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1" r:id="rId17"/>
    <p:sldId id="303" r:id="rId18"/>
    <p:sldId id="302" r:id="rId19"/>
    <p:sldId id="304" r:id="rId20"/>
    <p:sldId id="305" r:id="rId21"/>
    <p:sldId id="307" r:id="rId22"/>
    <p:sldId id="308" r:id="rId23"/>
    <p:sldId id="310" r:id="rId24"/>
    <p:sldId id="309" r:id="rId25"/>
    <p:sldId id="280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Tahoma" panose="020B0604030504040204" pitchFamily="34" charset="0"/>
      <p:regular r:id="rId32"/>
      <p:bold r:id="rId33"/>
    </p:embeddedFont>
    <p:embeddedFont>
      <p:font typeface="Source Sans Pro" panose="020B0604020202020204" charset="0"/>
      <p:regular r:id="rId34"/>
      <p:bold r:id="rId35"/>
      <p:italic r:id="rId36"/>
      <p:boldItalic r:id="rId37"/>
    </p:embeddedFont>
    <p:embeddedFont>
      <p:font typeface="Oswald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32E"/>
    <a:srgbClr val="3C78D8"/>
    <a:srgbClr val="32D8C0"/>
    <a:srgbClr val="44DBF8"/>
    <a:srgbClr val="28324A"/>
    <a:srgbClr val="00CEF6"/>
    <a:srgbClr val="17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6" autoAdjust="0"/>
  </p:normalViewPr>
  <p:slideViewPr>
    <p:cSldViewPr snapToGrid="0">
      <p:cViewPr varScale="1">
        <p:scale>
          <a:sx n="148" d="100"/>
          <a:sy n="148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88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88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40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534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1307" y="298182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Encadré 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00CEF6"/>
                </a:solidFill>
                <a:latin typeface="Oswald"/>
              </a:rPr>
              <a:t>Conception et réalisation d’une application Android pour la gestion du temps de l’étudiant 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286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solidFill>
                  <a:srgbClr val="00CEF6"/>
                </a:solidFill>
              </a:rPr>
              <a:t>4.Diagramme </a:t>
            </a:r>
            <a:r>
              <a:rPr lang="fr-FR" sz="2400" dirty="0">
                <a:solidFill>
                  <a:srgbClr val="00CEF6"/>
                </a:solidFill>
              </a:rPr>
              <a:t>de classes participantes </a:t>
            </a:r>
            <a:r>
              <a:rPr lang="fr-FR" sz="2400" dirty="0" smtClean="0">
                <a:solidFill>
                  <a:srgbClr val="00CEF6"/>
                </a:solidFill>
              </a:rPr>
              <a:t>&lt; </a:t>
            </a:r>
            <a:r>
              <a:rPr lang="fr-FR" sz="2400" dirty="0">
                <a:solidFill>
                  <a:srgbClr val="00CEF6"/>
                </a:solidFill>
              </a:rPr>
              <a:t>Ajout événement </a:t>
            </a:r>
            <a:r>
              <a:rPr lang="fr-FR" sz="2400" dirty="0" smtClean="0">
                <a:solidFill>
                  <a:srgbClr val="00CEF6"/>
                </a:solidFill>
              </a:rPr>
              <a:t>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 smtClean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 smtClean="0"/>
          </a:p>
          <a:p>
            <a:pPr>
              <a:spcBef>
                <a:spcPts val="0"/>
              </a:spcBef>
            </a:pPr>
            <a:r>
              <a:rPr lang="fr-FR" sz="2800" dirty="0" smtClean="0"/>
              <a:t> Suppression d’un calendrier </a:t>
            </a:r>
            <a:endParaRPr sz="2800" dirty="0" smtClean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CEF6"/>
                </a:solidFill>
              </a:rPr>
              <a:t>5.1.Diagramme d’interaction &lt; Ajout événement&gt;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996082" cy="46818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CEF6"/>
                </a:solidFill>
              </a:rPr>
              <a:t>5.2.Diagramme d’interaction &lt;suppression d’un calendrier&gt;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10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1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 smtClean="0"/>
              <a:t>6.Modèle relationnel</a:t>
            </a:r>
            <a:endParaRPr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212500" y="953037"/>
            <a:ext cx="8693241" cy="291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600" dirty="0" smtClean="0"/>
              <a:t>Calendrier (</a:t>
            </a:r>
            <a:r>
              <a:rPr lang="fr-FR" sz="2600" dirty="0">
                <a:solidFill>
                  <a:srgbClr val="3C78D8"/>
                </a:solidFill>
              </a:rPr>
              <a:t>id_calendrier</a:t>
            </a:r>
            <a:r>
              <a:rPr lang="fr-FR" sz="2600" dirty="0"/>
              <a:t>, titre, visibilité, couleur, description).</a:t>
            </a:r>
          </a:p>
          <a:p>
            <a:r>
              <a:rPr lang="fr-FR" sz="2600" dirty="0" smtClean="0"/>
              <a:t>Evènement (</a:t>
            </a:r>
            <a:r>
              <a:rPr lang="fr-FR" sz="2600" dirty="0">
                <a:solidFill>
                  <a:srgbClr val="3C78D8"/>
                </a:solidFill>
              </a:rPr>
              <a:t>id_evenement</a:t>
            </a:r>
            <a:r>
              <a:rPr lang="fr-FR" sz="2600" dirty="0"/>
              <a:t>, titre, </a:t>
            </a:r>
            <a:r>
              <a:rPr lang="fr-FR" sz="2600" dirty="0" smtClean="0"/>
              <a:t> jour</a:t>
            </a:r>
            <a:r>
              <a:rPr lang="fr-FR" sz="2600" dirty="0"/>
              <a:t>, </a:t>
            </a:r>
            <a:r>
              <a:rPr lang="fr-FR" sz="2600" dirty="0" smtClean="0"/>
              <a:t> heure_debut,  </a:t>
            </a:r>
            <a:r>
              <a:rPr lang="fr-FR" sz="2600" dirty="0"/>
              <a:t>heure_fin, lieu, description, récurrence, </a:t>
            </a:r>
            <a:r>
              <a:rPr lang="fr-FR" sz="2600" dirty="0">
                <a:solidFill>
                  <a:srgbClr val="BDF32E"/>
                </a:solidFill>
              </a:rPr>
              <a:t>#id_calendrier</a:t>
            </a:r>
            <a:r>
              <a:rPr lang="fr-FR" sz="2600" dirty="0"/>
              <a:t>)</a:t>
            </a:r>
          </a:p>
          <a:p>
            <a:r>
              <a:rPr lang="fr-FR" sz="2600" dirty="0" smtClean="0"/>
              <a:t>Alerte (</a:t>
            </a:r>
            <a:r>
              <a:rPr lang="fr-FR" sz="2600" dirty="0">
                <a:solidFill>
                  <a:srgbClr val="3C78D8"/>
                </a:solidFill>
              </a:rPr>
              <a:t>id_alerte</a:t>
            </a:r>
            <a:r>
              <a:rPr lang="fr-FR" sz="2600" dirty="0"/>
              <a:t>, </a:t>
            </a:r>
            <a:r>
              <a:rPr lang="fr-FR" sz="2600" dirty="0" smtClean="0"/>
              <a:t> état</a:t>
            </a:r>
            <a:r>
              <a:rPr lang="fr-FR" sz="2600" dirty="0"/>
              <a:t>, </a:t>
            </a:r>
            <a:r>
              <a:rPr lang="fr-FR" sz="2600" dirty="0" smtClean="0"/>
              <a:t> heure_déclenchement</a:t>
            </a:r>
            <a:r>
              <a:rPr lang="fr-FR" sz="2600" dirty="0"/>
              <a:t>, </a:t>
            </a:r>
            <a:r>
              <a:rPr lang="fr-FR" sz="2600" dirty="0" smtClean="0"/>
              <a:t> </a:t>
            </a:r>
            <a:r>
              <a:rPr lang="fr-FR" sz="2600" dirty="0" smtClean="0">
                <a:solidFill>
                  <a:srgbClr val="BDF32E"/>
                </a:solidFill>
              </a:rPr>
              <a:t>#</a:t>
            </a:r>
            <a:r>
              <a:rPr lang="fr-FR" sz="2600" dirty="0" smtClean="0">
                <a:solidFill>
                  <a:srgbClr val="BDF32E"/>
                </a:solidFill>
              </a:rPr>
              <a:t>id_événement</a:t>
            </a:r>
            <a:r>
              <a:rPr lang="fr-FR" sz="2600" dirty="0" smtClean="0"/>
              <a:t>).</a:t>
            </a:r>
            <a:endParaRPr lang="fr-FR" sz="2600" dirty="0"/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11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 smtClean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 smtClean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2151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 smtClean="0"/>
              <a:t>Implémentation 1/2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206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Calendrier(id_calendrier, titre, visibilité, couleur, description).</a:t>
            </a:r>
          </a:p>
          <a:p>
            <a:r>
              <a:rPr lang="fr-FR" sz="2400" dirty="0"/>
              <a:t>Evenement(id_evenement, titre, </a:t>
            </a:r>
            <a:r>
              <a:rPr lang="fr-FR" sz="2400" dirty="0" smtClean="0"/>
              <a:t> jour</a:t>
            </a:r>
            <a:r>
              <a:rPr lang="fr-FR" sz="2400" dirty="0"/>
              <a:t>, </a:t>
            </a:r>
            <a:r>
              <a:rPr lang="fr-FR" sz="2400" dirty="0" smtClean="0"/>
              <a:t> heure_debut,  </a:t>
            </a:r>
            <a:r>
              <a:rPr lang="fr-FR" sz="2400" dirty="0"/>
              <a:t>heure_fin, lieu, description, récurrence, #id_calendrier)</a:t>
            </a:r>
          </a:p>
          <a:p>
            <a:r>
              <a:rPr lang="fr-FR" sz="2400" dirty="0"/>
              <a:t>Alerte(id_alerte, </a:t>
            </a:r>
            <a:r>
              <a:rPr lang="fr-FR" sz="2400" dirty="0" smtClean="0"/>
              <a:t> état</a:t>
            </a:r>
            <a:r>
              <a:rPr lang="fr-FR" sz="2400" dirty="0"/>
              <a:t>, </a:t>
            </a:r>
            <a:r>
              <a:rPr lang="fr-FR" sz="2400" dirty="0" smtClean="0"/>
              <a:t> heure_déclenchement</a:t>
            </a:r>
            <a:r>
              <a:rPr lang="fr-FR" sz="2400" dirty="0"/>
              <a:t>, </a:t>
            </a:r>
            <a:r>
              <a:rPr lang="fr-FR" sz="2400" dirty="0" smtClean="0"/>
              <a:t> #</a:t>
            </a:r>
            <a:r>
              <a:rPr lang="fr-FR" sz="2400" dirty="0"/>
              <a:t>id_calendrier).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12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2151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 smtClean="0"/>
              <a:t>Implémentation 2/2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206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Calendrier(id_calendrier, titre, visibilité, couleur, description).</a:t>
            </a:r>
          </a:p>
          <a:p>
            <a:r>
              <a:rPr lang="fr-FR" sz="2400" dirty="0"/>
              <a:t>Evenement(id_evenement, titre, </a:t>
            </a:r>
            <a:r>
              <a:rPr lang="fr-FR" sz="2400" dirty="0" smtClean="0"/>
              <a:t> jour</a:t>
            </a:r>
            <a:r>
              <a:rPr lang="fr-FR" sz="2400" dirty="0"/>
              <a:t>, </a:t>
            </a:r>
            <a:r>
              <a:rPr lang="fr-FR" sz="2400" dirty="0" smtClean="0"/>
              <a:t> heure_debut,  </a:t>
            </a:r>
            <a:r>
              <a:rPr lang="fr-FR" sz="2400" dirty="0"/>
              <a:t>heure_fin, lieu, description, récurrence, #id_calendrier)</a:t>
            </a:r>
          </a:p>
          <a:p>
            <a:r>
              <a:rPr lang="fr-FR" sz="2400" dirty="0"/>
              <a:t>Alerte(id_alerte, </a:t>
            </a:r>
            <a:r>
              <a:rPr lang="fr-FR" sz="2400" dirty="0" smtClean="0"/>
              <a:t> état</a:t>
            </a:r>
            <a:r>
              <a:rPr lang="fr-FR" sz="2400" dirty="0"/>
              <a:t>, </a:t>
            </a:r>
            <a:r>
              <a:rPr lang="fr-FR" sz="2400" dirty="0" smtClean="0"/>
              <a:t> heure_déclenchement</a:t>
            </a:r>
            <a:r>
              <a:rPr lang="fr-FR" sz="2400" dirty="0"/>
              <a:t>, </a:t>
            </a:r>
            <a:r>
              <a:rPr lang="fr-FR" sz="2400" dirty="0" smtClean="0"/>
              <a:t> #</a:t>
            </a:r>
            <a:r>
              <a:rPr lang="fr-FR" sz="2400" dirty="0"/>
              <a:t>id_calendrier).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ZoneTexte 3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13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smtClean="0"/>
              <a:t>Représentation de l’environnement de travaille 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24889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87986" y="1990672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6098977" y="4094256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8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800" b="1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8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6" cy="655221"/>
            <a:chOff x="8539600" y="1476652"/>
            <a:chExt cx="2839472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0" y="1476652"/>
              <a:ext cx="2810100" cy="400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 smtClean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3"/>
            <a:chOff x="6426462" y="3475458"/>
            <a:chExt cx="2844686" cy="714209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7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 smtClean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Colorpicker et weekView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647163"/>
            <a:chOff x="8578272" y="1488369"/>
            <a:chExt cx="2810100" cy="941054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 smtClean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70597" y="3261426"/>
            <a:ext cx="1932499" cy="647073"/>
            <a:chOff x="386249" y="3475458"/>
            <a:chExt cx="2133000" cy="714209"/>
          </a:xfrm>
        </p:grpSpPr>
        <p:sp>
          <p:nvSpPr>
            <p:cNvPr id="595" name="Shape 59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2911888" y="2505636"/>
            <a:ext cx="258711" cy="313123"/>
            <a:chOff x="584925" y="922575"/>
            <a:chExt cx="415200" cy="502525"/>
          </a:xfrm>
        </p:grpSpPr>
        <p:sp>
          <p:nvSpPr>
            <p:cNvPr id="598" name="Shape 59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99" name="Shape 59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00" name="Shape 60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23" y="2519134"/>
            <a:ext cx="414564" cy="26215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693" y="1072589"/>
            <a:ext cx="432854" cy="3170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Git et GitHub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0370" y="3897172"/>
            <a:ext cx="347502" cy="353599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14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D’ACCUEIL (3 jours)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40176"/>
            <a:ext cx="1887145" cy="3354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15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Réalisation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 générale et perspectives</a:t>
            </a:r>
          </a:p>
          <a:p>
            <a:pPr>
              <a:spcBef>
                <a:spcPts val="0"/>
              </a:spcBef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CALENDRIER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16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AJOUT D’UN EVENEMENT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17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 smtClean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 smtClean="0"/>
              <a:t>Synthèse ,Perspective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 smtClean="0"/>
              <a:t>Synthèse</a:t>
            </a:r>
            <a:endParaRPr sz="40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749019" y="1670014"/>
            <a:ext cx="8384255" cy="105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O</a:t>
            </a:r>
            <a:r>
              <a:rPr lang="en" sz="2400" b="1" dirty="0" smtClean="0"/>
              <a:t>bjectife :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Concevoir une application Android permettant une gestion optimale du temps de </a:t>
            </a:r>
            <a:r>
              <a:rPr lang="fr-FR" sz="2400" dirty="0" smtClean="0"/>
              <a:t>l’étudiant.</a:t>
            </a:r>
            <a:endParaRPr lang="fr-FR" sz="2400" b="1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759743" y="767630"/>
            <a:ext cx="8384255" cy="98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Contexte et problématique :</a:t>
            </a:r>
          </a:p>
          <a:p>
            <a:pPr marL="0" indent="0">
              <a:buNone/>
            </a:pPr>
            <a:r>
              <a:rPr lang="fr-FR" sz="1100" dirty="0" smtClean="0"/>
              <a:t> </a:t>
            </a:r>
            <a:r>
              <a:rPr lang="fr-FR" sz="2400" dirty="0" smtClean="0"/>
              <a:t>la nécessité d’une gestion de temps chez les étudiants .  </a:t>
            </a:r>
          </a:p>
        </p:txBody>
      </p:sp>
      <p:sp>
        <p:nvSpPr>
          <p:cNvPr id="31" name="Shape 670"/>
          <p:cNvSpPr txBox="1">
            <a:spLocks/>
          </p:cNvSpPr>
          <p:nvPr/>
        </p:nvSpPr>
        <p:spPr>
          <a:xfrm>
            <a:off x="749019" y="2901191"/>
            <a:ext cx="8384255" cy="13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943" marR="0" lvl="4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131" marR="0" lvl="5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320" marR="0" lvl="6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509" marR="0" lvl="7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697" marR="0" lvl="8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 smtClean="0"/>
              <a:t>Conception :</a:t>
            </a:r>
          </a:p>
          <a:p>
            <a:pPr marL="0" indent="0">
              <a:buFont typeface="Source Sans Pro"/>
              <a:buNone/>
            </a:pPr>
            <a:r>
              <a:rPr lang="fr-FR" sz="2400" dirty="0" smtClean="0"/>
              <a:t>analyse</a:t>
            </a:r>
            <a:r>
              <a:rPr lang="en-US" sz="2400" dirty="0" smtClean="0"/>
              <a:t> et  </a:t>
            </a:r>
            <a:r>
              <a:rPr lang="fr-FR" sz="2400" dirty="0" smtClean="0"/>
              <a:t>modélisation</a:t>
            </a:r>
            <a:r>
              <a:rPr lang="en-US" sz="2400" dirty="0" smtClean="0"/>
              <a:t> des  </a:t>
            </a:r>
            <a:r>
              <a:rPr lang="fr-FR" sz="2400" dirty="0" smtClean="0"/>
              <a:t>fonctionnalités</a:t>
            </a:r>
            <a:r>
              <a:rPr lang="en-US" sz="2400" dirty="0" smtClean="0"/>
              <a:t> necessaire  grace au language UML .</a:t>
            </a:r>
          </a:p>
        </p:txBody>
      </p:sp>
      <p:grpSp>
        <p:nvGrpSpPr>
          <p:cNvPr id="34" name="Shape 673"/>
          <p:cNvGrpSpPr/>
          <p:nvPr/>
        </p:nvGrpSpPr>
        <p:grpSpPr>
          <a:xfrm>
            <a:off x="159661" y="1824684"/>
            <a:ext cx="464315" cy="494725"/>
            <a:chOff x="5970800" y="1619250"/>
            <a:chExt cx="428650" cy="456725"/>
          </a:xfrm>
          <a:solidFill>
            <a:srgbClr val="44DBF8"/>
          </a:solidFill>
        </p:grpSpPr>
        <p:sp>
          <p:nvSpPr>
            <p:cNvPr id="35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0" name="Shape 835"/>
          <p:cNvGrpSpPr/>
          <p:nvPr/>
        </p:nvGrpSpPr>
        <p:grpSpPr>
          <a:xfrm>
            <a:off x="170899" y="3113291"/>
            <a:ext cx="365499" cy="365499"/>
            <a:chOff x="1922075" y="1629000"/>
            <a:chExt cx="437200" cy="437200"/>
          </a:xfrm>
          <a:solidFill>
            <a:srgbClr val="3C78D8"/>
          </a:solidFill>
        </p:grpSpPr>
        <p:sp>
          <p:nvSpPr>
            <p:cNvPr id="41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2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" name="Shape 798"/>
          <p:cNvGrpSpPr/>
          <p:nvPr/>
        </p:nvGrpSpPr>
        <p:grpSpPr>
          <a:xfrm>
            <a:off x="114950" y="1019404"/>
            <a:ext cx="484193" cy="484193"/>
            <a:chOff x="6660750" y="298550"/>
            <a:chExt cx="396900" cy="396300"/>
          </a:xfrm>
          <a:solidFill>
            <a:srgbClr val="BDF32E"/>
          </a:solidFill>
        </p:grpSpPr>
        <p:sp>
          <p:nvSpPr>
            <p:cNvPr id="54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18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000" dirty="0" smtClean="0"/>
              <a:t>Synthèse</a:t>
            </a:r>
            <a:endParaRPr sz="40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73973" y="754209"/>
            <a:ext cx="806002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I</a:t>
            </a:r>
            <a:r>
              <a:rPr lang="en" sz="2400" b="1" dirty="0" smtClean="0"/>
              <a:t>mplementation </a:t>
            </a:r>
            <a:endParaRPr lang="en" sz="2400" b="1" dirty="0"/>
          </a:p>
          <a:p>
            <a:pPr marL="0" indent="0">
              <a:buNone/>
            </a:pPr>
            <a:r>
              <a:rPr lang="en" sz="2400" dirty="0" smtClean="0"/>
              <a:t>utilisation des differents outils, language,et librairies  comme Android studio, Java,Room,SQLite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773973" y="1967531"/>
            <a:ext cx="8470223" cy="13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L</a:t>
            </a:r>
            <a:r>
              <a:rPr lang="en" sz="2400" b="1" dirty="0" smtClean="0"/>
              <a:t>imtes </a:t>
            </a:r>
          </a:p>
          <a:p>
            <a:pPr marL="0" indent="0">
              <a:buNone/>
            </a:pPr>
            <a:r>
              <a:rPr lang="fr-FR" sz="2400" dirty="0" smtClean="0"/>
              <a:t>L’incapacité de gérer des événements qui s’étendent sur  plus d’une journée </a:t>
            </a:r>
            <a:endParaRPr sz="24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773973" y="3250952"/>
            <a:ext cx="7707816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P</a:t>
            </a:r>
            <a:r>
              <a:rPr lang="en" sz="2400" b="1" dirty="0" smtClean="0"/>
              <a:t>respectives </a:t>
            </a:r>
            <a:endParaRPr sz="2400" b="1" dirty="0"/>
          </a:p>
          <a:p>
            <a:pPr marL="0" indent="0">
              <a:buNone/>
            </a:pPr>
            <a:r>
              <a:rPr lang="fr-FR" sz="2400" dirty="0" smtClean="0"/>
              <a:t>Possibilité d’inclure une note vocale a l’événement. </a:t>
            </a:r>
          </a:p>
          <a:p>
            <a:pPr marL="0" indent="0">
              <a:buNone/>
            </a:pPr>
            <a:endParaRPr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" y="922516"/>
            <a:ext cx="484193" cy="4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968"/>
          <p:cNvSpPr/>
          <p:nvPr/>
        </p:nvSpPr>
        <p:spPr>
          <a:xfrm>
            <a:off x="159868" y="2233963"/>
            <a:ext cx="414419" cy="41845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4DB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47" name="Shape 888"/>
          <p:cNvGrpSpPr/>
          <p:nvPr/>
        </p:nvGrpSpPr>
        <p:grpSpPr>
          <a:xfrm>
            <a:off x="189584" y="3479672"/>
            <a:ext cx="384703" cy="550724"/>
            <a:chOff x="6730350" y="2315900"/>
            <a:chExt cx="257700" cy="420100"/>
          </a:xfrm>
          <a:solidFill>
            <a:srgbClr val="3C78D8"/>
          </a:solidFill>
        </p:grpSpPr>
        <p:sp>
          <p:nvSpPr>
            <p:cNvPr id="48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19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 dirty="0" smtClean="0"/>
              <a:t>MERCI!</a:t>
            </a:r>
            <a:endParaRPr sz="10000" dirty="0"/>
          </a:p>
        </p:txBody>
      </p:sp>
      <p:sp>
        <p:nvSpPr>
          <p:cNvPr id="733" name="Shape 733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3600" b="1" dirty="0" smtClean="0"/>
              <a:t>Vos </a:t>
            </a:r>
            <a:r>
              <a:rPr lang="en" sz="3600" b="1" dirty="0"/>
              <a:t>questions?</a:t>
            </a:r>
            <a:endParaRPr sz="3600" b="1" dirty="0"/>
          </a:p>
          <a:p>
            <a:pPr marL="0" indent="0" algn="ctr">
              <a:buNone/>
            </a:pPr>
            <a:endParaRPr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 </a:t>
            </a:r>
          </a:p>
          <a:p>
            <a:r>
              <a:rPr lang="fr-FR" sz="2400" dirty="0"/>
              <a:t>L’étudiant est l’une des classes sociale touché par ce problème .</a:t>
            </a:r>
          </a:p>
          <a:p>
            <a:r>
              <a:rPr lang="fr-FR" sz="2400" dirty="0"/>
              <a:t>Nos habitudes quotidiennes ont beaucoup changé a cause des Smartphones</a:t>
            </a:r>
          </a:p>
          <a:p>
            <a:r>
              <a:rPr lang="fr-FR" sz="2400" dirty="0"/>
              <a:t>Ils sont utiliser par 56% de la population  mondiale ,essentiellement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Méthodologie de conception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UML : est un langage de modélisation graphique et textuelle.</a:t>
            </a:r>
          </a:p>
          <a:p>
            <a:r>
              <a:rPr lang="fr-FR" sz="2400" dirty="0"/>
              <a:t>Processus en cascade.</a:t>
            </a:r>
          </a:p>
          <a:p>
            <a:r>
              <a:rPr lang="fr-FR" sz="2400" dirty="0"/>
              <a:t>L’application à développer aura pour mission d’offrir une représentation des événements et des activités de l’utilisateur pendant les jours de la semaine.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5261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00CEF6"/>
                </a:solidFill>
                <a:latin typeface="Oswald"/>
              </a:rPr>
              <a:t>2.Interfaces IHM et navigation</a:t>
            </a:r>
            <a:endParaRPr lang="fr-FR" sz="28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349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00CEF6"/>
                </a:solidFill>
              </a:rPr>
              <a:t>3.Modèle </a:t>
            </a:r>
            <a:r>
              <a:rPr lang="fr-FR" sz="3200" b="1" dirty="0">
                <a:solidFill>
                  <a:srgbClr val="00CEF6"/>
                </a:solidFill>
              </a:rPr>
              <a:t>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605</Words>
  <Application>Microsoft Office PowerPoint</Application>
  <PresentationFormat>Affichage à l'écran (16:9)</PresentationFormat>
  <Paragraphs>125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Calibri</vt:lpstr>
      <vt:lpstr>Tahoma</vt:lpstr>
      <vt:lpstr>Arial</vt:lpstr>
      <vt:lpstr>Times New Roman</vt:lpstr>
      <vt:lpstr>Source Sans Pro</vt:lpstr>
      <vt:lpstr>Oswald</vt:lpstr>
      <vt:lpstr>Quince template</vt:lpstr>
      <vt:lpstr>Présentation PowerPoint</vt:lpstr>
      <vt:lpstr>Plan de la présentation</vt:lpstr>
      <vt:lpstr>Introduction</vt:lpstr>
      <vt:lpstr>Contexte et problématique</vt:lpstr>
      <vt:lpstr>spécification des besoins et conception</vt:lpstr>
      <vt:lpstr>Méthodologie de conception</vt:lpstr>
      <vt:lpstr>Présentation PowerPoint</vt:lpstr>
      <vt:lpstr>Présentation PowerPoint</vt:lpstr>
      <vt:lpstr>Présentation PowerPoint</vt:lpstr>
      <vt:lpstr>Présentation PowerPoint</vt:lpstr>
      <vt:lpstr>5.Diagramme d’interaction</vt:lpstr>
      <vt:lpstr>Présentation PowerPoint</vt:lpstr>
      <vt:lpstr>Présentation PowerPoint</vt:lpstr>
      <vt:lpstr>6.Modèle relationnel</vt:lpstr>
      <vt:lpstr>Implémentation</vt:lpstr>
      <vt:lpstr>Implémentation 1/2</vt:lpstr>
      <vt:lpstr>Implémentation 2/2</vt:lpstr>
      <vt:lpstr>Représentation de l’environnement de travaille </vt:lpstr>
      <vt:lpstr>Présentation PowerPoint</vt:lpstr>
      <vt:lpstr>Présentation PowerPoint</vt:lpstr>
      <vt:lpstr>Présentation PowerPoint</vt:lpstr>
      <vt:lpstr>Conclusion</vt:lpstr>
      <vt:lpstr>Synthèse</vt:lpstr>
      <vt:lpstr>Synthèse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silver-desk</cp:lastModifiedBy>
  <cp:revision>42</cp:revision>
  <dcterms:modified xsi:type="dcterms:W3CDTF">2018-06-11T07:03:16Z</dcterms:modified>
</cp:coreProperties>
</file>