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6" r:id="rId3"/>
    <p:sldId id="287" r:id="rId4"/>
    <p:sldId id="288" r:id="rId5"/>
    <p:sldId id="290" r:id="rId6"/>
    <p:sldId id="289" r:id="rId7"/>
    <p:sldId id="292" r:id="rId8"/>
    <p:sldId id="293" r:id="rId9"/>
    <p:sldId id="294" r:id="rId10"/>
    <p:sldId id="295" r:id="rId11"/>
    <p:sldId id="297" r:id="rId12"/>
    <p:sldId id="298" r:id="rId13"/>
    <p:sldId id="296" r:id="rId14"/>
    <p:sldId id="299" r:id="rId15"/>
    <p:sldId id="300" r:id="rId16"/>
    <p:sldId id="302" r:id="rId17"/>
    <p:sldId id="304" r:id="rId18"/>
    <p:sldId id="305" r:id="rId19"/>
    <p:sldId id="307" r:id="rId20"/>
    <p:sldId id="308" r:id="rId21"/>
    <p:sldId id="310" r:id="rId22"/>
    <p:sldId id="309" r:id="rId23"/>
    <p:sldId id="280" r:id="rId24"/>
  </p:sldIdLst>
  <p:sldSz cx="9144000" cy="5143500" type="screen16x9"/>
  <p:notesSz cx="6858000" cy="9144000"/>
  <p:embeddedFontLst>
    <p:embeddedFont>
      <p:font typeface="Source Sans Pro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Oswald" panose="02000303000000000000" pitchFamily="2" charset="0"/>
      <p:regular r:id="rId34"/>
      <p:bold r:id="rId35"/>
      <p:italic r:id="rId36"/>
      <p:boldItalic r:id="rId37"/>
    </p:embeddedFont>
    <p:embeddedFont>
      <p:font typeface="Tahoma" panose="020B0604030504040204" pitchFamily="3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32E"/>
    <a:srgbClr val="3C78D8"/>
    <a:srgbClr val="32D8C0"/>
    <a:srgbClr val="44DBF8"/>
    <a:srgbClr val="28324A"/>
    <a:srgbClr val="00CEF6"/>
    <a:srgbClr val="17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90498-8D1A-428B-A966-1CFFFA75EF62}">
  <a:tblStyle styleId="{A7090498-8D1A-428B-A966-1CFFFA75E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45" autoAdjust="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diagramme de classes participantes. Où l’utilisateur communique avec les 2 interfaces, qui peuvent éventuellement communiquer entre elles, elles communiquent avec les contrôles qui leur correspondent tandis que ces derniers communiquent avec les entités.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69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d’interaction permettent de modéliser comment les objets communiquent entre eux. Par soucis de </a:t>
            </a:r>
            <a:r>
              <a:rPr lang="fr-FR" dirty="0" err="1"/>
              <a:t>briéveté</a:t>
            </a:r>
            <a:r>
              <a:rPr lang="fr-FR" dirty="0"/>
              <a:t>, nous avons sélectionné 2 diagrammes seulement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35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premier représente l’ajout d’un événement. Si l’utilisateur décide d’ajouter un événement, une interface dédiée lui est présentée dans la </a:t>
            </a:r>
            <a:r>
              <a:rPr lang="fr-FR" dirty="0" err="1"/>
              <a:t>quellle</a:t>
            </a:r>
            <a:r>
              <a:rPr lang="fr-FR" dirty="0"/>
              <a:t> il saisit les informations puis valide son ajout.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2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deuxième représente le cas de suppression d’un calendrier. Lorsque l’utilisateur décide de supprimer un calendrier, une boite de dialogue apparait pour confirmer la suppression en lui proposant la </a:t>
            </a:r>
            <a:r>
              <a:rPr lang="fr-FR" dirty="0" err="1"/>
              <a:t>possiblité</a:t>
            </a:r>
            <a:r>
              <a:rPr lang="fr-FR" dirty="0"/>
              <a:t> les événements avant de supprimer celui-ci.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0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avons 3 tables (citez les champs), nous avons </a:t>
            </a:r>
            <a:r>
              <a:rPr lang="fr-FR" dirty="0" err="1"/>
              <a:t>id_calendrier</a:t>
            </a:r>
            <a:r>
              <a:rPr lang="fr-FR" dirty="0"/>
              <a:t> en tant que clé étrangère suite à la règle de composition. Nous avons aussi </a:t>
            </a:r>
            <a:r>
              <a:rPr lang="fr-FR" dirty="0" err="1"/>
              <a:t>id_evenement</a:t>
            </a:r>
            <a:r>
              <a:rPr lang="fr-FR" dirty="0"/>
              <a:t> en tant que clé </a:t>
            </a:r>
            <a:r>
              <a:rPr lang="fr-FR" dirty="0" err="1"/>
              <a:t>étrang-re</a:t>
            </a:r>
            <a:r>
              <a:rPr lang="fr-FR" dirty="0"/>
              <a:t> dans la table alerte suite à la règle de un-à-un. Elle </a:t>
            </a:r>
            <a:r>
              <a:rPr lang="fr-FR" dirty="0" err="1"/>
              <a:t>consisite</a:t>
            </a:r>
            <a:r>
              <a:rPr lang="fr-FR" dirty="0"/>
              <a:t> à ajouter un attribut clé étrangère dans la relation dérivée de l’entité ayant la cardinalité minimale à 0.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61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15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333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576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372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52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89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166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740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534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96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10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94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5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cette figure, elle représente le diagramme de cas d’utilisation. L’utilisateur a la </a:t>
            </a:r>
            <a:r>
              <a:rPr lang="fr-FR" dirty="0" err="1"/>
              <a:t>possiblité</a:t>
            </a:r>
            <a:r>
              <a:rPr lang="fr-FR" dirty="0"/>
              <a:t> de gérer un calendrier (</a:t>
            </a:r>
            <a:r>
              <a:rPr lang="fr-FR" dirty="0" err="1"/>
              <a:t>ajout,modification,suppression</a:t>
            </a:r>
            <a:r>
              <a:rPr lang="fr-FR" dirty="0"/>
              <a:t>) dans le cas de la suppression, l’utilisateur peut transférer les événements à un autre calendrier. 2eme cas d’utilisation concerne la gestion de l’événement, ce dernier inclut la gestion 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8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une proposition des maquettes IHM et navigation, la Vue Globale est la première vue affichée à l’utilisateur. À partir de celle-ci, il peut ajouter un événement ou bien passer à la liste des calendriers grâce au menu latéral, dans la vue liste des calendriers l’utilisateur peut ajouter ou modifier un calendrier.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32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modèle du domaine qui définit les informations, il représente les objets du monde réel. </a:t>
            </a:r>
            <a:r>
              <a:rPr lang="fr-FR" i="0" u="none" dirty="0"/>
              <a:t>Un événement peut générer une ou pas d’alerte.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3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" name="Shape 36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Shape 37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1" name="Shape 71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7" name="Shape 77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8" name="Shape 78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3" name="Shape 163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4" name="Shape 164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8" name="Shape 198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2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7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1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0" name="Shape 250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1" name="Shape 251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5" name="Shape 285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1" name="Shape 29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2" name="Shape 29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6" name="Shape 32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2" name="Shape 37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3" name="Shape 37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7" name="Shape 40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3" y="636775"/>
            <a:ext cx="9203951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6" y="768100"/>
            <a:ext cx="9210651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3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2" name="Shape 412"/>
          <p:cNvSpPr/>
          <p:nvPr/>
        </p:nvSpPr>
        <p:spPr>
          <a:xfrm rot="8100000">
            <a:off x="6038983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3" name="Shape 413"/>
          <p:cNvSpPr/>
          <p:nvPr/>
        </p:nvSpPr>
        <p:spPr>
          <a:xfrm rot="8100000">
            <a:off x="7181983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6" y="633492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7" name="Shape 447"/>
          <p:cNvSpPr/>
          <p:nvPr/>
        </p:nvSpPr>
        <p:spPr>
          <a:xfrm rot="8100000">
            <a:off x="8699951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1307" y="2981826"/>
            <a:ext cx="4235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Réalisé par 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TAYEB CHRIF Mohand Said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SALIMI Salim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YAYADENE Abderzak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Oswald"/>
              </a:rPr>
              <a:t>M, ZADIR Azeddine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81596" y="4613042"/>
            <a:ext cx="389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Encadré par : M. AKILAL Karim</a:t>
            </a:r>
          </a:p>
        </p:txBody>
      </p:sp>
      <p:pic>
        <p:nvPicPr>
          <p:cNvPr id="12" name="Image 11" descr="Log_Univ_Beja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3" y="1"/>
            <a:ext cx="1765299" cy="6863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09779"/>
            <a:ext cx="2768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Université  Abderrahmane Mira Bejaia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Faculté des Sciences Exactes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 Département  Informatique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" y="63897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CEF6"/>
                </a:solidFill>
                <a:latin typeface="Oswald"/>
              </a:rPr>
              <a:t>Conception et réalisation d’une application Android pour la gestion du temps de l’étudiant 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791461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334" y="0"/>
            <a:ext cx="8891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CEF6"/>
                </a:solidFill>
              </a:rPr>
              <a:t>4. Diagramme de classes participantes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337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5. Diagramme d’interaction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Ajout d’un événement 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 Suppression d’un calendrier </a:t>
            </a:r>
            <a:endParaRPr sz="2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4420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5.1.Diagramme d’interaction &lt; Ajout événement&gt;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" y="655975"/>
            <a:ext cx="8996082" cy="468183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368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5.2.Diagramme d’interaction &lt;suppression d’un calendrier&gt;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3" y="461665"/>
            <a:ext cx="8177519" cy="44408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4365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1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2800" dirty="0"/>
              <a:t>6. Modèle relationnel</a:t>
            </a:r>
            <a:endParaRPr sz="28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212500" y="953037"/>
            <a:ext cx="8693241" cy="291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600" dirty="0"/>
              <a:t>Calendrier (</a:t>
            </a:r>
            <a:r>
              <a:rPr lang="fr-FR" sz="2600" b="1" u="sng" dirty="0">
                <a:solidFill>
                  <a:srgbClr val="3C78D8"/>
                </a:solidFill>
              </a:rPr>
              <a:t>id_calendrier</a:t>
            </a:r>
            <a:r>
              <a:rPr lang="fr-FR" sz="2600" dirty="0"/>
              <a:t>, titre, visibilité, couleur, description).</a:t>
            </a:r>
          </a:p>
          <a:p>
            <a:r>
              <a:rPr lang="fr-FR" sz="2600" dirty="0"/>
              <a:t>Evénement (</a:t>
            </a:r>
            <a:r>
              <a:rPr lang="fr-FR" sz="2600" b="1" u="sng" dirty="0" err="1">
                <a:solidFill>
                  <a:srgbClr val="3C78D8"/>
                </a:solidFill>
              </a:rPr>
              <a:t>id_événement</a:t>
            </a:r>
            <a:r>
              <a:rPr lang="fr-FR" sz="2600" b="1" u="sng" dirty="0"/>
              <a:t>, </a:t>
            </a:r>
            <a:r>
              <a:rPr lang="fr-FR" sz="2600" dirty="0"/>
              <a:t>titre,  jour,  heure_debut,  heure_fin, lieu, description, récurrence, </a:t>
            </a:r>
            <a:r>
              <a:rPr lang="fr-FR" sz="2600" b="1" i="1" dirty="0">
                <a:solidFill>
                  <a:srgbClr val="BDF32E"/>
                </a:solidFill>
              </a:rPr>
              <a:t>#id_calendrier</a:t>
            </a:r>
            <a:r>
              <a:rPr lang="fr-FR" sz="2600" dirty="0"/>
              <a:t>)</a:t>
            </a:r>
          </a:p>
          <a:p>
            <a:r>
              <a:rPr lang="fr-FR" sz="2600" dirty="0"/>
              <a:t>Alerte (</a:t>
            </a:r>
            <a:r>
              <a:rPr lang="fr-FR" sz="2600" b="1" u="sng" dirty="0">
                <a:solidFill>
                  <a:srgbClr val="3C78D8"/>
                </a:solidFill>
              </a:rPr>
              <a:t>id_alerte</a:t>
            </a:r>
            <a:r>
              <a:rPr lang="fr-FR" sz="2600" dirty="0"/>
              <a:t>,  état,  heure_déclenchement,  </a:t>
            </a:r>
            <a:r>
              <a:rPr lang="fr-FR" sz="2600" b="1" i="1" dirty="0">
                <a:solidFill>
                  <a:srgbClr val="BDF32E"/>
                </a:solidFill>
              </a:rPr>
              <a:t>#id_événement</a:t>
            </a:r>
            <a:r>
              <a:rPr lang="fr-FR" sz="2600" dirty="0"/>
              <a:t>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7314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Implémentation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Android Studio, Java, Room, Git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3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1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Représentation de l’environnement de travail </a:t>
            </a:r>
            <a:endParaRPr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9" y="163723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 rot="2700000">
            <a:off x="3807812" y="278701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 rot="-2700000">
            <a:off x="2657776" y="2786950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1" name="Shape 561"/>
          <p:cNvSpPr/>
          <p:nvPr/>
        </p:nvSpPr>
        <p:spPr>
          <a:xfrm rot="-2700000">
            <a:off x="3807558" y="163716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14131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4" name="Shape 564"/>
          <p:cNvSpPr/>
          <p:nvPr/>
        </p:nvSpPr>
        <p:spPr>
          <a:xfrm>
            <a:off x="3632411" y="2666173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5" name="Shape 565"/>
          <p:cNvSpPr/>
          <p:nvPr/>
        </p:nvSpPr>
        <p:spPr>
          <a:xfrm>
            <a:off x="4472917" y="1824889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6" name="Shape 566"/>
          <p:cNvSpPr/>
          <p:nvPr/>
        </p:nvSpPr>
        <p:spPr>
          <a:xfrm>
            <a:off x="4472917" y="2666173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7" name="Shape 567"/>
          <p:cNvSpPr/>
          <p:nvPr/>
        </p:nvSpPr>
        <p:spPr>
          <a:xfrm>
            <a:off x="3777228" y="1969156"/>
            <a:ext cx="1354610" cy="133472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algn="ctr"/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57564" y="3495592"/>
            <a:ext cx="121382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SQLite, Room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8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5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2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8" y="3890259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5" y="3890259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9" y="1943932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9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368" y="237983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50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10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10" y="383804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62059" y="1416667"/>
            <a:ext cx="946047" cy="4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Java, </a:t>
            </a:r>
          </a:p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XML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6" y="1504386"/>
            <a:ext cx="117096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Studio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988512" y="3461463"/>
            <a:ext cx="116672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ColorPicker,WeekVeiw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16058" y="1098434"/>
            <a:ext cx="1952706" cy="655221"/>
            <a:chOff x="8539600" y="1476652"/>
            <a:chExt cx="2839472" cy="952771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u="sng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</a:t>
              </a:r>
              <a:r>
                <a:rPr lang="fr-FR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: langage orienté objet, puissant et portable.</a:t>
              </a:r>
              <a:endParaRPr sz="1100" dirty="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XML est un métalangage de balisages permettant de décrire des interfaces graphiques et des fichiers de configuration.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39600" y="1476652"/>
              <a:ext cx="2810100" cy="400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1800" dirty="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 et XML</a:t>
              </a:r>
              <a:endParaRPr sz="18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7"/>
            <a:ext cx="2577287" cy="647074"/>
            <a:chOff x="6426462" y="3475458"/>
            <a:chExt cx="2844686" cy="714210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8"/>
              <a:ext cx="2719643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 err="1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ColorPicker</a:t>
              </a:r>
              <a:r>
                <a:rPr lang="fr-FR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est une librairie qui 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844686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icker et 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eekView</a:t>
              </a:r>
              <a:endParaRPr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90"/>
            <a:ext cx="1932507" cy="898021"/>
            <a:chOff x="8578272" y="1488369"/>
            <a:chExt cx="2810100" cy="1305832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786769"/>
              <a:ext cx="2800799" cy="1007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fr-FR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Est un environnement de développement pour développer des applications Android natives</a:t>
              </a: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Android Studio</a:t>
              </a:r>
              <a:endParaRPr sz="1800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60705" y="2916590"/>
            <a:ext cx="1986101" cy="759714"/>
            <a:chOff x="375331" y="3094847"/>
            <a:chExt cx="2192163" cy="838538"/>
          </a:xfrm>
        </p:grpSpPr>
        <p:sp>
          <p:nvSpPr>
            <p:cNvPr id="595" name="Shape 595"/>
            <p:cNvSpPr txBox="1"/>
            <p:nvPr/>
          </p:nvSpPr>
          <p:spPr>
            <a:xfrm>
              <a:off x="441394" y="3489686"/>
              <a:ext cx="2126100" cy="443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SQLite est un SGBD local qui offre un moteur de base de données relationnelles</a:t>
              </a:r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en" sz="1100" dirty="0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Room est une librairie de base de données, elle est une couche d’abstraction à SQLite.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6" name="Shape 596"/>
            <p:cNvSpPr txBox="1"/>
            <p:nvPr/>
          </p:nvSpPr>
          <p:spPr>
            <a:xfrm>
              <a:off x="375331" y="3094847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fr-FR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SQLite et Room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Shape 596">
              <a:extLst>
                <a:ext uri="{FF2B5EF4-FFF2-40B4-BE49-F238E27FC236}">
                  <a16:creationId xmlns:a16="http://schemas.microsoft.com/office/drawing/2014/main" id="{7E1DF014-22C7-41F5-BD20-CB511ABEE43B}"/>
                </a:ext>
              </a:extLst>
            </p:cNvPr>
            <p:cNvSpPr txBox="1"/>
            <p:nvPr/>
          </p:nvSpPr>
          <p:spPr>
            <a:xfrm>
              <a:off x="386163" y="3094847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fr-FR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SQLite et Room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82" y="2058270"/>
            <a:ext cx="952939" cy="7921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71147" y="2802717"/>
            <a:ext cx="123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Git et GitHub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20291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D’ACCUEIL (3 jours)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indent="-342900"/>
            <a:endParaRPr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6" y="840176"/>
            <a:ext cx="1887145" cy="33549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4514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CALENDRIER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7" y="839001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0005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200" y="2152275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AJOUT D’UN EVENEMENT</a:t>
            </a:r>
            <a:endParaRPr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19" y="839002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59203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>
                <a:cs typeface="Times New Roman" pitchFamily="18" charset="0"/>
              </a:rPr>
              <a:t>Plan de la présentation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Introduction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Spécification des besoins et conception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Implémentation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Conclusion générale et perspectives</a:t>
            </a:r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099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Conclusion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Synthèse ,Perspective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5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/>
              <a:t>Synthèse</a:t>
            </a:r>
            <a:endParaRPr sz="4000" dirty="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749019" y="1670014"/>
            <a:ext cx="8384255" cy="105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O</a:t>
            </a:r>
            <a:r>
              <a:rPr lang="en" sz="2400" b="1" dirty="0"/>
              <a:t>bjectif :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Concevoir une application Android permettant une gestion optimale du temps de l’étudiant.</a:t>
            </a:r>
            <a:endParaRPr lang="fr-FR" sz="2400" b="1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759743" y="767630"/>
            <a:ext cx="8384255" cy="98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Contexte et problématique :</a:t>
            </a:r>
          </a:p>
          <a:p>
            <a:pPr marL="0" indent="0">
              <a:buNone/>
            </a:pPr>
            <a:r>
              <a:rPr lang="fr-FR" sz="1100" dirty="0"/>
              <a:t> </a:t>
            </a:r>
            <a:r>
              <a:rPr lang="fr-FR" sz="2400" dirty="0"/>
              <a:t>La nécessité d’une gestion de temps chez les étudiants .  </a:t>
            </a:r>
          </a:p>
        </p:txBody>
      </p:sp>
      <p:sp>
        <p:nvSpPr>
          <p:cNvPr id="31" name="Shape 670"/>
          <p:cNvSpPr txBox="1">
            <a:spLocks/>
          </p:cNvSpPr>
          <p:nvPr/>
        </p:nvSpPr>
        <p:spPr>
          <a:xfrm>
            <a:off x="749019" y="2901191"/>
            <a:ext cx="8384255" cy="132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301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377" marR="0" lvl="1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5943" marR="0" lvl="4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131" marR="0" lvl="5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320" marR="0" lvl="6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509" marR="0" lvl="7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697" marR="0" lvl="8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2400" b="1" dirty="0"/>
              <a:t>Conception :</a:t>
            </a:r>
          </a:p>
          <a:p>
            <a:pPr marL="0" indent="0">
              <a:buFont typeface="Source Sans Pro"/>
              <a:buNone/>
            </a:pPr>
            <a:r>
              <a:rPr lang="fr-FR" sz="2400" dirty="0"/>
              <a:t>Analyse</a:t>
            </a:r>
            <a:r>
              <a:rPr lang="en-US" sz="2400" dirty="0"/>
              <a:t> et  </a:t>
            </a:r>
            <a:r>
              <a:rPr lang="fr-FR" sz="2400" dirty="0"/>
              <a:t>modélisation</a:t>
            </a:r>
            <a:r>
              <a:rPr lang="en-US" sz="2400" dirty="0"/>
              <a:t> des  </a:t>
            </a:r>
            <a:r>
              <a:rPr lang="fr-FR" sz="2400" dirty="0"/>
              <a:t>fonctionnalités</a:t>
            </a:r>
            <a:r>
              <a:rPr lang="en-US" sz="2400" dirty="0"/>
              <a:t> </a:t>
            </a:r>
            <a:r>
              <a:rPr lang="en-US" sz="2400" dirty="0" err="1"/>
              <a:t>nécessaires</a:t>
            </a:r>
            <a:r>
              <a:rPr lang="en-US" sz="2400" dirty="0"/>
              <a:t>  grâce au </a:t>
            </a:r>
            <a:r>
              <a:rPr lang="en-US" sz="2400" dirty="0" err="1"/>
              <a:t>langage</a:t>
            </a:r>
            <a:r>
              <a:rPr lang="en-US" sz="2400" dirty="0"/>
              <a:t> UML .</a:t>
            </a:r>
          </a:p>
        </p:txBody>
      </p:sp>
      <p:grpSp>
        <p:nvGrpSpPr>
          <p:cNvPr id="34" name="Shape 673"/>
          <p:cNvGrpSpPr/>
          <p:nvPr/>
        </p:nvGrpSpPr>
        <p:grpSpPr>
          <a:xfrm>
            <a:off x="159661" y="1824684"/>
            <a:ext cx="464315" cy="494725"/>
            <a:chOff x="5970800" y="1619250"/>
            <a:chExt cx="428650" cy="456725"/>
          </a:xfrm>
          <a:solidFill>
            <a:srgbClr val="44DBF8"/>
          </a:solidFill>
        </p:grpSpPr>
        <p:sp>
          <p:nvSpPr>
            <p:cNvPr id="35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6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7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8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9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0" name="Shape 835"/>
          <p:cNvGrpSpPr/>
          <p:nvPr/>
        </p:nvGrpSpPr>
        <p:grpSpPr>
          <a:xfrm>
            <a:off x="170899" y="3113291"/>
            <a:ext cx="365499" cy="365499"/>
            <a:chOff x="1922075" y="1629000"/>
            <a:chExt cx="437200" cy="437200"/>
          </a:xfrm>
          <a:solidFill>
            <a:srgbClr val="3C78D8"/>
          </a:solidFill>
        </p:grpSpPr>
        <p:sp>
          <p:nvSpPr>
            <p:cNvPr id="41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2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53" name="Shape 798"/>
          <p:cNvGrpSpPr/>
          <p:nvPr/>
        </p:nvGrpSpPr>
        <p:grpSpPr>
          <a:xfrm>
            <a:off x="114950" y="1019404"/>
            <a:ext cx="484193" cy="484193"/>
            <a:chOff x="6660750" y="298550"/>
            <a:chExt cx="396900" cy="396300"/>
          </a:xfrm>
          <a:solidFill>
            <a:srgbClr val="BDF32E"/>
          </a:solidFill>
        </p:grpSpPr>
        <p:sp>
          <p:nvSpPr>
            <p:cNvPr id="54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5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55851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000" dirty="0"/>
              <a:t>Synthèse</a:t>
            </a:r>
            <a:endParaRPr sz="4000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773973" y="754209"/>
            <a:ext cx="806002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I</a:t>
            </a:r>
            <a:r>
              <a:rPr lang="en" sz="2400" b="1" dirty="0"/>
              <a:t>mplementation :</a:t>
            </a:r>
          </a:p>
          <a:p>
            <a:pPr marL="0" indent="0">
              <a:buNone/>
            </a:pPr>
            <a:r>
              <a:rPr lang="fr-FR" sz="2400" dirty="0"/>
              <a:t>U</a:t>
            </a:r>
            <a:r>
              <a:rPr lang="en" sz="2400" dirty="0"/>
              <a:t>tilisation des differents outils, langage</a:t>
            </a:r>
            <a:r>
              <a:rPr lang="fr-FR" sz="2400" dirty="0"/>
              <a:t>s</a:t>
            </a:r>
            <a:r>
              <a:rPr lang="en" sz="2400" dirty="0"/>
              <a:t>, et librairies.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773973" y="1967531"/>
            <a:ext cx="8470223" cy="137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L</a:t>
            </a:r>
            <a:r>
              <a:rPr lang="en" sz="2400" b="1" dirty="0"/>
              <a:t>im</a:t>
            </a:r>
            <a:r>
              <a:rPr lang="fr-FR" sz="2400" b="1" dirty="0"/>
              <a:t>i</a:t>
            </a:r>
            <a:r>
              <a:rPr lang="en" sz="2400" b="1" dirty="0"/>
              <a:t>tes </a:t>
            </a:r>
          </a:p>
          <a:p>
            <a:pPr marL="0" indent="0">
              <a:buNone/>
            </a:pPr>
            <a:r>
              <a:rPr lang="fr-FR" sz="2400" dirty="0"/>
              <a:t>L’incapacité de gérer des événements qui s’étendent sur  plus d’une journée. </a:t>
            </a:r>
            <a:endParaRPr sz="24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773973" y="3250952"/>
            <a:ext cx="7707816" cy="108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P</a:t>
            </a:r>
            <a:r>
              <a:rPr lang="en" sz="2400" b="1" dirty="0"/>
              <a:t>erspectives 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Possibilité d’inclure une note vocale a l’événement. </a:t>
            </a:r>
          </a:p>
          <a:p>
            <a:pPr marL="0" indent="0">
              <a:buNone/>
            </a:pPr>
            <a:endParaRPr sz="1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6" y="922516"/>
            <a:ext cx="484193" cy="4841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968"/>
          <p:cNvSpPr/>
          <p:nvPr/>
        </p:nvSpPr>
        <p:spPr>
          <a:xfrm>
            <a:off x="159868" y="2233963"/>
            <a:ext cx="414419" cy="41845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4DB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47" name="Shape 888"/>
          <p:cNvGrpSpPr/>
          <p:nvPr/>
        </p:nvGrpSpPr>
        <p:grpSpPr>
          <a:xfrm>
            <a:off x="189584" y="3479672"/>
            <a:ext cx="384703" cy="550724"/>
            <a:chOff x="6730350" y="2315900"/>
            <a:chExt cx="257700" cy="420100"/>
          </a:xfrm>
          <a:solidFill>
            <a:srgbClr val="3C78D8"/>
          </a:solidFill>
        </p:grpSpPr>
        <p:sp>
          <p:nvSpPr>
            <p:cNvPr id="48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0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1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2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457460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19918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10000" dirty="0"/>
            </a:br>
            <a:r>
              <a:rPr lang="en" sz="10000" dirty="0"/>
              <a:t>MERCI!</a:t>
            </a:r>
            <a:endParaRPr sz="1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Introduction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Contexte et problématique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403413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Contexte et problématique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109473"/>
            <a:ext cx="8778240" cy="312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Le rythme de vie actuel nous fait sentir qu’on est perpétuellement en manque de temps. </a:t>
            </a:r>
          </a:p>
          <a:p>
            <a:r>
              <a:rPr lang="fr-FR" sz="2300" dirty="0"/>
              <a:t>L’étudiant est l’une des classes sociales touchées par ce problème .</a:t>
            </a:r>
          </a:p>
          <a:p>
            <a:r>
              <a:rPr lang="fr-FR" sz="2400" dirty="0"/>
              <a:t>Nos habitudes quotidiennes ont beaucoup changé à cause des smartphones.</a:t>
            </a:r>
          </a:p>
          <a:p>
            <a:r>
              <a:rPr lang="fr-FR" sz="2400" dirty="0"/>
              <a:t>Ils sont utilisés par 56% de la population  mondiale , essentiellement par les étudiants 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683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365761" y="3470062"/>
            <a:ext cx="73898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800" dirty="0"/>
              <a:t>Spécification des besoins et conception</a:t>
            </a:r>
            <a:endParaRPr sz="4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957474" y="527644"/>
            <a:ext cx="7180284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Méthodologie de conception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627093"/>
            <a:ext cx="8778240" cy="260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UML : est un langage de modélisation graphique et textuelle.</a:t>
            </a:r>
          </a:p>
          <a:p>
            <a:pPr marL="101598" indent="0">
              <a:buNone/>
            </a:pPr>
            <a:endParaRPr lang="fr-FR" sz="2400" dirty="0"/>
          </a:p>
          <a:p>
            <a:r>
              <a:rPr lang="fr-FR" sz="2400" dirty="0"/>
              <a:t>L’application à développer aura pour mission d’offrir une représentation des événements et des activités de l’utilisateur pendant les jours de la semaine.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719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gitrep\docpfc\Modèle_Mémoire LATEX\images\cas_utilis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19" y="444985"/>
            <a:ext cx="7910111" cy="46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454226" y="0"/>
            <a:ext cx="58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1.Diagramme de cas d'utilisation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245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732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2. Interfaces IHM et navigation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4" y="513621"/>
            <a:ext cx="6780558" cy="462987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7552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463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CEF6"/>
                </a:solidFill>
              </a:rPr>
              <a:t>3. Modèle du domaine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0" y="584775"/>
            <a:ext cx="7158529" cy="41320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4612250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891</Words>
  <Application>Microsoft Office PowerPoint</Application>
  <PresentationFormat>On-screen Show (16:9)</PresentationFormat>
  <Paragraphs>115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Source Sans Pro</vt:lpstr>
      <vt:lpstr>Calibri</vt:lpstr>
      <vt:lpstr>Oswald</vt:lpstr>
      <vt:lpstr>Tahoma</vt:lpstr>
      <vt:lpstr>Times New Roman</vt:lpstr>
      <vt:lpstr>Quince template</vt:lpstr>
      <vt:lpstr>PowerPoint Presentation</vt:lpstr>
      <vt:lpstr>Plan de la présentation</vt:lpstr>
      <vt:lpstr>Introduction</vt:lpstr>
      <vt:lpstr>Contexte et problématique</vt:lpstr>
      <vt:lpstr>Spécification des besoins et conception</vt:lpstr>
      <vt:lpstr>Méthodologie de conception</vt:lpstr>
      <vt:lpstr>PowerPoint Presentation</vt:lpstr>
      <vt:lpstr>PowerPoint Presentation</vt:lpstr>
      <vt:lpstr>PowerPoint Presentation</vt:lpstr>
      <vt:lpstr>PowerPoint Presentation</vt:lpstr>
      <vt:lpstr>5. Diagramme d’interaction</vt:lpstr>
      <vt:lpstr>PowerPoint Presentation</vt:lpstr>
      <vt:lpstr>PowerPoint Presentation</vt:lpstr>
      <vt:lpstr>6. Modèle relationnel</vt:lpstr>
      <vt:lpstr>Implémentation</vt:lpstr>
      <vt:lpstr>Représentation de l’environnement de travail </vt:lpstr>
      <vt:lpstr>PowerPoint Presentation</vt:lpstr>
      <vt:lpstr>PowerPoint Presentation</vt:lpstr>
      <vt:lpstr>PowerPoint Presentation</vt:lpstr>
      <vt:lpstr>Conclusion</vt:lpstr>
      <vt:lpstr>Synthèse</vt:lpstr>
      <vt:lpstr>Synthèse</vt:lpstr>
      <vt:lpstr> 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Android pour la gestion du temps de l’étudiant</dc:title>
  <dc:creator>silver-desk</dc:creator>
  <cp:lastModifiedBy>Salim</cp:lastModifiedBy>
  <cp:revision>88</cp:revision>
  <dcterms:modified xsi:type="dcterms:W3CDTF">2018-06-11T12:09:23Z</dcterms:modified>
</cp:coreProperties>
</file>