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2" r:id="rId17"/>
    <p:sldId id="304" r:id="rId18"/>
    <p:sldId id="305" r:id="rId19"/>
    <p:sldId id="307" r:id="rId20"/>
    <p:sldId id="308" r:id="rId21"/>
    <p:sldId id="310" r:id="rId22"/>
    <p:sldId id="309" r:id="rId23"/>
    <p:sldId id="280" r:id="rId24"/>
  </p:sldIdLst>
  <p:sldSz cx="9144000" cy="5143500" type="screen16x9"/>
  <p:notesSz cx="6858000" cy="9144000"/>
  <p:embeddedFontLst>
    <p:embeddedFont>
      <p:font typeface="Source Sans Pro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swald" panose="02000303000000000000" pitchFamily="2" charset="0"/>
      <p:regular r:id="rId34"/>
      <p:bold r:id="rId35"/>
      <p:italic r:id="rId36"/>
      <p:boldItalic r:id="rId37"/>
    </p:embeddedFont>
    <p:embeddedFont>
      <p:font typeface="Tahoma" panose="020B0604030504040204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32E"/>
    <a:srgbClr val="3C78D8"/>
    <a:srgbClr val="32D8C0"/>
    <a:srgbClr val="44DBF8"/>
    <a:srgbClr val="28324A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45" autoAdjust="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diagramme de classes participantes. Où l’utilisateur communique avec les 2 interfaces, qui peuvent éventuellement communiquer entre elles, elles communiquent avec les contrôles qui leur correspondent tandis que ces derniers communiquent avec les entités.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de </a:t>
            </a:r>
            <a:r>
              <a:rPr lang="fr-FR" dirty="0" err="1"/>
              <a:t>briéveté</a:t>
            </a:r>
            <a:r>
              <a:rPr lang="fr-FR" dirty="0"/>
              <a:t>, 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premier représente l’ajout d’un événement. Si l’utilisateur décide d’ajouter un événement, une interface dédiée lui est présentée dans la </a:t>
            </a:r>
            <a:r>
              <a:rPr lang="fr-FR" dirty="0" err="1"/>
              <a:t>quellle</a:t>
            </a:r>
            <a:r>
              <a:rPr lang="fr-FR" dirty="0"/>
              <a:t> il saisit les informations puis valide son ajout.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deuxième représente le cas de suppression d’un calendrier. Lorsque l’utilisateur décide de supprimer un calendrier, une boite de dialogue apparait pour confirmer la suppression en lui proposant la </a:t>
            </a:r>
            <a:r>
              <a:rPr lang="fr-FR" dirty="0" err="1"/>
              <a:t>possiblité</a:t>
            </a:r>
            <a:r>
              <a:rPr lang="fr-FR" dirty="0"/>
              <a:t> les événements avant de supprimer celui-ci.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3 tables (citez les champs), nous avons </a:t>
            </a:r>
            <a:r>
              <a:rPr lang="fr-FR" dirty="0" err="1"/>
              <a:t>id_calendrier</a:t>
            </a:r>
            <a:r>
              <a:rPr lang="fr-FR" dirty="0"/>
              <a:t> en tant que clé étrangère suite à la règle de composition. Nous avons aussi </a:t>
            </a:r>
            <a:r>
              <a:rPr lang="fr-FR" dirty="0" err="1"/>
              <a:t>id_evenement</a:t>
            </a:r>
            <a:r>
              <a:rPr lang="fr-FR" dirty="0"/>
              <a:t> en tant que clé </a:t>
            </a:r>
            <a:r>
              <a:rPr lang="fr-FR" dirty="0" err="1"/>
              <a:t>étrang-re</a:t>
            </a:r>
            <a:r>
              <a:rPr lang="fr-FR" dirty="0"/>
              <a:t> dans la table alerte suite à la règle de un-à-un. Elle </a:t>
            </a:r>
            <a:r>
              <a:rPr lang="fr-FR" dirty="0" err="1"/>
              <a:t>consisite</a:t>
            </a:r>
            <a:r>
              <a:rPr lang="fr-FR" dirty="0"/>
              <a:t> à ajouter un attribut clé étrangère dans la relation dérivée de l’entité ayant la cardinalité minimale à 0. Evénement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figure, elle représente le diagramme de cas d’utilisation. L’utilisateur a la </a:t>
            </a:r>
            <a:r>
              <a:rPr lang="fr-FR" dirty="0" err="1"/>
              <a:t>possiblité</a:t>
            </a:r>
            <a:r>
              <a:rPr lang="fr-FR" dirty="0"/>
              <a:t> de gérer un calendrier (</a:t>
            </a:r>
            <a:r>
              <a:rPr lang="fr-FR" dirty="0" err="1"/>
              <a:t>ajout,modification,suppression</a:t>
            </a:r>
            <a:r>
              <a:rPr lang="fr-FR" dirty="0"/>
              <a:t>) dans le cas de la suppression, l’utilisateur peut transférer les événements à un autre calendrier. 2eme cas d’utilisation concerne la gestion de l’événement, ce dernier inclut la gestion 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une proposition des maquettes IHM et navigation, la Vue Globale est la première vue affichée à l’utilisateur. À partir de celle-ci, il peut ajouter un événement ou bien passer à la liste des calendriers grâce au menu latéral, dans la vue liste des calendriers l’utilisateur peut ajouter ou modifier un calendrier.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modèle du domaine qui définit les informations, il représente les objets du monde réel. </a:t>
            </a:r>
            <a:r>
              <a:rPr lang="fr-FR" i="0" u="none" dirty="0"/>
              <a:t>Un événement peut générer une ou pas d’alerte.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1307" y="298182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par: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Encadré 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89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CEF6"/>
                </a:solidFill>
              </a:rPr>
              <a:t>4. Diagramme de classes participantes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 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 Suppression d’un calendrier 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5.1. Diagramme d’interaction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655975"/>
            <a:ext cx="8996082" cy="46818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5.2. Diagramme d’interaction &lt; Suppression d’un calendrier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1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/>
              <a:t>6. Modèle relationnel</a:t>
            </a:r>
            <a:endParaRPr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212500" y="953037"/>
            <a:ext cx="8693241" cy="291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600" dirty="0"/>
              <a:t>Calendrier (</a:t>
            </a:r>
            <a:r>
              <a:rPr lang="fr-FR" sz="2600" b="1" u="sng" dirty="0">
                <a:solidFill>
                  <a:srgbClr val="3C78D8"/>
                </a:solidFill>
              </a:rPr>
              <a:t>id_calendrier</a:t>
            </a:r>
            <a:r>
              <a:rPr lang="fr-FR" sz="2600" dirty="0"/>
              <a:t>, titre, visibilité, couleur, description).</a:t>
            </a:r>
          </a:p>
          <a:p>
            <a:r>
              <a:rPr lang="fr-FR" sz="2600" dirty="0"/>
              <a:t>Événement (</a:t>
            </a:r>
            <a:r>
              <a:rPr lang="fr-FR" sz="2600" b="1" u="sng" dirty="0" err="1">
                <a:solidFill>
                  <a:srgbClr val="3C78D8"/>
                </a:solidFill>
              </a:rPr>
              <a:t>id_événement</a:t>
            </a:r>
            <a:r>
              <a:rPr lang="fr-FR" sz="2600" b="1" u="sng" dirty="0"/>
              <a:t>, </a:t>
            </a:r>
            <a:r>
              <a:rPr lang="fr-FR" sz="2600" dirty="0"/>
              <a:t>titre,  jour,  heure_debut,  heure_fin, lieu, description, récurrence, </a:t>
            </a:r>
            <a:r>
              <a:rPr lang="fr-FR" sz="2600" b="1" i="1" dirty="0">
                <a:solidFill>
                  <a:srgbClr val="BDF32E"/>
                </a:solidFill>
              </a:rPr>
              <a:t>#id_calendrier</a:t>
            </a:r>
            <a:r>
              <a:rPr lang="fr-FR" sz="2600" dirty="0"/>
              <a:t>)</a:t>
            </a:r>
          </a:p>
          <a:p>
            <a:r>
              <a:rPr lang="fr-FR" sz="2600" dirty="0"/>
              <a:t>Alerte (</a:t>
            </a:r>
            <a:r>
              <a:rPr lang="fr-FR" sz="2600" b="1" u="sng" dirty="0">
                <a:solidFill>
                  <a:srgbClr val="3C78D8"/>
                </a:solidFill>
              </a:rPr>
              <a:t>id_alerte</a:t>
            </a:r>
            <a:r>
              <a:rPr lang="fr-FR" sz="2600" dirty="0"/>
              <a:t>,  état,  heure_déclenchement,  </a:t>
            </a:r>
            <a:r>
              <a:rPr lang="fr-FR" sz="2600" b="1" i="1" dirty="0">
                <a:solidFill>
                  <a:srgbClr val="BDF32E"/>
                </a:solidFill>
              </a:rPr>
              <a:t>#</a:t>
            </a:r>
            <a:r>
              <a:rPr lang="fr-FR" sz="2600" b="1" i="1" dirty="0" err="1">
                <a:solidFill>
                  <a:srgbClr val="BDF32E"/>
                </a:solidFill>
              </a:rPr>
              <a:t>id_événement</a:t>
            </a:r>
            <a:r>
              <a:rPr lang="fr-FR" sz="2600" dirty="0"/>
              <a:t>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Représentation de l’environnement de travail 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14131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77228" y="1969156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5" cy="655221"/>
            <a:chOff x="8539601" y="1476652"/>
            <a:chExt cx="2839471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1" y="1476652"/>
              <a:ext cx="281010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4"/>
            <a:chOff x="6426462" y="3475458"/>
            <a:chExt cx="2844686" cy="714210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8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icker et 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898021"/>
            <a:chOff x="8578272" y="1488369"/>
            <a:chExt cx="2810100" cy="1305832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786769"/>
              <a:ext cx="2800799" cy="1007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endParaRPr sz="18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60704" y="3274317"/>
            <a:ext cx="1986102" cy="401991"/>
            <a:chOff x="375330" y="3489686"/>
            <a:chExt cx="2192164" cy="443699"/>
          </a:xfrm>
        </p:grpSpPr>
        <p:sp>
          <p:nvSpPr>
            <p:cNvPr id="595" name="Shape 595"/>
            <p:cNvSpPr txBox="1"/>
            <p:nvPr/>
          </p:nvSpPr>
          <p:spPr>
            <a:xfrm>
              <a:off x="441394" y="3489686"/>
              <a:ext cx="2126100" cy="443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Shape 596">
              <a:extLst>
                <a:ext uri="{FF2B5EF4-FFF2-40B4-BE49-F238E27FC236}">
                  <a16:creationId xmlns:a16="http://schemas.microsoft.com/office/drawing/2014/main" id="{7E1DF014-22C7-41F5-BD20-CB511ABEE43B}"/>
                </a:ext>
              </a:extLst>
            </p:cNvPr>
            <p:cNvSpPr txBox="1"/>
            <p:nvPr/>
          </p:nvSpPr>
          <p:spPr>
            <a:xfrm>
              <a:off x="375330" y="3629485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et Room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Git et GitHub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D’ACCUEIL (3 jours)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indent="-342900"/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CALENDRIER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AJOUT D’UN EVENEMENT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Implémentation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 générale et perspectives</a:t>
            </a:r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Synthèse ,Perspective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Synthèse</a:t>
            </a:r>
            <a:endParaRPr sz="40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O</a:t>
            </a:r>
            <a:r>
              <a:rPr lang="en" sz="2400" b="1" dirty="0"/>
              <a:t>bjectif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la gestion optimale du temps de 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Contexte et problématique :</a:t>
            </a:r>
          </a:p>
          <a:p>
            <a:pPr marL="0" indent="0">
              <a:buNone/>
            </a:pPr>
            <a:r>
              <a:rPr lang="fr-FR" sz="1100" dirty="0"/>
              <a:t> </a:t>
            </a:r>
            <a:r>
              <a:rPr lang="fr-FR" sz="2400" dirty="0"/>
              <a:t>La nécessité de la gestion de temps chez les étudiants .  </a:t>
            </a:r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/>
              <a:t>Conception :</a:t>
            </a:r>
          </a:p>
          <a:p>
            <a:pPr marL="0" indent="0">
              <a:buFont typeface="Source Sans Pro"/>
              <a:buNone/>
            </a:pPr>
            <a:r>
              <a:rPr lang="fr-FR" sz="2400" dirty="0"/>
              <a:t>Analyse</a:t>
            </a:r>
            <a:r>
              <a:rPr lang="en-US" sz="2400" dirty="0"/>
              <a:t> et  </a:t>
            </a:r>
            <a:r>
              <a:rPr lang="fr-FR" sz="2400" dirty="0"/>
              <a:t>modélisation</a:t>
            </a:r>
            <a:r>
              <a:rPr lang="en-US" sz="2400" dirty="0"/>
              <a:t> des  </a:t>
            </a:r>
            <a:r>
              <a:rPr lang="fr-FR" sz="2400" dirty="0"/>
              <a:t>fonctionnalités</a:t>
            </a:r>
            <a:r>
              <a:rPr lang="en-US" sz="2400" dirty="0"/>
              <a:t> nécessaires  grâce au langage UML 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000" dirty="0"/>
              <a:t>Synthèse</a:t>
            </a:r>
            <a:endParaRPr sz="40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I</a:t>
            </a:r>
            <a:r>
              <a:rPr lang="en" sz="2400" b="1" dirty="0"/>
              <a:t>mplementation :</a:t>
            </a:r>
          </a:p>
          <a:p>
            <a:pPr marL="0" indent="0">
              <a:buNone/>
            </a:pPr>
            <a:r>
              <a:rPr lang="fr-FR" sz="2400" dirty="0"/>
              <a:t>U</a:t>
            </a:r>
            <a:r>
              <a:rPr lang="en" sz="2400" dirty="0"/>
              <a:t>tilisation des differents outils, langage</a:t>
            </a:r>
            <a:r>
              <a:rPr lang="fr-FR" sz="2400" dirty="0"/>
              <a:t>s</a:t>
            </a:r>
            <a:r>
              <a:rPr lang="en" sz="2400" dirty="0"/>
              <a:t>, et librairies.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L</a:t>
            </a:r>
            <a:r>
              <a:rPr lang="en" sz="2400" b="1" dirty="0"/>
              <a:t>im</a:t>
            </a:r>
            <a:r>
              <a:rPr lang="fr-FR" sz="2400" b="1" dirty="0"/>
              <a:t>i</a:t>
            </a:r>
            <a:r>
              <a:rPr lang="en" sz="2400" b="1" dirty="0"/>
              <a:t>tes </a:t>
            </a:r>
          </a:p>
          <a:p>
            <a:pPr marL="0" indent="0">
              <a:buNone/>
            </a:pPr>
            <a:r>
              <a:rPr lang="fr-FR" sz="2400" dirty="0"/>
              <a:t>L’incapacité à gérer des événements qui s’étendent sur  plus d’une journée.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P</a:t>
            </a:r>
            <a:r>
              <a:rPr lang="en" sz="2400" b="1" dirty="0"/>
              <a:t>erspectives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9039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10000" dirty="0"/>
            </a:br>
            <a:r>
              <a:rPr lang="en" sz="10000" dirty="0"/>
              <a:t>MERCI!</a:t>
            </a:r>
            <a:endParaRPr sz="1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5" y="1109473"/>
            <a:ext cx="8872615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temps. </a:t>
            </a:r>
          </a:p>
          <a:p>
            <a:r>
              <a:rPr lang="fr-FR" sz="2300" dirty="0"/>
              <a:t>L’étudiant est l’une des classes sociales les plus touchées par ce problème .</a:t>
            </a:r>
          </a:p>
          <a:p>
            <a:r>
              <a:rPr lang="fr-FR" sz="2400" dirty="0"/>
              <a:t>Nos habitudes quotidiennes ont beaucoup changé à cause des smartphones.</a:t>
            </a:r>
          </a:p>
          <a:p>
            <a:r>
              <a:rPr lang="fr-FR" sz="2400" dirty="0"/>
              <a:t>Ils sont utilisés par 56% de la population  mondiale, 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Méthodologie de conception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UML : est un langage de modélisation graphique et textuelle.</a:t>
            </a:r>
          </a:p>
          <a:p>
            <a:pPr marL="101598" indent="0">
              <a:buNone/>
            </a:pPr>
            <a:endParaRPr lang="fr-FR" sz="2400" dirty="0"/>
          </a:p>
          <a:p>
            <a:r>
              <a:rPr lang="fr-FR" sz="2400" dirty="0"/>
              <a:t>L’application à développer aura pour mission d’offrir une représentation des événements et des activités de l’utilisateur pendant les jours de la semaine.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2. Interfaces IHM et navigation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463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CEF6"/>
                </a:solidFill>
              </a:rPr>
              <a:t>3. Modèle 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817</Words>
  <Application>Microsoft Office PowerPoint</Application>
  <PresentationFormat>On-screen Show (16:9)</PresentationFormat>
  <Paragraphs>108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Source Sans Pro</vt:lpstr>
      <vt:lpstr>Calibri</vt:lpstr>
      <vt:lpstr>Oswald</vt:lpstr>
      <vt:lpstr>Tahoma</vt:lpstr>
      <vt:lpstr>Times New Roman</vt:lpstr>
      <vt:lpstr>Quince template</vt:lpstr>
      <vt:lpstr>PowerPoint Presentation</vt:lpstr>
      <vt:lpstr>Plan de la présentation</vt:lpstr>
      <vt:lpstr>Introduction</vt:lpstr>
      <vt:lpstr>Contexte et problématique</vt:lpstr>
      <vt:lpstr>Spécification des besoins et conception</vt:lpstr>
      <vt:lpstr>Méthodologie de conception</vt:lpstr>
      <vt:lpstr>PowerPoint Presentation</vt:lpstr>
      <vt:lpstr>PowerPoint Presentation</vt:lpstr>
      <vt:lpstr>PowerPoint Presentation</vt:lpstr>
      <vt:lpstr>PowerPoint Presentation</vt:lpstr>
      <vt:lpstr>5. Diagramme d’interaction</vt:lpstr>
      <vt:lpstr>PowerPoint Presentation</vt:lpstr>
      <vt:lpstr>PowerPoint Presentation</vt:lpstr>
      <vt:lpstr>6. Modèle relationnel</vt:lpstr>
      <vt:lpstr>Implémentation</vt:lpstr>
      <vt:lpstr>Représentation de l’environnement de travail </vt:lpstr>
      <vt:lpstr>PowerPoint Presentation</vt:lpstr>
      <vt:lpstr>PowerPoint Presentation</vt:lpstr>
      <vt:lpstr>PowerPoint Presentation</vt:lpstr>
      <vt:lpstr>Conclusion</vt:lpstr>
      <vt:lpstr>Synthèse</vt:lpstr>
      <vt:lpstr>Synthèse</vt:lpstr>
      <vt:lpstr> 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Salim</cp:lastModifiedBy>
  <cp:revision>103</cp:revision>
  <dcterms:modified xsi:type="dcterms:W3CDTF">2018-06-11T17:24:42Z</dcterms:modified>
</cp:coreProperties>
</file>