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6" r:id="rId9"/>
    <p:sldId id="268" r:id="rId10"/>
    <p:sldId id="269" r:id="rId11"/>
    <p:sldId id="270" r:id="rId12"/>
    <p:sldId id="280" r:id="rId13"/>
    <p:sldId id="277" r:id="rId14"/>
    <p:sldId id="278" r:id="rId15"/>
    <p:sldId id="279" r:id="rId16"/>
    <p:sldId id="271" r:id="rId17"/>
    <p:sldId id="272" r:id="rId18"/>
    <p:sldId id="273" r:id="rId19"/>
    <p:sldId id="275" r:id="rId20"/>
    <p:sldId id="274" r:id="rId21"/>
    <p:sldId id="264" r:id="rId22"/>
    <p:sldId id="265" r:id="rId23"/>
    <p:sldId id="267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Rg st="1" end="23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>
      <p:cViewPr>
        <p:scale>
          <a:sx n="98" d="100"/>
          <a:sy n="98" d="100"/>
        </p:scale>
        <p:origin x="-612" y="10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BA210-68C2-4BB1-886E-68C7A11BCBE9}" type="datetimeFigureOut">
              <a:rPr lang="fr-FR" smtClean="0"/>
              <a:pPr/>
              <a:t>14/06/2015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1886A-CCEA-4890-BD60-FDC591363A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374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88CFA-2090-45D9-A827-E5D479B602DE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88CFA-2090-45D9-A827-E5D479B602DE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88CFA-2090-45D9-A827-E5D479B602DE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122AF0B-16D7-4ED3-8DC2-F61EBB0E3804}" type="datetimeFigureOut">
              <a:rPr lang="fr-FR" smtClean="0"/>
              <a:pPr/>
              <a:t>14/06/2015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BDABD41-C298-4A2A-8050-3FE03222DD7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40000">
    <p:wipe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0B-16D7-4ED3-8DC2-F61EBB0E3804}" type="datetimeFigureOut">
              <a:rPr lang="fr-FR" smtClean="0"/>
              <a:pPr/>
              <a:t>14/06/2015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BD41-C298-4A2A-8050-3FE03222DD7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advClick="0" advTm="40000">
    <p:wipe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0B-16D7-4ED3-8DC2-F61EBB0E3804}" type="datetimeFigureOut">
              <a:rPr lang="fr-FR" smtClean="0"/>
              <a:pPr/>
              <a:t>14/06/2015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BD41-C298-4A2A-8050-3FE03222DD7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advClick="0" advTm="40000"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122AF0B-16D7-4ED3-8DC2-F61EBB0E3804}" type="datetimeFigureOut">
              <a:rPr lang="fr-FR" smtClean="0"/>
              <a:pPr/>
              <a:t>14/06/2015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BDABD41-C298-4A2A-8050-3FE03222DD7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  <p:transition advClick="0" advTm="40000">
    <p:wipe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122AF0B-16D7-4ED3-8DC2-F61EBB0E3804}" type="datetimeFigureOut">
              <a:rPr lang="fr-FR" smtClean="0"/>
              <a:pPr/>
              <a:t>14/06/2015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BDABD41-C298-4A2A-8050-3FE03222DD7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 advTm="40000"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0B-16D7-4ED3-8DC2-F61EBB0E3804}" type="datetimeFigureOut">
              <a:rPr lang="fr-FR" smtClean="0"/>
              <a:pPr/>
              <a:t>14/06/2015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BD41-C298-4A2A-8050-3FE03222DD7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ransition advClick="0" advTm="40000">
    <p:wipe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0B-16D7-4ED3-8DC2-F61EBB0E3804}" type="datetimeFigureOut">
              <a:rPr lang="fr-FR" smtClean="0"/>
              <a:pPr/>
              <a:t>14/06/2015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BD41-C298-4A2A-8050-3FE03222DD7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  <p:transition advClick="0" advTm="40000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122AF0B-16D7-4ED3-8DC2-F61EBB0E3804}" type="datetimeFigureOut">
              <a:rPr lang="fr-FR" smtClean="0"/>
              <a:pPr/>
              <a:t>14/06/2015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BDABD41-C298-4A2A-8050-3FE03222DD7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  <p:transition advClick="0" advTm="40000">
    <p:wipe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0B-16D7-4ED3-8DC2-F61EBB0E3804}" type="datetimeFigureOut">
              <a:rPr lang="fr-FR" smtClean="0"/>
              <a:pPr/>
              <a:t>14/06/2015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BD41-C298-4A2A-8050-3FE03222DD7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advClick="0" advTm="40000">
    <p:wipe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122AF0B-16D7-4ED3-8DC2-F61EBB0E3804}" type="datetimeFigureOut">
              <a:rPr lang="fr-FR" smtClean="0"/>
              <a:pPr/>
              <a:t>14/06/2015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BDABD41-C298-4A2A-8050-3FE03222DD7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40000">
    <p:wipe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122AF0B-16D7-4ED3-8DC2-F61EBB0E3804}" type="datetimeFigureOut">
              <a:rPr lang="fr-FR" smtClean="0"/>
              <a:pPr/>
              <a:t>14/06/2015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BDABD41-C298-4A2A-8050-3FE03222DD7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  <p:transition advClick="0" advTm="40000">
    <p:wipe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122AF0B-16D7-4ED3-8DC2-F61EBB0E3804}" type="datetimeFigureOut">
              <a:rPr lang="fr-FR" smtClean="0"/>
              <a:pPr/>
              <a:t>14/06/2015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BDABD41-C298-4A2A-8050-3FE03222DD7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Click="0" advTm="40000">
    <p:wipe dir="u"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ague 4"/>
          <p:cNvSpPr/>
          <p:nvPr/>
        </p:nvSpPr>
        <p:spPr>
          <a:xfrm>
            <a:off x="611560" y="620688"/>
            <a:ext cx="7912617" cy="1834158"/>
          </a:xfrm>
          <a:prstGeom prst="wav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Soyez </a:t>
            </a:r>
            <a:r>
              <a:rPr lang="fr-F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les bienvenus</a:t>
            </a:r>
            <a:endParaRPr lang="fr-FR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ransition advClick="0" advTm="40000">
    <p:wipe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7787208" cy="6213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     </a:t>
            </a:r>
          </a:p>
          <a:p>
            <a:pPr marL="0" indent="0">
              <a:buNone/>
            </a:pPr>
            <a:r>
              <a:rPr lang="fr-FR" dirty="0" smtClean="0"/>
              <a:t> « Diagramme de cas d’utilisation général »</a:t>
            </a:r>
            <a:endParaRPr lang="fr-FR" dirty="0"/>
          </a:p>
        </p:txBody>
      </p:sp>
      <p:sp>
        <p:nvSpPr>
          <p:cNvPr id="12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8100392" y="5733256"/>
            <a:ext cx="609600" cy="521208"/>
          </a:xfrm>
          <a:prstGeom prst="rect">
            <a:avLst/>
          </a:prstGeom>
        </p:spPr>
        <p:txBody>
          <a:bodyPr/>
          <a:lstStyle/>
          <a:p>
            <a:r>
              <a:rPr lang="fr-FR" sz="1800" dirty="0" smtClean="0">
                <a:solidFill>
                  <a:schemeClr val="bg1"/>
                </a:solidFill>
                <a:latin typeface="Arial Black" pitchFamily="34" charset="0"/>
              </a:rPr>
              <a:t>8</a:t>
            </a:r>
            <a:endParaRPr lang="fr-FR" sz="1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23528" y="116632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Diagramme de Cas d’utilisation</a:t>
            </a: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G:\diagrammmm de clas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340768"/>
            <a:ext cx="7814071" cy="5184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1902954"/>
      </p:ext>
    </p:extLst>
  </p:cSld>
  <p:clrMapOvr>
    <a:masterClrMapping/>
  </p:clrMapOvr>
  <p:transition advClick="0" advTm="40000">
    <p:wipe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>
          <a:xfrm>
            <a:off x="457200" y="116632"/>
            <a:ext cx="7467600" cy="6357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Diagramme de séquence</a:t>
            </a:r>
          </a:p>
          <a:p>
            <a:pPr marL="0" indent="0"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Diagramme de séquence  « Affecter une soutenance » (1/2)</a:t>
            </a:r>
          </a:p>
          <a:p>
            <a:pPr marL="0" indent="0"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8100392" y="5661248"/>
            <a:ext cx="720080" cy="648072"/>
          </a:xfrm>
          <a:prstGeom prst="rect">
            <a:avLst/>
          </a:prstGeom>
        </p:spPr>
        <p:txBody>
          <a:bodyPr/>
          <a:lstStyle/>
          <a:p>
            <a:r>
              <a:rPr lang="fr-FR" sz="1800" dirty="0" smtClean="0">
                <a:solidFill>
                  <a:schemeClr val="bg1"/>
                </a:solidFill>
                <a:latin typeface="Arial Black" pitchFamily="34" charset="0"/>
              </a:rPr>
              <a:t>9</a:t>
            </a:r>
            <a:endParaRPr lang="fr-FR" sz="1800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5" name="Image 4" descr="Afect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340768"/>
            <a:ext cx="7920880" cy="53012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7852932"/>
      </p:ext>
    </p:extLst>
  </p:cSld>
  <p:clrMapOvr>
    <a:masterClrMapping/>
  </p:clrMapOvr>
  <p:transition advClick="0" advTm="40000">
    <p:wipe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Afec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332656"/>
            <a:ext cx="7920880" cy="6408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956376" y="5733256"/>
            <a:ext cx="936104" cy="521208"/>
          </a:xfrm>
          <a:prstGeom prst="rect">
            <a:avLst/>
          </a:prstGeom>
        </p:spPr>
        <p:txBody>
          <a:bodyPr/>
          <a:lstStyle/>
          <a:p>
            <a:r>
              <a:rPr lang="fr-FR" sz="1800" dirty="0" smtClean="0">
                <a:solidFill>
                  <a:schemeClr val="bg1"/>
                </a:solidFill>
                <a:latin typeface="Arial Black" pitchFamily="34" charset="0"/>
              </a:rPr>
              <a:t>10</a:t>
            </a:r>
            <a:endParaRPr lang="fr-FR" sz="1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9512" y="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séquence « affecter une soutenance » (2/2)</a:t>
            </a:r>
            <a:endParaRPr lang="fr-FR" dirty="0"/>
          </a:p>
        </p:txBody>
      </p:sp>
    </p:spTree>
  </p:cSld>
  <p:clrMapOvr>
    <a:masterClrMapping/>
  </p:clrMapOvr>
  <p:transition advClick="0" advTm="40000">
    <p:wipe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172400" y="5733256"/>
            <a:ext cx="609600" cy="521208"/>
          </a:xfrm>
        </p:spPr>
        <p:txBody>
          <a:bodyPr/>
          <a:lstStyle/>
          <a:p>
            <a:r>
              <a:rPr lang="fr-FR" sz="1800" dirty="0" smtClean="0">
                <a:solidFill>
                  <a:schemeClr val="bg1"/>
                </a:solidFill>
                <a:latin typeface="Arial Black" pitchFamily="34" charset="0"/>
              </a:rPr>
              <a:t>11</a:t>
            </a:r>
            <a:endParaRPr lang="fr-FR" sz="1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23528" y="188640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Diagramme de séquence « supprimer une soutenance »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Image 5" descr="Ajs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692696"/>
            <a:ext cx="7704856" cy="59766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6703907"/>
      </p:ext>
    </p:extLst>
  </p:cSld>
  <p:clrMapOvr>
    <a:masterClrMapping/>
  </p:clrMapOvr>
  <p:transition advClick="0" advTm="40000">
    <p:wipe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172400" y="5733256"/>
            <a:ext cx="763464" cy="521208"/>
          </a:xfrm>
        </p:spPr>
        <p:txBody>
          <a:bodyPr/>
          <a:lstStyle/>
          <a:p>
            <a:r>
              <a:rPr lang="fr-FR" sz="1800" dirty="0" smtClean="0">
                <a:solidFill>
                  <a:schemeClr val="bg1"/>
                </a:solidFill>
                <a:latin typeface="Arial Black" pitchFamily="34" charset="0"/>
              </a:rPr>
              <a:t>12</a:t>
            </a:r>
            <a:endParaRPr lang="fr-FR" sz="1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79512" y="0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Diagramme de séquence « Ajouter un thème » (1/2)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 4" descr="AJ THèm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548680"/>
            <a:ext cx="8388424" cy="5040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869965"/>
      </p:ext>
    </p:extLst>
  </p:cSld>
  <p:clrMapOvr>
    <a:masterClrMapping/>
  </p:clrMapOvr>
  <p:transition advClick="0" advTm="40000">
    <p:wipe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AJthème 2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3" y="116632"/>
            <a:ext cx="7920880" cy="67413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8100392" y="5733256"/>
            <a:ext cx="609600" cy="521208"/>
          </a:xfrm>
          <a:prstGeom prst="rect">
            <a:avLst/>
          </a:prstGeom>
        </p:spPr>
        <p:txBody>
          <a:bodyPr/>
          <a:lstStyle/>
          <a:p>
            <a:r>
              <a:rPr lang="fr-FR" sz="1800" dirty="0" smtClean="0">
                <a:solidFill>
                  <a:schemeClr val="bg1"/>
                </a:solidFill>
                <a:latin typeface="Arial Black" pitchFamily="34" charset="0"/>
              </a:rPr>
              <a:t>13</a:t>
            </a:r>
            <a:endParaRPr lang="fr-FR" sz="18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advClick="0" advTm="40000">
    <p:wipe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7467600" cy="5925272"/>
          </a:xfrm>
        </p:spPr>
        <p:txBody>
          <a:bodyPr/>
          <a:lstStyle/>
          <a:p>
            <a:pPr marL="0" indent="0">
              <a:buNone/>
            </a:pPr>
            <a:r>
              <a:rPr lang="fr-FR" sz="4000" dirty="0" smtClean="0"/>
              <a:t>Diagramme de classe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8100392" y="5733256"/>
            <a:ext cx="609600" cy="521208"/>
          </a:xfrm>
          <a:prstGeom prst="rect">
            <a:avLst/>
          </a:prstGeom>
        </p:spPr>
        <p:txBody>
          <a:bodyPr/>
          <a:lstStyle/>
          <a:p>
            <a:r>
              <a:rPr lang="fr-FR" sz="1800" dirty="0" smtClean="0">
                <a:solidFill>
                  <a:schemeClr val="bg1"/>
                </a:solidFill>
                <a:latin typeface="Arial Black" pitchFamily="34" charset="0"/>
              </a:rPr>
              <a:t>14</a:t>
            </a:r>
            <a:endParaRPr lang="fr-FR" sz="1800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6" name="Image 5" descr="diagramme de clas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340768"/>
            <a:ext cx="640871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20626"/>
      </p:ext>
    </p:extLst>
  </p:cSld>
  <p:clrMapOvr>
    <a:masterClrMapping/>
  </p:clrMapOvr>
  <p:transition advClick="0" advTm="40000">
    <p:wipe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51520" y="260648"/>
            <a:ext cx="7848872" cy="624190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sz="4000" dirty="0" smtClean="0">
                <a:ea typeface="Calibri" panose="020F0502020204030204" pitchFamily="34" charset="0"/>
                <a:cs typeface="Arial" panose="020B0604020202020204" pitchFamily="34" charset="0"/>
              </a:rPr>
              <a:t>Passage au modèle relationnel</a:t>
            </a:r>
            <a:endParaRPr lang="fr-FR" sz="4000" dirty="0"/>
          </a:p>
          <a:p>
            <a:pPr marL="45720" indent="0">
              <a:buNone/>
            </a:pPr>
            <a:endParaRPr lang="fr-FR" dirty="0" smtClean="0"/>
          </a:p>
          <a:p>
            <a:pPr marL="388620" indent="-342900">
              <a:buFont typeface="Courier New" panose="02070309020205020404" pitchFamily="49" charset="0"/>
              <a:buChar char="o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Etudiant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u="sng" dirty="0">
                <a:latin typeface="Times New Roman" pitchFamily="18" charset="0"/>
                <a:cs typeface="Times New Roman" pitchFamily="18" charset="0"/>
              </a:rPr>
              <a:t>matricule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nom_etud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prénom_etud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niveau_etud,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encadrer,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id_thème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#)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marL="388620" indent="-342900">
              <a:buFont typeface="Courier New" panose="02070309020205020404" pitchFamily="49" charset="0"/>
              <a:buChar char="o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Enseignant (</a:t>
            </a:r>
            <a:r>
              <a:rPr lang="fr-FR" u="sng" dirty="0">
                <a:latin typeface="Times New Roman" pitchFamily="18" charset="0"/>
                <a:cs typeface="Times New Roman" pitchFamily="18" charset="0"/>
              </a:rPr>
              <a:t>id_ens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nom_ens, prénom_ens, grade)</a:t>
            </a:r>
          </a:p>
          <a:p>
            <a:pPr marL="388620" indent="-342900">
              <a:buFont typeface="Courier New" panose="02070309020205020404" pitchFamily="49" charset="0"/>
              <a:buChar char="o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Créneau (</a:t>
            </a:r>
            <a:r>
              <a:rPr lang="fr-FR" u="sng" dirty="0">
                <a:latin typeface="Times New Roman" pitchFamily="18" charset="0"/>
                <a:cs typeface="Times New Roman" pitchFamily="18" charset="0"/>
              </a:rPr>
              <a:t>id_créneau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date, heure, local,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état_créneau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388620" indent="-342900">
              <a:buFont typeface="Courier New" panose="02070309020205020404" pitchFamily="49" charset="0"/>
              <a:buChar char="o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Thème (</a:t>
            </a:r>
            <a:r>
              <a:rPr lang="fr-FR" u="sng" dirty="0">
                <a:latin typeface="Times New Roman" pitchFamily="18" charset="0"/>
                <a:cs typeface="Times New Roman" pitchFamily="18" charset="0"/>
              </a:rPr>
              <a:t>id_thème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intitulé,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etat_thème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marL="388620" indent="-342900">
              <a:buFont typeface="Courier New" panose="02070309020205020404" pitchFamily="49" charset="0"/>
              <a:buChar char="o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Soutenance (</a:t>
            </a:r>
            <a:r>
              <a:rPr lang="fr-FR" u="sng" dirty="0" err="1" smtClean="0">
                <a:latin typeface="Times New Roman" pitchFamily="18" charset="0"/>
                <a:cs typeface="Times New Roman" pitchFamily="18" charset="0"/>
              </a:rPr>
              <a:t>id_soute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niveau_soute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id_thème# ,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id_ens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#,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id_créneau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#)</a:t>
            </a:r>
          </a:p>
          <a:p>
            <a:pPr marL="388620" indent="-342900">
              <a:buFont typeface="Courier New" panose="02070309020205020404" pitchFamily="49" charset="0"/>
              <a:buChar char="o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Proposer (id_ens#,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id_thème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#)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8100392" y="5733256"/>
            <a:ext cx="609600" cy="521208"/>
          </a:xfrm>
          <a:prstGeom prst="rect">
            <a:avLst/>
          </a:prstGeom>
        </p:spPr>
        <p:txBody>
          <a:bodyPr/>
          <a:lstStyle/>
          <a:p>
            <a:r>
              <a:rPr lang="fr-FR" sz="1800" dirty="0" smtClean="0">
                <a:solidFill>
                  <a:schemeClr val="bg1"/>
                </a:solidFill>
                <a:latin typeface="Arial Black" pitchFamily="34" charset="0"/>
              </a:rPr>
              <a:t>15</a:t>
            </a:r>
            <a:endParaRPr lang="fr-FR" sz="18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486752"/>
      </p:ext>
    </p:extLst>
  </p:cSld>
  <p:clrMapOvr>
    <a:masterClrMapping/>
  </p:clrMapOvr>
  <p:transition advClick="0" advTm="40000">
    <p:wipe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7158" y="1928802"/>
            <a:ext cx="692948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fr-FR" sz="3200" dirty="0" smtClean="0">
              <a:latin typeface="Garamond" pitchFamily="18" charset="0"/>
            </a:endParaRPr>
          </a:p>
          <a:p>
            <a:pPr marL="571500" indent="-571500">
              <a:buClr>
                <a:srgbClr val="C0C0C0"/>
              </a:buClr>
              <a:buSzTx/>
              <a:buFont typeface="Wingdings" pitchFamily="2" charset="2"/>
              <a:buChar char=""/>
            </a:pPr>
            <a:r>
              <a:rPr lang="fr-FR" sz="3200" dirty="0" smtClean="0">
                <a:solidFill>
                  <a:srgbClr val="C0C0C0"/>
                </a:solidFill>
                <a:latin typeface="Garamond" pitchFamily="18" charset="0"/>
              </a:rPr>
              <a:t>Introduction générale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"/>
              <a:defRPr/>
            </a:pPr>
            <a:r>
              <a:rPr lang="fr-FR" sz="3200" dirty="0" smtClean="0">
                <a:solidFill>
                  <a:srgbClr val="C0C0C0"/>
                </a:solidFill>
                <a:latin typeface="Garamond" pitchFamily="18" charset="0"/>
              </a:rPr>
              <a:t>Analyse et spécification des besoins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"/>
              <a:defRPr/>
            </a:pPr>
            <a:r>
              <a:rPr lang="fr-FR" sz="3200" dirty="0" smtClean="0">
                <a:solidFill>
                  <a:srgbClr val="C0C0C0"/>
                </a:solidFill>
                <a:latin typeface="Garamond" pitchFamily="18" charset="0"/>
              </a:rPr>
              <a:t>Conception de l’application</a:t>
            </a:r>
          </a:p>
          <a:p>
            <a:pPr marL="571500" lvl="0" indent="-5715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"/>
              <a:defRPr/>
            </a:pPr>
            <a:r>
              <a:rPr lang="fr-FR" sz="3200" b="1" dirty="0" smtClean="0">
                <a:latin typeface="Garamond" pitchFamily="18" charset="0"/>
              </a:rPr>
              <a:t>Réalisation de l’application</a:t>
            </a:r>
          </a:p>
          <a:p>
            <a:pPr marL="57150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"/>
              <a:defRPr/>
            </a:pPr>
            <a:r>
              <a:rPr lang="fr-FR" sz="3200" dirty="0" smtClean="0">
                <a:solidFill>
                  <a:schemeClr val="bg1">
                    <a:lumMod val="75000"/>
                  </a:schemeClr>
                </a:solidFill>
                <a:latin typeface="Garamond" pitchFamily="18" charset="0"/>
              </a:rPr>
              <a:t>Conclusion générale et perspective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"/>
              <a:defRPr/>
            </a:pPr>
            <a:endParaRPr lang="fr-FR" sz="3200" dirty="0">
              <a:latin typeface="Garamond" pitchFamily="18" charset="0"/>
            </a:endParaRPr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00392" y="5734050"/>
            <a:ext cx="638224" cy="521208"/>
          </a:xfrm>
        </p:spPr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16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00034" y="1142984"/>
            <a:ext cx="6500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Plan de la présentation</a:t>
            </a:r>
            <a:endParaRPr lang="fr-FR" sz="4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253289"/>
      </p:ext>
    </p:extLst>
  </p:cSld>
  <p:clrMapOvr>
    <a:masterClrMapping/>
  </p:clrMapOvr>
  <p:transition advClick="0" advTm="40000">
    <p:wipe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PC MC\Desktop\logos\96512-mysql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58" y="2359020"/>
            <a:ext cx="2037032" cy="98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764704"/>
            <a:ext cx="7467600" cy="5709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Les outils de développement </a:t>
            </a: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Users\SAMSUNG\Desktop\téléchargeme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73" y="1772816"/>
            <a:ext cx="3238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AMSUNG\Desktop\java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73016"/>
            <a:ext cx="1972271" cy="197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 descr="phpmyadmi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91704" y="4346789"/>
            <a:ext cx="1700216" cy="1203524"/>
          </a:xfrm>
          <a:prstGeom prst="rect">
            <a:avLst/>
          </a:prstGeom>
        </p:spPr>
      </p:pic>
      <p:sp>
        <p:nvSpPr>
          <p:cNvPr id="14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8100392" y="5733256"/>
            <a:ext cx="609600" cy="521208"/>
          </a:xfrm>
          <a:prstGeom prst="rect">
            <a:avLst/>
          </a:prstGeom>
        </p:spPr>
        <p:txBody>
          <a:bodyPr/>
          <a:lstStyle/>
          <a:p>
            <a:r>
              <a:rPr lang="fr-FR" sz="1800" dirty="0" smtClean="0">
                <a:solidFill>
                  <a:schemeClr val="bg1"/>
                </a:solidFill>
                <a:latin typeface="Arial Black" pitchFamily="34" charset="0"/>
              </a:rPr>
              <a:t>17</a:t>
            </a:r>
            <a:endParaRPr lang="fr-FR" sz="18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481924"/>
      </p:ext>
    </p:extLst>
  </p:cSld>
  <p:clrMapOvr>
    <a:masterClrMapping/>
  </p:clrMapOvr>
  <p:transition advClick="0" advTm="40000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0"/>
            <a:ext cx="3816424" cy="100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7544" y="3645024"/>
            <a:ext cx="764386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/>
              <a:t> </a:t>
            </a:r>
            <a:r>
              <a:rPr lang="fr-FR" sz="2800" b="1" dirty="0" smtClean="0"/>
              <a:t> </a:t>
            </a:r>
            <a:r>
              <a:rPr lang="fr-FR" sz="2400" b="1" i="1" dirty="0" smtClean="0">
                <a:latin typeface="Times New Roman" pitchFamily="18" charset="0"/>
                <a:cs typeface="Times New Roman" pitchFamily="18" charset="0"/>
              </a:rPr>
              <a:t>Elaboré </a:t>
            </a:r>
            <a:r>
              <a:rPr lang="fr-FR" sz="2400" b="1" i="1" dirty="0">
                <a:latin typeface="Times New Roman" pitchFamily="18" charset="0"/>
                <a:cs typeface="Times New Roman" pitchFamily="18" charset="0"/>
              </a:rPr>
              <a:t>par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ABBAS Célia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AZOUAOU Lamine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BELACHE Lydia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BOUSSAID Nabil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BEN AOUICHA Mohand Said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FETTOUS Amel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MOUZAIA Chahinas épouse REDJDAL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sz="2400" i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endParaRPr lang="fr-FR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fr-FR" sz="2800" dirty="0" smtClean="0"/>
              <a:t> 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32656"/>
            <a:ext cx="885828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endParaRPr lang="fr-FR" sz="1400" i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fr-FR" sz="1400" i="1" dirty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fr-FR" sz="1400" i="1" dirty="0" smtClean="0">
                <a:latin typeface="Times New Roman" pitchFamily="18" charset="0"/>
                <a:cs typeface="Times New Roman" pitchFamily="18" charset="0"/>
              </a:rPr>
              <a:t>     Université  Abderrahmane Mira Bejaia </a:t>
            </a:r>
            <a:br>
              <a:rPr lang="fr-FR" sz="14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1400" i="1" dirty="0" smtClean="0">
                <a:latin typeface="Times New Roman" pitchFamily="18" charset="0"/>
                <a:cs typeface="Times New Roman" pitchFamily="18" charset="0"/>
              </a:rPr>
              <a:t>Faculté des Sciences Exactes </a:t>
            </a:r>
            <a:br>
              <a:rPr lang="fr-FR" sz="14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1400" i="1" dirty="0" smtClean="0">
                <a:latin typeface="Times New Roman" pitchFamily="18" charset="0"/>
                <a:cs typeface="Times New Roman" pitchFamily="18" charset="0"/>
              </a:rPr>
              <a:t> Département  Informatique</a:t>
            </a:r>
          </a:p>
          <a:p>
            <a:pPr lvl="0" algn="ctr">
              <a:spcBef>
                <a:spcPct val="0"/>
              </a:spcBef>
              <a:defRPr/>
            </a:pPr>
            <a:endParaRPr lang="fr-FR" sz="1400" i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fr-FR" sz="2000" b="1" i="1" dirty="0" smtClean="0">
                <a:latin typeface="Times New Roman" pitchFamily="18" charset="0"/>
                <a:cs typeface="Times New Roman" pitchFamily="18" charset="0"/>
              </a:rPr>
              <a:t>Projet dans le but de l’obtention du diplôme de Licence en informatique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85720" y="2214554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971600" y="2214554"/>
            <a:ext cx="7358114" cy="1246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5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Conception et implémentation d’un système de gestion des soutenances au département d’informatique</a:t>
            </a:r>
            <a:endParaRPr lang="fr-FR" sz="2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8024" y="3573016"/>
            <a:ext cx="38164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/>
            <a:r>
              <a:rPr lang="fr-FR" sz="2400" b="1" i="1" dirty="0" smtClean="0"/>
              <a:t>Encadré par </a:t>
            </a:r>
          </a:p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Mr. OMAR Mawloud</a:t>
            </a:r>
          </a:p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Mr. SAADI Mustapha</a:t>
            </a:r>
          </a:p>
        </p:txBody>
      </p:sp>
      <p:sp>
        <p:nvSpPr>
          <p:cNvPr id="13" name="Ellipse 12"/>
          <p:cNvSpPr/>
          <p:nvPr/>
        </p:nvSpPr>
        <p:spPr>
          <a:xfrm>
            <a:off x="5652120" y="4653136"/>
            <a:ext cx="45719" cy="668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220072" y="4869160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>
                <a:latin typeface="Times New Roman" pitchFamily="18" charset="0"/>
                <a:cs typeface="Times New Roman" pitchFamily="18" charset="0"/>
              </a:rPr>
              <a:t>Devant le jury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Pr. Mr. AMAD Mourad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Ex. Mlle. OLHACI Tiziri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40000">
    <p:wipe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51520" y="87449"/>
            <a:ext cx="8424936" cy="5338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                            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marL="0" indent="0"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- Environnement de développement intégré </a:t>
            </a:r>
          </a:p>
          <a:p>
            <a:pPr marL="0" indent="0"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Support de différents langages  </a:t>
            </a:r>
          </a:p>
          <a:p>
            <a:pPr marL="0" indent="0"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Disponible sous plusieurs système d’exploitation             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                                                                                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99792" y="3970860"/>
            <a:ext cx="48600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</p:txBody>
      </p:sp>
      <p:pic>
        <p:nvPicPr>
          <p:cNvPr id="7170" name="Picture 2" descr="C:\Users\SAMSUNG\Desktop\télécharge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334" y="2337481"/>
            <a:ext cx="2115521" cy="92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12002" y="162989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- Langage orienté objet</a:t>
            </a: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Grande robustesse</a:t>
            </a: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Portabilité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2" name="Picture 4" descr="C:\Users\SAMSUNG\Desktop\java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-105648"/>
            <a:ext cx="2106935" cy="21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347864" y="4225419"/>
            <a:ext cx="540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-Rapide</a:t>
            </a:r>
            <a:endParaRPr lang="fr-FR" sz="2400" dirty="0"/>
          </a:p>
          <a:p>
            <a:r>
              <a:rPr lang="fr-FR" sz="2400" dirty="0" smtClean="0"/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Multithread et multiutilisateur</a:t>
            </a:r>
            <a:endParaRPr lang="fr-FR" sz="2400" dirty="0"/>
          </a:p>
          <a:p>
            <a:r>
              <a:rPr lang="fr-FR" sz="2400" dirty="0"/>
              <a:t>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Sécurité </a:t>
            </a:r>
            <a:r>
              <a:rPr lang="fr-FR" sz="2400" dirty="0"/>
              <a:t>                   </a:t>
            </a:r>
          </a:p>
        </p:txBody>
      </p:sp>
      <p:pic>
        <p:nvPicPr>
          <p:cNvPr id="19" name="Picture 5" descr="C:\Users\PC MC\Desktop\logos\96512-mysql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12" y="4365104"/>
            <a:ext cx="2073831" cy="100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r>
              <a:rPr lang="fr-FR" sz="1800" dirty="0" smtClean="0">
                <a:solidFill>
                  <a:schemeClr val="bg1"/>
                </a:solidFill>
                <a:latin typeface="Arial Black" pitchFamily="34" charset="0"/>
              </a:rPr>
              <a:t>18</a:t>
            </a:r>
            <a:endParaRPr lang="fr-FR" sz="18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382746"/>
      </p:ext>
    </p:extLst>
  </p:cSld>
  <p:clrMapOvr>
    <a:masterClrMapping/>
  </p:clrMapOvr>
  <p:transition advClick="0" advTm="40000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1928802"/>
            <a:ext cx="692948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fr-FR" sz="3200" dirty="0" smtClean="0">
              <a:latin typeface="Garamond" pitchFamily="18" charset="0"/>
            </a:endParaRPr>
          </a:p>
          <a:p>
            <a:pPr marL="571500" indent="-571500">
              <a:buClr>
                <a:srgbClr val="C0C0C0"/>
              </a:buClr>
              <a:buSzTx/>
              <a:buFont typeface="Wingdings" pitchFamily="2" charset="2"/>
              <a:buChar char=""/>
            </a:pPr>
            <a:r>
              <a:rPr lang="fr-FR" sz="3200" dirty="0" smtClean="0">
                <a:solidFill>
                  <a:srgbClr val="C0C0C0"/>
                </a:solidFill>
                <a:latin typeface="Garamond" pitchFamily="18" charset="0"/>
              </a:rPr>
              <a:t>Introduction générale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"/>
              <a:defRPr/>
            </a:pPr>
            <a:r>
              <a:rPr lang="fr-FR" sz="3200" dirty="0" smtClean="0">
                <a:solidFill>
                  <a:srgbClr val="C0C0C0"/>
                </a:solidFill>
                <a:latin typeface="Garamond" pitchFamily="18" charset="0"/>
              </a:rPr>
              <a:t>Analyse et spécification des besoins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"/>
              <a:defRPr/>
            </a:pPr>
            <a:r>
              <a:rPr lang="fr-FR" sz="3200" dirty="0" smtClean="0">
                <a:solidFill>
                  <a:srgbClr val="C0C0C0"/>
                </a:solidFill>
                <a:latin typeface="Garamond" pitchFamily="18" charset="0"/>
              </a:rPr>
              <a:t>Conception de l’application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"/>
              <a:defRPr/>
            </a:pPr>
            <a:r>
              <a:rPr lang="fr-FR" sz="3200" dirty="0" smtClean="0">
                <a:solidFill>
                  <a:srgbClr val="C0C0C0"/>
                </a:solidFill>
                <a:latin typeface="Garamond" pitchFamily="18" charset="0"/>
              </a:rPr>
              <a:t>Réalisation de l’application</a:t>
            </a:r>
          </a:p>
          <a:p>
            <a:pPr marL="57150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"/>
              <a:defRPr/>
            </a:pPr>
            <a:r>
              <a:rPr lang="fr-FR" sz="3200" b="1" dirty="0" smtClean="0">
                <a:latin typeface="Garamond" pitchFamily="18" charset="0"/>
              </a:rPr>
              <a:t>Conclusion générale et perspectives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"/>
              <a:defRPr/>
            </a:pPr>
            <a:endParaRPr lang="fr-FR" sz="3200" dirty="0">
              <a:latin typeface="Garamond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19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00034" y="1142984"/>
            <a:ext cx="6500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Plan de la présentation</a:t>
            </a:r>
            <a:endParaRPr lang="fr-FR" sz="4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40000">
    <p:wipe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20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57158" y="285728"/>
            <a:ext cx="785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Conclusion générale et perspectives</a:t>
            </a: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85720" y="1857364"/>
            <a:ext cx="8215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Concevoir et implémenter un système de gestion des soutenances a été réalisé en utilisant :</a:t>
            </a:r>
          </a:p>
          <a:p>
            <a:pPr>
              <a:buFont typeface="Arial" pitchFamily="34" charset="0"/>
              <a:buChar char="•"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Processus de développement UP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Langage de modélisation UML 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Interface de développement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NetBeans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Langage de programmation JAVA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3528" y="5085184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Perspective</a:t>
            </a:r>
            <a:r>
              <a:rPr lang="fr-FR" sz="2400" dirty="0" smtClean="0"/>
              <a:t>: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395536" y="5733256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 smtClean="0"/>
              <a:t>Améliorer en application Web</a:t>
            </a:r>
          </a:p>
          <a:p>
            <a:endParaRPr lang="fr-FR" sz="2400" dirty="0"/>
          </a:p>
        </p:txBody>
      </p:sp>
    </p:spTree>
  </p:cSld>
  <p:clrMapOvr>
    <a:masterClrMapping/>
  </p:clrMapOvr>
  <p:transition advClick="0" advTm="40000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èze 5"/>
          <p:cNvSpPr>
            <a:spLocks/>
          </p:cNvSpPr>
          <p:nvPr/>
        </p:nvSpPr>
        <p:spPr>
          <a:xfrm>
            <a:off x="642910" y="1214422"/>
            <a:ext cx="8009979" cy="2928959"/>
          </a:xfrm>
          <a:prstGeom prst="trapezoid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prstTxWarp prst="textInflateBottom">
              <a:avLst>
                <a:gd name="adj" fmla="val 60000"/>
              </a:avLst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MERCI POUR </a:t>
            </a:r>
          </a:p>
          <a:p>
            <a:pPr algn="ctr"/>
            <a:r>
              <a:rPr lang="fr-F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VOTRE ATTENTION!!</a:t>
            </a:r>
          </a:p>
          <a:p>
            <a:pPr algn="ctr"/>
            <a:endParaRPr lang="fr-FR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7620" y="3071810"/>
            <a:ext cx="878695" cy="97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8000" dirty="0" smtClean="0">
                <a:solidFill>
                  <a:srgbClr val="008000"/>
                </a:solidFill>
                <a:latin typeface="Garamond" pitchFamily="18" charset="0"/>
                <a:sym typeface="Wingdings" pitchFamily="2" charset="2"/>
              </a:rPr>
              <a:t></a:t>
            </a:r>
            <a:endParaRPr lang="en-US" sz="8000" i="1" dirty="0">
              <a:solidFill>
                <a:srgbClr val="008000"/>
              </a:solidFill>
              <a:latin typeface="Georgia" pitchFamily="18" charset="0"/>
            </a:endParaRPr>
          </a:p>
        </p:txBody>
      </p:sp>
    </p:spTree>
  </p:cSld>
  <p:clrMapOvr>
    <a:masterClrMapping/>
  </p:clrMapOvr>
  <p:transition advClick="0" advTm="40000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3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1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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Introduction générale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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Analyse et </a:t>
            </a: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spécification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des besoins</a:t>
            </a:r>
          </a:p>
          <a:p>
            <a:pPr marL="571500" indent="-5715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"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Conception de l’application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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Réalisation de l’application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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Conclusion générale et perspectives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00034" y="714356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Plan de la présentation</a:t>
            </a:r>
            <a:endParaRPr lang="fr-FR" sz="4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40000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42928" y="1643050"/>
            <a:ext cx="8229600" cy="4530725"/>
          </a:xfrm>
          <a:prstGeom prst="rect">
            <a:avLst/>
          </a:prstGeom>
        </p:spPr>
        <p:txBody>
          <a:bodyPr/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"/>
              <a:tabLst/>
              <a:defRPr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Introduction générale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" pitchFamily="2" charset="2"/>
              <a:buChar char="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Analyse et spécification des besoins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" pitchFamily="2" charset="2"/>
              <a:buChar char="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Conception de l’application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" pitchFamily="2" charset="2"/>
              <a:buChar char="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Réalisation de l’application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" pitchFamily="2" charset="2"/>
              <a:buChar char="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Conclusion générale </a:t>
            </a: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perspectives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8596" y="857232"/>
            <a:ext cx="6715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Plan de la présentation</a:t>
            </a:r>
            <a:endParaRPr lang="fr-FR" sz="4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space réservé du numéro de diapositive 9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</p:spPr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2</a:t>
            </a:r>
            <a:endParaRPr lang="fr-FR" sz="1800" dirty="0">
              <a:latin typeface="Arial Black" pitchFamily="34" charset="0"/>
            </a:endParaRPr>
          </a:p>
        </p:txBody>
      </p:sp>
    </p:spTree>
  </p:cSld>
  <p:clrMapOvr>
    <a:masterClrMapping/>
  </p:clrMapOvr>
  <p:transition advClick="0" advTm="40000"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107504" y="1088863"/>
            <a:ext cx="86409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"/>
            </a:pPr>
            <a:r>
              <a:rPr lang="fr-F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La planification des soutenances</a:t>
            </a:r>
          </a:p>
          <a:p>
            <a:pPr>
              <a:buFont typeface="Wingdings" pitchFamily="2" charset="2"/>
              <a:buChar char=""/>
            </a:pPr>
            <a:r>
              <a:rPr lang="fr-F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Objectifs du travail </a:t>
            </a:r>
          </a:p>
          <a:p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39552" y="332656"/>
            <a:ext cx="5643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Introduction générale</a:t>
            </a: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27584" y="5877272"/>
            <a:ext cx="6624736" cy="36933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fr-FR" dirty="0" smtClean="0"/>
              <a:t>Figure: l’effectif  des étudiants de département Informatique</a:t>
            </a:r>
            <a:endParaRPr lang="fr-FR" dirty="0"/>
          </a:p>
        </p:txBody>
      </p:sp>
      <p:pic>
        <p:nvPicPr>
          <p:cNvPr id="7" name="Image 6" descr="leffectif des etudia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060848"/>
            <a:ext cx="7560840" cy="3672408"/>
          </a:xfrm>
          <a:prstGeom prst="rect">
            <a:avLst/>
          </a:prstGeom>
        </p:spPr>
      </p:pic>
      <p:sp>
        <p:nvSpPr>
          <p:cNvPr id="8" name="Espace réservé du numéro de diapositive 9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</p:spPr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3</a:t>
            </a:r>
            <a:endParaRPr lang="fr-FR" sz="1800" dirty="0">
              <a:latin typeface="Arial Black" pitchFamily="34" charset="0"/>
            </a:endParaRPr>
          </a:p>
        </p:txBody>
      </p:sp>
    </p:spTree>
  </p:cSld>
  <p:clrMapOvr>
    <a:masterClrMapping/>
  </p:clrMapOvr>
  <p:transition advClick="0" advTm="40000"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39552" y="260648"/>
            <a:ext cx="767065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Démarche de développement</a:t>
            </a:r>
          </a:p>
          <a:p>
            <a:endParaRPr lang="fr-FR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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Le processus de développement UP (Unified Process)</a:t>
            </a:r>
          </a:p>
          <a:p>
            <a:pPr lvl="2"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Analyse et spécification des besoins</a:t>
            </a:r>
          </a:p>
          <a:p>
            <a:pPr lvl="2"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Conception</a:t>
            </a:r>
          </a:p>
          <a:p>
            <a:pPr lvl="2"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Réalisation</a:t>
            </a:r>
          </a:p>
          <a:p>
            <a:pPr lvl="2"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Tests </a:t>
            </a:r>
          </a:p>
          <a:p>
            <a:pPr lvl="2"/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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Trois types de diagrammes du langage de modélisation UML (Unified Modeling Language)</a:t>
            </a:r>
          </a:p>
          <a:p>
            <a:pPr lvl="2"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Diagramme de cas d’utilisation</a:t>
            </a:r>
          </a:p>
          <a:p>
            <a:pPr lvl="2"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Diagramme de séquence</a:t>
            </a:r>
          </a:p>
          <a:p>
            <a:pPr lvl="2"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Diagramme de classe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4</a:t>
            </a:r>
            <a:endParaRPr lang="fr-FR" sz="1800" dirty="0">
              <a:latin typeface="Arial Black" pitchFamily="34" charset="0"/>
            </a:endParaRPr>
          </a:p>
        </p:txBody>
      </p:sp>
    </p:spTree>
  </p:cSld>
  <p:clrMapOvr>
    <a:masterClrMapping/>
  </p:clrMapOvr>
  <p:transition advClick="0" advTm="40000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5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85786" y="642918"/>
            <a:ext cx="628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Plan de la présentation</a:t>
            </a:r>
            <a:endParaRPr lang="fr-FR" sz="4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42910" y="1428736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14348" y="1500174"/>
            <a:ext cx="7572428" cy="340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/>
            <a:endParaRPr lang="fr-FR" dirty="0" smtClean="0">
              <a:latin typeface="Garamond" pitchFamily="18" charset="0"/>
            </a:endParaRPr>
          </a:p>
          <a:p>
            <a:pPr marL="571500" indent="-571500">
              <a:buClr>
                <a:srgbClr val="C0C0C0"/>
              </a:buClr>
              <a:buSzTx/>
              <a:buFont typeface="Wingdings" pitchFamily="2" charset="2"/>
              <a:buChar char=""/>
            </a:pP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Introduction générale</a:t>
            </a:r>
          </a:p>
          <a:p>
            <a:pPr marL="571500" indent="-571500">
              <a:buClr>
                <a:schemeClr val="tx1"/>
              </a:buClr>
              <a:buSzTx/>
              <a:buFont typeface="Wingdings" pitchFamily="2" charset="2"/>
              <a:buChar char=""/>
            </a:pPr>
            <a:r>
              <a:rPr lang="fr-FR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Analyse et spécification des besoins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"/>
              <a:defRPr/>
            </a:pP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Conception de l’application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"/>
              <a:defRPr/>
            </a:pP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Réalisation de l’application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"/>
              <a:defRPr/>
            </a:pP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Conclusion générale et perspectives</a:t>
            </a: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40000"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244408" y="5733256"/>
            <a:ext cx="609600" cy="521208"/>
          </a:xfrm>
        </p:spPr>
        <p:txBody>
          <a:bodyPr/>
          <a:lstStyle/>
          <a:p>
            <a:r>
              <a:rPr lang="fr-FR" sz="1800" dirty="0" smtClean="0">
                <a:solidFill>
                  <a:schemeClr val="bg1"/>
                </a:solidFill>
                <a:latin typeface="Arial Black" pitchFamily="34" charset="0"/>
              </a:rPr>
              <a:t>6</a:t>
            </a:r>
            <a:endParaRPr lang="fr-FR" sz="1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23888" y="0"/>
            <a:ext cx="8603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Analyse et spécification des besoins</a:t>
            </a:r>
          </a:p>
          <a:p>
            <a:endParaRPr lang="fr-FR" sz="4000" dirty="0"/>
          </a:p>
        </p:txBody>
      </p:sp>
      <p:sp>
        <p:nvSpPr>
          <p:cNvPr id="6" name="ZoneTexte 5"/>
          <p:cNvSpPr txBox="1"/>
          <p:nvPr/>
        </p:nvSpPr>
        <p:spPr>
          <a:xfrm>
            <a:off x="251520" y="1268760"/>
            <a:ext cx="25058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"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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La fiabilité 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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La performance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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La convivialité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980728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Les besoins non fonctionnels :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249289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Les besoins fonctionnels :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520" y="3068960"/>
            <a:ext cx="7488832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"/>
            </a:pP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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Besoin de facilité la gestion des données 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 L’affectation des thèmes                        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La planification des soutenances </a:t>
            </a:r>
          </a:p>
          <a:p>
            <a:pPr>
              <a:buFont typeface="Wingdings" pitchFamily="2" charset="2"/>
              <a:buChar char="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Informatiser et améliorer la saisie de toutes les données </a:t>
            </a:r>
          </a:p>
          <a:p>
            <a:pPr>
              <a:buFont typeface="Wingdings" pitchFamily="2" charset="2"/>
              <a:buChar char="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Besoin de gérer diverses actions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Contrôle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des chevauchements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244408" y="5733256"/>
            <a:ext cx="443512" cy="521208"/>
          </a:xfrm>
        </p:spPr>
        <p:txBody>
          <a:bodyPr/>
          <a:lstStyle/>
          <a:p>
            <a:r>
              <a:rPr lang="fr-FR" sz="1800" dirty="0" smtClean="0">
                <a:solidFill>
                  <a:schemeClr val="bg1"/>
                </a:solidFill>
                <a:latin typeface="Arial Black" pitchFamily="34" charset="0"/>
              </a:rPr>
              <a:t>6</a:t>
            </a:r>
            <a:endParaRPr lang="fr-FR" sz="18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195628"/>
      </p:ext>
    </p:extLst>
  </p:cSld>
  <p:clrMapOvr>
    <a:masterClrMapping/>
  </p:clrMapOvr>
  <p:transition advClick="0" advTm="40000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244408" y="5733256"/>
            <a:ext cx="443512" cy="521208"/>
          </a:xfrm>
        </p:spPr>
        <p:txBody>
          <a:bodyPr/>
          <a:lstStyle/>
          <a:p>
            <a:r>
              <a:rPr lang="fr-FR" sz="1800" dirty="0" smtClean="0">
                <a:solidFill>
                  <a:schemeClr val="bg1"/>
                </a:solidFill>
                <a:latin typeface="Arial Black" pitchFamily="34" charset="0"/>
              </a:rPr>
              <a:t>7</a:t>
            </a:r>
            <a:endParaRPr lang="fr-FR" sz="1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42928" y="1643050"/>
            <a:ext cx="8229600" cy="4530725"/>
          </a:xfrm>
          <a:prstGeom prst="rect">
            <a:avLst/>
          </a:prstGeom>
        </p:spPr>
        <p:txBody>
          <a:bodyPr/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Tx/>
              <a:buFont typeface="Wingdings" pitchFamily="2" charset="2"/>
              <a:buChar char=""/>
              <a:tabLst/>
              <a:defRPr/>
            </a:pPr>
            <a:r>
              <a:rPr kumimoji="0" lang="fr-FR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uLnTx/>
                <a:uFillTx/>
                <a:latin typeface="Times New Roman" pitchFamily="18" charset="0"/>
                <a:cs typeface="Times New Roman" pitchFamily="18" charset="0"/>
              </a:rPr>
              <a:t>Introduction générale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" pitchFamily="2" charset="2"/>
              <a:buChar char="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Analyse et spécification des besoins</a:t>
            </a:r>
          </a:p>
          <a:p>
            <a:pPr marL="571500" marR="0" lvl="0" indent="-5715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"/>
              <a:tabLst/>
              <a:defRPr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Conception de l’application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" pitchFamily="2" charset="2"/>
              <a:buChar char="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Réalisation de l’application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" pitchFamily="2" charset="2"/>
              <a:buChar char="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Conclusion générale </a:t>
            </a: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perspectives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28596" y="857232"/>
            <a:ext cx="6715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Plan de la présentation</a:t>
            </a:r>
            <a:endParaRPr lang="fr-FR" sz="4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02232"/>
      </p:ext>
    </p:extLst>
  </p:cSld>
  <p:clrMapOvr>
    <a:masterClrMapping/>
  </p:clrMapOvr>
  <p:transition advClick="0" advTm="40000">
    <p:wipe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3021</TotalTime>
  <Words>519</Words>
  <Application>Microsoft Office PowerPoint</Application>
  <PresentationFormat>Affichage à l'écran (4:3)</PresentationFormat>
  <Paragraphs>168</Paragraphs>
  <Slides>23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Oriel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Pc</dc:creator>
  <cp:lastModifiedBy>said</cp:lastModifiedBy>
  <cp:revision>87</cp:revision>
  <dcterms:created xsi:type="dcterms:W3CDTF">2015-06-07T19:28:25Z</dcterms:created>
  <dcterms:modified xsi:type="dcterms:W3CDTF">2015-06-14T08:50:42Z</dcterms:modified>
</cp:coreProperties>
</file>