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2" r:id="rId1"/>
  </p:sldMasterIdLst>
  <p:notesMasterIdLst>
    <p:notesMasterId r:id="rId25"/>
  </p:notesMasterIdLst>
  <p:sldIdLst>
    <p:sldId id="258" r:id="rId2"/>
    <p:sldId id="256" r:id="rId3"/>
    <p:sldId id="257" r:id="rId4"/>
    <p:sldId id="260" r:id="rId5"/>
    <p:sldId id="265" r:id="rId6"/>
    <p:sldId id="261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63" r:id="rId19"/>
    <p:sldId id="276" r:id="rId20"/>
    <p:sldId id="277" r:id="rId21"/>
    <p:sldId id="264" r:id="rId22"/>
    <p:sldId id="278" r:id="rId23"/>
    <p:sldId id="279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EC2"/>
    <a:srgbClr val="1B059F"/>
    <a:srgbClr val="2106C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CB991-FA4E-4D9C-BF3E-CCDB2E1A738C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901D-AFC4-4449-8E5C-8E1BE5752E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01D-AFC4-4449-8E5C-8E1BE5752E2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ABD7-A3AC-47EB-B5C9-FE1F992E3532}" type="datetimeFigureOut">
              <a:rPr lang="fr-FR" smtClean="0"/>
              <a:pPr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00AF-22A3-48E7-A756-F352BFB14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357554" y="1357298"/>
            <a:ext cx="550072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dirty="0" smtClean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Soyez </a:t>
            </a:r>
          </a:p>
          <a:p>
            <a:pPr algn="ctr"/>
            <a:r>
              <a:rPr lang="fr-FR" sz="8800" b="1" i="1" dirty="0" smtClean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les Bienvenus</a:t>
            </a:r>
            <a:endParaRPr lang="fr-FR" sz="8800" b="1" i="1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7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3" name="Image 22" descr="ajoutE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85775"/>
            <a:ext cx="7358082" cy="5729307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« Ajout d’un enseignant</a:t>
            </a:r>
            <a:r>
              <a:rPr lang="fr-FR" sz="2400" dirty="0" smtClean="0"/>
              <a:t> »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285984" y="1357298"/>
            <a:ext cx="3500462" cy="142876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5429256" y="2714620"/>
            <a:ext cx="2357454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571736" y="5357826"/>
            <a:ext cx="3071834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5429256" y="3143248"/>
            <a:ext cx="2000264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571736" y="4786322"/>
            <a:ext cx="3071834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357818" y="3643314"/>
            <a:ext cx="3571900" cy="78581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500298" y="4214818"/>
            <a:ext cx="3071834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modifM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500042"/>
            <a:ext cx="7358082" cy="63579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8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« Modification d’un module</a:t>
            </a:r>
            <a:r>
              <a:rPr lang="fr-FR" sz="2400" dirty="0" smtClean="0"/>
              <a:t>»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857356" y="1214422"/>
            <a:ext cx="3286148" cy="64294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071670" y="1857364"/>
            <a:ext cx="6715172" cy="9286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071670" y="2786058"/>
            <a:ext cx="2928958" cy="78581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4714876" y="3500438"/>
            <a:ext cx="2428892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143108" y="6072206"/>
            <a:ext cx="2857520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714876" y="3857628"/>
            <a:ext cx="2428892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143108" y="5357826"/>
            <a:ext cx="2857520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14876" y="4357694"/>
            <a:ext cx="4143404" cy="71438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2143108" y="4786322"/>
            <a:ext cx="2857520" cy="42862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supprPr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9" y="500042"/>
            <a:ext cx="7358082" cy="442915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9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« Suppression d’un local</a:t>
            </a:r>
            <a:r>
              <a:rPr lang="fr-FR" sz="2400" dirty="0" smtClean="0"/>
              <a:t>»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071670" y="1785926"/>
            <a:ext cx="3286148" cy="9286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5072066" y="2857496"/>
            <a:ext cx="3929090" cy="12144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285984" y="3929066"/>
            <a:ext cx="2928958" cy="50006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rechC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500042"/>
            <a:ext cx="7358082" cy="44910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10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« Recherche d’un créneau</a:t>
            </a:r>
            <a:r>
              <a:rPr lang="fr-FR" sz="2400" dirty="0" smtClean="0"/>
              <a:t>»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357554" y="1714488"/>
            <a:ext cx="4929222" cy="78581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3428992" y="2928934"/>
            <a:ext cx="4786346" cy="50006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428992" y="3929066"/>
            <a:ext cx="4857784" cy="50006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11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" name="Image 9" descr="gener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500042"/>
            <a:ext cx="7358082" cy="635795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« Création d’un planning</a:t>
            </a:r>
            <a:r>
              <a:rPr lang="fr-FR" sz="2400" dirty="0" smtClean="0"/>
              <a:t>»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143108" y="642918"/>
            <a:ext cx="2357454" cy="21431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4357654" y="714356"/>
            <a:ext cx="1643106" cy="28575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143108" y="928670"/>
            <a:ext cx="2357454" cy="35719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4286248" y="1214422"/>
            <a:ext cx="1857388" cy="21431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214810" y="1366822"/>
            <a:ext cx="3286148" cy="84773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000496" y="2143116"/>
            <a:ext cx="5143504" cy="84773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071670" y="2857496"/>
            <a:ext cx="2500330" cy="21431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857356" y="3071810"/>
            <a:ext cx="7143800" cy="150019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071670" y="3214686"/>
            <a:ext cx="6786610" cy="35719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928794" y="3500438"/>
            <a:ext cx="7000924" cy="50006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928794" y="4000504"/>
            <a:ext cx="7000924" cy="50006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143108" y="4500570"/>
            <a:ext cx="5786478" cy="35719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143108" y="4929198"/>
            <a:ext cx="2357454" cy="21431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857356" y="5072074"/>
            <a:ext cx="3143272" cy="107157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7429520" y="6143644"/>
            <a:ext cx="1714480" cy="57150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edi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755" y="500042"/>
            <a:ext cx="7394245" cy="63579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12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 «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Edition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d’un planning</a:t>
            </a:r>
            <a:r>
              <a:rPr lang="fr-FR" sz="2400" dirty="0" smtClean="0"/>
              <a:t>»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071670" y="928670"/>
            <a:ext cx="2928958" cy="57150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4357654" y="1285860"/>
            <a:ext cx="4786346" cy="12144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071670" y="2357430"/>
            <a:ext cx="2928958" cy="35719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785918" y="2643182"/>
            <a:ext cx="7358082" cy="64294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785918" y="3286124"/>
            <a:ext cx="7358082" cy="64294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785918" y="3857628"/>
            <a:ext cx="7358082" cy="64294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2143108" y="4429132"/>
            <a:ext cx="4572032" cy="50006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214546" y="4929198"/>
            <a:ext cx="2714644" cy="28575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000232" y="5143512"/>
            <a:ext cx="3143272" cy="128588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classe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357422" y="5572140"/>
            <a:ext cx="2071702" cy="1071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 descr="dcldiap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714357"/>
            <a:ext cx="7072362" cy="557216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13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Modèle relationnel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8" name="Image 7" descr="r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500042"/>
            <a:ext cx="6458852" cy="61063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85918" y="500042"/>
            <a:ext cx="7000924" cy="6143668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1">
                <a:shade val="50000"/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14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347187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Choix des outils de développement 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7" name="Ellipse 6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15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8" name="Image 7" descr="jav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2285992"/>
            <a:ext cx="3038479" cy="30384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429124" y="3000372"/>
            <a:ext cx="428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Orienté Objet</a:t>
            </a:r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Fortement typé</a:t>
            </a:r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Assure la gestion de la mémoire</a:t>
            </a:r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Supporte les norme  Unicode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Espace réservé du contenu 9" descr="52476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5985" y="1643050"/>
            <a:ext cx="2487740" cy="1285884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7" name="Ellipse 6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16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86380" y="1714488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Rapide</a:t>
            </a:r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API diverses  </a:t>
            </a:r>
          </a:p>
        </p:txBody>
      </p:sp>
      <p:pic>
        <p:nvPicPr>
          <p:cNvPr id="11" name="Image 10" descr="ph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546" y="3500438"/>
            <a:ext cx="2857899" cy="214342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429256" y="4071942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Interface pour MySQL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Exportation, importation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base de données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 bright="4000"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8802"/>
            <a:ext cx="9144000" cy="2000264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Bell MT" pitchFamily="18" charset="0"/>
              </a:rPr>
              <a:t>Conception et implémentation d'un système de planification des examens pour le département</a:t>
            </a:r>
            <a:r>
              <a:rPr lang="fr-FR" sz="3200" b="1" dirty="0">
                <a:latin typeface="Bell MT" pitchFamily="18" charset="0"/>
              </a:rPr>
              <a:t> </a:t>
            </a:r>
            <a:r>
              <a:rPr lang="fr-FR" sz="3200" b="1" dirty="0" smtClean="0">
                <a:latin typeface="Bell MT" pitchFamily="18" charset="0"/>
              </a:rPr>
              <a:t>d'informatique</a:t>
            </a:r>
            <a:endParaRPr lang="fr-FR" sz="3200" b="1" dirty="0">
              <a:latin typeface="Bell MT" pitchFamily="18" charset="0"/>
            </a:endParaRPr>
          </a:p>
        </p:txBody>
      </p:sp>
      <p:pic>
        <p:nvPicPr>
          <p:cNvPr id="4" name="Image 3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0"/>
            <a:ext cx="2786050" cy="11882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50017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b="1" i="1" dirty="0" smtClean="0">
                <a:latin typeface="Century Schoolbook" pitchFamily="18" charset="0"/>
                <a:cs typeface="Times New Roman" pitchFamily="18" charset="0"/>
              </a:rPr>
              <a:t>Projet dans le but de l’obtention du diplôme de licence en informatique</a:t>
            </a:r>
          </a:p>
          <a:p>
            <a:pPr algn="ctr"/>
            <a:endParaRPr lang="fr-FR" i="1" dirty="0">
              <a:latin typeface="Century Schoolbook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71678"/>
            <a:ext cx="9144000" cy="17859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4071942"/>
            <a:ext cx="285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entury Schoolbook" pitchFamily="18" charset="0"/>
              </a:rPr>
              <a:t> </a:t>
            </a:r>
            <a:r>
              <a:rPr lang="fr-FR" sz="2000" b="1" i="1" dirty="0" smtClean="0">
                <a:latin typeface="Century Schoolbook" pitchFamily="18" charset="0"/>
                <a:cs typeface="Times New Roman" pitchFamily="18" charset="0"/>
              </a:rPr>
              <a:t>Elaboré par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8596" y="4500570"/>
            <a:ext cx="3286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000" dirty="0" smtClean="0"/>
              <a:t>HIDJA Tahar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/>
              <a:t>IMKHOUNACHE </a:t>
            </a:r>
            <a:r>
              <a:rPr lang="fr-FR" sz="2000" dirty="0" err="1" smtClean="0"/>
              <a:t>Loundja</a:t>
            </a:r>
            <a:endParaRPr lang="fr-FR" sz="2000" dirty="0"/>
          </a:p>
          <a:p>
            <a:pPr>
              <a:buFont typeface="Wingdings" pitchFamily="2" charset="2"/>
              <a:buChar char="v"/>
            </a:pPr>
            <a:r>
              <a:rPr lang="fr-FR" sz="2000" dirty="0" smtClean="0"/>
              <a:t>MAZROU </a:t>
            </a:r>
            <a:r>
              <a:rPr lang="fr-FR" sz="2000" dirty="0" err="1" smtClean="0"/>
              <a:t>Abdelghani</a:t>
            </a:r>
            <a:endParaRPr lang="fr-FR" sz="2000" dirty="0" smtClean="0"/>
          </a:p>
          <a:p>
            <a:pPr>
              <a:buFont typeface="Wingdings" pitchFamily="2" charset="2"/>
              <a:buChar char="v"/>
            </a:pPr>
            <a:r>
              <a:rPr lang="fr-FR" sz="2000" dirty="0" smtClean="0"/>
              <a:t>AIT ALI Yasmina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/>
              <a:t>BOUKIR Kamel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/>
              <a:t>CHIKHOUNE </a:t>
            </a:r>
            <a:r>
              <a:rPr lang="fr-FR" sz="2000" dirty="0" err="1" smtClean="0"/>
              <a:t>Sellenia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5929322" y="5929330"/>
            <a:ext cx="321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>
                <a:latin typeface="Century Schoolbook" pitchFamily="18" charset="0"/>
              </a:rPr>
              <a:t>Encadré par</a:t>
            </a:r>
          </a:p>
          <a:p>
            <a:pPr algn="ctr"/>
            <a:r>
              <a:rPr lang="fr-FR" sz="2000" dirty="0" smtClean="0"/>
              <a:t>Dr. OMAR </a:t>
            </a:r>
            <a:r>
              <a:rPr lang="fr-FR" sz="2000" dirty="0" err="1" smtClean="0"/>
              <a:t>Mawloud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0" y="214290"/>
            <a:ext cx="34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600" b="1" dirty="0">
                <a:solidFill>
                  <a:schemeClr val="tx2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</a:b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600" b="1" dirty="0">
                <a:solidFill>
                  <a:schemeClr val="tx2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</a:b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7" name="Ellipse 6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17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643570" y="1500174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Architecture basée sur les plugins</a:t>
            </a:r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Eclipse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Marketplace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715008" y="4071942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Conception d’interfaces graphiques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Code FXML généré automatiquement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Espace réservé du contenu 13" descr="eclipse-800x188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00232" y="1714488"/>
            <a:ext cx="3071834" cy="789033"/>
          </a:xfrm>
        </p:spPr>
      </p:pic>
      <p:pic>
        <p:nvPicPr>
          <p:cNvPr id="16" name="Image 15" descr="SceneBuilder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488" y="3643314"/>
            <a:ext cx="1857388" cy="1857388"/>
          </a:xfrm>
          <a:prstGeom prst="rect">
            <a:avLst/>
          </a:prstGeom>
        </p:spPr>
      </p:pic>
      <p:pic>
        <p:nvPicPr>
          <p:cNvPr id="15" name="Image 14" descr="javaf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860" y="4714884"/>
            <a:ext cx="2500330" cy="93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Conclusion et perspectives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  Concevoir et implémenter un système de planification des examens pour le département</a:t>
            </a:r>
          </a:p>
          <a:p>
            <a:pPr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Processus de développement : UP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Langage de modélisation : UML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Langage de programmation : Java(FX)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Environnement : Eclipse Luna 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SGBD : MySQL</a:t>
            </a:r>
          </a:p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57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Conclusion et perspectives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18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Conclusion et perspectives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4572032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Utilisation de techniques d’optimisation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Système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semi-automatique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→ automatique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Application monoposte → client-serveur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57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Conclusion et perspectives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01090" y="6215082"/>
            <a:ext cx="642910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19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357554" y="1357298"/>
            <a:ext cx="550072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dirty="0" smtClean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Merci pour </a:t>
            </a:r>
          </a:p>
          <a:p>
            <a:pPr algn="ctr"/>
            <a:r>
              <a:rPr lang="fr-FR" sz="8800" b="1" i="1" dirty="0" smtClean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Votre</a:t>
            </a:r>
          </a:p>
          <a:p>
            <a:pPr algn="ctr"/>
            <a:r>
              <a:rPr lang="fr-FR" sz="8800" b="1" i="1" dirty="0" smtClean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Attention</a:t>
            </a:r>
            <a:endParaRPr lang="fr-FR" sz="8800" b="1" i="1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3471874"/>
          </a:xfrm>
        </p:spPr>
        <p:txBody>
          <a:bodyPr/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478634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Elaboration des plannings pour les examens:</a:t>
            </a:r>
          </a:p>
          <a:p>
            <a:pPr lvl="2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Processus lent</a:t>
            </a:r>
          </a:p>
          <a:p>
            <a:pPr lvl="2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Mobilise plusieurs personnes</a:t>
            </a:r>
          </a:p>
          <a:p>
            <a:pPr lvl="2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Contraintes 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Période restreinte    		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Affectation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des locaux</a:t>
            </a:r>
          </a:p>
          <a:p>
            <a:pPr lvl="4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Chevauchements</a:t>
            </a:r>
          </a:p>
          <a:p>
            <a:pPr lvl="2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	  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85918" y="4429133"/>
            <a:ext cx="7358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Solution proposée:</a:t>
            </a:r>
          </a:p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rot="10800000" flipV="1">
            <a:off x="4214810" y="5357826"/>
            <a:ext cx="1214446" cy="357190"/>
          </a:xfrm>
          <a:prstGeom prst="straightConnector1">
            <a:avLst/>
          </a:prstGeom>
          <a:ln cmpd="sng">
            <a:solidFill>
              <a:schemeClr val="accent1">
                <a:lumMod val="75000"/>
              </a:schemeClr>
            </a:solidFill>
            <a:round/>
            <a:headEnd type="none" w="lg" len="lg"/>
            <a:tailEnd type="stealth" w="lg" len="lg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500694" y="5357826"/>
            <a:ext cx="1285884" cy="35719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57554" y="5786454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Gestion des ressources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72198" y="578645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Planification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Démarche de développement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478634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Processus de développement UP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Tests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Trois types de diagrammes UML 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Diagramme de cas d’utilisation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Diagramme de séquence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Diagramme de classe</a:t>
            </a: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2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785918" y="4000504"/>
            <a:ext cx="73580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Règles de gestion</a:t>
            </a: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créneau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→ un ou plusieurs locaux</a:t>
            </a: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créneau → une seule promotion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module → une seule promotion</a:t>
            </a: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module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ou plusieurs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enseignants</a:t>
            </a: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>
                  <a:lumMod val="50000"/>
                </a:schemeClr>
              </a:buClr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Analyse des besoins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2214578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sz="12800" dirty="0" smtClean="0">
                <a:latin typeface="Times New Roman" pitchFamily="18" charset="0"/>
                <a:cs typeface="Times New Roman" pitchFamily="18" charset="0"/>
              </a:rPr>
              <a:t>Gérer </a:t>
            </a:r>
            <a:r>
              <a:rPr lang="fr-FR" sz="1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12800" dirty="0" smtClean="0">
                <a:latin typeface="Times New Roman" pitchFamily="18" charset="0"/>
                <a:cs typeface="Times New Roman" pitchFamily="18" charset="0"/>
              </a:rPr>
              <a:t>es ressources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sz="9600" dirty="0" smtClean="0">
                <a:latin typeface="Times New Roman" pitchFamily="18" charset="0"/>
                <a:cs typeface="Times New Roman" pitchFamily="18" charset="0"/>
              </a:rPr>
              <a:t>Ajout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sz="9600" dirty="0" smtClean="0">
                <a:latin typeface="Times New Roman" pitchFamily="18" charset="0"/>
                <a:cs typeface="Times New Roman" pitchFamily="18" charset="0"/>
              </a:rPr>
              <a:t>Suppression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sz="9600" dirty="0" smtClean="0">
                <a:latin typeface="Times New Roman" pitchFamily="18" charset="0"/>
                <a:cs typeface="Times New Roman" pitchFamily="18" charset="0"/>
              </a:rPr>
              <a:t>Modification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sz="9600" dirty="0" smtClean="0">
                <a:latin typeface="Times New Roman" pitchFamily="18" charset="0"/>
                <a:cs typeface="Times New Roman" pitchFamily="18" charset="0"/>
              </a:rPr>
              <a:t>Recherche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fr-FR" sz="10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9600" dirty="0" smtClean="0">
                <a:latin typeface="Times New Roman" pitchFamily="18" charset="0"/>
                <a:cs typeface="Times New Roman" pitchFamily="18" charset="0"/>
              </a:rPr>
              <a:t>(Enseignants, Promotions, Modules, Locaux, Créneaux)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fr-FR" sz="35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>
                  <a:lumMod val="50000"/>
                </a:schemeClr>
              </a:buClr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>
                  <a:lumMod val="50000"/>
                </a:schemeClr>
              </a:buCl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>
                  <a:lumMod val="50000"/>
                </a:schemeClr>
              </a:buCl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Analyse des besoins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4500594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Planification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Créer un planning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Allocation des ressources 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Gestion des contraintes (chevauchements)</a:t>
            </a:r>
          </a:p>
          <a:p>
            <a:pPr lvl="2">
              <a:buClr>
                <a:schemeClr val="tx2">
                  <a:lumMod val="50000"/>
                </a:schemeClr>
              </a:buClr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Editer un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Permuter des surveillants 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Permuter des modules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Affecter/désaffecter un surveillant 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tx2">
                  <a:lumMod val="50000"/>
                </a:schemeClr>
              </a:buClr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4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14290"/>
            <a:ext cx="6900882" cy="714380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428736"/>
            <a:ext cx="7358082" cy="407196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Diagramme de cas d’utilisation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Utilisateur de l’application :	</a:t>
            </a:r>
          </a:p>
          <a:p>
            <a:pPr lvl="4">
              <a:buClr>
                <a:schemeClr val="tx2">
                  <a:lumMod val="50000"/>
                </a:schemeClr>
              </a:buClr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Administrateur du département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Diagrammes de séquence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Diagramme de classe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Modèle relationnel </a:t>
            </a:r>
          </a:p>
          <a:p>
            <a:pPr lvl="2">
              <a:buClr>
                <a:schemeClr val="tx2">
                  <a:lumMod val="50000"/>
                </a:schemeClr>
              </a:buCl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5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500042"/>
            <a:ext cx="6527365" cy="607223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72528" y="6215082"/>
            <a:ext cx="571472" cy="6429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6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857356" y="2928934"/>
            <a:ext cx="1071570" cy="114300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214810" y="928670"/>
            <a:ext cx="1000132" cy="57150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072198" y="785794"/>
            <a:ext cx="1000132" cy="9286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357686" y="1857364"/>
            <a:ext cx="1071570" cy="64294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43570" y="2786058"/>
            <a:ext cx="1214446" cy="57150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357686" y="3714752"/>
            <a:ext cx="1143008" cy="57150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357686" y="4643446"/>
            <a:ext cx="1143008" cy="64294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714744" y="5572140"/>
            <a:ext cx="1143008" cy="57150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6072198" y="1714488"/>
            <a:ext cx="1000132" cy="9286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7358082" y="2571744"/>
            <a:ext cx="1000132" cy="9286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215074" y="3571876"/>
            <a:ext cx="857256" cy="85725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143636" y="4572008"/>
            <a:ext cx="928694" cy="9286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5572132" y="5500702"/>
            <a:ext cx="857256" cy="100013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785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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marL="571500" indent="-571500"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buClr>
                <a:schemeClr val="tx1"/>
              </a:buClr>
              <a:buFont typeface="Wingdings" pitchFamily="2" charset="2"/>
              <a:buChar char=""/>
              <a:defRPr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785918" y="0"/>
            <a:ext cx="7358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cas d’utilisation</a:t>
            </a:r>
            <a:endParaRPr lang="fr-FR" sz="2400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7107</TotalTime>
  <Words>556</Words>
  <Application>Microsoft Office PowerPoint</Application>
  <PresentationFormat>Affichage à l'écran (4:3)</PresentationFormat>
  <Paragraphs>274</Paragraphs>
  <Slides>23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Diapositive 1</vt:lpstr>
      <vt:lpstr>Conception et implémentation d'un système de planification des examens pour le département d'informatique</vt:lpstr>
      <vt:lpstr>Plan de la présentation</vt:lpstr>
      <vt:lpstr>Introduction</vt:lpstr>
      <vt:lpstr>Démarche de développement</vt:lpstr>
      <vt:lpstr>Analyse des besoins</vt:lpstr>
      <vt:lpstr>Analyse des besoins</vt:lpstr>
      <vt:lpstr>Conception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Réalisation</vt:lpstr>
      <vt:lpstr>Réalisation</vt:lpstr>
      <vt:lpstr>Réalisation</vt:lpstr>
      <vt:lpstr>Conclusion et perspectives</vt:lpstr>
      <vt:lpstr>Conclusion et perspectives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implémentation d'un système de planification des examens pour le département d'informatique</dc:title>
  <dc:creator>lou</dc:creator>
  <cp:lastModifiedBy>lou</cp:lastModifiedBy>
  <cp:revision>33</cp:revision>
  <dcterms:created xsi:type="dcterms:W3CDTF">2015-06-03T20:31:50Z</dcterms:created>
  <dcterms:modified xsi:type="dcterms:W3CDTF">2015-06-10T00:48:09Z</dcterms:modified>
</cp:coreProperties>
</file>