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sldIdLst>
    <p:sldId id="280" r:id="rId2"/>
    <p:sldId id="301" r:id="rId3"/>
    <p:sldId id="258" r:id="rId4"/>
    <p:sldId id="284" r:id="rId5"/>
    <p:sldId id="285" r:id="rId6"/>
    <p:sldId id="288" r:id="rId7"/>
    <p:sldId id="289" r:id="rId8"/>
    <p:sldId id="271" r:id="rId9"/>
    <p:sldId id="260" r:id="rId10"/>
    <p:sldId id="269" r:id="rId11"/>
    <p:sldId id="308" r:id="rId12"/>
    <p:sldId id="309" r:id="rId13"/>
    <p:sldId id="312" r:id="rId14"/>
    <p:sldId id="305" r:id="rId15"/>
    <p:sldId id="306" r:id="rId16"/>
    <p:sldId id="310" r:id="rId17"/>
    <p:sldId id="311" r:id="rId18"/>
    <p:sldId id="290" r:id="rId19"/>
    <p:sldId id="299" r:id="rId20"/>
    <p:sldId id="30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9" autoAdjust="0"/>
    <p:restoredTop sz="94737" autoAdjust="0"/>
  </p:normalViewPr>
  <p:slideViewPr>
    <p:cSldViewPr>
      <p:cViewPr>
        <p:scale>
          <a:sx n="70" d="100"/>
          <a:sy n="70" d="100"/>
        </p:scale>
        <p:origin x="-126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0E7A-F816-4FA5-A6D4-7F52B6B726A8}" type="datetimeFigureOut">
              <a:rPr lang="fr-FR" smtClean="0"/>
              <a:pPr/>
              <a:t>13/06/2015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8CFA-2090-45D9-A827-E5D479B602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85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5D39E3-EE96-4B26-AA4D-0948D75B4AD0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3F46-B9A8-45ED-A895-1BBD4EC5BAEC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6B9D-A8E8-4516-BEAE-C6FA8059AB4A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E7C341-EE22-44AE-AD35-6F425978DB46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FR" smtClean="0"/>
              <a:t>1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77B2C1-CFF8-4DD0-B00F-E598D3E73A02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9C93-6E91-4FEF-A128-A009885443C4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8A72-1AD2-41B5-97DB-1E66E416E722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E22314-14FE-4922-8993-84C195D67391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1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8383-0F24-40E0-BBFF-A15090FD6FAB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CF25C7-9199-463E-A711-CB614F25CF02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FR" smtClean="0"/>
              <a:t>1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A7EF30-FDDF-4385-828D-275E5C723553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1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3CA83C-60C9-4C11-9753-671E41F8485F}" type="datetime1">
              <a:rPr lang="fr-FR" smtClean="0"/>
              <a:pPr/>
              <a:t>13/06/2015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500042"/>
            <a:ext cx="8643999" cy="2222343"/>
          </a:xfrm>
          <a:prstGeom prst="wave">
            <a:avLst>
              <a:gd name="adj1" fmla="val 2550"/>
              <a:gd name="adj2" fmla="val -711"/>
            </a:avLst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prstTxWarp prst="textDeflateBottom">
              <a:avLst>
                <a:gd name="adj" fmla="val 48083"/>
              </a:avLst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4800" dirty="0" smtClean="0">
                <a:solidFill>
                  <a:srgbClr val="0070C0"/>
                </a:solidFill>
              </a:rPr>
              <a:t>Soyez</a:t>
            </a:r>
            <a:r>
              <a:rPr lang="fr-FR" sz="48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fr-FR" sz="4800" dirty="0" smtClean="0">
                <a:solidFill>
                  <a:srgbClr val="0070C0"/>
                </a:solidFill>
              </a:rPr>
              <a:t>les bienvenus</a:t>
            </a:r>
            <a:endParaRPr lang="fr-FR" sz="4800" b="1" cap="all" dirty="0">
              <a:ln w="0"/>
              <a:solidFill>
                <a:srgbClr val="0070C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>
          <a:xfrm>
            <a:off x="1043608" y="785794"/>
            <a:ext cx="7597922" cy="50405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:</a:t>
            </a:r>
            <a:r>
              <a:rPr lang="fr-F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Authentification</a:t>
            </a:r>
            <a:endParaRPr lang="fr-FR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7158" y="14285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G:\Authentification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520" y="1285860"/>
            <a:ext cx="8496944" cy="51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000100" y="1785926"/>
            <a:ext cx="2303116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000100" y="2571744"/>
            <a:ext cx="3857652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143240" y="3286124"/>
            <a:ext cx="5286412" cy="928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642910" y="4293096"/>
            <a:ext cx="4929222" cy="583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42910" y="4869160"/>
            <a:ext cx="4929222" cy="583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50890" y="5462086"/>
            <a:ext cx="4929222" cy="583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143900" y="614364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60"/>
          <p:cNvSpPr txBox="1">
            <a:spLocks/>
          </p:cNvSpPr>
          <p:nvPr/>
        </p:nvSpPr>
        <p:spPr>
          <a:xfrm>
            <a:off x="8086110" y="6143644"/>
            <a:ext cx="609600" cy="521208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 8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3" grpId="0" animBg="1"/>
      <p:bldP spid="23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"/>
          </p:nvPr>
        </p:nvSpPr>
        <p:spPr>
          <a:xfrm>
            <a:off x="755576" y="785794"/>
            <a:ext cx="7885954" cy="50405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8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: consulter emploi du temps enseignant</a:t>
            </a:r>
            <a:endParaRPr lang="fr-FR" sz="8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624678" cy="5328592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3411731" y="2708920"/>
            <a:ext cx="216024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763688" y="3429000"/>
            <a:ext cx="2880320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763688" y="4653136"/>
            <a:ext cx="6840760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143900" y="614364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60"/>
          <p:cNvSpPr txBox="1">
            <a:spLocks/>
          </p:cNvSpPr>
          <p:nvPr/>
        </p:nvSpPr>
        <p:spPr>
          <a:xfrm>
            <a:off x="8072462" y="6143644"/>
            <a:ext cx="609600" cy="521208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  9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3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"/>
          </p:nvPr>
        </p:nvSpPr>
        <p:spPr>
          <a:xfrm>
            <a:off x="1043608" y="785794"/>
            <a:ext cx="7597922" cy="50405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: impression emploi du temps</a:t>
            </a:r>
            <a:endParaRPr lang="fr-FR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712968" cy="5328592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3383868" y="2348880"/>
            <a:ext cx="216024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691680" y="3068960"/>
            <a:ext cx="295232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691680" y="4077072"/>
            <a:ext cx="295232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691680" y="4869160"/>
            <a:ext cx="7056784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215338" y="607220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60"/>
          <p:cNvSpPr txBox="1">
            <a:spLocks/>
          </p:cNvSpPr>
          <p:nvPr/>
        </p:nvSpPr>
        <p:spPr>
          <a:xfrm>
            <a:off x="8215338" y="5929330"/>
            <a:ext cx="609600" cy="521208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  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715" y="1323131"/>
            <a:ext cx="8415088" cy="536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"/>
          </p:nvPr>
        </p:nvSpPr>
        <p:spPr>
          <a:xfrm>
            <a:off x="1043608" y="785794"/>
            <a:ext cx="7597922" cy="50405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: Ajouter enseignant </a:t>
            </a:r>
            <a:endParaRPr lang="fr-FR" sz="2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79912" y="2204864"/>
            <a:ext cx="165618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893484" y="2924944"/>
            <a:ext cx="648682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66498" y="3943095"/>
            <a:ext cx="3937949" cy="494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815370" y="4509120"/>
            <a:ext cx="761844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815370" y="5013176"/>
            <a:ext cx="7618446" cy="720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815370" y="5823210"/>
            <a:ext cx="411667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8105804" y="607220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60"/>
          <p:cNvSpPr txBox="1">
            <a:spLocks/>
          </p:cNvSpPr>
          <p:nvPr/>
        </p:nvSpPr>
        <p:spPr>
          <a:xfrm>
            <a:off x="8105804" y="5929330"/>
            <a:ext cx="609600" cy="521208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  11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hhhhhhhhhhhhhhhhhhhhhhhhh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3788" y="523220"/>
            <a:ext cx="8531616" cy="57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5720" y="0"/>
            <a:ext cx="771530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  de  classe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215338" y="628652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60"/>
          <p:cNvSpPr txBox="1">
            <a:spLocks/>
          </p:cNvSpPr>
          <p:nvPr/>
        </p:nvSpPr>
        <p:spPr>
          <a:xfrm>
            <a:off x="8215338" y="6143644"/>
            <a:ext cx="609600" cy="521208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  12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214290"/>
            <a:ext cx="742955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Modèle relationnel </a:t>
            </a:r>
            <a:endParaRPr lang="fr-FR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13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406" y="785794"/>
            <a:ext cx="8677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 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Enseignant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enseignant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nom, prénom,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date_naissance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e-mail, tel, grade, statut, adresse,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admin_dpt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mot_passe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Promotion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promo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désignation)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section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id_promo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désignation)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Groupe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groupe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#id section, désignation)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module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désignation,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nb_cours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nb_td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nb_tp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Enseignement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enseignement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id_enseignant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id_promo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id_section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id_groupe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id_module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id_local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id_emplois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type_enseignement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Emplois du temps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>
                <a:latin typeface="Times New Roman" pitchFamily="18" charset="0"/>
                <a:cs typeface="Times New Roman" pitchFamily="18" charset="0"/>
              </a:rPr>
              <a:t>id emplois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semestre, année)</a:t>
            </a:r>
          </a:p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u="sng" dirty="0" err="1">
                <a:latin typeface="Times New Roman" pitchFamily="18" charset="0"/>
                <a:cs typeface="Times New Roman" pitchFamily="18" charset="0"/>
              </a:rPr>
              <a:t>id_local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désignation, type,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nb_places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1785926"/>
            <a:ext cx="7858180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 et problématique 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Analyse des besoins et conception</a:t>
            </a:r>
          </a:p>
          <a:p>
            <a:pPr marL="571500" lvl="0" indent="-571500">
              <a:spcBef>
                <a:spcPct val="20000"/>
              </a:spcBef>
              <a:buFont typeface="Wingdings" pitchFamily="2" charset="2"/>
              <a:buChar char=""/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indent="-571500">
              <a:spcBef>
                <a:spcPct val="20000"/>
              </a:spcBef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générale et perspectives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defRPr/>
            </a:pPr>
            <a:endParaRPr lang="fr-FR" sz="3200" dirty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596" y="78579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60"/>
          <p:cNvSpPr txBox="1">
            <a:spLocks/>
          </p:cNvSpPr>
          <p:nvPr/>
        </p:nvSpPr>
        <p:spPr>
          <a:xfrm>
            <a:off x="8184844" y="5599436"/>
            <a:ext cx="609600" cy="521208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  14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p\Desktop\kamilia\LOGO\8544dac44077c26e351801c7181a9e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08" y="548680"/>
            <a:ext cx="1401104" cy="1800199"/>
          </a:xfrm>
          <a:prstGeom prst="rect">
            <a:avLst/>
          </a:prstGeom>
          <a:noFill/>
        </p:spPr>
      </p:pic>
      <p:pic>
        <p:nvPicPr>
          <p:cNvPr id="1027" name="Picture 3" descr="C:\Users\acp\Desktop\kamilia\LOGO\netbeans_logo_ok300x1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812" y="2420888"/>
            <a:ext cx="1726932" cy="949812"/>
          </a:xfrm>
          <a:prstGeom prst="rect">
            <a:avLst/>
          </a:prstGeom>
          <a:noFill/>
        </p:spPr>
      </p:pic>
      <p:pic>
        <p:nvPicPr>
          <p:cNvPr id="1028" name="Picture 4" descr="C:\Users\acp\Desktop\kamilia\LOGO\powered-by-mysql-167x8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460" y="4089846"/>
            <a:ext cx="1465260" cy="754565"/>
          </a:xfrm>
          <a:prstGeom prst="rect">
            <a:avLst/>
          </a:prstGeom>
          <a:noFill/>
        </p:spPr>
      </p:pic>
      <p:pic>
        <p:nvPicPr>
          <p:cNvPr id="1029" name="Picture 5" descr="C:\Users\acp\Desktop\kamilia\LOGO\phpmyadmin-logo-gigante-quadrado.400.400.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325" y="4915710"/>
            <a:ext cx="1404395" cy="1681642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2690825" y="764704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Orienté objet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Portable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Multitâches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20882" y="2348880"/>
            <a:ext cx="5720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Environnement de développement intégré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Gestion </a:t>
            </a:r>
            <a:r>
              <a:rPr lang="fr-FR" dirty="0"/>
              <a:t>de l'interface graphique des </a:t>
            </a:r>
            <a:r>
              <a:rPr lang="fr-FR" dirty="0" smtClean="0"/>
              <a:t>utilisateurs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Support </a:t>
            </a:r>
            <a:r>
              <a:rPr lang="fr-FR" dirty="0"/>
              <a:t>de différents langages de </a:t>
            </a:r>
            <a:r>
              <a:rPr lang="fr-FR" dirty="0" smtClean="0"/>
              <a:t>programmation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Documentation </a:t>
            </a:r>
            <a:r>
              <a:rPr lang="fr-FR" dirty="0"/>
              <a:t>intégrée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14612" y="3945830"/>
            <a:ext cx="594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Fonctionne </a:t>
            </a:r>
            <a:r>
              <a:rPr lang="fr-FR" dirty="0"/>
              <a:t>sur de nombreux systèmes </a:t>
            </a:r>
            <a:r>
              <a:rPr lang="fr-FR" dirty="0" smtClean="0"/>
              <a:t>d'exploitation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Performances élevées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Multi-utilisateurs</a:t>
            </a:r>
            <a:r>
              <a:rPr lang="fr-FR" dirty="0" smtClean="0"/>
              <a:t> et </a:t>
            </a:r>
            <a:r>
              <a:rPr lang="fr-FR" dirty="0" err="1" smtClean="0"/>
              <a:t>multi-threads</a:t>
            </a:r>
            <a:endParaRPr lang="fr-FR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723162" y="534775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Une interface </a:t>
            </a:r>
            <a:r>
              <a:rPr lang="fr-FR" dirty="0"/>
              <a:t>pratique</a:t>
            </a:r>
            <a:r>
              <a:rPr lang="fr-F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Accepte </a:t>
            </a:r>
            <a:r>
              <a:rPr lang="fr-FR" dirty="0"/>
              <a:t>la formulation de requêtes </a:t>
            </a:r>
            <a:r>
              <a:rPr lang="fr-FR" dirty="0" smtClean="0"/>
              <a:t>directement</a:t>
            </a:r>
          </a:p>
          <a:p>
            <a:r>
              <a:rPr lang="fr-FR" dirty="0"/>
              <a:t> </a:t>
            </a:r>
            <a:r>
              <a:rPr lang="fr-FR" dirty="0" smtClean="0"/>
              <a:t>  en </a:t>
            </a:r>
            <a:r>
              <a:rPr lang="fr-FR" dirty="0"/>
              <a:t>langage  SQL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15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9552" y="44624"/>
            <a:ext cx="4745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Réalisation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785926"/>
            <a:ext cx="7858180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 et problématique 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Analyse des besoins et conception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indent="-571500">
              <a:spcBef>
                <a:spcPct val="20000"/>
              </a:spcBef>
              <a:buFont typeface="Wingdings" pitchFamily="2" charset="2"/>
              <a:buChar char=""/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  <a:p>
            <a:pPr lvl="0">
              <a:spcBef>
                <a:spcPct val="20000"/>
              </a:spcBef>
              <a:buClr>
                <a:srgbClr val="C0C0C0"/>
              </a:buClr>
              <a:defRPr/>
            </a:pPr>
            <a:endParaRPr lang="fr-FR" sz="3200" dirty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16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78579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17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7158" y="28572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Conclusion et Perspectives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2844" y="1785926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Analyse des besoins</a:t>
            </a:r>
          </a:p>
          <a:p>
            <a:pPr lvl="1"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Conception</a:t>
            </a:r>
          </a:p>
          <a:p>
            <a:pPr lvl="1"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Réalisation</a:t>
            </a:r>
          </a:p>
          <a:p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5720" y="4149080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Utiliser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les méthodes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d’optimisation pour la  	résolution des problèmes de gestion.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Ajouter des fonctionnalités de résolution 	automatique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contraintes.   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5720" y="1285860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sz="2800" b="1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85720" y="347429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Perspectives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480" cy="1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2252" y="3760401"/>
            <a:ext cx="76438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 </a:t>
            </a:r>
            <a:r>
              <a:rPr lang="fr-FR" sz="2800" b="1" dirty="0" smtClean="0"/>
              <a:t> </a:t>
            </a:r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Présenté </a:t>
            </a:r>
            <a:r>
              <a:rPr lang="fr-FR" sz="2800" b="1" i="1" dirty="0">
                <a:latin typeface="Times New Roman" pitchFamily="18" charset="0"/>
                <a:cs typeface="Times New Roman" pitchFamily="18" charset="0"/>
              </a:rPr>
              <a:t>par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DJENKAL Karim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GACHACHI Camélia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DJERROUD </a:t>
            </a:r>
            <a:r>
              <a:rPr lang="fr-FR" sz="2400" i="1" dirty="0" err="1" smtClean="0">
                <a:latin typeface="Times New Roman" pitchFamily="18" charset="0"/>
                <a:cs typeface="Times New Roman" pitchFamily="18" charset="0"/>
              </a:rPr>
              <a:t>Nassim</a:t>
            </a:r>
            <a:endParaRPr lang="fr-FR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FENNICHE </a:t>
            </a:r>
            <a:r>
              <a:rPr lang="fr-FR" sz="2400" i="1" dirty="0" err="1" smtClean="0">
                <a:latin typeface="Times New Roman" pitchFamily="18" charset="0"/>
                <a:cs typeface="Times New Roman" pitchFamily="18" charset="0"/>
              </a:rPr>
              <a:t>Ouahab</a:t>
            </a:r>
            <a:endParaRPr lang="fr-FR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FERKAL Karim</a:t>
            </a:r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OUDIA Karim</a:t>
            </a:r>
          </a:p>
          <a:p>
            <a:pPr marL="285750" indent="-285750"/>
            <a:r>
              <a:rPr lang="fr-FR" sz="2800" dirty="0" smtClean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57166"/>
            <a:ext cx="8858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Université  Abderrahmane Mira Bejaia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Faculté des Sciences Exactes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 Département  Informatique</a:t>
            </a:r>
          </a:p>
          <a:p>
            <a:pPr lvl="0" algn="ctr">
              <a:spcBef>
                <a:spcPct val="0"/>
              </a:spcBef>
              <a:defRPr/>
            </a:pPr>
            <a:endParaRPr lang="fr-F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fr-FR" sz="2000" b="1" i="1" dirty="0" smtClean="0">
                <a:latin typeface="Times New Roman" pitchFamily="18" charset="0"/>
                <a:cs typeface="Times New Roman" pitchFamily="18" charset="0"/>
              </a:rPr>
              <a:t>Mémoire fin de cycle </a:t>
            </a:r>
          </a:p>
          <a:p>
            <a:pPr lvl="0" algn="ctr">
              <a:spcBef>
                <a:spcPct val="0"/>
              </a:spcBef>
              <a:defRPr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En vue de l’obtention du diplôme de Licence académique en informatique générale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5720" y="2214554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23629" y="2348880"/>
            <a:ext cx="735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Conception et réalisation d’une application de gestion des emplois du temps</a:t>
            </a:r>
            <a:endParaRPr lang="fr-FR" sz="2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57686" y="3929066"/>
            <a:ext cx="421484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fr-FR" sz="2400" b="1" dirty="0" smtClean="0"/>
              <a:t>Membres de jury :</a:t>
            </a:r>
          </a:p>
          <a:p>
            <a:pPr marL="285750" indent="-285750" algn="ctr"/>
            <a:r>
              <a:rPr lang="fr-FR" sz="2400" dirty="0" smtClean="0"/>
              <a:t>Mr. OMAR </a:t>
            </a:r>
            <a:r>
              <a:rPr lang="fr-FR" sz="2400" dirty="0" err="1" smtClean="0"/>
              <a:t>Mawloud</a:t>
            </a:r>
            <a:endParaRPr lang="fr-FR" sz="2400" dirty="0" smtClean="0"/>
          </a:p>
          <a:p>
            <a:pPr algn="ctr"/>
            <a:r>
              <a:rPr lang="fr-FR" sz="2400" dirty="0" smtClean="0"/>
              <a:t>   </a:t>
            </a:r>
            <a:r>
              <a:rPr lang="fr-FR" sz="2400" dirty="0" err="1" smtClean="0"/>
              <a:t>Mr.SLIMANI</a:t>
            </a:r>
            <a:r>
              <a:rPr lang="fr-FR" sz="2400" dirty="0" smtClean="0"/>
              <a:t> </a:t>
            </a:r>
            <a:r>
              <a:rPr lang="fr-FR" sz="2400" dirty="0" err="1" smtClean="0"/>
              <a:t>Hachem</a:t>
            </a:r>
            <a:endParaRPr lang="fr-FR" sz="2400" dirty="0" smtClean="0"/>
          </a:p>
          <a:p>
            <a:pPr algn="ctr"/>
            <a:r>
              <a:rPr lang="fr-FR" sz="2400" dirty="0" smtClean="0"/>
              <a:t>  </a:t>
            </a:r>
            <a:r>
              <a:rPr lang="fr-FR" sz="2400" dirty="0" err="1" smtClean="0"/>
              <a:t>Mme.YESSAD</a:t>
            </a:r>
            <a:r>
              <a:rPr lang="fr-FR" sz="2400" dirty="0" smtClean="0"/>
              <a:t> </a:t>
            </a:r>
            <a:r>
              <a:rPr lang="fr-FR" sz="2400" dirty="0" err="1" smtClean="0"/>
              <a:t>Nawel</a:t>
            </a:r>
            <a:endParaRPr lang="fr-FR" sz="2400" dirty="0" smtClean="0"/>
          </a:p>
          <a:p>
            <a:pPr algn="ctr"/>
            <a:endParaRPr lang="fr-FR" dirty="0" smtClean="0"/>
          </a:p>
        </p:txBody>
      </p:sp>
      <p:pic>
        <p:nvPicPr>
          <p:cNvPr id="11" name="Picture 5" descr="BD21340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210916"/>
            <a:ext cx="7704138" cy="122238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5" descr="BD21340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837" y="3284984"/>
            <a:ext cx="77041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" name="Rectangle 12"/>
          <p:cNvSpPr/>
          <p:nvPr/>
        </p:nvSpPr>
        <p:spPr>
          <a:xfrm>
            <a:off x="8165450" y="5661248"/>
            <a:ext cx="5760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34" y="-27384"/>
            <a:ext cx="1714480" cy="1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>
            <a:spLocks/>
          </p:cNvSpPr>
          <p:nvPr/>
        </p:nvSpPr>
        <p:spPr>
          <a:xfrm>
            <a:off x="642910" y="1214422"/>
            <a:ext cx="8009979" cy="2928959"/>
          </a:xfrm>
          <a:prstGeom prst="trapezoid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prstTxWarp prst="textInflateBottom">
              <a:avLst>
                <a:gd name="adj" fmla="val 60000"/>
              </a:avLst>
            </a:prstTxWarp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fr-FR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MERCI POUR </a:t>
            </a:r>
          </a:p>
          <a:p>
            <a:pPr algn="ctr"/>
            <a:r>
              <a:rPr lang="fr-FR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VOTRE ATTENTION!!</a:t>
            </a:r>
            <a:endParaRPr lang="fr-FR" sz="3200" b="1" spc="300" dirty="0" smtClean="0">
              <a:ln w="11430" cmpd="sng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5400" b="1" spc="300" dirty="0">
              <a:ln w="11430" cmpd="sng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20" y="3071810"/>
            <a:ext cx="878695" cy="97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8000" dirty="0" smtClean="0">
                <a:solidFill>
                  <a:srgbClr val="008000"/>
                </a:solidFill>
                <a:latin typeface="Garamond" pitchFamily="18" charset="0"/>
                <a:sym typeface="Wingdings" pitchFamily="2" charset="2"/>
              </a:rPr>
              <a:t></a:t>
            </a:r>
            <a:endParaRPr lang="en-US" sz="8000" i="1" dirty="0">
              <a:solidFill>
                <a:srgbClr val="008000"/>
              </a:solidFill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72400" y="5661248"/>
            <a:ext cx="5760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 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et problématique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des besoins et conception</a:t>
            </a:r>
          </a:p>
          <a:p>
            <a:pPr marL="57150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714356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28" y="164305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lvl="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"/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Introduction générale et problématique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Analyse des besoins et conception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 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8596" y="85723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3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1772816"/>
            <a:ext cx="7715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Définition de l’emploi du temps et ses difficultés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contraintes physiques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contraintes pédagogiques     </a:t>
            </a:r>
          </a:p>
          <a:p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L’objectif de notre travail</a:t>
            </a:r>
          </a:p>
          <a:p>
            <a:pPr>
              <a:buFont typeface="Wingdings" pitchFamily="2" charset="2"/>
              <a:buChar char=""/>
            </a:pPr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6410" y="661284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Introduction générale et problématique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4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5786" y="642918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0" y="142873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1511883"/>
            <a:ext cx="7572428" cy="340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endParaRPr lang="fr-FR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et problématique</a:t>
            </a:r>
          </a:p>
          <a:p>
            <a:pPr marL="571500" indent="-571500">
              <a:buClr>
                <a:schemeClr val="tx1"/>
              </a:buClr>
              <a:buSzTx/>
              <a:buFont typeface="Wingdings" pitchFamily="2" charset="2"/>
              <a:buChar char=""/>
            </a:pPr>
            <a:r>
              <a:rPr lang="fr-F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des besoins et conception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defRPr/>
            </a:pPr>
            <a:endParaRPr lang="fr-FR" sz="3200" dirty="0" smtClean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25570"/>
            <a:ext cx="849694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Démarche de développement</a:t>
            </a:r>
          </a:p>
          <a:p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processus de développement UP (Unified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Tests</a:t>
            </a:r>
          </a:p>
          <a:p>
            <a:pPr lvl="2"/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Trois types de diagrammes du langage de modélisation UML (Unified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cas d’utilisation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classe</a:t>
            </a:r>
          </a:p>
          <a:p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5</a:t>
            </a:r>
            <a:endParaRPr lang="fr-FR" sz="1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space réservé du numéro de diapositive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6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3528" y="142852"/>
            <a:ext cx="832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28662" y="1340768"/>
            <a:ext cx="6929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Identification des acteurs :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71604" y="1912271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Administrateur du département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Enseignant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23900" y="2840965"/>
            <a:ext cx="6929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besoins fonctionnels :</a:t>
            </a:r>
          </a:p>
          <a:p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574780" y="3487083"/>
            <a:ext cx="656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Coté administrateur du département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Coté enseignant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49300" y="4471339"/>
            <a:ext cx="7480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besoins non fonctionnels :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79542" y="4955529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Fonctionnement 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Interface utilisateur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839884" cy="542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Ellipse 24"/>
          <p:cNvSpPr/>
          <p:nvPr/>
        </p:nvSpPr>
        <p:spPr>
          <a:xfrm>
            <a:off x="8143900" y="585789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55576" y="40466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 smtClean="0"/>
              <a:t>Diagramme de cas d’utilisation 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96" y="1556792"/>
            <a:ext cx="1155874" cy="3456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475656" y="1468904"/>
            <a:ext cx="2808312" cy="37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439640" y="1916832"/>
            <a:ext cx="2844328" cy="3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540868" y="2502136"/>
            <a:ext cx="2844328" cy="3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528168" y="3006192"/>
            <a:ext cx="2844328" cy="3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540868" y="4509120"/>
            <a:ext cx="3247156" cy="3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475656" y="5157192"/>
            <a:ext cx="3247156" cy="3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1498700" y="5733256"/>
            <a:ext cx="3217316" cy="35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4472538" y="3284984"/>
            <a:ext cx="1512168" cy="866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6588224" y="3429000"/>
            <a:ext cx="1698972" cy="6025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60"/>
          <p:cNvSpPr>
            <a:spLocks noGrp="1"/>
          </p:cNvSpPr>
          <p:nvPr>
            <p:ph type="sldNum" sz="quarter" idx="11"/>
          </p:nvPr>
        </p:nvSpPr>
        <p:spPr>
          <a:xfrm>
            <a:off x="8086110" y="5857892"/>
            <a:ext cx="609600" cy="521208"/>
          </a:xfrm>
        </p:spPr>
        <p:txBody>
          <a:bodyPr/>
          <a:lstStyle/>
          <a:p>
            <a:r>
              <a:rPr lang="fr-FR" sz="1800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7</a:t>
            </a:r>
            <a:endParaRPr lang="fr-FR" sz="1800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12">
      <a:dk1>
        <a:sysClr val="windowText" lastClr="000000"/>
      </a:dk1>
      <a:lt1>
        <a:srgbClr val="FFFFFF"/>
      </a:lt1>
      <a:dk2>
        <a:srgbClr val="04617B"/>
      </a:dk2>
      <a:lt2>
        <a:srgbClr val="8EDEEB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7964</TotalTime>
  <Words>381</Words>
  <Application>Microsoft Office PowerPoint</Application>
  <PresentationFormat>Affichage à l'écran (4:3)</PresentationFormat>
  <Paragraphs>159</Paragraphs>
  <Slides>20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Oriel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 élargit l’horizon de l’homme de son village au monde entier</dc:title>
  <dc:creator>user</dc:creator>
  <cp:lastModifiedBy>msia</cp:lastModifiedBy>
  <cp:revision>192</cp:revision>
  <dcterms:created xsi:type="dcterms:W3CDTF">2014-05-27T19:16:33Z</dcterms:created>
  <dcterms:modified xsi:type="dcterms:W3CDTF">2015-06-13T21:07:33Z</dcterms:modified>
</cp:coreProperties>
</file>