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24"/>
  </p:notesMasterIdLst>
  <p:sldIdLst>
    <p:sldId id="280" r:id="rId2"/>
    <p:sldId id="301" r:id="rId3"/>
    <p:sldId id="258" r:id="rId4"/>
    <p:sldId id="284" r:id="rId5"/>
    <p:sldId id="285" r:id="rId6"/>
    <p:sldId id="289" r:id="rId7"/>
    <p:sldId id="288" r:id="rId8"/>
    <p:sldId id="271" r:id="rId9"/>
    <p:sldId id="268" r:id="rId10"/>
    <p:sldId id="311" r:id="rId11"/>
    <p:sldId id="309" r:id="rId12"/>
    <p:sldId id="310" r:id="rId13"/>
    <p:sldId id="312" r:id="rId14"/>
    <p:sldId id="305" r:id="rId15"/>
    <p:sldId id="306" r:id="rId16"/>
    <p:sldId id="298" r:id="rId17"/>
    <p:sldId id="290" r:id="rId18"/>
    <p:sldId id="295" r:id="rId19"/>
    <p:sldId id="291" r:id="rId20"/>
    <p:sldId id="299" r:id="rId21"/>
    <p:sldId id="267" r:id="rId22"/>
    <p:sldId id="300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EA8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22" autoAdjust="0"/>
    <p:restoredTop sz="90860" autoAdjust="0"/>
  </p:normalViewPr>
  <p:slideViewPr>
    <p:cSldViewPr>
      <p:cViewPr>
        <p:scale>
          <a:sx n="73" d="100"/>
          <a:sy n="73" d="100"/>
        </p:scale>
        <p:origin x="-12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notesViewPr>
    <p:cSldViewPr>
      <p:cViewPr varScale="1">
        <p:scale>
          <a:sx n="55" d="100"/>
          <a:sy n="55" d="100"/>
        </p:scale>
        <p:origin x="-283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50E7A-F816-4FA5-A6D4-7F52B6B726A8}" type="datetimeFigureOut">
              <a:rPr lang="fr-FR" smtClean="0"/>
              <a:pPr/>
              <a:t>15/06/2015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88CFA-2090-45D9-A827-E5D479B602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4685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8CFA-2090-45D9-A827-E5D479B602DE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8593-428E-4DD6-8176-E4F721A16717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7260-0683-4738-9CF6-718FB0C6771A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391-0EE4-457F-ABFE-5D999F27C727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5E5-4677-472F-9A46-3593942D9AB3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6ED6-12C9-4154-81B4-FD6ADDE3DDCC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580F-DE86-4816-B19F-F4773F8D3E09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5D82-5EE2-49CD-B146-D57F8527020D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BFB-A9BB-4E06-A295-14DC479D65F1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1C8A-5478-4ED9-99BB-4D0A12A8F620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19A9-2F5F-4C3A-9FD0-4F613FBA68B1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5E05-24B4-474D-BEFD-3942E08D88E9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3C1BAB-8FDC-474E-AF0A-48DD26C59EB8}" type="datetime1">
              <a:rPr lang="fr-FR" smtClean="0"/>
              <a:pPr/>
              <a:t>15/06/2015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7471E4-F5FE-467C-B4A5-169597A5B2FD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57158" y="2214554"/>
            <a:ext cx="8643999" cy="2222343"/>
          </a:xfrm>
          <a:prstGeom prst="wave">
            <a:avLst>
              <a:gd name="adj1" fmla="val 2550"/>
              <a:gd name="adj2" fmla="val -711"/>
            </a:avLst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prstTxWarp prst="textDeflateBottom">
              <a:avLst>
                <a:gd name="adj" fmla="val 48083"/>
              </a:avLst>
            </a:prstTxWarp>
            <a:spAutoFit/>
          </a:bodyPr>
          <a:lstStyle/>
          <a:p>
            <a:r>
              <a:rPr lang="fr-F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Soyez les bienvenus</a:t>
            </a:r>
            <a:endParaRPr lang="fr-F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429652" y="6286520"/>
            <a:ext cx="71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solidFill>
                <a:schemeClr val="bg1"/>
              </a:solidFill>
              <a:latin typeface="Arial Black" pitchFamily="34" charset="0"/>
            </a:endParaRPr>
          </a:p>
          <a:p>
            <a:endParaRPr lang="fr-FR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endParaRPr lang="fr-FR" b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924800" y="6572273"/>
            <a:ext cx="862042" cy="71437"/>
          </a:xfrm>
        </p:spPr>
        <p:txBody>
          <a:bodyPr/>
          <a:lstStyle/>
          <a:p>
            <a:r>
              <a:rPr lang="fr-FR" sz="1800" b="1" dirty="0" smtClean="0">
                <a:solidFill>
                  <a:schemeClr val="tx1"/>
                </a:solidFill>
                <a:latin typeface="Arial Black" pitchFamily="34" charset="0"/>
              </a:rPr>
              <a:t>8</a:t>
            </a:r>
            <a:endParaRPr lang="fr-FR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142852"/>
            <a:ext cx="8715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Diagrammes de séquence 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0" y="785794"/>
            <a:ext cx="8858280" cy="428628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fr-FR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 de séquence « Modifier un enseignant » </a:t>
            </a:r>
            <a:endParaRPr kumimoji="0" lang="fr-FR" sz="128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Image 5" descr="C:\Users\katia\Desktop\les diagramme\modifier un enseignan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906578"/>
            <a:ext cx="8643998" cy="445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1076356" cy="365125"/>
          </a:xfrm>
        </p:spPr>
        <p:txBody>
          <a:bodyPr/>
          <a:lstStyle/>
          <a:p>
            <a:r>
              <a:rPr lang="fr-FR" sz="1800" b="1" dirty="0" smtClean="0">
                <a:solidFill>
                  <a:schemeClr val="tx1"/>
                </a:solidFill>
                <a:latin typeface="Arial Black" pitchFamily="34" charset="0"/>
              </a:rPr>
              <a:t>9</a:t>
            </a:r>
          </a:p>
        </p:txBody>
      </p:sp>
      <p:sp>
        <p:nvSpPr>
          <p:cNvPr id="12" name="Espace réservé du texte 2"/>
          <p:cNvSpPr txBox="1">
            <a:spLocks/>
          </p:cNvSpPr>
          <p:nvPr/>
        </p:nvSpPr>
        <p:spPr>
          <a:xfrm>
            <a:off x="0" y="785794"/>
            <a:ext cx="8858280" cy="428628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fr-FR" sz="800" dirty="0" smtClean="0">
                <a:solidFill>
                  <a:schemeClr val="tx1"/>
                </a:solidFill>
              </a:rPr>
              <a:t> </a:t>
            </a:r>
            <a:r>
              <a:rPr lang="fr-FR" sz="1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 de séquence « Ajouter un doctorant  »</a:t>
            </a:r>
            <a:endParaRPr kumimoji="0" lang="fr-FR" sz="128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14348" y="200024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14282" y="142852"/>
            <a:ext cx="8715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Diagrammes de séquence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Espace réservé du contenu 17" descr="C:\Users\katia\Desktop\les diagramme\ajouter un doctorant.jp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643050"/>
            <a:ext cx="8429684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405450"/>
            <a:ext cx="8501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Diagramme de séquence «Inscription d’un doctorant »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8429652" y="6572272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 Black" pitchFamily="34" charset="0"/>
              </a:rPr>
              <a:t>10</a:t>
            </a:r>
            <a:endParaRPr lang="fr-FR" b="1" dirty="0">
              <a:latin typeface="Arial Black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928670"/>
            <a:ext cx="8856693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28564" y="-142900"/>
            <a:ext cx="8715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Diagrammes de séquence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282" y="0"/>
            <a:ext cx="8715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Diagrammes de séquence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57232"/>
            <a:ext cx="8501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Diagramme de séquence « liste des inscrits »</a:t>
            </a:r>
            <a:endParaRPr lang="fr-FR" sz="2800" dirty="0"/>
          </a:p>
        </p:txBody>
      </p:sp>
      <p:pic>
        <p:nvPicPr>
          <p:cNvPr id="5" name="Image 4" descr="C:\Users\jugurta\Desktop\maoucheeeee\liste des inscrit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857255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8358214" y="65008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 Black" pitchFamily="34" charset="0"/>
              </a:rPr>
              <a:t>11</a:t>
            </a:r>
            <a:endParaRPr lang="fr-FR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5720" y="285728"/>
            <a:ext cx="7715304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Diagramme de classe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01090" y="6336792"/>
            <a:ext cx="500034" cy="521208"/>
          </a:xfrm>
        </p:spPr>
        <p:txBody>
          <a:bodyPr/>
          <a:lstStyle/>
          <a:p>
            <a:r>
              <a:rPr lang="fr-FR" sz="1800" b="1" dirty="0" smtClean="0">
                <a:solidFill>
                  <a:schemeClr val="tx1"/>
                </a:solidFill>
                <a:latin typeface="Arial Black" pitchFamily="34" charset="0"/>
              </a:rPr>
              <a:t>12</a:t>
            </a:r>
          </a:p>
          <a:p>
            <a:endParaRPr lang="fr-FR" sz="1800" dirty="0"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717" y="960516"/>
            <a:ext cx="8143932" cy="580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6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0034" y="714356"/>
            <a:ext cx="742955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Modèle relationnel </a:t>
            </a:r>
            <a:endParaRPr lang="fr-FR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2876" y="1643050"/>
            <a:ext cx="900112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Doctorant (</a:t>
            </a:r>
            <a:r>
              <a:rPr lang="fr-FR" sz="2800" u="sng" dirty="0" smtClean="0">
                <a:latin typeface="Times New Roman" pitchFamily="18" charset="0"/>
                <a:cs typeface="Times New Roman" pitchFamily="18" charset="0"/>
              </a:rPr>
              <a:t>Mat-Doc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Nom, Prénom, Date, Lieu, Adresse,     Mobile, Email, #Id-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Sout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Enseignant (</a:t>
            </a:r>
            <a:r>
              <a:rPr lang="fr-FR" sz="2800" u="sng" dirty="0" smtClean="0">
                <a:latin typeface="Times New Roman" pitchFamily="18" charset="0"/>
                <a:cs typeface="Times New Roman" pitchFamily="18" charset="0"/>
              </a:rPr>
              <a:t>Id-</a:t>
            </a:r>
            <a:r>
              <a:rPr lang="fr-FR" sz="2800" u="sng" dirty="0" err="1" smtClean="0">
                <a:latin typeface="Times New Roman" pitchFamily="18" charset="0"/>
                <a:cs typeface="Times New Roman" pitchFamily="18" charset="0"/>
              </a:rPr>
              <a:t>Ens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Nom, Prénom, Adresse, Grade)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Encadrer </a:t>
            </a:r>
            <a:r>
              <a:rPr lang="fr-FR" sz="2800" u="sng" dirty="0" smtClean="0">
                <a:latin typeface="Times New Roman" pitchFamily="18" charset="0"/>
                <a:cs typeface="Times New Roman" pitchFamily="18" charset="0"/>
              </a:rPr>
              <a:t>(#Mat-Doc, #Id-</a:t>
            </a:r>
            <a:r>
              <a:rPr lang="fr-FR" sz="2800" u="sng" dirty="0" err="1" smtClean="0">
                <a:latin typeface="Times New Roman" pitchFamily="18" charset="0"/>
                <a:cs typeface="Times New Roman" pitchFamily="18" charset="0"/>
              </a:rPr>
              <a:t>ens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DateInsc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DateReinsc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Thème,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Mot-Clé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Soutenance </a:t>
            </a:r>
            <a:r>
              <a:rPr lang="fr-FR" sz="2800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Id-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Sout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Date, Salle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Composer (</a:t>
            </a:r>
            <a:r>
              <a:rPr lang="fr-FR" sz="2800" u="sng" dirty="0" smtClean="0">
                <a:latin typeface="Times New Roman" pitchFamily="18" charset="0"/>
                <a:cs typeface="Times New Roman" pitchFamily="18" charset="0"/>
              </a:rPr>
              <a:t>#Id-</a:t>
            </a:r>
            <a:r>
              <a:rPr lang="fr-FR" sz="2800" u="sng" dirty="0" err="1" smtClean="0">
                <a:latin typeface="Times New Roman" pitchFamily="18" charset="0"/>
                <a:cs typeface="Times New Roman" pitchFamily="18" charset="0"/>
              </a:rPr>
              <a:t>Sout</a:t>
            </a:r>
            <a:r>
              <a:rPr lang="fr-FR" sz="2800" u="sng" dirty="0" smtClean="0">
                <a:latin typeface="Times New Roman" pitchFamily="18" charset="0"/>
                <a:cs typeface="Times New Roman" pitchFamily="18" charset="0"/>
              </a:rPr>
              <a:t>, #Id-</a:t>
            </a:r>
            <a:r>
              <a:rPr lang="fr-FR" sz="2800" u="sng" dirty="0" err="1" smtClean="0">
                <a:latin typeface="Times New Roman" pitchFamily="18" charset="0"/>
                <a:cs typeface="Times New Roman" pitchFamily="18" charset="0"/>
              </a:rPr>
              <a:t>Ens</a:t>
            </a:r>
            <a:r>
              <a:rPr lang="fr-FR" sz="2800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715272" y="6357958"/>
            <a:ext cx="1219200" cy="287360"/>
          </a:xfrm>
        </p:spPr>
        <p:txBody>
          <a:bodyPr/>
          <a:lstStyle/>
          <a:p>
            <a:r>
              <a:rPr lang="fr-FR" sz="1800" b="1" dirty="0" smtClean="0">
                <a:solidFill>
                  <a:schemeClr val="tx1"/>
                </a:solidFill>
                <a:latin typeface="Arial Black" pitchFamily="34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034" y="642918"/>
            <a:ext cx="5572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2571744"/>
            <a:ext cx="7786742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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Analyse </a:t>
            </a:r>
            <a:r>
              <a:rPr lang="fr-FR" sz="36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 besoins et conception</a:t>
            </a:r>
          </a:p>
          <a:p>
            <a:pPr marL="57150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Réalisation de l’application</a:t>
            </a:r>
            <a:endParaRPr lang="fr-FR" sz="3600" b="1" dirty="0" smtClean="0">
              <a:solidFill>
                <a:srgbClr val="C0C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2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b="1" dirty="0" smtClean="0">
                <a:solidFill>
                  <a:schemeClr val="tx1"/>
                </a:solidFill>
                <a:latin typeface="Arial Black" pitchFamily="34" charset="0"/>
              </a:rPr>
              <a:t>14</a:t>
            </a:r>
            <a:endParaRPr lang="fr-FR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dirty="0" smtClean="0">
                <a:solidFill>
                  <a:schemeClr val="tx1"/>
                </a:solidFill>
                <a:latin typeface="Arial Black" pitchFamily="34" charset="0"/>
              </a:rPr>
              <a:t>15</a:t>
            </a:r>
            <a:endParaRPr lang="fr-FR" sz="1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34" y="928670"/>
            <a:ext cx="6500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4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Réalisation de l’application</a:t>
            </a:r>
            <a:endParaRPr lang="fr-FR" sz="4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472" y="1785926"/>
            <a:ext cx="3768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Outils de développement</a:t>
            </a:r>
            <a:endParaRPr lang="fr-FR" sz="2800" dirty="0" smtClean="0"/>
          </a:p>
        </p:txBody>
      </p:sp>
      <p:pic>
        <p:nvPicPr>
          <p:cNvPr id="11" name="Image 10" descr="jav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2643182"/>
            <a:ext cx="2286016" cy="2286016"/>
          </a:xfrm>
          <a:prstGeom prst="rect">
            <a:avLst/>
          </a:prstGeom>
        </p:spPr>
      </p:pic>
      <p:pic>
        <p:nvPicPr>
          <p:cNvPr id="12" name="Image 11" descr="eclipse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714620"/>
            <a:ext cx="2895340" cy="2140034"/>
          </a:xfrm>
          <a:prstGeom prst="rect">
            <a:avLst/>
          </a:prstGeom>
          <a:noFill/>
        </p:spPr>
      </p:pic>
      <p:pic>
        <p:nvPicPr>
          <p:cNvPr id="1026" name="Picture 2" descr="G:\index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4643446"/>
            <a:ext cx="1714512" cy="1714512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3571868" y="635795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FF"/>
                </a:solidFill>
              </a:rPr>
              <a:t>ACCESS</a:t>
            </a:r>
            <a:endParaRPr lang="fr-FR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b="1" dirty="0" smtClean="0">
                <a:solidFill>
                  <a:schemeClr val="tx1"/>
                </a:solidFill>
                <a:latin typeface="Arial Black" pitchFamily="34" charset="0"/>
              </a:rPr>
              <a:t>16</a:t>
            </a:r>
            <a:endParaRPr lang="fr-FR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14" name="Image 13" descr="java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000108"/>
            <a:ext cx="1357322" cy="135732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14414" y="414338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Image 17" descr="eclipse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928934"/>
            <a:ext cx="1643074" cy="1643074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286116" y="2714620"/>
            <a:ext cx="5572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 Construit en composant des plugins</a:t>
            </a:r>
          </a:p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 Les applications peuvent être    lancées de manière autonome</a:t>
            </a:r>
          </a:p>
          <a:p>
            <a:pPr marL="0" lvl="4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214546" y="642918"/>
            <a:ext cx="30718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- Multiplateforme</a:t>
            </a:r>
          </a:p>
          <a:p>
            <a:pPr marL="0" lvl="4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Orient objet</a:t>
            </a:r>
          </a:p>
          <a:p>
            <a:pPr marL="0" lvl="4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- Fortement typé</a:t>
            </a:r>
          </a:p>
          <a:p>
            <a:pPr marL="0" lvl="4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Extensible</a:t>
            </a:r>
          </a:p>
          <a:p>
            <a:pPr marL="0" lvl="4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4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pic>
        <p:nvPicPr>
          <p:cNvPr id="8" name="Picture 2" descr="G:\index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5000636"/>
            <a:ext cx="1285884" cy="1285884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1142976" y="628652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FF"/>
                </a:solidFill>
              </a:rPr>
              <a:t>   ACCESS</a:t>
            </a:r>
            <a:endParaRPr lang="fr-FR" dirty="0">
              <a:solidFill>
                <a:srgbClr val="FF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4678" y="5286388"/>
            <a:ext cx="2098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- Monoposte 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0034" y="642918"/>
            <a:ext cx="55721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</a:p>
          <a:p>
            <a:endParaRPr lang="fr-FR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034" y="2571744"/>
            <a:ext cx="7786742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Introduction générale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"/>
              <a:defRPr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Analyse et des besoins et conception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200" dirty="0" smtClean="0">
                <a:solidFill>
                  <a:srgbClr val="C0C0C0"/>
                </a:solidFill>
                <a:latin typeface="Garamond" pitchFamily="18" charset="0"/>
              </a:rPr>
              <a:t>Réalisation de l’application</a:t>
            </a:r>
          </a:p>
          <a:p>
            <a:pPr marL="57150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200" b="1" dirty="0" smtClean="0">
                <a:latin typeface="Garamond" pitchFamily="18" charset="0"/>
              </a:rPr>
              <a:t>Conclusion générale et perspectives</a:t>
            </a:r>
          </a:p>
          <a:p>
            <a:pPr marL="571500" indent="-571500">
              <a:buClr>
                <a:srgbClr val="C0C0C0"/>
              </a:buClr>
              <a:buSzTx/>
            </a:pPr>
            <a:endParaRPr lang="fr-FR" sz="3200" dirty="0" smtClean="0">
              <a:solidFill>
                <a:srgbClr val="C0C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fr-FR" sz="1800" b="1" dirty="0" smtClean="0">
                <a:solidFill>
                  <a:schemeClr val="tx1"/>
                </a:solidFill>
                <a:latin typeface="Arial Black" pitchFamily="34" charset="0"/>
              </a:rPr>
              <a:t>17</a:t>
            </a:r>
            <a:endParaRPr lang="fr-FR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06" y="71414"/>
            <a:ext cx="1714480" cy="71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0034" y="3786190"/>
            <a:ext cx="764386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 </a:t>
            </a:r>
            <a:endParaRPr lang="fr-FR" sz="2800" b="1" dirty="0" smtClean="0"/>
          </a:p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Elaboré 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par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CHAMBI Katia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DAHMANI Katia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MAOUCHE Nadira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OUDIA Jugurta                              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fr-FR" sz="2800" dirty="0" smtClean="0"/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57166"/>
            <a:ext cx="885828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Université  Abderrahmane Mira de Bejaia </a:t>
            </a:r>
            <a:br>
              <a:rPr lang="fr-FR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Faculté des Sciences Exactes </a:t>
            </a:r>
            <a:br>
              <a:rPr lang="fr-FR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400" i="1" dirty="0" smtClean="0">
                <a:latin typeface="Times New Roman" pitchFamily="18" charset="0"/>
                <a:cs typeface="Times New Roman" pitchFamily="18" charset="0"/>
              </a:rPr>
              <a:t> Département  Informatique</a:t>
            </a:r>
          </a:p>
          <a:p>
            <a:pPr lvl="0" algn="ctr">
              <a:spcBef>
                <a:spcPct val="0"/>
              </a:spcBef>
              <a:defRPr/>
            </a:pPr>
            <a:endParaRPr lang="fr-FR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fr-FR" sz="2000" b="1" i="1" dirty="0" smtClean="0">
                <a:latin typeface="Times New Roman" pitchFamily="18" charset="0"/>
                <a:cs typeface="Times New Roman" pitchFamily="18" charset="0"/>
              </a:rPr>
              <a:t>Projet d’obtention de Licence en Informatique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5720" y="2214554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00100" y="2325381"/>
            <a:ext cx="73581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Conception et Implémentation d’un Système de Gestion des Dossiers de Post-graduation pour le Département d’Informatique</a:t>
            </a:r>
            <a:endParaRPr lang="fr-FR" sz="2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5" descr="BD21340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857364"/>
            <a:ext cx="7704138" cy="122238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5" descr="BD21340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806828"/>
            <a:ext cx="770413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4" name="Rectangle 13"/>
          <p:cNvSpPr/>
          <p:nvPr/>
        </p:nvSpPr>
        <p:spPr>
          <a:xfrm>
            <a:off x="4235630" y="4682872"/>
            <a:ext cx="4979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Président</a:t>
            </a:r>
            <a:r>
              <a:rPr lang="en-US" sz="2400" u="sng" dirty="0" smtClean="0">
                <a:solidFill>
                  <a:srgbClr val="000000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sz="2400" u="sng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2400" b="1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M.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Saadi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M.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Examinateur</a:t>
            </a:r>
            <a:r>
              <a:rPr lang="en-US" sz="2400" u="sng" dirty="0" smtClean="0">
                <a:solidFill>
                  <a:srgbClr val="000000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sz="2400" u="sng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2400" b="1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M.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Mohammedi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M.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Promoteur</a:t>
            </a:r>
            <a:r>
              <a:rPr lang="en-US" sz="2400" u="sng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M.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Omar M.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Co-</a:t>
            </a:r>
            <a:r>
              <a:rPr lang="en-US" sz="2400" u="sng" dirty="0" err="1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promoteur</a:t>
            </a:r>
            <a:r>
              <a:rPr lang="en-US" sz="2400" u="sng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:</a:t>
            </a:r>
            <a:r>
              <a:rPr lang="en-US" sz="2400" b="1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M.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Slimani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H.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4807" y="4240944"/>
            <a:ext cx="3252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Membres du jury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b="1" dirty="0" smtClean="0">
                <a:solidFill>
                  <a:schemeClr val="tx1"/>
                </a:solidFill>
                <a:latin typeface="Arial Black" pitchFamily="34" charset="0"/>
              </a:rPr>
              <a:t>18</a:t>
            </a:r>
            <a:endParaRPr lang="fr-FR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5720" y="571480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Conclusion générale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5720" y="1857364"/>
            <a:ext cx="8215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Développer une application de gestion des dossiers de post-graduation :</a:t>
            </a:r>
          </a:p>
          <a:p>
            <a:pPr>
              <a:buFont typeface="Arial" pitchFamily="34" charset="0"/>
              <a:buChar char="•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Processus de développement UP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Langage de modélisation UML 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Langage de programmation Java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Système de gestion de bases de données Access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b="1" dirty="0" smtClean="0">
                <a:solidFill>
                  <a:schemeClr val="tx1"/>
                </a:solidFill>
                <a:latin typeface="Arial Black" pitchFamily="34" charset="0"/>
              </a:rPr>
              <a:t>19</a:t>
            </a:r>
            <a:endParaRPr lang="fr-FR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8596" y="1785926"/>
            <a:ext cx="83582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Développer une fonctionnalité d’impression d’autorisation de soutenance suivant le modèle du Département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Extension de l’application en intégrant : 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La prise en charge des stages et congés scientifiques 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Production scientifique des doctorants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Réalisation d’une application avec un autre utilisateur qui peut être président du CSD ou du CFD, en intégrant d’autres fonctionnalités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786" y="714356"/>
            <a:ext cx="3143272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Perspectives</a:t>
            </a:r>
          </a:p>
          <a:p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>
            <a:spLocks/>
          </p:cNvSpPr>
          <p:nvPr/>
        </p:nvSpPr>
        <p:spPr>
          <a:xfrm>
            <a:off x="500034" y="1500174"/>
            <a:ext cx="8009979" cy="2928959"/>
          </a:xfrm>
          <a:prstGeom prst="trapezoid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prstTxWarp prst="textInflateBottom">
              <a:avLst>
                <a:gd name="adj" fmla="val 60000"/>
              </a:avLst>
            </a:prstTxWarp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2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MERCI de  </a:t>
            </a:r>
          </a:p>
          <a:p>
            <a:pPr algn="ctr"/>
            <a:r>
              <a:rPr lang="fr-FR" sz="32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VOTRE ATTENTION!!</a:t>
            </a:r>
          </a:p>
          <a:p>
            <a:pPr algn="ctr"/>
            <a:endParaRPr lang="fr-FR" sz="54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868" y="3429000"/>
            <a:ext cx="878695" cy="97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8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aramond" pitchFamily="18" charset="0"/>
                <a:sym typeface="Wingdings" pitchFamily="2" charset="2"/>
              </a:rPr>
              <a:t></a:t>
            </a:r>
            <a:endParaRPr lang="en-US" sz="8000" i="1" dirty="0">
              <a:solidFill>
                <a:schemeClr val="accent3">
                  <a:lumMod val="60000"/>
                  <a:lumOff val="40000"/>
                </a:schemeClr>
              </a:solidFill>
              <a:latin typeface="Georgia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800" b="1" dirty="0" smtClean="0">
                <a:solidFill>
                  <a:schemeClr val="tx1"/>
                </a:solidFill>
                <a:latin typeface="Arial Black" pitchFamily="34" charset="0"/>
              </a:rPr>
              <a:t>20</a:t>
            </a:r>
            <a:endParaRPr lang="fr-FR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071678"/>
            <a:ext cx="8229600" cy="3643339"/>
          </a:xfrm>
          <a:prstGeom prst="rect">
            <a:avLst/>
          </a:prstGeom>
        </p:spPr>
        <p:txBody>
          <a:bodyPr/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"/>
              <a:tabLst/>
              <a:defRPr/>
            </a:pPr>
            <a:r>
              <a:rPr kumimoji="0" lang="fr-FR" sz="3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"/>
              <a:tabLst/>
              <a:defRPr/>
            </a:pPr>
            <a:r>
              <a:rPr kumimoji="0" lang="fr-FR" sz="3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Analyse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des besoins et conception </a:t>
            </a:r>
            <a:endParaRPr kumimoji="0" lang="fr-FR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71500" lvl="0" indent="-5715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"/>
              <a:defRPr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Réalisation de l’application</a:t>
            </a:r>
            <a:endParaRPr kumimoji="0" lang="fr-FR" sz="3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"/>
              <a:defRPr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0034" y="642919"/>
            <a:ext cx="6786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Plan de travail</a:t>
            </a:r>
          </a:p>
          <a:p>
            <a:endParaRPr lang="fr-FR" sz="40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29586" y="614364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 Black" pitchFamily="34" charset="0"/>
              </a:rPr>
              <a:t>1</a:t>
            </a:r>
            <a:endParaRPr lang="fr-FR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28596" y="1928802"/>
            <a:ext cx="8229600" cy="3643338"/>
          </a:xfrm>
          <a:prstGeom prst="rect">
            <a:avLst/>
          </a:prstGeom>
        </p:spPr>
        <p:txBody>
          <a:bodyPr/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"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"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Analyse </a:t>
            </a:r>
            <a:r>
              <a:rPr lang="fr-FR" sz="36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des besoins et conception</a:t>
            </a:r>
            <a:endParaRPr kumimoji="0" lang="fr-FR" sz="36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6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Réalisation de l’application</a:t>
            </a:r>
          </a:p>
          <a:p>
            <a:pPr marL="57150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6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" pitchFamily="2" charset="2"/>
              <a:buChar char=""/>
              <a:tabLst/>
              <a:defRPr/>
            </a:pPr>
            <a:endParaRPr kumimoji="0" lang="fr-FR" sz="3600" b="0" i="0" u="none" strike="noStrike" kern="1200" cap="none" spc="0" normalizeH="0" baseline="0" noProof="0" dirty="0" smtClean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0034" y="642918"/>
            <a:ext cx="6715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</a:p>
          <a:p>
            <a:r>
              <a:rPr lang="fr-FR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001024" y="59293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 Black" pitchFamily="34" charset="0"/>
              </a:rPr>
              <a:t>2</a:t>
            </a:r>
            <a:endParaRPr lang="fr-FR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71472" y="642918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Introduction générale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7158" y="1928802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4282" y="2189141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Quelles sont les opérations à gérer dans les dossiers de post-graduation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endParaRPr lang="fr-FR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5852" y="3571876"/>
            <a:ext cx="7643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solidFill>
                  <a:srgbClr val="183EA8"/>
                </a:solidFill>
                <a:latin typeface="Times New Roman" pitchFamily="18" charset="0"/>
                <a:cs typeface="Times New Roman" pitchFamily="18" charset="0"/>
              </a:rPr>
              <a:t>Inscription des doctorants LMD/ CLASSIQUE </a:t>
            </a:r>
            <a:endParaRPr lang="fr-FR" sz="2800" dirty="0" smtClean="0">
              <a:solidFill>
                <a:srgbClr val="183EA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786050" y="4143380"/>
            <a:ext cx="29289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183EA8"/>
                </a:solidFill>
                <a:latin typeface="Times New Roman" pitchFamily="18" charset="0"/>
                <a:cs typeface="Times New Roman" pitchFamily="18" charset="0"/>
              </a:rPr>
              <a:t>Réinscription</a:t>
            </a:r>
            <a:r>
              <a:rPr lang="fr-FR" dirty="0" smtClean="0">
                <a:solidFill>
                  <a:srgbClr val="183EA8"/>
                </a:solidFill>
              </a:rPr>
              <a:t> </a:t>
            </a:r>
          </a:p>
          <a:p>
            <a:pPr algn="ctr">
              <a:buFont typeface="Arial" pitchFamily="34" charset="0"/>
              <a:buChar char="•"/>
            </a:pPr>
            <a:endParaRPr lang="fr-FR" dirty="0">
              <a:solidFill>
                <a:srgbClr val="183EA8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8662" y="4643446"/>
            <a:ext cx="7286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183EA8"/>
                </a:solidFill>
                <a:latin typeface="Times New Roman" pitchFamily="18" charset="0"/>
                <a:cs typeface="Times New Roman" pitchFamily="18" charset="0"/>
              </a:rPr>
              <a:t>                          Soutenances </a:t>
            </a:r>
            <a:r>
              <a:rPr lang="fr-FR" sz="2800" dirty="0" smtClean="0">
                <a:solidFill>
                  <a:srgbClr val="183EA8"/>
                </a:solidFill>
              </a:rPr>
              <a:t> </a:t>
            </a:r>
            <a:endParaRPr lang="fr-FR" sz="2800" dirty="0" smtClean="0">
              <a:solidFill>
                <a:srgbClr val="183EA8"/>
              </a:solidFill>
            </a:endParaRPr>
          </a:p>
          <a:p>
            <a:pPr algn="ctr"/>
            <a:endParaRPr lang="fr-FR" sz="2800" dirty="0">
              <a:solidFill>
                <a:srgbClr val="183EA8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86710" y="62150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 Black" pitchFamily="34" charset="0"/>
              </a:rPr>
              <a:t>3</a:t>
            </a:r>
            <a:endParaRPr lang="fr-FR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5720" y="571480"/>
            <a:ext cx="85011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Démarche de développement</a:t>
            </a:r>
          </a:p>
          <a:p>
            <a:endParaRPr lang="fr-FR" sz="4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 processus de développement UP (</a:t>
            </a:r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Unified Process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Analyse des besoins</a:t>
            </a:r>
          </a:p>
          <a:p>
            <a:pPr lvl="2"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Conception</a:t>
            </a:r>
          </a:p>
          <a:p>
            <a:pPr lvl="2"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Réalisation</a:t>
            </a:r>
          </a:p>
          <a:p>
            <a:pPr lvl="2"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Tests</a:t>
            </a:r>
          </a:p>
          <a:p>
            <a:pPr lvl="2"/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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Diagrammes du langage de modélisation UML (</a:t>
            </a:r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Unified Modeling Language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Diagramme de cas d’utilisation</a:t>
            </a:r>
          </a:p>
          <a:p>
            <a:pPr lvl="2"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Diagramme de séquence</a:t>
            </a:r>
          </a:p>
          <a:p>
            <a:pPr lvl="2"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Diagramme de classe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72462" y="635795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 Black" pitchFamily="34" charset="0"/>
              </a:rPr>
              <a:t>4</a:t>
            </a:r>
            <a:endParaRPr lang="fr-FR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00034" y="642918"/>
            <a:ext cx="628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Plan de la présentation</a:t>
            </a:r>
          </a:p>
          <a:p>
            <a:endParaRPr lang="fr-FR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2910" y="1428736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8596" y="2071678"/>
            <a:ext cx="757242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endParaRPr lang="fr-FR" sz="3600" dirty="0" smtClean="0">
              <a:latin typeface="Garamond" pitchFamily="18" charset="0"/>
            </a:endParaRPr>
          </a:p>
          <a:p>
            <a:pPr marL="571500" indent="-571500">
              <a:buClr>
                <a:srgbClr val="C0C0C0"/>
              </a:buClr>
              <a:buSzTx/>
              <a:buFont typeface="Wingdings" pitchFamily="2" charset="2"/>
              <a:buChar char=""/>
            </a:pPr>
            <a:r>
              <a:rPr lang="fr-FR" sz="36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Introduction générale</a:t>
            </a:r>
          </a:p>
          <a:p>
            <a:pPr marL="571500" indent="-571500">
              <a:buClr>
                <a:schemeClr val="tx1"/>
              </a:buClr>
              <a:buSzTx/>
              <a:buFont typeface="Wingdings" pitchFamily="2" charset="2"/>
              <a:buChar char=""/>
            </a:pPr>
            <a:r>
              <a:rPr lang="fr-F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Analyse  des besoins et conception</a:t>
            </a:r>
          </a:p>
          <a:p>
            <a:pPr marL="57150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"/>
              <a:defRPr/>
            </a:pPr>
            <a:r>
              <a:rPr lang="fr-FR" sz="36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Réalisation de l’application</a:t>
            </a:r>
          </a:p>
          <a:p>
            <a:pPr marL="57150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"/>
              <a:defRPr/>
            </a:pPr>
            <a:r>
              <a:rPr lang="fr-FR" sz="3600" dirty="0" smtClean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Conclusion générale et perspectives</a:t>
            </a:r>
          </a:p>
          <a:p>
            <a:pPr marL="571500" lvl="0" indent="-571500">
              <a:spcBef>
                <a:spcPct val="20000"/>
              </a:spcBef>
              <a:buClr>
                <a:srgbClr val="C0C0C0"/>
              </a:buClr>
              <a:buFont typeface="Wingdings" pitchFamily="2" charset="2"/>
              <a:buChar char=""/>
              <a:defRPr/>
            </a:pPr>
            <a:endParaRPr lang="fr-FR" sz="3600" dirty="0" smtClean="0">
              <a:solidFill>
                <a:srgbClr val="C0C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528" y="60722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 Black" pitchFamily="34" charset="0"/>
              </a:rPr>
              <a:t>5</a:t>
            </a:r>
            <a:endParaRPr lang="fr-FR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357158" y="500042"/>
            <a:ext cx="82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Analyse des besoins 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5720" y="1357298"/>
            <a:ext cx="8429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 Département d’Informatique rencontre des difficultés dans la gestion des dossiers d’inscriptions, de réinscription et de soutenances de post-graduation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57224" y="3000372"/>
            <a:ext cx="7786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Problème d’archivage des données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Difficulté de suivi des inscriptions et réinscriptions des doctorants</a:t>
            </a:r>
          </a:p>
          <a:p>
            <a:pPr>
              <a:buFont typeface="Arial" pitchFamily="34" charset="0"/>
              <a:buChar char="•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Difficulté d’accès à l’information, ce qui engendre en particulier une perte de temps dans l’organisation des soutenances 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929586" y="6492875"/>
            <a:ext cx="762000" cy="365125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sz="1900" b="1" dirty="0" smtClean="0">
                <a:solidFill>
                  <a:schemeClr val="tx1"/>
                </a:solidFill>
                <a:latin typeface="Arial Black" pitchFamily="34" charset="0"/>
              </a:rPr>
              <a:t>6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avec flèche 10"/>
          <p:cNvCxnSpPr/>
          <p:nvPr/>
        </p:nvCxnSpPr>
        <p:spPr>
          <a:xfrm rot="10800000">
            <a:off x="3571900" y="4286256"/>
            <a:ext cx="207170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2844" y="0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Diagramme de cas d’utilisation globale 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jugurta\Desktop\chambi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714356"/>
            <a:ext cx="8786874" cy="607223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flipH="1">
            <a:off x="714348" y="6215082"/>
            <a:ext cx="428628" cy="365125"/>
          </a:xfrm>
        </p:spPr>
        <p:txBody>
          <a:bodyPr/>
          <a:lstStyle/>
          <a:p>
            <a:pPr algn="l"/>
            <a:r>
              <a:rPr lang="fr-FR" sz="1800" b="1" dirty="0" smtClean="0">
                <a:solidFill>
                  <a:schemeClr val="tx1"/>
                </a:solidFill>
                <a:latin typeface="Arial Black" pitchFamily="34" charset="0"/>
              </a:rPr>
              <a:t>7</a:t>
            </a:r>
            <a:endParaRPr lang="fr-FR" sz="1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8389</TotalTime>
  <Words>553</Words>
  <Application>Microsoft Office PowerPoint</Application>
  <PresentationFormat>Affichage à l'écran (4:3)</PresentationFormat>
  <Paragraphs>155</Paragraphs>
  <Slides>22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Débit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 élargit l’horizon de l’homme de son village au monde entier</dc:title>
  <dc:creator>user</dc:creator>
  <cp:lastModifiedBy>jugurta</cp:lastModifiedBy>
  <cp:revision>486</cp:revision>
  <dcterms:created xsi:type="dcterms:W3CDTF">2014-05-27T19:16:33Z</dcterms:created>
  <dcterms:modified xsi:type="dcterms:W3CDTF">2015-06-15T08:48:19Z</dcterms:modified>
</cp:coreProperties>
</file>