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5"/>
  </p:notesMasterIdLst>
  <p:sldIdLst>
    <p:sldId id="280" r:id="rId2"/>
    <p:sldId id="301" r:id="rId3"/>
    <p:sldId id="258" r:id="rId4"/>
    <p:sldId id="284" r:id="rId5"/>
    <p:sldId id="285" r:id="rId6"/>
    <p:sldId id="289" r:id="rId7"/>
    <p:sldId id="288" r:id="rId8"/>
    <p:sldId id="271" r:id="rId9"/>
    <p:sldId id="260" r:id="rId10"/>
    <p:sldId id="286" r:id="rId11"/>
    <p:sldId id="287" r:id="rId12"/>
    <p:sldId id="272" r:id="rId13"/>
    <p:sldId id="268" r:id="rId14"/>
    <p:sldId id="297" r:id="rId15"/>
    <p:sldId id="269" r:id="rId16"/>
    <p:sldId id="281" r:id="rId17"/>
    <p:sldId id="282" r:id="rId18"/>
    <p:sldId id="283" r:id="rId19"/>
    <p:sldId id="303" r:id="rId20"/>
    <p:sldId id="292" r:id="rId21"/>
    <p:sldId id="305" r:id="rId22"/>
    <p:sldId id="306" r:id="rId23"/>
    <p:sldId id="298" r:id="rId24"/>
    <p:sldId id="290" r:id="rId25"/>
    <p:sldId id="265" r:id="rId26"/>
    <p:sldId id="293" r:id="rId27"/>
    <p:sldId id="294" r:id="rId28"/>
    <p:sldId id="295" r:id="rId29"/>
    <p:sldId id="296" r:id="rId30"/>
    <p:sldId id="291" r:id="rId31"/>
    <p:sldId id="299" r:id="rId32"/>
    <p:sldId id="267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E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79" autoAdjust="0"/>
  </p:normalViewPr>
  <p:slideViewPr>
    <p:cSldViewPr>
      <p:cViewPr>
        <p:scale>
          <a:sx n="75" d="100"/>
          <a:sy n="75" d="100"/>
        </p:scale>
        <p:origin x="-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52"/>
    </p:cViewPr>
  </p:sorterViewPr>
  <p:notesViewPr>
    <p:cSldViewPr>
      <p:cViewPr varScale="1">
        <p:scale>
          <a:sx n="54" d="100"/>
          <a:sy n="54" d="100"/>
        </p:scale>
        <p:origin x="-288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0E7A-F816-4FA5-A6D4-7F52B6B726A8}" type="datetimeFigureOut">
              <a:rPr lang="fr-FR" smtClean="0"/>
              <a:pPr/>
              <a:t>13/06/2014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8CFA-2090-45D9-A827-E5D479B602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685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E74D28-F6FD-42E9-95E7-F1829FC8F439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1E68-06F5-4C7B-8B1A-2F1EEB512723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AD0-5EF0-42CB-A79E-4C87C453925A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7A0427-A597-4AFF-8B5A-A6575A5F7F10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CA3724-1321-4C09-9EC2-564B6AC52308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6F23-0062-4C36-A49A-F24C4E1827CE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C54-013B-4D5B-BC95-4438D34BC660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3CFA61-BA45-4829-BD5C-DF978565417E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B019-18E1-40D0-A6FE-DC02AC95F094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4AAA26-7F7D-4AF9-A4F7-CE77FA2B3D1D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3E1C67-C80E-4405-8F65-3F8014BC8E54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1087C-D150-4142-B658-C40E2696A2B6}" type="datetime1">
              <a:rPr lang="fr-FR" smtClean="0"/>
              <a:pPr/>
              <a:t>13/06/2014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643999" cy="2222343"/>
          </a:xfrm>
          <a:prstGeom prst="wave">
            <a:avLst>
              <a:gd name="adj1" fmla="val 2550"/>
              <a:gd name="adj2" fmla="val -711"/>
            </a:avLst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prstTxWarp prst="textDeflateBottom">
              <a:avLst>
                <a:gd name="adj" fmla="val 48083"/>
              </a:avLst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4800" dirty="0" smtClean="0">
                <a:solidFill>
                  <a:srgbClr val="0070C0"/>
                </a:solidFill>
              </a:rPr>
              <a:t>Soyez</a:t>
            </a:r>
            <a:r>
              <a:rPr lang="fr-FR" sz="4800" b="1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fr-FR" sz="4800" dirty="0" smtClean="0">
                <a:solidFill>
                  <a:srgbClr val="0070C0"/>
                </a:solidFill>
              </a:rPr>
              <a:t>les bienvenus</a:t>
            </a:r>
            <a:endParaRPr lang="fr-FR" sz="4800" b="1" cap="all" dirty="0">
              <a:ln w="0"/>
              <a:solidFill>
                <a:srgbClr val="0070C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8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2844" y="1493959"/>
            <a:ext cx="8858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Le dossier patient mobile partagé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Partage des dossiers entre plusieurs établissements hospitaliers</a:t>
            </a:r>
          </a:p>
          <a:p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-Accès aux dossiers patients par différents utilisateurs (médecins, agents d’administration, personnel soignant)</a:t>
            </a:r>
          </a:p>
          <a:p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-Réduction des actes redondants </a:t>
            </a:r>
          </a:p>
          <a:p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-L’entière mobilité au sein de l’hôpital</a:t>
            </a:r>
          </a:p>
          <a:p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-L’amélioration de la qualité des soins des patients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7158" y="14285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endParaRPr lang="fr-FR" sz="3200" dirty="0"/>
          </a:p>
        </p:txBody>
      </p:sp>
      <p:sp>
        <p:nvSpPr>
          <p:cNvPr id="8" name="Rectangle 7"/>
          <p:cNvSpPr/>
          <p:nvPr/>
        </p:nvSpPr>
        <p:spPr>
          <a:xfrm>
            <a:off x="428596" y="857232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643050"/>
            <a:ext cx="7143800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lang="fr-FR" sz="3200" dirty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9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785794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représentation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1714488"/>
            <a:ext cx="6215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"/>
            </a:pPr>
            <a:r>
              <a:rPr lang="fr-FR" sz="3200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Diagramme de cas d’utilisation </a:t>
            </a:r>
            <a:endParaRPr lang="fr-FR" sz="3200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2714620"/>
            <a:ext cx="55721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Utilisateurs de l’application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0232" y="3429000"/>
            <a:ext cx="51845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Clr>
                <a:srgbClr val="0000CC"/>
              </a:buClr>
              <a:buSzPct val="110000"/>
            </a:pPr>
            <a:r>
              <a:rPr lang="fr-FR" sz="3200" dirty="0" smtClean="0">
                <a:latin typeface="Garamond" pitchFamily="18" charset="0"/>
              </a:rPr>
              <a:t>-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Médecin</a:t>
            </a:r>
          </a:p>
          <a:p>
            <a:pPr>
              <a:buClr>
                <a:srgbClr val="0000CC"/>
              </a:buClr>
              <a:buSzPct val="110000"/>
              <a:buFont typeface="Wingdings" pitchFamily="2" charset="2"/>
              <a:buChar char="F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CC"/>
              </a:buClr>
              <a:buSzPct val="110000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-Personnel soignant</a:t>
            </a:r>
          </a:p>
          <a:p>
            <a:pPr>
              <a:buClr>
                <a:srgbClr val="0000CC"/>
              </a:buClr>
              <a:buSzPct val="110000"/>
              <a:buFont typeface="Wingdings" pitchFamily="2" charset="2"/>
              <a:buChar char="F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CC"/>
              </a:buClr>
              <a:buSzPct val="110000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-Agent d’administration</a:t>
            </a:r>
          </a:p>
          <a:p>
            <a:pPr>
              <a:buFont typeface="Arial" pitchFamily="34" charset="0"/>
              <a:buChar char="•"/>
            </a:pPr>
            <a:endParaRPr lang="fr-FR" sz="32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10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642918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Conception de l’application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medecin_peronnelsoig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7445" y="857232"/>
            <a:ext cx="8120770" cy="4786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11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85720" y="1357298"/>
            <a:ext cx="1214446" cy="4214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3857628"/>
            <a:ext cx="1928826" cy="13573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643050"/>
            <a:ext cx="2714644" cy="1643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>
            <a:off x="3786182" y="4857760"/>
            <a:ext cx="207170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4282" y="14285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de cas d’utilisation (½)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643042" y="3929066"/>
            <a:ext cx="1928826" cy="1214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Diagramme de cas d'utilis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7821440" cy="5756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12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785918" y="1928802"/>
            <a:ext cx="1500198" cy="3929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500430" y="1714488"/>
            <a:ext cx="1214446" cy="10715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428992" y="3000372"/>
            <a:ext cx="1214446" cy="1500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500430" y="4786322"/>
            <a:ext cx="1428760" cy="1571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215074" y="857232"/>
            <a:ext cx="1571636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>
            <a:off x="3714744" y="1357298"/>
            <a:ext cx="21431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1857356" y="928670"/>
            <a:ext cx="1500198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14282" y="48260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de cas d’utilisation (2/2)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57158" y="3071810"/>
            <a:ext cx="1357322" cy="1000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 descr="authentification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71472" y="1357298"/>
            <a:ext cx="7615260" cy="5214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13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285720" y="785794"/>
            <a:ext cx="8355810" cy="50405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8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d’Authentification </a:t>
            </a:r>
            <a:endParaRPr lang="fr-FR" sz="8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7158" y="142852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Diagrammes de séquence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29388" y="5786454"/>
            <a:ext cx="171451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929058" y="2857496"/>
            <a:ext cx="2357454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500166" y="1928802"/>
            <a:ext cx="2500330" cy="10715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000760" y="4071942"/>
            <a:ext cx="2214578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571604" y="4500570"/>
            <a:ext cx="2214578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643042" y="5072074"/>
            <a:ext cx="2214578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7" descr="acc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071546"/>
            <a:ext cx="7786742" cy="483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14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285720" y="357166"/>
            <a:ext cx="7572428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Diagramme de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séquence de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contrôle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d’accès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714876" y="4857760"/>
            <a:ext cx="2000264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57158" y="2285992"/>
            <a:ext cx="3071834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428992" y="3571876"/>
            <a:ext cx="4500594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71472" y="4143380"/>
            <a:ext cx="2786082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68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aj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2" y="857232"/>
            <a:ext cx="7743770" cy="535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15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5720" y="214290"/>
            <a:ext cx="84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de séquence de mise à jour du dossier patient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500166" y="1357298"/>
            <a:ext cx="1071570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429388" y="5572140"/>
            <a:ext cx="1428760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00100" y="1785926"/>
            <a:ext cx="2071702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286116" y="2500306"/>
            <a:ext cx="1285884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572000" y="2928934"/>
            <a:ext cx="142876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14414" y="3500438"/>
            <a:ext cx="3357586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500826" y="4000504"/>
            <a:ext cx="1214446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000100" y="4286256"/>
            <a:ext cx="2071702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000100" y="5286388"/>
            <a:ext cx="214314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712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 descr="consul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785794"/>
            <a:ext cx="7643866" cy="5688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16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1406" y="142852"/>
            <a:ext cx="88583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fr-FR" sz="27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Diagramme</a:t>
            </a:r>
            <a:r>
              <a:rPr kumimoji="0" lang="fr-FR" sz="275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7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 séquence de</a:t>
            </a:r>
            <a:r>
              <a:rPr kumimoji="0" lang="fr-FR" sz="275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consultation d’un dossier</a:t>
            </a:r>
            <a:r>
              <a:rPr lang="fr-FR" sz="2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7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patient</a:t>
            </a:r>
            <a:endParaRPr kumimoji="0" lang="fr-FR" sz="27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071670" y="1357298"/>
            <a:ext cx="1214446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000760" y="5786454"/>
            <a:ext cx="1643074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643042" y="1857364"/>
            <a:ext cx="2286016" cy="928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571744"/>
            <a:ext cx="1857388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007667" y="3144079"/>
            <a:ext cx="1350415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357290" y="3857628"/>
            <a:ext cx="2286016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428728" y="5286388"/>
            <a:ext cx="2428892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926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ajou_pati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85794"/>
            <a:ext cx="7500990" cy="579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17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5720" y="214290"/>
            <a:ext cx="84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de séquence d’ajout d’une fiche d’un patient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28794" y="1428736"/>
            <a:ext cx="1071570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85852" y="1928802"/>
            <a:ext cx="2286016" cy="1000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643306" y="2714620"/>
            <a:ext cx="1357322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429256" y="3214686"/>
            <a:ext cx="142876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357818" y="3643314"/>
            <a:ext cx="2571768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357290" y="4286256"/>
            <a:ext cx="214314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000100" y="5857892"/>
            <a:ext cx="2643206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712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480" cy="1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034" y="3786190"/>
            <a:ext cx="76438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 </a:t>
            </a:r>
            <a:r>
              <a:rPr lang="fr-FR" sz="2800" b="1" dirty="0" smtClean="0"/>
              <a:t> 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Elaboré </a:t>
            </a:r>
            <a:r>
              <a:rPr lang="fr-FR" sz="2800" b="1" i="1" dirty="0">
                <a:latin typeface="Times New Roman" pitchFamily="18" charset="0"/>
                <a:cs typeface="Times New Roman" pitchFamily="18" charset="0"/>
              </a:rPr>
              <a:t>par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BELALOUACHE Imene</a:t>
            </a: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BOURIDAH Nawel</a:t>
            </a: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AMRANE Samia</a:t>
            </a: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HADDAD Syphax</a:t>
            </a:r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LAGHA Belaid                              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fr-FR" sz="2800" dirty="0" smtClean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7166"/>
            <a:ext cx="88582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Université  Abderrahmane Mira Bejaia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Faculté des Sciences Exactes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 Département  Informatique</a:t>
            </a:r>
          </a:p>
          <a:p>
            <a:pPr lvl="0" algn="ctr">
              <a:spcBef>
                <a:spcPct val="0"/>
              </a:spcBef>
              <a:defRPr/>
            </a:pPr>
            <a:endParaRPr lang="fr-F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Projet dans le but de l’obtention du diplôme de licence en informatique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5720" y="221455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2000240"/>
            <a:ext cx="7358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et implémentation d’une application mobile de gestion et de partage de dossiers patients sous Android pour l’hôpital Khelil Amrane</a:t>
            </a:r>
            <a:endParaRPr lang="fr-FR" sz="2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628" y="5786454"/>
            <a:ext cx="314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fr-FR" sz="2400" b="1" dirty="0" smtClean="0"/>
              <a:t>Encadré par </a:t>
            </a:r>
          </a:p>
          <a:p>
            <a:pPr algn="ctr"/>
            <a:r>
              <a:rPr lang="fr-FR" sz="2400" dirty="0" smtClean="0"/>
              <a:t>M. OMAR Mawloud</a:t>
            </a:r>
            <a:endParaRPr lang="fr-FR" dirty="0" smtClean="0"/>
          </a:p>
        </p:txBody>
      </p:sp>
      <p:pic>
        <p:nvPicPr>
          <p:cNvPr id="11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857364"/>
            <a:ext cx="7704138" cy="122238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7704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" name="Ellipse 12"/>
          <p:cNvSpPr/>
          <p:nvPr/>
        </p:nvSpPr>
        <p:spPr>
          <a:xfrm>
            <a:off x="7858148" y="5643578"/>
            <a:ext cx="857256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6"/>
          <p:cNvPicPr/>
          <p:nvPr/>
        </p:nvPicPr>
        <p:blipFill>
          <a:blip r:embed="rId5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286645" y="214290"/>
            <a:ext cx="1357322" cy="85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6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14" descr="modif_patient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214282" y="714356"/>
            <a:ext cx="7786742" cy="5572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18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"/>
          </p:nvPr>
        </p:nvSpPr>
        <p:spPr>
          <a:xfrm>
            <a:off x="0" y="214290"/>
            <a:ext cx="9501222" cy="78581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de modification d’une fiche d’un patient</a:t>
            </a:r>
          </a:p>
          <a:p>
            <a:endParaRPr lang="fr-FR" sz="26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857356" y="1285860"/>
            <a:ext cx="1000132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43042" y="1643050"/>
            <a:ext cx="1428760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428868"/>
            <a:ext cx="1500198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357950" y="2857496"/>
            <a:ext cx="1428760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214414" y="3357562"/>
            <a:ext cx="2500330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429388" y="3857628"/>
            <a:ext cx="1143008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1214414" y="4143380"/>
            <a:ext cx="2428892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142976" y="5572140"/>
            <a:ext cx="2571768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0"/>
            <a:ext cx="771530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  de  classe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19</a:t>
            </a:r>
            <a:endParaRPr lang="fr-FR" sz="1800" dirty="0">
              <a:latin typeface="Arial Black" pitchFamily="34" charset="0"/>
            </a:endParaRPr>
          </a:p>
        </p:txBody>
      </p:sp>
      <p:pic>
        <p:nvPicPr>
          <p:cNvPr id="2050" name="Picture 2" descr="C:\Users\hadinfo\Desktop\classedernie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7924800" cy="5857916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3500430" y="2000240"/>
            <a:ext cx="1357322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428728" y="2285992"/>
            <a:ext cx="1857388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500826" y="1428736"/>
            <a:ext cx="1500198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643306" y="6143644"/>
            <a:ext cx="1357322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786578" y="2928934"/>
            <a:ext cx="1357322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858016" y="5715016"/>
            <a:ext cx="1143008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428728" y="5929330"/>
            <a:ext cx="1143008" cy="57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857620" y="714356"/>
            <a:ext cx="1571636" cy="5715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71736" y="4000504"/>
            <a:ext cx="1857388" cy="5715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85720" y="857232"/>
            <a:ext cx="2357454" cy="5715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3643314"/>
            <a:ext cx="1928826" cy="5715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42844" y="3500438"/>
            <a:ext cx="1500198" cy="57150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214290"/>
            <a:ext cx="742955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Modèle relationnel </a:t>
            </a:r>
            <a:endParaRPr lang="fr-FR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20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06" y="785794"/>
            <a:ext cx="90011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Administrateur (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idAdmin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nom_admin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prenom_admin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dateN_admin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lieuN_admin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adr_admin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Nat_admin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pseudo_admin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pass_admin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etat_admin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Patient 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nom_patient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prenom_patient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dateN_patient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lieuN_patient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adr_patient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Nat_patient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groupeSanguin_patient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alergies_patient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maladieCronique_patient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etat_patient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photo_patient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Gererpatient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id_gerer_patient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, #idAdmin, #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operation_gp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heur_gpa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date_gpa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GererAdministrateur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id_gerer_admin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, #idAdmin,    #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idadmin_gere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heur_ga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date_ga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Hôpital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idHopital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nom_hopital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ville_hopital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wilaya_hopital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etat_hopital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928794" y="3214686"/>
            <a:ext cx="4143404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000760" y="3214686"/>
            <a:ext cx="1428760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21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38" y="214290"/>
            <a:ext cx="892971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GererHopital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id_gerer_hopital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idAdmin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idHopital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operation,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heur_gh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date_gh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Personnel 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nom_personnel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prenom_personnel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dateN_personnel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lieuN_personnel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adr_personnel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Nat_personnel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pseudo_personnel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Passe_personnel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nature_personnel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specialite_personnel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etat_personnel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GererPersonnel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id_gerer_personnel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, #idAdmin, #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heur_gp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date_gp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Dossier 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idDossier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idPatient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dateCreation_dossier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heurCreation_dossier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etat_dossier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consulterDossier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id_consulter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idDossier</a:t>
            </a:r>
            <a:r>
              <a:rPr lang="fr-FR" sz="2000" u="sng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heur_c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date_c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Fichier (</a:t>
            </a:r>
            <a:r>
              <a:rPr lang="fr-FR" sz="2000" u="sng" dirty="0" err="1" smtClean="0">
                <a:latin typeface="Times New Roman" pitchFamily="18" charset="0"/>
                <a:cs typeface="Times New Roman" pitchFamily="18" charset="0"/>
              </a:rPr>
              <a:t>idFichier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DateCreation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HeureCreation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,#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idPersonnel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#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idDossier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785926"/>
            <a:ext cx="6643734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lang="fr-FR" sz="3200" dirty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22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78579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001024" y="6286520"/>
            <a:ext cx="762000" cy="365125"/>
          </a:xfrm>
        </p:spPr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23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4282" y="1142984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Choix des outils de développement</a:t>
            </a:r>
            <a:endParaRPr lang="fr-FR" sz="3200" dirty="0" smtClean="0"/>
          </a:p>
        </p:txBody>
      </p:sp>
      <p:pic>
        <p:nvPicPr>
          <p:cNvPr id="4" name="Picture 5" descr="C:\Users\PC MC\Desktop\logos\96512-mysq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4527">
            <a:off x="2438316" y="1927789"/>
            <a:ext cx="1786892" cy="866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PC MC\Desktop\logos\WampServ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000372"/>
            <a:ext cx="1639286" cy="6841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java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786058"/>
            <a:ext cx="2143140" cy="2143140"/>
          </a:xfrm>
          <a:prstGeom prst="rect">
            <a:avLst/>
          </a:prstGeom>
        </p:spPr>
      </p:pic>
      <p:pic>
        <p:nvPicPr>
          <p:cNvPr id="7" name="Image 6" descr="Android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26" y="2071678"/>
            <a:ext cx="1214107" cy="1214107"/>
          </a:xfrm>
          <a:prstGeom prst="rect">
            <a:avLst/>
          </a:prstGeom>
        </p:spPr>
      </p:pic>
      <p:pic>
        <p:nvPicPr>
          <p:cNvPr id="9" name="Image 8" descr="eclipse_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08" y="4929198"/>
            <a:ext cx="2214578" cy="1636862"/>
          </a:xfrm>
          <a:prstGeom prst="rect">
            <a:avLst/>
          </a:prstGeom>
        </p:spPr>
      </p:pic>
      <p:pic>
        <p:nvPicPr>
          <p:cNvPr id="11" name="Image 10" descr="phpmyadmi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454" y="3714752"/>
            <a:ext cx="1700216" cy="1203524"/>
          </a:xfrm>
          <a:prstGeom prst="rect">
            <a:avLst/>
          </a:prstGeom>
        </p:spPr>
      </p:pic>
      <p:pic>
        <p:nvPicPr>
          <p:cNvPr id="12" name="Image 11" descr="téléchargemen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6" y="5143512"/>
            <a:ext cx="1785950" cy="12415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57158" y="28572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Réalisation de l’application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23</a:t>
            </a:r>
            <a:endParaRPr lang="fr-FR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13" name="Picture 2" descr="C:\Users\hadinfo\Desktop\logo server appach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10" y="4214818"/>
            <a:ext cx="1597955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24</a:t>
            </a:r>
            <a:endParaRPr lang="fr-FR" sz="1800" dirty="0">
              <a:latin typeface="Arial Black" pitchFamily="34" charset="0"/>
            </a:endParaRPr>
          </a:p>
        </p:txBody>
      </p:sp>
      <p:pic>
        <p:nvPicPr>
          <p:cNvPr id="7" name="Picture 8" descr="C:\Users\PC MC\Desktop\logos\WampServ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1357298"/>
            <a:ext cx="1639286" cy="6841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dinfo\Desktop\logo server appach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1785950" cy="13573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071802" y="85723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-Serveur APACHE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71802" y="135729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-SGBD MySql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071802" y="1857364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-phpMyAdmin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71802" y="350043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-Efficace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71802" y="397735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-Stable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71802" y="4405978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-Personnalisable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14282" y="142873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25</a:t>
            </a:r>
            <a:endParaRPr lang="fr-FR" sz="1800" dirty="0">
              <a:latin typeface="Arial Black" pitchFamily="34" charset="0"/>
            </a:endParaRPr>
          </a:p>
        </p:txBody>
      </p:sp>
      <p:pic>
        <p:nvPicPr>
          <p:cNvPr id="15" name="Picture 5" descr="C:\Users\PC MC\Desktop\logos\96512-mysq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4527">
            <a:off x="223737" y="856218"/>
            <a:ext cx="1786892" cy="866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643174" y="92867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-Rapide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4612" y="1405582"/>
            <a:ext cx="5144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-Multi-threads et multi-utilisateurs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4612" y="1834210"/>
            <a:ext cx="1569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-Sécurité </a:t>
            </a:r>
          </a:p>
        </p:txBody>
      </p:sp>
      <p:pic>
        <p:nvPicPr>
          <p:cNvPr id="25" name="Image 24" descr="phpmyadm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00438"/>
            <a:ext cx="1357290" cy="96077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643174" y="4405978"/>
            <a:ext cx="60692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-Permet de tester l’exécution des scriptes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PHP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43174" y="3500438"/>
            <a:ext cx="4643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-Interface graphique pour le SGBD MySql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43174" y="5357826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-Exportation, importation de base 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8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26</a:t>
            </a:r>
            <a:endParaRPr lang="fr-FR" sz="1800" dirty="0">
              <a:latin typeface="Arial Black" pitchFamily="34" charset="0"/>
            </a:endParaRPr>
          </a:p>
        </p:txBody>
      </p:sp>
      <p:pic>
        <p:nvPicPr>
          <p:cNvPr id="10" name="Image 9" descr="téléchar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071546"/>
            <a:ext cx="1861404" cy="12939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 flipV="1">
            <a:off x="3143240" y="2500307"/>
            <a:ext cx="4857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-Offre des fonctionnalités  très   avancées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3240" y="1548458"/>
            <a:ext cx="56813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-Interfaçage simple avec de nombreux</a:t>
            </a:r>
          </a:p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SGBD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3240" y="642918"/>
            <a:ext cx="5286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-Intégration au sein de nombreux serveurs Web</a:t>
            </a:r>
          </a:p>
        </p:txBody>
      </p:sp>
      <p:pic>
        <p:nvPicPr>
          <p:cNvPr id="14" name="Image 13" descr="java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643314"/>
            <a:ext cx="1357322" cy="135732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43240" y="4334540"/>
            <a:ext cx="2186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-Orienté objet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6992" y="4834606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-Fortement typé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4612" y="3929066"/>
            <a:ext cx="1949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   -Portable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27</a:t>
            </a:r>
            <a:endParaRPr lang="fr-FR" sz="1800" dirty="0">
              <a:latin typeface="Arial Black" pitchFamily="34" charset="0"/>
            </a:endParaRPr>
          </a:p>
        </p:txBody>
      </p:sp>
      <p:pic>
        <p:nvPicPr>
          <p:cNvPr id="9" name="Image 8" descr="eclipse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1643074" cy="1643074"/>
          </a:xfrm>
          <a:prstGeom prst="rect">
            <a:avLst/>
          </a:prstGeom>
        </p:spPr>
      </p:pic>
      <p:pic>
        <p:nvPicPr>
          <p:cNvPr id="10" name="Image 9" descr="Android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3286124"/>
            <a:ext cx="1214107" cy="12141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28926" y="428604"/>
            <a:ext cx="1500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-Portable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28926" y="1643050"/>
            <a:ext cx="578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buFontTx/>
              <a:buChar char="-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applications peuvent être  lancées de manière autonome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28926" y="1000108"/>
            <a:ext cx="5522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-Construit en composant des 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67612" y="4714884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-Bibliothèque logicielle  </a:t>
            </a: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143380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-Emulateur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7488" y="3571876"/>
            <a:ext cx="1810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-Debugger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1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et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des besoins</a:t>
            </a:r>
          </a:p>
          <a:p>
            <a:pPr marL="57150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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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714356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928802"/>
            <a:ext cx="69294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b="1" dirty="0" smtClean="0">
                <a:latin typeface="Garamond" pitchFamily="18" charset="0"/>
              </a:rPr>
              <a:t>Conclusion générale et perspectives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endParaRPr lang="fr-FR" sz="3200" dirty="0">
              <a:latin typeface="Garamond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28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1142984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29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28572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1857364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Concevoir et de développer une application mobile de gestion et partage des dossiers patient suivant</a:t>
            </a:r>
          </a:p>
          <a:p>
            <a:pPr>
              <a:buFont typeface="Arial" pitchFamily="34" charset="0"/>
              <a:buChar char="•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Processus de développement UP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 de modélisation UML </a:t>
            </a:r>
          </a:p>
          <a:p>
            <a:pPr>
              <a:buFont typeface="Arial" pitchFamily="34" charset="0"/>
              <a:buChar char="•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Plate-forme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 de programmation JAVA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30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571612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L'intégration d'un module de reconnaissance vocale des utilisateurs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L'intégration de l’authentification vocale des utilisateurs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L'ouverture d'un accès aux données des patients qui </a:t>
            </a:r>
            <a:r>
              <a:rPr lang="fr-FR" sz="2800" smtClean="0">
                <a:latin typeface="Times New Roman" pitchFamily="18" charset="0"/>
                <a:cs typeface="Times New Roman" pitchFamily="18" charset="0"/>
              </a:rPr>
              <a:t>reste anonymes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le but de réaliser différentes statistiques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duplication des serveurs de l'application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0034" y="428604"/>
            <a:ext cx="314327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Perspectives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  <a:cs typeface="Times New Roman" pitchFamily="18" charset="0"/>
              </a:rPr>
              <a:t>31</a:t>
            </a:r>
            <a:endParaRPr lang="fr-FR" sz="1800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rapèze 5"/>
          <p:cNvSpPr>
            <a:spLocks/>
          </p:cNvSpPr>
          <p:nvPr/>
        </p:nvSpPr>
        <p:spPr>
          <a:xfrm>
            <a:off x="642910" y="1214422"/>
            <a:ext cx="8009979" cy="2928959"/>
          </a:xfrm>
          <a:prstGeom prst="trapezoid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prstTxWarp prst="textInflateBottom">
              <a:avLst>
                <a:gd name="adj" fmla="val 60000"/>
              </a:avLst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fr-FR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MERCI POUR </a:t>
            </a:r>
          </a:p>
          <a:p>
            <a:pPr algn="ctr"/>
            <a:r>
              <a:rPr lang="fr-FR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VOTRE ATTENTION!!</a:t>
            </a:r>
            <a:endParaRPr lang="fr-FR" sz="3200" b="1" spc="300" dirty="0" smtClean="0">
              <a:ln w="11430" cmpd="sng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5400" b="1" spc="300" dirty="0">
              <a:ln w="11430" cmpd="sng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20" y="3071810"/>
            <a:ext cx="878695" cy="97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8000" dirty="0" smtClean="0">
                <a:solidFill>
                  <a:srgbClr val="008000"/>
                </a:solidFill>
                <a:latin typeface="Garamond" pitchFamily="18" charset="0"/>
                <a:sym typeface="Wingdings" pitchFamily="2" charset="2"/>
              </a:rPr>
              <a:t></a:t>
            </a:r>
            <a:endParaRPr lang="en-US" sz="8000" i="1" dirty="0">
              <a:solidFill>
                <a:srgbClr val="008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2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28" y="1643050"/>
            <a:ext cx="8229600" cy="4530725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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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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Conclusion générale 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perspectives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85723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3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000240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"/>
            </a:pPr>
            <a:endParaRPr lang="fr-F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Définition du dossier patient </a:t>
            </a:r>
          </a:p>
          <a:p>
            <a:endParaRPr lang="fr-F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 dossier patient mobile et ses avantages</a:t>
            </a:r>
          </a:p>
          <a:p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1472" y="857232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Introduction générale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7224" y="4214818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Mobilité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Lisibilité des données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Accessibilité des données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Sécurité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Réduction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volumes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stockage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571480"/>
            <a:ext cx="864399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Démarche de développement</a:t>
            </a:r>
          </a:p>
          <a:p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processus de développement UP (Unified Process)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Analyse des besoins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Réalisation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Tests </a:t>
            </a:r>
          </a:p>
          <a:p>
            <a:pPr lvl="2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Trois types de diagrammes du langage de modélisation UML (Unified Modeling Language)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classe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4</a:t>
            </a:r>
            <a:endParaRPr lang="fr-FR" sz="1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5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85786" y="642918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0" y="142873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4348" y="1500174"/>
            <a:ext cx="7572428" cy="340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endParaRPr lang="fr-FR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indent="-571500">
              <a:buClr>
                <a:schemeClr val="tx1"/>
              </a:buClr>
              <a:buSzTx/>
              <a:buFont typeface="Wingdings" pitchFamily="2" charset="2"/>
              <a:buChar char=""/>
            </a:pPr>
            <a:r>
              <a:rPr lang="fr-F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Conception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space réservé du numéro de diapositive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6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25" name="Organigramme : Processus 24"/>
          <p:cNvSpPr/>
          <p:nvPr/>
        </p:nvSpPr>
        <p:spPr>
          <a:xfrm>
            <a:off x="142844" y="2928934"/>
            <a:ext cx="2214546" cy="1071570"/>
          </a:xfrm>
          <a:prstGeom prst="flowChartProcess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STATISTIQUES DU CENTRE DE RECHERCHE CERIST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0364" y="1285860"/>
            <a:ext cx="5429288" cy="12144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22 professionnels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de la santé peuvent avoir besoin au même moment du</a:t>
            </a: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même dossier de santé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8926" y="2928934"/>
            <a:ext cx="5500726" cy="8572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8 copies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de la prescription de médicaments 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00364" y="4286256"/>
            <a:ext cx="5429288" cy="5715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7 copies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d’examens de laboratoire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00364" y="5357826"/>
            <a:ext cx="5143536" cy="5715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copies </a:t>
            </a:r>
            <a:r>
              <a:rPr lang="fr-F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d'examens de radiologie</a:t>
            </a:r>
            <a:endParaRPr lang="fr-FR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Connecteur droit avec flèche 39"/>
          <p:cNvCxnSpPr>
            <a:stCxn id="25" idx="2"/>
            <a:endCxn id="30" idx="1"/>
          </p:cNvCxnSpPr>
          <p:nvPr/>
        </p:nvCxnSpPr>
        <p:spPr>
          <a:xfrm rot="16200000" flipH="1">
            <a:off x="1303703" y="3946917"/>
            <a:ext cx="1643074" cy="175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5" idx="0"/>
          </p:cNvCxnSpPr>
          <p:nvPr/>
        </p:nvCxnSpPr>
        <p:spPr>
          <a:xfrm rot="5400000" flipH="1" flipV="1">
            <a:off x="1518029" y="1446584"/>
            <a:ext cx="1214439" cy="175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28" idx="1"/>
          </p:cNvCxnSpPr>
          <p:nvPr/>
        </p:nvCxnSpPr>
        <p:spPr>
          <a:xfrm>
            <a:off x="2357422" y="321468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9" idx="1"/>
          </p:cNvCxnSpPr>
          <p:nvPr/>
        </p:nvCxnSpPr>
        <p:spPr>
          <a:xfrm>
            <a:off x="2357422" y="4000504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7158" y="14285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z="1800" dirty="0" smtClean="0">
                <a:latin typeface="Arial Black" pitchFamily="34" charset="0"/>
              </a:rPr>
              <a:t>7</a:t>
            </a:r>
            <a:endParaRPr lang="fr-FR" sz="18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857364"/>
            <a:ext cx="84296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Restriction du dossier patient au seul usage du médecin</a:t>
            </a:r>
          </a:p>
          <a:p>
            <a:pPr>
              <a:buFont typeface="Wingdings" pitchFamily="2" charset="2"/>
              <a:buChar char="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Besoin de mobilité lors de la consultation du dossier patient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Besoin de partage de données médicales entre les différents utilisateurs sans forcément 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-Se déplacer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-Déplacer le patient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-Déplacer le dossier patient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5720" y="500042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Analyse et spécification des besoins</a:t>
            </a:r>
          </a:p>
          <a:p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12">
      <a:dk1>
        <a:sysClr val="windowText" lastClr="000000"/>
      </a:dk1>
      <a:lt1>
        <a:srgbClr val="FFFFFF"/>
      </a:lt1>
      <a:dk2>
        <a:srgbClr val="04617B"/>
      </a:dk2>
      <a:lt2>
        <a:srgbClr val="8EDEEB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6587</TotalTime>
  <Words>898</Words>
  <Application>Microsoft Office PowerPoint</Application>
  <PresentationFormat>Affichage à l'écran (4:3)</PresentationFormat>
  <Paragraphs>237</Paragraphs>
  <Slides>33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Oriel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 élargit l’horizon de l’homme de son village au monde entier</dc:title>
  <dc:creator>user</dc:creator>
  <cp:lastModifiedBy>PERSO</cp:lastModifiedBy>
  <cp:revision>137</cp:revision>
  <dcterms:created xsi:type="dcterms:W3CDTF">2014-05-27T19:16:33Z</dcterms:created>
  <dcterms:modified xsi:type="dcterms:W3CDTF">2014-06-13T09:31:12Z</dcterms:modified>
</cp:coreProperties>
</file>