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86" r:id="rId3"/>
    <p:sldId id="287" r:id="rId4"/>
    <p:sldId id="288" r:id="rId5"/>
    <p:sldId id="290" r:id="rId6"/>
    <p:sldId id="289" r:id="rId7"/>
    <p:sldId id="292" r:id="rId8"/>
    <p:sldId id="293" r:id="rId9"/>
    <p:sldId id="294" r:id="rId10"/>
    <p:sldId id="295" r:id="rId11"/>
    <p:sldId id="297" r:id="rId12"/>
    <p:sldId id="298" r:id="rId13"/>
    <p:sldId id="296" r:id="rId14"/>
    <p:sldId id="299" r:id="rId15"/>
    <p:sldId id="300" r:id="rId16"/>
    <p:sldId id="302" r:id="rId17"/>
    <p:sldId id="311" r:id="rId18"/>
    <p:sldId id="304" r:id="rId19"/>
    <p:sldId id="305" r:id="rId20"/>
    <p:sldId id="307" r:id="rId21"/>
    <p:sldId id="308" r:id="rId22"/>
    <p:sldId id="310" r:id="rId23"/>
    <p:sldId id="309" r:id="rId24"/>
    <p:sldId id="280" r:id="rId25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Tahoma" panose="020B0604030504040204" pitchFamily="34" charset="0"/>
      <p:regular r:id="rId35"/>
      <p:bold r:id="rId36"/>
    </p:embeddedFont>
    <p:embeddedFont>
      <p:font typeface="Source Sans Pr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24A"/>
    <a:srgbClr val="BDF32E"/>
    <a:srgbClr val="3C78D8"/>
    <a:srgbClr val="32D8C0"/>
    <a:srgbClr val="44DBF8"/>
    <a:srgbClr val="00CEF6"/>
    <a:srgbClr val="173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090498-8D1A-428B-A966-1CFFFA75EF62}">
  <a:tblStyle styleId="{A7090498-8D1A-428B-A966-1CFFFA75E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88745" autoAdjust="0"/>
  </p:normalViewPr>
  <p:slideViewPr>
    <p:cSldViewPr snapToGrid="0">
      <p:cViewPr>
        <p:scale>
          <a:sx n="80" d="100"/>
          <a:sy n="80" d="100"/>
        </p:scale>
        <p:origin x="2574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Cette figure représente le diagramme de classes participantes. Où l’utilisateur communique avec les 2 interfaces, qui peuvent éventuellement communiquer entre elles, elles communiquent avec les contrôles qui leur correspondent tandis que ces derniers communiquent avec les entités.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696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diagrammes d’interaction permettent de modéliser comment les objets communiquent entre eux. Par soucis </a:t>
            </a:r>
            <a:r>
              <a:rPr lang="fr-FR"/>
              <a:t>de brièveté, </a:t>
            </a:r>
            <a:r>
              <a:rPr lang="fr-FR" dirty="0"/>
              <a:t>nous avons sélectionné 2 diagrammes seulement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354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premier représente l’ajout d’un événement. Si l’utilisateur décide d’ajouter un événement, une interface dédiée lui est présentée dans la </a:t>
            </a:r>
            <a:r>
              <a:rPr lang="fr-FR" dirty="0" err="1"/>
              <a:t>quellle</a:t>
            </a:r>
            <a:r>
              <a:rPr lang="fr-FR" dirty="0"/>
              <a:t> il saisit les informations puis valide son ajout.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522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deuxième représente le cas de suppression d’un calendrier. Lorsque l’utilisateur décide de supprimer un calendrier, une boite de dialogue apparait pour confirmer la suppression en lui proposant la </a:t>
            </a:r>
            <a:r>
              <a:rPr lang="fr-FR" dirty="0" err="1"/>
              <a:t>possiblité</a:t>
            </a:r>
            <a:r>
              <a:rPr lang="fr-FR" dirty="0"/>
              <a:t> les événements avant de supprimer celui-ci.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409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Nous avons 3 tables (citez les champs), nous avons </a:t>
            </a:r>
            <a:r>
              <a:rPr lang="fr-FR" dirty="0" err="1"/>
              <a:t>id_calendrier</a:t>
            </a:r>
            <a:r>
              <a:rPr lang="fr-FR" dirty="0"/>
              <a:t> en tant que clé étrangère suite à la règle de composition. Nous avons aussi </a:t>
            </a:r>
            <a:r>
              <a:rPr lang="fr-FR" dirty="0" err="1"/>
              <a:t>id_evenement</a:t>
            </a:r>
            <a:r>
              <a:rPr lang="fr-FR" dirty="0"/>
              <a:t> en tant que clé </a:t>
            </a:r>
            <a:r>
              <a:rPr lang="fr-FR" dirty="0" err="1"/>
              <a:t>étrang-re</a:t>
            </a:r>
            <a:r>
              <a:rPr lang="fr-FR" dirty="0"/>
              <a:t> dans la table alerte suite à la règle de un-à-un. Elle </a:t>
            </a:r>
            <a:r>
              <a:rPr lang="fr-FR" dirty="0" err="1"/>
              <a:t>consisite</a:t>
            </a:r>
            <a:r>
              <a:rPr lang="fr-FR" dirty="0"/>
              <a:t> à ajouter un attribut clé étrangère dans la relation dérivée de l’entité ayant la cardinalité minimale à 0. Evénement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617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155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2333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diagrammes d’interaction permettent de modéliser comment les objets communiquent entre eux. Par soucis </a:t>
            </a:r>
            <a:r>
              <a:rPr lang="fr-FR"/>
              <a:t>de brièveté, </a:t>
            </a:r>
            <a:r>
              <a:rPr lang="fr-FR" dirty="0"/>
              <a:t>nous avons sélectionné 2 diagrammes seulement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37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576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4372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5892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522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166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Aau</a:t>
            </a:r>
            <a:r>
              <a:rPr lang="fr-FR" baseline="0" dirty="0"/>
              <a:t> coure de ce projet nous </a:t>
            </a:r>
            <a:r>
              <a:rPr lang="fr-FR" baseline="0" dirty="0" err="1"/>
              <a:t>avon</a:t>
            </a:r>
            <a:r>
              <a:rPr lang="fr-FR" baseline="0" dirty="0"/>
              <a:t> </a:t>
            </a:r>
            <a:r>
              <a:rPr lang="fr-FR" baseline="0" dirty="0" err="1"/>
              <a:t>definit</a:t>
            </a:r>
            <a:r>
              <a:rPr lang="fr-FR" baseline="0" dirty="0"/>
              <a:t> une </a:t>
            </a:r>
            <a:r>
              <a:rPr lang="fr-FR" baseline="0" dirty="0" err="1"/>
              <a:t>problematique</a:t>
            </a:r>
            <a:r>
              <a:rPr lang="fr-FR" baseline="0" dirty="0"/>
              <a:t> qui la </a:t>
            </a:r>
            <a:r>
              <a:rPr lang="fr-FR" baseline="0" dirty="0" err="1"/>
              <a:t>necessité</a:t>
            </a:r>
            <a:r>
              <a:rPr lang="fr-FR" baseline="0" dirty="0"/>
              <a:t> de la gestion du temps chez l’</a:t>
            </a:r>
            <a:r>
              <a:rPr lang="fr-FR" baseline="0" dirty="0" err="1"/>
              <a:t>etudiant</a:t>
            </a:r>
            <a:r>
              <a:rPr lang="fr-FR" baseline="0" dirty="0"/>
              <a:t>  vue l’</a:t>
            </a:r>
            <a:r>
              <a:rPr lang="fr-FR" baseline="0" dirty="0" err="1"/>
              <a:t>importence</a:t>
            </a:r>
            <a:r>
              <a:rPr lang="fr-FR" baseline="0" dirty="0"/>
              <a:t> de cette </a:t>
            </a:r>
            <a:r>
              <a:rPr lang="fr-FR" baseline="0" dirty="0" err="1"/>
              <a:t>resource</a:t>
            </a:r>
            <a:r>
              <a:rPr lang="fr-FR" baseline="0" dirty="0"/>
              <a:t>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Ensuit nous avons </a:t>
            </a:r>
            <a:r>
              <a:rPr lang="fr-FR" baseline="0" dirty="0" err="1"/>
              <a:t>definie</a:t>
            </a:r>
            <a:r>
              <a:rPr lang="fr-FR" baseline="0" dirty="0"/>
              <a:t> un objectif qui est de </a:t>
            </a:r>
            <a:r>
              <a:rPr lang="fr-FR" baseline="0" dirty="0" err="1"/>
              <a:t>concevoire</a:t>
            </a:r>
            <a:r>
              <a:rPr lang="fr-FR" baseline="0" dirty="0"/>
              <a:t> une solution mobile </a:t>
            </a:r>
            <a:r>
              <a:rPr lang="fr-FR" baseline="0" dirty="0" err="1"/>
              <a:t>perrmetant</a:t>
            </a:r>
            <a:r>
              <a:rPr lang="fr-FR" baseline="0" dirty="0"/>
              <a:t> une gestion et une </a:t>
            </a:r>
            <a:r>
              <a:rPr lang="fr-FR" baseline="0" dirty="0" err="1"/>
              <a:t>representation</a:t>
            </a:r>
            <a:r>
              <a:rPr lang="fr-FR" baseline="0" dirty="0"/>
              <a:t> optimale du  temps de l’</a:t>
            </a:r>
            <a:r>
              <a:rPr lang="fr-FR" baseline="0" dirty="0" err="1"/>
              <a:t>etudant</a:t>
            </a:r>
            <a:endParaRPr lang="fr-FR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Grace a </a:t>
            </a:r>
            <a:r>
              <a:rPr lang="fr-FR" baseline="0" dirty="0" err="1"/>
              <a:t>uml</a:t>
            </a:r>
            <a:r>
              <a:rPr lang="fr-FR" baseline="0" dirty="0"/>
              <a:t> nous avons modéliser </a:t>
            </a:r>
            <a:r>
              <a:rPr lang="fr-FR" baseline="0" dirty="0" err="1"/>
              <a:t>lcette</a:t>
            </a:r>
            <a:r>
              <a:rPr lang="fr-FR" baseline="0" dirty="0"/>
              <a:t> solution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740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Que nous avons</a:t>
            </a:r>
            <a:r>
              <a:rPr lang="fr-FR" baseline="0" dirty="0"/>
              <a:t> pu </a:t>
            </a:r>
            <a:r>
              <a:rPr lang="fr-FR" baseline="0" dirty="0" err="1"/>
              <a:t>implementer</a:t>
            </a:r>
            <a:r>
              <a:rPr lang="fr-FR" baseline="0" dirty="0"/>
              <a:t> en utilisant les </a:t>
            </a:r>
            <a:r>
              <a:rPr lang="fr-FR" baseline="0" dirty="0" err="1"/>
              <a:t>differtns</a:t>
            </a:r>
            <a:r>
              <a:rPr lang="fr-FR" baseline="0" dirty="0"/>
              <a:t> outils </a:t>
            </a:r>
            <a:r>
              <a:rPr lang="fr-FR" baseline="0" dirty="0" err="1"/>
              <a:t>prealablement</a:t>
            </a:r>
            <a:r>
              <a:rPr lang="fr-FR" baseline="0" dirty="0"/>
              <a:t> cité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 err="1"/>
              <a:t>Neaomoins</a:t>
            </a:r>
            <a:r>
              <a:rPr lang="fr-FR" baseline="0" dirty="0"/>
              <a:t> la solution actuel admet des limes comme  l’incapacité de </a:t>
            </a:r>
            <a:r>
              <a:rPr lang="fr-FR" baseline="0" dirty="0" err="1"/>
              <a:t>gerer</a:t>
            </a:r>
            <a:r>
              <a:rPr lang="fr-FR" baseline="0" dirty="0"/>
              <a:t> des </a:t>
            </a:r>
            <a:r>
              <a:rPr lang="fr-FR" baseline="0" dirty="0" err="1"/>
              <a:t>evenments</a:t>
            </a:r>
            <a:r>
              <a:rPr lang="fr-FR" baseline="0" dirty="0"/>
              <a:t> qui s’</a:t>
            </a:r>
            <a:r>
              <a:rPr lang="fr-FR" baseline="0" dirty="0" err="1"/>
              <a:t>etendent</a:t>
            </a:r>
            <a:r>
              <a:rPr lang="fr-FR" baseline="0" dirty="0"/>
              <a:t> sur plus d’une </a:t>
            </a:r>
            <a:r>
              <a:rPr lang="fr-FR" baseline="0" dirty="0" err="1"/>
              <a:t>journé</a:t>
            </a:r>
            <a:r>
              <a:rPr lang="fr-FR" baseline="0" dirty="0"/>
              <a:t>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En </a:t>
            </a:r>
            <a:r>
              <a:rPr lang="fr-FR" baseline="0" dirty="0" err="1"/>
              <a:t>gise</a:t>
            </a:r>
            <a:r>
              <a:rPr lang="fr-FR" baseline="0" dirty="0"/>
              <a:t> de </a:t>
            </a:r>
            <a:r>
              <a:rPr lang="fr-FR" baseline="0" dirty="0" err="1"/>
              <a:t>percpectives</a:t>
            </a:r>
            <a:r>
              <a:rPr lang="fr-FR" baseline="0" dirty="0"/>
              <a:t> nous </a:t>
            </a:r>
            <a:r>
              <a:rPr lang="fr-FR" baseline="0" dirty="0" err="1"/>
              <a:t>esperons</a:t>
            </a:r>
            <a:r>
              <a:rPr lang="fr-FR" baseline="0" dirty="0"/>
              <a:t> pouvoir inclure une note vocale a l’</a:t>
            </a:r>
            <a:r>
              <a:rPr lang="fr-FR" baseline="0" dirty="0" err="1"/>
              <a:t>evenmen</a:t>
            </a:r>
            <a:r>
              <a:rPr lang="fr-FR" baseline="0" dirty="0"/>
              <a:t> et pour quoi pas </a:t>
            </a:r>
            <a:r>
              <a:rPr lang="fr-FR" baseline="0" dirty="0" err="1"/>
              <a:t>sychroniser</a:t>
            </a:r>
            <a:r>
              <a:rPr lang="fr-FR" baseline="0" dirty="0"/>
              <a:t> les calendrier de </a:t>
            </a:r>
            <a:r>
              <a:rPr lang="fr-FR" baseline="0" dirty="0" err="1"/>
              <a:t>lutilisateure</a:t>
            </a:r>
            <a:r>
              <a:rPr lang="fr-FR" baseline="0" dirty="0"/>
              <a:t> </a:t>
            </a:r>
            <a:r>
              <a:rPr lang="fr-FR" baseline="0" dirty="0" err="1"/>
              <a:t>grace</a:t>
            </a:r>
            <a:r>
              <a:rPr lang="fr-FR" baseline="0" dirty="0"/>
              <a:t> a </a:t>
            </a:r>
            <a:r>
              <a:rPr lang="fr-FR" baseline="0" dirty="0" err="1"/>
              <a:t>lutilisation</a:t>
            </a:r>
            <a:r>
              <a:rPr lang="fr-FR" baseline="0" dirty="0"/>
              <a:t> d’un </a:t>
            </a:r>
            <a:r>
              <a:rPr lang="fr-FR" baseline="0" dirty="0" err="1"/>
              <a:t>compt</a:t>
            </a:r>
            <a:r>
              <a:rPr lang="fr-FR" baseline="0" dirty="0"/>
              <a:t> </a:t>
            </a:r>
            <a:r>
              <a:rPr lang="fr-FR" baseline="0" dirty="0" err="1"/>
              <a:t>gmail</a:t>
            </a:r>
            <a:endParaRPr lang="fr-FR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534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969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Aujourdhui</a:t>
            </a:r>
            <a:r>
              <a:rPr lang="fr-FR" dirty="0"/>
              <a:t> un manque de temps ce</a:t>
            </a:r>
            <a:r>
              <a:rPr lang="fr-FR" baseline="0" dirty="0"/>
              <a:t> fait </a:t>
            </a:r>
            <a:r>
              <a:rPr lang="fr-FR" baseline="0" dirty="0" err="1"/>
              <a:t>resentire</a:t>
            </a:r>
            <a:r>
              <a:rPr lang="fr-FR" baseline="0" dirty="0"/>
              <a:t> chez la plus part des gents ,comme si les journées devenais de plus en plus </a:t>
            </a:r>
            <a:r>
              <a:rPr lang="fr-FR" baseline="0" dirty="0" err="1"/>
              <a:t>cpourte</a:t>
            </a:r>
            <a:r>
              <a:rPr lang="fr-FR" baseline="0" dirty="0"/>
              <a:t> ,ce </a:t>
            </a:r>
            <a:r>
              <a:rPr lang="fr-FR" baseline="0" dirty="0" err="1"/>
              <a:t>sentilment</a:t>
            </a:r>
            <a:r>
              <a:rPr lang="fr-FR" baseline="0" dirty="0"/>
              <a:t> et du au rythme de vie actuel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Les </a:t>
            </a:r>
            <a:r>
              <a:rPr lang="fr-FR" baseline="0" dirty="0" err="1"/>
              <a:t>etudiants</a:t>
            </a:r>
            <a:r>
              <a:rPr lang="fr-FR" baseline="0" dirty="0"/>
              <a:t> </a:t>
            </a:r>
            <a:r>
              <a:rPr lang="fr-FR" baseline="0" dirty="0" err="1"/>
              <a:t>son,t</a:t>
            </a:r>
            <a:r>
              <a:rPr lang="fr-FR" baseline="0" dirty="0"/>
              <a:t> les plus toucher par ce </a:t>
            </a:r>
            <a:r>
              <a:rPr lang="fr-FR" baseline="0" dirty="0" err="1"/>
              <a:t>problem</a:t>
            </a:r>
            <a:r>
              <a:rPr lang="fr-FR" baseline="0" dirty="0"/>
              <a:t>  en </a:t>
            </a:r>
            <a:r>
              <a:rPr lang="fr-FR" baseline="0" dirty="0" err="1"/>
              <a:t>raisone</a:t>
            </a:r>
            <a:r>
              <a:rPr lang="fr-FR" baseline="0" dirty="0"/>
              <a:t> de diversité de </a:t>
            </a:r>
            <a:r>
              <a:rPr lang="fr-FR" baseline="0" dirty="0" err="1"/>
              <a:t>leures</a:t>
            </a:r>
            <a:r>
              <a:rPr lang="fr-FR" baseline="0" dirty="0"/>
              <a:t> activité ,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Dun autre coté  nos </a:t>
            </a:r>
            <a:r>
              <a:rPr lang="fr-FR" baseline="0" dirty="0" err="1"/>
              <a:t>habutudes</a:t>
            </a:r>
            <a:r>
              <a:rPr lang="fr-FR" baseline="0" dirty="0"/>
              <a:t> </a:t>
            </a:r>
            <a:r>
              <a:rPr lang="fr-FR" baseline="0" dirty="0" err="1"/>
              <a:t>quotideinnes</a:t>
            </a:r>
            <a:r>
              <a:rPr lang="fr-FR" baseline="0" dirty="0"/>
              <a:t> ont </a:t>
            </a:r>
            <a:r>
              <a:rPr lang="fr-FR" baseline="0" dirty="0" err="1"/>
              <a:t>beaucoupe</a:t>
            </a:r>
            <a:r>
              <a:rPr lang="fr-FR" baseline="0" dirty="0"/>
              <a:t> changer </a:t>
            </a:r>
            <a:r>
              <a:rPr lang="fr-FR" baseline="0" dirty="0" err="1"/>
              <a:t>acause</a:t>
            </a:r>
            <a:r>
              <a:rPr lang="fr-FR" baseline="0" dirty="0"/>
              <a:t> des nouvelles technologie tel que les smartphones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aseline="0" dirty="0"/>
              <a:t>Ces dernier sont utiliser par 56% de la population mondial et  les </a:t>
            </a:r>
            <a:r>
              <a:rPr lang="fr-FR" baseline="0" dirty="0" err="1"/>
              <a:t>etudiant</a:t>
            </a:r>
            <a:r>
              <a:rPr lang="fr-FR" baseline="0" dirty="0"/>
              <a:t> </a:t>
            </a:r>
            <a:r>
              <a:rPr lang="fr-FR" baseline="0" dirty="0" err="1"/>
              <a:t>represente</a:t>
            </a:r>
            <a:r>
              <a:rPr lang="fr-FR" baseline="0" dirty="0"/>
              <a:t> une partie </a:t>
            </a:r>
            <a:r>
              <a:rPr lang="fr-FR" baseline="0" dirty="0" err="1"/>
              <a:t>consderable</a:t>
            </a:r>
            <a:r>
              <a:rPr lang="fr-FR" baseline="0" dirty="0"/>
              <a:t> de ce chiffre 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1103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94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450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Dans cette figure, elle représente le diagramme de cas d’utilisation. L’utilisateur a la </a:t>
            </a:r>
            <a:r>
              <a:rPr lang="fr-FR" dirty="0" err="1"/>
              <a:t>possiblité</a:t>
            </a:r>
            <a:r>
              <a:rPr lang="fr-FR" dirty="0"/>
              <a:t> de gérer un calendrier (</a:t>
            </a:r>
            <a:r>
              <a:rPr lang="fr-FR" dirty="0" err="1"/>
              <a:t>ajout,modification,suppression</a:t>
            </a:r>
            <a:r>
              <a:rPr lang="fr-FR" dirty="0"/>
              <a:t>) dans le cas de la suppression, l’utilisateur peut transférer les événements à un autre calendrier. 2eme cas d’utilisation concerne la gestion de l’événement, ce dernier inclut la gestion alerte.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686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Dans ce cette figure vous </a:t>
            </a:r>
            <a:r>
              <a:rPr lang="fr-FR" dirty="0" err="1"/>
              <a:t>pourez</a:t>
            </a:r>
            <a:r>
              <a:rPr lang="fr-FR" dirty="0"/>
              <a:t> voir les </a:t>
            </a:r>
            <a:r>
              <a:rPr lang="fr-FR" dirty="0" err="1"/>
              <a:t>differtnes</a:t>
            </a:r>
            <a:r>
              <a:rPr lang="fr-FR" dirty="0"/>
              <a:t> interface </a:t>
            </a:r>
            <a:r>
              <a:rPr lang="fr-FR" dirty="0" err="1"/>
              <a:t>prposer</a:t>
            </a:r>
            <a:r>
              <a:rPr lang="fr-FR" dirty="0"/>
              <a:t> et leurs liens</a:t>
            </a:r>
            <a:r>
              <a:rPr lang="fr-FR" baseline="0" dirty="0"/>
              <a:t> de navigation </a:t>
            </a:r>
            <a:r>
              <a:rPr lang="fr-FR" dirty="0"/>
              <a:t>, la Vue Globale est la première a </a:t>
            </a:r>
            <a:r>
              <a:rPr lang="fr-FR" dirty="0" err="1"/>
              <a:t>etre</a:t>
            </a:r>
            <a:r>
              <a:rPr lang="fr-FR" dirty="0"/>
              <a:t>  affichée à l’utilisateur. À partir de celle-ci, il peut ajouter un événement ou bien utiliser le menu </a:t>
            </a:r>
            <a:r>
              <a:rPr lang="fr-FR" dirty="0" err="1"/>
              <a:t>lateral</a:t>
            </a:r>
            <a:r>
              <a:rPr lang="fr-FR" baseline="0" dirty="0"/>
              <a:t> pour passer a la liste des calendrier </a:t>
            </a:r>
            <a:r>
              <a:rPr lang="fr-FR" dirty="0"/>
              <a:t>, dans la vue liste des calendriers l’utilisateur peut ajouter ou modifier un calendrier.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323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Cette figure représente le modèle du domaine qui définit les informations, il représente les objets du monde réel. </a:t>
            </a:r>
            <a:r>
              <a:rPr lang="fr-FR" i="0" u="none" dirty="0"/>
              <a:t>Un événement peut générer une ou pas d’alerte.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35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6" name="Shape 36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" name="Shape 37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0" name="Shape 70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1" name="Shape 71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6" y="2008379"/>
            <a:ext cx="9210651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6" y="2139700"/>
            <a:ext cx="9210651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3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7" name="Shape 77"/>
          <p:cNvSpPr/>
          <p:nvPr/>
        </p:nvSpPr>
        <p:spPr>
          <a:xfrm rot="8100000">
            <a:off x="6038983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8" name="Shape 78"/>
          <p:cNvSpPr/>
          <p:nvPr/>
        </p:nvSpPr>
        <p:spPr>
          <a:xfrm rot="8100000">
            <a:off x="7181983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6" y="2005092"/>
            <a:ext cx="9229575" cy="642787"/>
            <a:chOff x="-42837" y="4443488"/>
            <a:chExt cx="9229575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1" name="Shape 111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2" name="Shape 112"/>
          <p:cNvSpPr/>
          <p:nvPr/>
        </p:nvSpPr>
        <p:spPr>
          <a:xfrm rot="8100000">
            <a:off x="8699951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1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55591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377" lvl="1" indent="-342891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566" lvl="2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754" lvl="3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5943" lvl="4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131" lvl="5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320" lvl="6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509" lvl="7" indent="-342891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697" lvl="8" indent="-342891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3" name="Shape 163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64" name="Shape 164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7" name="Shape 19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8" name="Shape 198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2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7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1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0" name="Shape 250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51" name="Shape 251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4" name="Shape 28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85" name="Shape 285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1" name="Shape 291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92" name="Shape 292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5" name="Shape 32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6" name="Shape 326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3" y="4446775"/>
            <a:ext cx="9191625" cy="712478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3" y="4578115"/>
            <a:ext cx="9191625" cy="584439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3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2" name="Shape 372"/>
          <p:cNvSpPr/>
          <p:nvPr/>
        </p:nvSpPr>
        <p:spPr>
          <a:xfrm rot="8100000">
            <a:off x="6038983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73" name="Shape 373"/>
          <p:cNvSpPr/>
          <p:nvPr/>
        </p:nvSpPr>
        <p:spPr>
          <a:xfrm rot="8100000">
            <a:off x="7181983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6" y="4443492"/>
            <a:ext cx="9229575" cy="642787"/>
            <a:chOff x="-42837" y="4443488"/>
            <a:chExt cx="9229575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6" name="Shape 40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07" name="Shape 407"/>
          <p:cNvSpPr/>
          <p:nvPr/>
        </p:nvSpPr>
        <p:spPr>
          <a:xfrm rot="8100000">
            <a:off x="8699951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3" y="636775"/>
            <a:ext cx="9203951" cy="4550900"/>
          </a:xfrm>
          <a:custGeom>
            <a:avLst/>
            <a:gdLst/>
            <a:ahLst/>
            <a:cxnLst/>
            <a:rect l="0" t="0" r="0" b="0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6" y="768100"/>
            <a:ext cx="9210651" cy="4406200"/>
          </a:xfrm>
          <a:custGeom>
            <a:avLst/>
            <a:gdLst/>
            <a:ahLst/>
            <a:cxnLst/>
            <a:rect l="0" t="0" r="0" b="0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3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2" name="Shape 412"/>
          <p:cNvSpPr/>
          <p:nvPr/>
        </p:nvSpPr>
        <p:spPr>
          <a:xfrm rot="8100000">
            <a:off x="6038983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13" name="Shape 413"/>
          <p:cNvSpPr/>
          <p:nvPr/>
        </p:nvSpPr>
        <p:spPr>
          <a:xfrm rot="8100000">
            <a:off x="7181983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6" y="633492"/>
            <a:ext cx="9229575" cy="642787"/>
            <a:chOff x="-42837" y="4443488"/>
            <a:chExt cx="9229575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6" name="Shape 446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47" name="Shape 447"/>
          <p:cNvSpPr/>
          <p:nvPr/>
        </p:nvSpPr>
        <p:spPr>
          <a:xfrm rot="8100000">
            <a:off x="8699951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1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1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21307" y="2981826"/>
            <a:ext cx="4235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Oswald"/>
              </a:rPr>
              <a:t>Réalisé par: 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Oswald"/>
              </a:rPr>
              <a:t>M. </a:t>
            </a:r>
            <a:r>
              <a:rPr lang="fr-FR" sz="2000" dirty="0">
                <a:solidFill>
                  <a:schemeClr val="bg1"/>
                </a:solidFill>
                <a:latin typeface="Oswald"/>
              </a:rPr>
              <a:t>TAYEB CHRIF Mohand Said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Oswald"/>
              </a:rPr>
              <a:t>M. </a:t>
            </a:r>
            <a:r>
              <a:rPr lang="fr-FR" sz="2000" dirty="0">
                <a:solidFill>
                  <a:schemeClr val="bg1"/>
                </a:solidFill>
                <a:latin typeface="Oswald"/>
              </a:rPr>
              <a:t>SALIMI Salim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Oswald"/>
              </a:rPr>
              <a:t>M. </a:t>
            </a:r>
            <a:r>
              <a:rPr lang="fr-FR" sz="2000" dirty="0">
                <a:solidFill>
                  <a:schemeClr val="bg1"/>
                </a:solidFill>
                <a:latin typeface="Oswald"/>
              </a:rPr>
              <a:t>YAYADENE Abderzak</a:t>
            </a:r>
          </a:p>
          <a:p>
            <a:pPr marL="342891" indent="-34289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bg1"/>
                </a:solidFill>
                <a:latin typeface="Oswald"/>
              </a:rPr>
              <a:t>M</a:t>
            </a:r>
            <a:r>
              <a:rPr lang="fr-FR" sz="2000" dirty="0">
                <a:solidFill>
                  <a:schemeClr val="bg1"/>
                </a:solidFill>
                <a:latin typeface="Oswald"/>
              </a:rPr>
              <a:t>.</a:t>
            </a:r>
            <a:r>
              <a:rPr lang="fr-FR" sz="2000" dirty="0" smtClean="0">
                <a:solidFill>
                  <a:schemeClr val="bg1"/>
                </a:solidFill>
                <a:latin typeface="Oswald"/>
              </a:rPr>
              <a:t> </a:t>
            </a:r>
            <a:r>
              <a:rPr lang="fr-FR" sz="2000" dirty="0">
                <a:solidFill>
                  <a:schemeClr val="bg1"/>
                </a:solidFill>
                <a:latin typeface="Oswald"/>
              </a:rPr>
              <a:t>ZADIR Azeddine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081596" y="4613042"/>
            <a:ext cx="389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Oswald"/>
              </a:rPr>
              <a:t>Encadrés </a:t>
            </a:r>
            <a:r>
              <a:rPr lang="fr-FR" sz="2000" dirty="0">
                <a:solidFill>
                  <a:schemeClr val="bg1"/>
                </a:solidFill>
                <a:latin typeface="Oswald"/>
              </a:rPr>
              <a:t>par : M. AKILAL Karim</a:t>
            </a:r>
          </a:p>
        </p:txBody>
      </p:sp>
      <p:pic>
        <p:nvPicPr>
          <p:cNvPr id="12" name="Image 11" descr="Log_Univ_Bejai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3" y="1"/>
            <a:ext cx="1765299" cy="6863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09779"/>
            <a:ext cx="2768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Université  Abderrahmane Mira Bejaia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Faculté des Sciences Exactes </a:t>
            </a:r>
            <a:b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</a:br>
            <a:r>
              <a:rPr lang="fr-FR" sz="1000" b="1" dirty="0">
                <a:solidFill>
                  <a:srgbClr val="173C6E"/>
                </a:solidFill>
                <a:ea typeface="Tahoma" pitchFamily="34" charset="0"/>
                <a:cs typeface="Tahoma" pitchFamily="34" charset="0"/>
              </a:rPr>
              <a:t> Département  Informatique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" y="638970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00CEF6"/>
                </a:solidFill>
                <a:latin typeface="Oswald"/>
              </a:rPr>
              <a:t>Conception et réalisation d’une application Android pour la gestion du temps de l’étudiant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65"/>
            <a:ext cx="8791461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2334" y="0"/>
            <a:ext cx="8891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CEF6"/>
                </a:solidFill>
              </a:rPr>
              <a:t>4. Diagramme de classes participantes &lt; Ajout événement 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033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5. Diagramme d’interaction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Ajout d’un événement </a:t>
            </a:r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r>
              <a:rPr lang="fr-FR" sz="2800" dirty="0"/>
              <a:t> Suppression d’un calendrier </a:t>
            </a:r>
            <a:endParaRPr sz="28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442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CEF6"/>
                </a:solidFill>
              </a:rPr>
              <a:t>5.1. Diagramme d’interaction &lt; Ajout événement 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9" y="655975"/>
            <a:ext cx="8996082" cy="431253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036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303" y="0"/>
            <a:ext cx="132827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CEF6"/>
                </a:solidFill>
              </a:rPr>
              <a:t>5.2. Diagramme d’interaction &lt; Suppression d’un calendrier &gt;</a:t>
            </a:r>
            <a:endParaRPr lang="fr-FR" sz="24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3" y="461665"/>
            <a:ext cx="8177519" cy="444084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4365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864700" y="189654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3600" dirty="0"/>
              <a:t>6. Modèle relationnel</a:t>
            </a:r>
            <a:endParaRPr sz="36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212500" y="953037"/>
            <a:ext cx="8693241" cy="291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600" dirty="0"/>
              <a:t>Calendrier (</a:t>
            </a:r>
            <a:r>
              <a:rPr lang="fr-FR" sz="2600" b="1" u="sng" dirty="0">
                <a:solidFill>
                  <a:srgbClr val="3C78D8"/>
                </a:solidFill>
              </a:rPr>
              <a:t>id_calendrier</a:t>
            </a:r>
            <a:r>
              <a:rPr lang="fr-FR" sz="2600" dirty="0"/>
              <a:t>, titre, visibilité, couleur, description).</a:t>
            </a:r>
          </a:p>
          <a:p>
            <a:r>
              <a:rPr lang="fr-FR" sz="2600" dirty="0"/>
              <a:t>Événement (</a:t>
            </a:r>
            <a:r>
              <a:rPr lang="fr-FR" sz="2600" b="1" u="sng" dirty="0">
                <a:solidFill>
                  <a:srgbClr val="3C78D8"/>
                </a:solidFill>
              </a:rPr>
              <a:t>id_événement</a:t>
            </a:r>
            <a:r>
              <a:rPr lang="fr-FR" sz="2600" b="1" u="sng" dirty="0"/>
              <a:t>, </a:t>
            </a:r>
            <a:r>
              <a:rPr lang="fr-FR" sz="2600" dirty="0"/>
              <a:t>titre,  jour,  heure_debut,  heure_fin, lieu, description, récurrence, </a:t>
            </a:r>
            <a:r>
              <a:rPr lang="fr-FR" sz="2600" b="1" i="1" dirty="0">
                <a:solidFill>
                  <a:srgbClr val="BDF32E"/>
                </a:solidFill>
              </a:rPr>
              <a:t>#id_calendrier</a:t>
            </a:r>
            <a:r>
              <a:rPr lang="fr-FR" sz="2600" dirty="0"/>
              <a:t>)</a:t>
            </a:r>
          </a:p>
          <a:p>
            <a:r>
              <a:rPr lang="fr-FR" sz="2600" dirty="0"/>
              <a:t>Alerte (</a:t>
            </a:r>
            <a:r>
              <a:rPr lang="fr-FR" sz="2600" b="1" u="sng" dirty="0">
                <a:solidFill>
                  <a:srgbClr val="3C78D8"/>
                </a:solidFill>
              </a:rPr>
              <a:t>id_alerte</a:t>
            </a:r>
            <a:r>
              <a:rPr lang="fr-FR" sz="2600" dirty="0"/>
              <a:t>,  état,  heure_déclenchement,  </a:t>
            </a:r>
            <a:r>
              <a:rPr lang="fr-FR" sz="2600" b="1" i="1" dirty="0">
                <a:solidFill>
                  <a:srgbClr val="BDF32E"/>
                </a:solidFill>
              </a:rPr>
              <a:t>#id_événement</a:t>
            </a:r>
            <a:r>
              <a:rPr lang="fr-FR" sz="2600" dirty="0"/>
              <a:t>).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731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/>
              <a:t>Implémentation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Android Studio, Java, Room, Git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3021959" y="1214201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1073700" y="1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2800" dirty="0"/>
              <a:t>1. Représentation de l’environnement de travail </a:t>
            </a:r>
            <a:endParaRPr sz="2800" dirty="0"/>
          </a:p>
        </p:txBody>
      </p:sp>
      <p:sp>
        <p:nvSpPr>
          <p:cNvPr id="558" name="Shape 558"/>
          <p:cNvSpPr/>
          <p:nvPr/>
        </p:nvSpPr>
        <p:spPr>
          <a:xfrm rot="2700000">
            <a:off x="2658029" y="1637237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59" name="Shape 559"/>
          <p:cNvSpPr/>
          <p:nvPr/>
        </p:nvSpPr>
        <p:spPr>
          <a:xfrm rot="2700000">
            <a:off x="3807812" y="278701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0" name="Shape 560"/>
          <p:cNvSpPr/>
          <p:nvPr/>
        </p:nvSpPr>
        <p:spPr>
          <a:xfrm rot="-2700000">
            <a:off x="2657776" y="2786950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1" name="Shape 561"/>
          <p:cNvSpPr/>
          <p:nvPr/>
        </p:nvSpPr>
        <p:spPr>
          <a:xfrm rot="-2700000">
            <a:off x="3807558" y="1637168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1100"/>
            </a:pPr>
            <a:endParaRPr dirty="0"/>
          </a:p>
        </p:txBody>
      </p:sp>
      <p:sp>
        <p:nvSpPr>
          <p:cNvPr id="562" name="Shape 562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3632411" y="1814131"/>
            <a:ext cx="8403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4" name="Shape 564"/>
          <p:cNvSpPr/>
          <p:nvPr/>
        </p:nvSpPr>
        <p:spPr>
          <a:xfrm>
            <a:off x="3632411" y="2666173"/>
            <a:ext cx="8403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5" name="Shape 565"/>
          <p:cNvSpPr/>
          <p:nvPr/>
        </p:nvSpPr>
        <p:spPr>
          <a:xfrm>
            <a:off x="4472917" y="1824889"/>
            <a:ext cx="841500" cy="84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6" name="Shape 566"/>
          <p:cNvSpPr/>
          <p:nvPr/>
        </p:nvSpPr>
        <p:spPr>
          <a:xfrm>
            <a:off x="4472917" y="2666173"/>
            <a:ext cx="841500" cy="840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 dirty="0"/>
          </a:p>
        </p:txBody>
      </p:sp>
      <p:sp>
        <p:nvSpPr>
          <p:cNvPr id="567" name="Shape 567"/>
          <p:cNvSpPr/>
          <p:nvPr/>
        </p:nvSpPr>
        <p:spPr>
          <a:xfrm>
            <a:off x="3777228" y="1969156"/>
            <a:ext cx="1354610" cy="1334729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1005825" rIns="91425" bIns="45700" anchor="ctr" anchorCtr="1">
            <a:noAutofit/>
          </a:bodyPr>
          <a:lstStyle/>
          <a:p>
            <a:pPr algn="ctr"/>
            <a:endParaRPr sz="120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Shape 568"/>
          <p:cNvSpPr txBox="1"/>
          <p:nvPr/>
        </p:nvSpPr>
        <p:spPr>
          <a:xfrm rot="-2700000">
            <a:off x="2857564" y="3495592"/>
            <a:ext cx="121382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SQLite, Room</a:t>
            </a: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3751658" y="131170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5066755" y="131170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5708039" y="1943932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3751658" y="3890259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5066755" y="3890259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5" name="Shape 575"/>
          <p:cNvSpPr/>
          <p:nvPr/>
        </p:nvSpPr>
        <p:spPr>
          <a:xfrm>
            <a:off x="3108649" y="1943932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108649" y="3251593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7" name="Shape 577"/>
          <p:cNvSpPr/>
          <p:nvPr/>
        </p:nvSpPr>
        <p:spPr>
          <a:xfrm rot="5400000">
            <a:off x="5645368" y="237983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8" name="Shape 578"/>
          <p:cNvSpPr/>
          <p:nvPr/>
        </p:nvSpPr>
        <p:spPr>
          <a:xfrm rot="5400000">
            <a:off x="2776350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4211010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211010" y="3838048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81" name="Shape 581"/>
          <p:cNvSpPr txBox="1"/>
          <p:nvPr/>
        </p:nvSpPr>
        <p:spPr>
          <a:xfrm rot="-2700000">
            <a:off x="4962059" y="1416667"/>
            <a:ext cx="946047" cy="48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Java, </a:t>
            </a:r>
          </a:p>
          <a:p>
            <a:pPr algn="ctr"/>
            <a:r>
              <a:rPr lang="fr-FR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XML</a:t>
            </a:r>
          </a:p>
        </p:txBody>
      </p:sp>
      <p:sp>
        <p:nvSpPr>
          <p:cNvPr id="582" name="Shape 582"/>
          <p:cNvSpPr txBox="1"/>
          <p:nvPr/>
        </p:nvSpPr>
        <p:spPr>
          <a:xfrm rot="2700000">
            <a:off x="2857866" y="1504386"/>
            <a:ext cx="1170969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12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Android Studio</a:t>
            </a:r>
            <a:endParaRPr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3" name="Shape 583"/>
          <p:cNvSpPr txBox="1"/>
          <p:nvPr/>
        </p:nvSpPr>
        <p:spPr>
          <a:xfrm rot="2700000">
            <a:off x="4988512" y="3461463"/>
            <a:ext cx="1166727" cy="32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ColorPicker,WeekVeiw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85" name="Shape 585"/>
          <p:cNvGrpSpPr/>
          <p:nvPr/>
        </p:nvGrpSpPr>
        <p:grpSpPr>
          <a:xfrm>
            <a:off x="6216058" y="1098434"/>
            <a:ext cx="1952705" cy="655221"/>
            <a:chOff x="8539601" y="1476652"/>
            <a:chExt cx="2839471" cy="952771"/>
          </a:xfrm>
        </p:grpSpPr>
        <p:sp>
          <p:nvSpPr>
            <p:cNvPr id="586" name="Shape 586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7" name="Shape 587"/>
            <p:cNvSpPr txBox="1"/>
            <p:nvPr/>
          </p:nvSpPr>
          <p:spPr>
            <a:xfrm>
              <a:off x="8539601" y="1476652"/>
              <a:ext cx="2810101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fr-FR" sz="1800" dirty="0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Java et XML</a:t>
              </a:r>
              <a:endParaRPr sz="1800" dirty="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6243032" y="3261427"/>
            <a:ext cx="2577287" cy="647074"/>
            <a:chOff x="6426462" y="3475458"/>
            <a:chExt cx="2844686" cy="714210"/>
          </a:xfrm>
        </p:grpSpPr>
        <p:sp>
          <p:nvSpPr>
            <p:cNvPr id="589" name="Shape 589"/>
            <p:cNvSpPr txBox="1"/>
            <p:nvPr/>
          </p:nvSpPr>
          <p:spPr>
            <a:xfrm>
              <a:off x="6426462" y="3745968"/>
              <a:ext cx="2719643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6426462" y="3475458"/>
              <a:ext cx="2844686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Color</a:t>
              </a:r>
              <a:r>
                <a:rPr lang="fr-FR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</a:t>
              </a:r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icker et </a:t>
              </a:r>
              <a:r>
                <a:rPr lang="fr-FR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W</a:t>
              </a:r>
              <a:r>
                <a:rPr lang="en" sz="1800" dirty="0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eekView</a:t>
              </a:r>
              <a:endParaRPr sz="1800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770511" y="1106490"/>
            <a:ext cx="1932507" cy="898021"/>
            <a:chOff x="8578272" y="1488369"/>
            <a:chExt cx="2810100" cy="1305832"/>
          </a:xfrm>
        </p:grpSpPr>
        <p:sp>
          <p:nvSpPr>
            <p:cNvPr id="592" name="Shape 592"/>
            <p:cNvSpPr txBox="1"/>
            <p:nvPr/>
          </p:nvSpPr>
          <p:spPr>
            <a:xfrm>
              <a:off x="8578272" y="1786769"/>
              <a:ext cx="2800799" cy="10074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endParaRPr sz="18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3" name="Shape 593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en" sz="1800" dirty="0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Android Studio</a:t>
              </a:r>
              <a:endParaRPr sz="1800" dirty="0">
                <a:solidFill>
                  <a:srgbClr val="8EC4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760704" y="3274317"/>
            <a:ext cx="1986102" cy="401991"/>
            <a:chOff x="375330" y="3489686"/>
            <a:chExt cx="2192164" cy="443699"/>
          </a:xfrm>
        </p:grpSpPr>
        <p:sp>
          <p:nvSpPr>
            <p:cNvPr id="595" name="Shape 595"/>
            <p:cNvSpPr txBox="1"/>
            <p:nvPr/>
          </p:nvSpPr>
          <p:spPr>
            <a:xfrm>
              <a:off x="441394" y="3489686"/>
              <a:ext cx="2126100" cy="443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endParaRPr sz="1100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" name="Shape 596">
              <a:extLst>
                <a:ext uri="{FF2B5EF4-FFF2-40B4-BE49-F238E27FC236}">
                  <a16:creationId xmlns:a16="http://schemas.microsoft.com/office/drawing/2014/main" id="{7E1DF014-22C7-41F5-BD20-CB511ABEE43B}"/>
                </a:ext>
              </a:extLst>
            </p:cNvPr>
            <p:cNvSpPr txBox="1"/>
            <p:nvPr/>
          </p:nvSpPr>
          <p:spPr>
            <a:xfrm>
              <a:off x="375330" y="3629485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/>
              <a:r>
                <a:rPr lang="fr-FR" sz="1800" dirty="0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SQLite et Room</a:t>
              </a:r>
              <a:endParaRPr sz="1800" dirty="0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82" y="2058270"/>
            <a:ext cx="952939" cy="79213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871147" y="2802717"/>
            <a:ext cx="123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Git et GitHub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12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2. Interfaces de l’application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Interface d’accueil.</a:t>
            </a:r>
          </a:p>
          <a:p>
            <a:pPr>
              <a:spcBef>
                <a:spcPts val="0"/>
              </a:spcBef>
            </a:pPr>
            <a:endParaRPr lang="fr-FR" sz="2800" dirty="0"/>
          </a:p>
          <a:p>
            <a:pPr>
              <a:spcBef>
                <a:spcPts val="0"/>
              </a:spcBef>
            </a:pPr>
            <a:r>
              <a:rPr lang="fr-FR" sz="2800" dirty="0"/>
              <a:t>Interface calendrier.</a:t>
            </a:r>
          </a:p>
          <a:p>
            <a:pPr marL="101598" indent="0">
              <a:spcBef>
                <a:spcPts val="0"/>
              </a:spcBef>
              <a:buNone/>
            </a:pPr>
            <a:endParaRPr lang="fr-FR" sz="2800" dirty="0"/>
          </a:p>
          <a:p>
            <a:pPr>
              <a:spcBef>
                <a:spcPts val="0"/>
              </a:spcBef>
            </a:pPr>
            <a:r>
              <a:rPr lang="fr-FR" sz="2800" dirty="0"/>
              <a:t>Interface ajout d’un événement.</a:t>
            </a:r>
            <a:endParaRPr sz="28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7904747" y="4533900"/>
            <a:ext cx="769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13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7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57199" y="3172077"/>
            <a:ext cx="3159941" cy="14815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</a:t>
            </a:r>
            <a:r>
              <a:rPr lang="fr-FR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D’ACCUEIL </a:t>
            </a:r>
            <a:endParaRPr lang="fr-FR" b="1" dirty="0" smtClean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en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3 </a:t>
            </a:r>
            <a:r>
              <a:rPr lang="en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jours)</a:t>
            </a:r>
            <a:endParaRPr lang="en" sz="9600" b="1" dirty="0">
              <a:solidFill>
                <a:srgbClr val="3C78D8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fr-FR" dirty="0" smtClean="0">
                <a:latin typeface="Source Sans Pro" panose="020B0604020202020204" charset="0"/>
                <a:sym typeface="Oswald"/>
              </a:rPr>
              <a:t>Affichage </a:t>
            </a:r>
            <a:r>
              <a:rPr lang="fr-FR" dirty="0">
                <a:latin typeface="Source Sans Pro" panose="020B0604020202020204" charset="0"/>
                <a:sym typeface="Oswald"/>
              </a:rPr>
              <a:t>des événements avec la couleur qui leur correspondent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  <a:latin typeface="Source Sans Pro" panose="020B0604020202020204" charset="0"/>
                <a:sym typeface="Oswald"/>
              </a:rPr>
              <a:t>.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Source Sans Pro" panose="020B0604020202020204" charset="0"/>
              <a:sym typeface="Oswald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6" y="840176"/>
            <a:ext cx="1887145" cy="33549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14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554304" y="3245972"/>
            <a:ext cx="3575400" cy="9491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</a:t>
            </a:r>
            <a:r>
              <a:rPr lang="fr-FR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CALENDRIER</a:t>
            </a:r>
            <a:endParaRPr lang="fr-FR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r>
              <a:rPr lang="fr-FR" dirty="0">
                <a:latin typeface="Oswald"/>
                <a:sym typeface="Oswald"/>
              </a:rPr>
              <a:t>Liste des calendriers</a:t>
            </a:r>
            <a:r>
              <a:rPr lang="fr-FR" dirty="0" smtClean="0">
                <a:latin typeface="Oswald"/>
                <a:sym typeface="Oswald"/>
              </a:rPr>
              <a:t>.</a:t>
            </a:r>
            <a:endParaRPr lang="fr-FR" dirty="0">
              <a:latin typeface="Oswald"/>
              <a:sym typeface="Oswald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27" y="839001"/>
            <a:ext cx="1887806" cy="3356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15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75851" y="402898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>
                <a:cs typeface="Times New Roman" pitchFamily="18" charset="0"/>
              </a:rPr>
              <a:t>Plan de la présentation</a:t>
            </a:r>
            <a:endParaRPr sz="4000" dirty="0"/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075851" y="1319459"/>
            <a:ext cx="6996600" cy="2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fr-FR" sz="2800" dirty="0"/>
              <a:t>Introduction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Spécification des besoins et conception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Implémentation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Conclusion</a:t>
            </a:r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9" name="ZoneTexte 8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09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/>
        </p:nvSpPr>
        <p:spPr>
          <a:xfrm>
            <a:off x="5375411" y="489802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05" name="Shape 705"/>
          <p:cNvSpPr txBox="1">
            <a:spLocks noGrp="1"/>
          </p:cNvSpPr>
          <p:nvPr>
            <p:ph type="body" idx="4294967295"/>
          </p:nvPr>
        </p:nvSpPr>
        <p:spPr>
          <a:xfrm>
            <a:off x="460683" y="2927747"/>
            <a:ext cx="3575400" cy="17259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INTERFACE AJOUT D’UN </a:t>
            </a:r>
            <a:r>
              <a:rPr lang="en" b="1" dirty="0" smtClean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EVENEMENT</a:t>
            </a:r>
            <a:endParaRPr lang="fr-FR" dirty="0">
              <a:latin typeface="Source Sans Pro" panose="020B0604020202020204" charset="0"/>
              <a:sym typeface="Oswald"/>
            </a:endParaRPr>
          </a:p>
          <a:p>
            <a:pPr marL="0" indent="0">
              <a:buNone/>
            </a:pPr>
            <a:r>
              <a:rPr lang="fr-FR" dirty="0">
                <a:latin typeface="Source Sans Pro" panose="020B0604020202020204" charset="0"/>
                <a:ea typeface="Oswald"/>
                <a:cs typeface="Oswald"/>
                <a:sym typeface="Oswald"/>
              </a:rPr>
              <a:t>Bouton flottant pour enregistrer l’événement.</a:t>
            </a:r>
            <a:endParaRPr lang="en" dirty="0">
              <a:latin typeface="Source Sans Pro" panose="020B0604020202020204" charset="0"/>
              <a:ea typeface="Oswald"/>
              <a:cs typeface="Oswald"/>
              <a:sym typeface="Oswald"/>
            </a:endParaRPr>
          </a:p>
          <a:p>
            <a:pPr marL="0" indent="0">
              <a:buNone/>
            </a:pPr>
            <a:endParaRPr lang="fr-FR" sz="1400" b="1" dirty="0">
              <a:solidFill>
                <a:schemeClr val="tx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6" name="Shape 706"/>
          <p:cNvSpPr/>
          <p:nvPr/>
        </p:nvSpPr>
        <p:spPr>
          <a:xfrm>
            <a:off x="5468726" y="839001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 dirty="0">
              <a:solidFill>
                <a:srgbClr val="99999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219" y="839002"/>
            <a:ext cx="1887806" cy="33561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16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3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1653988" y="3031150"/>
            <a:ext cx="586996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6000" dirty="0"/>
              <a:t>Conclusion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Synthèse, Perspective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 dirty="0"/>
              <a:t>Synthèse</a:t>
            </a:r>
            <a:endParaRPr sz="4000" dirty="0"/>
          </a:p>
        </p:txBody>
      </p:sp>
      <p:sp>
        <p:nvSpPr>
          <p:cNvPr id="668" name="Shape 668"/>
          <p:cNvSpPr txBox="1">
            <a:spLocks noGrp="1"/>
          </p:cNvSpPr>
          <p:nvPr>
            <p:ph type="body" idx="2"/>
          </p:nvPr>
        </p:nvSpPr>
        <p:spPr>
          <a:xfrm>
            <a:off x="749019" y="1670014"/>
            <a:ext cx="8384255" cy="1050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O</a:t>
            </a:r>
            <a:r>
              <a:rPr lang="en" sz="2400" b="1" dirty="0"/>
              <a:t>bjectif :</a:t>
            </a:r>
            <a:endParaRPr sz="2400" b="1" dirty="0"/>
          </a:p>
          <a:p>
            <a:pPr marL="0" indent="0">
              <a:buNone/>
            </a:pPr>
            <a:r>
              <a:rPr lang="fr-FR" sz="2400" dirty="0"/>
              <a:t>Concevoir une application Android permettant la gestion optimale du temps de l’étudiant.</a:t>
            </a:r>
            <a:endParaRPr lang="fr-FR" sz="2400" b="1" dirty="0"/>
          </a:p>
        </p:txBody>
      </p:sp>
      <p:sp>
        <p:nvSpPr>
          <p:cNvPr id="669" name="Shape 669"/>
          <p:cNvSpPr txBox="1">
            <a:spLocks noGrp="1"/>
          </p:cNvSpPr>
          <p:nvPr>
            <p:ph type="body" idx="3"/>
          </p:nvPr>
        </p:nvSpPr>
        <p:spPr>
          <a:xfrm>
            <a:off x="759743" y="767630"/>
            <a:ext cx="8384255" cy="987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Contexte et problématique :</a:t>
            </a:r>
          </a:p>
          <a:p>
            <a:pPr marL="0" indent="0">
              <a:buNone/>
            </a:pPr>
            <a:r>
              <a:rPr lang="fr-FR" sz="1100" dirty="0"/>
              <a:t> </a:t>
            </a:r>
            <a:r>
              <a:rPr lang="fr-FR" sz="2400" dirty="0"/>
              <a:t>La nécessité de la gestion du temps chez </a:t>
            </a:r>
            <a:r>
              <a:rPr lang="fr-FR" sz="2400"/>
              <a:t>les étudiants.  </a:t>
            </a:r>
            <a:endParaRPr lang="fr-FR" sz="2400" dirty="0"/>
          </a:p>
        </p:txBody>
      </p:sp>
      <p:sp>
        <p:nvSpPr>
          <p:cNvPr id="31" name="Shape 670"/>
          <p:cNvSpPr txBox="1">
            <a:spLocks/>
          </p:cNvSpPr>
          <p:nvPr/>
        </p:nvSpPr>
        <p:spPr>
          <a:xfrm>
            <a:off x="749019" y="2901191"/>
            <a:ext cx="8384255" cy="132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33019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377" marR="0" lvl="1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◉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566" marR="0" lvl="2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754" marR="0" lvl="3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5943" marR="0" lvl="4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131" marR="0" lvl="5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320" marR="0" lvl="6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509" marR="0" lvl="7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○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697" marR="0" lvl="8" indent="-330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2400" b="1" dirty="0"/>
              <a:t>Conception :</a:t>
            </a:r>
          </a:p>
          <a:p>
            <a:pPr marL="0" indent="0">
              <a:buFont typeface="Source Sans Pro"/>
              <a:buNone/>
            </a:pPr>
            <a:r>
              <a:rPr lang="fr-FR" sz="2400" dirty="0"/>
              <a:t>Analyse</a:t>
            </a:r>
            <a:r>
              <a:rPr lang="en-US" sz="2400" dirty="0"/>
              <a:t> et  </a:t>
            </a:r>
            <a:r>
              <a:rPr lang="fr-FR" sz="2400" dirty="0"/>
              <a:t>modélisation</a:t>
            </a:r>
            <a:r>
              <a:rPr lang="en-US" sz="2400" dirty="0"/>
              <a:t> des  </a:t>
            </a:r>
            <a:r>
              <a:rPr lang="fr-FR" sz="2400" dirty="0"/>
              <a:t>fonctionnalités</a:t>
            </a:r>
            <a:r>
              <a:rPr lang="en-US" sz="2400" dirty="0"/>
              <a:t> nécessaires  grâce au </a:t>
            </a:r>
            <a:r>
              <a:rPr lang="en-US" sz="2400" dirty="0" err="1"/>
              <a:t>langage</a:t>
            </a:r>
            <a:r>
              <a:rPr lang="en-US" sz="2400" dirty="0"/>
              <a:t> UML.</a:t>
            </a:r>
          </a:p>
        </p:txBody>
      </p:sp>
      <p:grpSp>
        <p:nvGrpSpPr>
          <p:cNvPr id="34" name="Shape 673"/>
          <p:cNvGrpSpPr/>
          <p:nvPr/>
        </p:nvGrpSpPr>
        <p:grpSpPr>
          <a:xfrm>
            <a:off x="159661" y="1824684"/>
            <a:ext cx="464315" cy="494725"/>
            <a:chOff x="5970800" y="1619250"/>
            <a:chExt cx="428650" cy="456725"/>
          </a:xfrm>
          <a:solidFill>
            <a:srgbClr val="44DBF8"/>
          </a:solidFill>
        </p:grpSpPr>
        <p:sp>
          <p:nvSpPr>
            <p:cNvPr id="35" name="Shape 67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6" name="Shape 67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7" name="Shape 67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8" name="Shape 67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9" name="Shape 67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40" name="Shape 835"/>
          <p:cNvGrpSpPr/>
          <p:nvPr/>
        </p:nvGrpSpPr>
        <p:grpSpPr>
          <a:xfrm>
            <a:off x="170899" y="3113291"/>
            <a:ext cx="365499" cy="365499"/>
            <a:chOff x="1922075" y="1629000"/>
            <a:chExt cx="437200" cy="437200"/>
          </a:xfrm>
          <a:solidFill>
            <a:srgbClr val="3C78D8"/>
          </a:solidFill>
        </p:grpSpPr>
        <p:sp>
          <p:nvSpPr>
            <p:cNvPr id="41" name="Shape 83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2" name="Shape 8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grpSp>
        <p:nvGrpSpPr>
          <p:cNvPr id="53" name="Shape 798"/>
          <p:cNvGrpSpPr/>
          <p:nvPr/>
        </p:nvGrpSpPr>
        <p:grpSpPr>
          <a:xfrm>
            <a:off x="114950" y="1019404"/>
            <a:ext cx="484193" cy="484193"/>
            <a:chOff x="6660750" y="298550"/>
            <a:chExt cx="396900" cy="396300"/>
          </a:xfrm>
          <a:solidFill>
            <a:srgbClr val="BDF32E"/>
          </a:solidFill>
        </p:grpSpPr>
        <p:sp>
          <p:nvSpPr>
            <p:cNvPr id="54" name="Shape 79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5" name="Shape 80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17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1047751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000" dirty="0"/>
              <a:t>Synthèse</a:t>
            </a:r>
            <a:endParaRPr sz="4000" dirty="0"/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773973" y="754209"/>
            <a:ext cx="8060025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I</a:t>
            </a:r>
            <a:r>
              <a:rPr lang="en" sz="2400" b="1" dirty="0"/>
              <a:t>mplementation :</a:t>
            </a:r>
          </a:p>
          <a:p>
            <a:pPr marL="0" indent="0">
              <a:buNone/>
            </a:pPr>
            <a:r>
              <a:rPr lang="fr-FR" sz="2400" dirty="0"/>
              <a:t>U</a:t>
            </a:r>
            <a:r>
              <a:rPr lang="en" sz="2400" dirty="0"/>
              <a:t>tilisation des differents outils, langage</a:t>
            </a:r>
            <a:r>
              <a:rPr lang="fr-FR" sz="2400" dirty="0"/>
              <a:t>s</a:t>
            </a:r>
            <a:r>
              <a:rPr lang="en" sz="2400" dirty="0"/>
              <a:t>, et librairies.</a:t>
            </a:r>
          </a:p>
        </p:txBody>
      </p:sp>
      <p:sp>
        <p:nvSpPr>
          <p:cNvPr id="671" name="Shape 671"/>
          <p:cNvSpPr txBox="1">
            <a:spLocks noGrp="1"/>
          </p:cNvSpPr>
          <p:nvPr>
            <p:ph type="body" idx="2"/>
          </p:nvPr>
        </p:nvSpPr>
        <p:spPr>
          <a:xfrm>
            <a:off x="773973" y="1967531"/>
            <a:ext cx="8470223" cy="137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L</a:t>
            </a:r>
            <a:r>
              <a:rPr lang="en" sz="2400" b="1" dirty="0"/>
              <a:t>im</a:t>
            </a:r>
            <a:r>
              <a:rPr lang="fr-FR" sz="2400" b="1" dirty="0"/>
              <a:t>i</a:t>
            </a:r>
            <a:r>
              <a:rPr lang="en" sz="2400" b="1" dirty="0"/>
              <a:t>tes </a:t>
            </a:r>
          </a:p>
          <a:p>
            <a:pPr marL="0" indent="0">
              <a:buNone/>
            </a:pPr>
            <a:r>
              <a:rPr lang="fr-FR" sz="2400" dirty="0"/>
              <a:t>L’incapacité à gérer des événements qui s’étendent sur  plus d’une journée. </a:t>
            </a:r>
            <a:endParaRPr sz="2400" dirty="0"/>
          </a:p>
        </p:txBody>
      </p:sp>
      <p:sp>
        <p:nvSpPr>
          <p:cNvPr id="672" name="Shape 672"/>
          <p:cNvSpPr txBox="1">
            <a:spLocks noGrp="1"/>
          </p:cNvSpPr>
          <p:nvPr>
            <p:ph type="body" idx="3"/>
          </p:nvPr>
        </p:nvSpPr>
        <p:spPr>
          <a:xfrm>
            <a:off x="773973" y="3250952"/>
            <a:ext cx="7707816" cy="1081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sz="2400" b="1" dirty="0"/>
              <a:t>P</a:t>
            </a:r>
            <a:r>
              <a:rPr lang="en" sz="2400" b="1" dirty="0"/>
              <a:t>erspectives </a:t>
            </a:r>
            <a:endParaRPr sz="2400" b="1" dirty="0"/>
          </a:p>
          <a:p>
            <a:pPr marL="0" indent="0">
              <a:buNone/>
            </a:pPr>
            <a:r>
              <a:rPr lang="fr-FR" sz="2400" dirty="0"/>
              <a:t>Possibilité d’inclure une note vocale a l’événement. </a:t>
            </a:r>
          </a:p>
          <a:p>
            <a:pPr marL="0" indent="0">
              <a:buNone/>
            </a:pPr>
            <a:endParaRPr sz="11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6" y="922516"/>
            <a:ext cx="484193" cy="48419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968"/>
          <p:cNvSpPr/>
          <p:nvPr/>
        </p:nvSpPr>
        <p:spPr>
          <a:xfrm>
            <a:off x="159868" y="2233963"/>
            <a:ext cx="414419" cy="418455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44DB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47" name="Shape 888"/>
          <p:cNvGrpSpPr/>
          <p:nvPr/>
        </p:nvGrpSpPr>
        <p:grpSpPr>
          <a:xfrm>
            <a:off x="189584" y="3479672"/>
            <a:ext cx="384703" cy="550724"/>
            <a:chOff x="6730350" y="2315900"/>
            <a:chExt cx="257700" cy="420100"/>
          </a:xfrm>
          <a:solidFill>
            <a:srgbClr val="3C78D8"/>
          </a:solidFill>
        </p:grpSpPr>
        <p:sp>
          <p:nvSpPr>
            <p:cNvPr id="48" name="Shape 88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9" name="Shape 89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0" name="Shape 89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1" name="Shape 892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2" name="Shape 893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32" name="ZoneTexte 31"/>
          <p:cNvSpPr txBox="1"/>
          <p:nvPr/>
        </p:nvSpPr>
        <p:spPr>
          <a:xfrm>
            <a:off x="7861300" y="4533900"/>
            <a:ext cx="83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3C78D8"/>
                </a:solidFill>
              </a:rPr>
              <a:t>18</a:t>
            </a:r>
            <a:endParaRPr lang="fr-FR" sz="4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4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ctrTitle" idx="4294967295"/>
          </p:nvPr>
        </p:nvSpPr>
        <p:spPr>
          <a:xfrm>
            <a:off x="1275150" y="9039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0000" dirty="0"/>
              <a:t/>
            </a:r>
            <a:br>
              <a:rPr lang="en" sz="10000" dirty="0"/>
            </a:br>
            <a:r>
              <a:rPr lang="en" sz="10000" dirty="0"/>
              <a:t>MERCI!</a:t>
            </a:r>
            <a:endParaRPr sz="10000" dirty="0"/>
          </a:p>
        </p:txBody>
      </p:sp>
      <p:sp>
        <p:nvSpPr>
          <p:cNvPr id="3" name="ZoneTexte 2"/>
          <p:cNvSpPr txBox="1"/>
          <p:nvPr/>
        </p:nvSpPr>
        <p:spPr>
          <a:xfrm>
            <a:off x="1852506" y="1869441"/>
            <a:ext cx="5438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solidFill>
                  <a:srgbClr val="3C78D8"/>
                </a:solidFill>
                <a:latin typeface="Source Sans Pro" panose="020B0604020202020204" charset="0"/>
              </a:rPr>
              <a:t>Pour </a:t>
            </a:r>
            <a:r>
              <a:rPr lang="fr-FR" sz="4800" dirty="0">
                <a:solidFill>
                  <a:srgbClr val="BDF32E"/>
                </a:solidFill>
                <a:latin typeface="Source Sans Pro" panose="020B0604020202020204" charset="0"/>
              </a:rPr>
              <a:t>votre</a:t>
            </a:r>
            <a:r>
              <a:rPr lang="fr-FR" sz="4800" dirty="0">
                <a:solidFill>
                  <a:srgbClr val="3C78D8"/>
                </a:solidFill>
                <a:latin typeface="Source Sans Pro" panose="020B0604020202020204" charset="0"/>
              </a:rPr>
              <a:t> attention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dirty="0"/>
              <a:t>Introduction</a:t>
            </a:r>
            <a:endParaRPr sz="6000" dirty="0"/>
          </a:p>
        </p:txBody>
      </p:sp>
      <p:sp>
        <p:nvSpPr>
          <p:cNvPr id="473" name="Shape 47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800" dirty="0"/>
              <a:t>Contexte et problématique</a:t>
            </a:r>
            <a:endParaRPr sz="2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1049316" y="403413"/>
            <a:ext cx="6996600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Contexte et problématique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5" y="1109473"/>
            <a:ext cx="8872615" cy="3121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Le rythme de vie actuel nous fait sentir qu’on est perpétuellement en manque de temps. </a:t>
            </a:r>
          </a:p>
          <a:p>
            <a:r>
              <a:rPr lang="fr-FR" sz="2300" dirty="0"/>
              <a:t>L’étudiant est l’une des classes sociales les plus touchées par ce problème .</a:t>
            </a:r>
          </a:p>
          <a:p>
            <a:r>
              <a:rPr lang="fr-FR" sz="2400" dirty="0"/>
              <a:t>Nos habitudes quotidiennes ont beaucoup changé à cause des smartphones.</a:t>
            </a:r>
          </a:p>
          <a:p>
            <a:r>
              <a:rPr lang="fr-FR" sz="2400" dirty="0"/>
              <a:t>Ils sont utilisés par 56% de la population  mondiale, essentiellement par les étudiants .</a:t>
            </a:r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683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ctrTitle"/>
          </p:nvPr>
        </p:nvSpPr>
        <p:spPr>
          <a:xfrm>
            <a:off x="365761" y="3470062"/>
            <a:ext cx="738983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4800" dirty="0"/>
              <a:t>Spécification des besoins et conception</a:t>
            </a:r>
            <a:endParaRPr sz="4800" dirty="0"/>
          </a:p>
        </p:txBody>
      </p:sp>
      <p:sp>
        <p:nvSpPr>
          <p:cNvPr id="474" name="Shape 47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rgbClr val="3C7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957474" y="527644"/>
            <a:ext cx="7180284" cy="581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000" dirty="0"/>
              <a:t>Spécification des besoins</a:t>
            </a:r>
            <a:endParaRPr sz="4000" dirty="0">
              <a:solidFill>
                <a:srgbClr val="3C78D8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158496" y="1627093"/>
            <a:ext cx="8778240" cy="2603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L’application à développer aura pour mission d’offrir une représentation  des activités de l’utilisateur pendant les jours de la semaine et lui rappeler les tâches prévues . </a:t>
            </a:r>
          </a:p>
          <a:p>
            <a:endParaRPr lang="fr-FR" sz="2400" dirty="0"/>
          </a:p>
          <a:p>
            <a:r>
              <a:rPr lang="fr-FR" sz="2400" dirty="0"/>
              <a:t>UML : est un langage de modélisation graphique et textuelle.</a:t>
            </a:r>
          </a:p>
          <a:p>
            <a:pPr marL="101598" indent="0">
              <a:buNone/>
            </a:pPr>
            <a:endParaRPr lang="fr-FR" sz="2400" dirty="0"/>
          </a:p>
          <a:p>
            <a:endParaRPr lang="fr-FR" dirty="0"/>
          </a:p>
          <a:p>
            <a:pPr>
              <a:spcBef>
                <a:spcPts val="0"/>
              </a:spcBef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71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gitrep\docpfc\Modèle_Mémoire LATEX\images\cas_utilis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319" y="444985"/>
            <a:ext cx="7910111" cy="46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/>
          <p:cNvSpPr txBox="1"/>
          <p:nvPr/>
        </p:nvSpPr>
        <p:spPr>
          <a:xfrm>
            <a:off x="1454226" y="0"/>
            <a:ext cx="5827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CEF6"/>
                </a:solidFill>
                <a:latin typeface="Oswald"/>
              </a:rPr>
              <a:t>1.Diagramme de cas d'utilisation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424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4732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00CEF6"/>
                </a:solidFill>
                <a:latin typeface="Oswald"/>
              </a:rPr>
              <a:t>2. Interfaces IHM et navigation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74" y="513621"/>
            <a:ext cx="6780558" cy="462987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755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865" y="0"/>
            <a:ext cx="4463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rgbClr val="00CEF6"/>
                </a:solidFill>
              </a:rPr>
              <a:t>3. Modèle du domaine</a:t>
            </a:r>
            <a:endParaRPr lang="fr-FR" sz="3200" b="1" dirty="0">
              <a:solidFill>
                <a:srgbClr val="00CEF6"/>
              </a:solidFill>
              <a:latin typeface="Oswald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0" y="584775"/>
            <a:ext cx="7158529" cy="413206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29601" y="4533900"/>
            <a:ext cx="44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3C78D8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946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</TotalTime>
  <Words>1069</Words>
  <Application>Microsoft Office PowerPoint</Application>
  <PresentationFormat>Affichage à l'écran (16:9)</PresentationFormat>
  <Paragraphs>132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Oswald</vt:lpstr>
      <vt:lpstr>Calibri</vt:lpstr>
      <vt:lpstr>Tahoma</vt:lpstr>
      <vt:lpstr>Arial</vt:lpstr>
      <vt:lpstr>Times New Roman</vt:lpstr>
      <vt:lpstr>Source Sans Pro</vt:lpstr>
      <vt:lpstr>Quince template</vt:lpstr>
      <vt:lpstr>Présentation PowerPoint</vt:lpstr>
      <vt:lpstr>Plan de la présentation</vt:lpstr>
      <vt:lpstr>Introduction</vt:lpstr>
      <vt:lpstr>Contexte et problématique</vt:lpstr>
      <vt:lpstr>Spécification des besoins et conception</vt:lpstr>
      <vt:lpstr>Spécification des besoins</vt:lpstr>
      <vt:lpstr>Présentation PowerPoint</vt:lpstr>
      <vt:lpstr>Présentation PowerPoint</vt:lpstr>
      <vt:lpstr>Présentation PowerPoint</vt:lpstr>
      <vt:lpstr>Présentation PowerPoint</vt:lpstr>
      <vt:lpstr>5. Diagramme d’interaction</vt:lpstr>
      <vt:lpstr>Présentation PowerPoint</vt:lpstr>
      <vt:lpstr>Présentation PowerPoint</vt:lpstr>
      <vt:lpstr>6. Modèle relationnel</vt:lpstr>
      <vt:lpstr>Implémentation</vt:lpstr>
      <vt:lpstr>1. Représentation de l’environnement de travail </vt:lpstr>
      <vt:lpstr>2. Interfaces de l’application</vt:lpstr>
      <vt:lpstr>Présentation PowerPoint</vt:lpstr>
      <vt:lpstr>Présentation PowerPoint</vt:lpstr>
      <vt:lpstr>Présentation PowerPoint</vt:lpstr>
      <vt:lpstr>Conclusion</vt:lpstr>
      <vt:lpstr>Synthèse</vt:lpstr>
      <vt:lpstr>Synthèse</vt:lpstr>
      <vt:lpstr> 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réalisation d’une application Android pour la gestion du temps de l’étudiant</dc:title>
  <dc:creator>silver-desk</dc:creator>
  <cp:lastModifiedBy>silver-desk</cp:lastModifiedBy>
  <cp:revision>131</cp:revision>
  <dcterms:modified xsi:type="dcterms:W3CDTF">2018-06-12T00:19:23Z</dcterms:modified>
</cp:coreProperties>
</file>