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86" r:id="rId3"/>
    <p:sldId id="287" r:id="rId4"/>
    <p:sldId id="288" r:id="rId5"/>
    <p:sldId id="290" r:id="rId6"/>
    <p:sldId id="289" r:id="rId7"/>
    <p:sldId id="292" r:id="rId8"/>
    <p:sldId id="293" r:id="rId9"/>
    <p:sldId id="294" r:id="rId10"/>
    <p:sldId id="295" r:id="rId11"/>
    <p:sldId id="297" r:id="rId12"/>
    <p:sldId id="298" r:id="rId13"/>
    <p:sldId id="296" r:id="rId14"/>
    <p:sldId id="299" r:id="rId15"/>
    <p:sldId id="300" r:id="rId16"/>
    <p:sldId id="301" r:id="rId17"/>
    <p:sldId id="303" r:id="rId18"/>
    <p:sldId id="302" r:id="rId19"/>
    <p:sldId id="304" r:id="rId20"/>
    <p:sldId id="305" r:id="rId21"/>
    <p:sldId id="307" r:id="rId22"/>
    <p:sldId id="308" r:id="rId23"/>
    <p:sldId id="310" r:id="rId24"/>
    <p:sldId id="309" r:id="rId25"/>
    <p:sldId id="280" r:id="rId26"/>
  </p:sldIdLst>
  <p:sldSz cx="9144000" cy="5143500" type="screen16x9"/>
  <p:notesSz cx="6858000" cy="9144000"/>
  <p:embeddedFontLst>
    <p:embeddedFont>
      <p:font typeface="Source Sans Pro" panose="020B0604020202020204" charset="0"/>
      <p:regular r:id="rId28"/>
      <p:bold r:id="rId29"/>
      <p:italic r:id="rId30"/>
      <p:boldItalic r:id="rId31"/>
    </p:embeddedFont>
    <p:embeddedFont>
      <p:font typeface="Oswald"/>
      <p:regular r:id="rId32"/>
      <p:bold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Tahoma" panose="020B0604030504040204" pitchFamily="3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78D8"/>
    <a:srgbClr val="BDF32E"/>
    <a:srgbClr val="32D8C0"/>
    <a:srgbClr val="44DBF8"/>
    <a:srgbClr val="28324A"/>
    <a:srgbClr val="00CEF6"/>
    <a:srgbClr val="173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090498-8D1A-428B-A966-1CFFFA75EF62}">
  <a:tblStyle styleId="{A7090498-8D1A-428B-A966-1CFFFA75EF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96" autoAdjust="0"/>
  </p:normalViewPr>
  <p:slideViewPr>
    <p:cSldViewPr snapToGrid="0">
      <p:cViewPr varScale="1">
        <p:scale>
          <a:sx n="148" d="100"/>
          <a:sy n="148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696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354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0522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409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617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4155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7884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5889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2333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5576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5892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4372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522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6166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7402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534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969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103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94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4505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686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4323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35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6" y="2008379"/>
            <a:ext cx="9210651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6" y="2139700"/>
            <a:ext cx="9210651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3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6" name="Shape 36"/>
          <p:cNvSpPr/>
          <p:nvPr/>
        </p:nvSpPr>
        <p:spPr>
          <a:xfrm rot="8100000">
            <a:off x="6038983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" name="Shape 37"/>
          <p:cNvSpPr/>
          <p:nvPr/>
        </p:nvSpPr>
        <p:spPr>
          <a:xfrm rot="8100000">
            <a:off x="7181983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6" y="2005092"/>
            <a:ext cx="9229575" cy="642787"/>
            <a:chOff x="-42837" y="4443488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0" name="Shape 7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1" name="Shape 71"/>
          <p:cNvSpPr/>
          <p:nvPr/>
        </p:nvSpPr>
        <p:spPr>
          <a:xfrm rot="8100000">
            <a:off x="8699951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6" y="2008379"/>
            <a:ext cx="9210651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6" y="2139700"/>
            <a:ext cx="9210651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3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7" name="Shape 77"/>
          <p:cNvSpPr/>
          <p:nvPr/>
        </p:nvSpPr>
        <p:spPr>
          <a:xfrm rot="8100000">
            <a:off x="6038983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8" name="Shape 78"/>
          <p:cNvSpPr/>
          <p:nvPr/>
        </p:nvSpPr>
        <p:spPr>
          <a:xfrm rot="8100000">
            <a:off x="7181983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6" y="2005092"/>
            <a:ext cx="9229575" cy="642787"/>
            <a:chOff x="-42837" y="4443488"/>
            <a:chExt cx="9229575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1" name="Shape 111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2" name="Shape 112"/>
          <p:cNvSpPr/>
          <p:nvPr/>
        </p:nvSpPr>
        <p:spPr>
          <a:xfrm rot="8100000">
            <a:off x="8699951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1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1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55591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377" lvl="1" indent="-342891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566" lvl="2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754" lvl="3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5943" lvl="4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131" lvl="5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320" lvl="6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509" lvl="7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697" lvl="8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63" name="Shape 163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64" name="Shape 164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7" name="Shape 19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8" name="Shape 198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2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7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1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50" name="Shape 250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51" name="Shape 251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4" name="Shape 28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5" name="Shape 285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1" name="Shape 291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2" name="Shape 292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5" name="Shape 32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6" name="Shape 326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2" name="Shape 372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3" name="Shape 373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6" name="Shape 40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7" name="Shape 407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3" y="636775"/>
            <a:ext cx="9203951" cy="4550900"/>
          </a:xfrm>
          <a:custGeom>
            <a:avLst/>
            <a:gdLst/>
            <a:ahLst/>
            <a:cxnLst/>
            <a:rect l="0" t="0" r="0" b="0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6" y="768100"/>
            <a:ext cx="9210651" cy="4406200"/>
          </a:xfrm>
          <a:custGeom>
            <a:avLst/>
            <a:gdLst/>
            <a:ahLst/>
            <a:cxnLst/>
            <a:rect l="0" t="0" r="0" b="0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3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12" name="Shape 412"/>
          <p:cNvSpPr/>
          <p:nvPr/>
        </p:nvSpPr>
        <p:spPr>
          <a:xfrm rot="8100000">
            <a:off x="6038983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13" name="Shape 413"/>
          <p:cNvSpPr/>
          <p:nvPr/>
        </p:nvSpPr>
        <p:spPr>
          <a:xfrm rot="8100000">
            <a:off x="7181983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6" y="633492"/>
            <a:ext cx="9229575" cy="642787"/>
            <a:chOff x="-42837" y="4443488"/>
            <a:chExt cx="9229575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6" name="Shape 446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7" name="Shape 447"/>
          <p:cNvSpPr/>
          <p:nvPr/>
        </p:nvSpPr>
        <p:spPr>
          <a:xfrm rot="8100000">
            <a:off x="8699951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1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8" r:id="rId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27747" y="3381936"/>
            <a:ext cx="4235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Oswald"/>
              </a:rPr>
              <a:t>Réalisé par 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TAYEB CHRIF Mohand Said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SALIMI Salim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YAYADENE Abderzak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ZADIR Azeddine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081596" y="4613042"/>
            <a:ext cx="389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Oswald"/>
              </a:rPr>
              <a:t>Encadré par : M. AKILAL Karim</a:t>
            </a:r>
          </a:p>
        </p:txBody>
      </p:sp>
      <p:pic>
        <p:nvPicPr>
          <p:cNvPr id="12" name="Image 11" descr="Log_Univ_Beja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3" y="1"/>
            <a:ext cx="1765299" cy="68639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09779"/>
            <a:ext cx="2768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Université  Abderrahmane Mira Bejaia </a:t>
            </a:r>
            <a:b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</a:b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Faculté des Sciences Exactes </a:t>
            </a:r>
            <a:b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</a:b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 Département  Informatique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" y="638970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rgbClr val="00CEF6"/>
                </a:solidFill>
                <a:latin typeface="Oswald"/>
              </a:rPr>
              <a:t>Conception et réalisation d’une application Android pour la gestion du temps de l’étudiant </a:t>
            </a:r>
            <a:endParaRPr lang="fr-FR" sz="3200" b="1" dirty="0">
              <a:solidFill>
                <a:srgbClr val="00CEF6"/>
              </a:solidFill>
              <a:latin typeface="Oswald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665"/>
            <a:ext cx="8791461" cy="457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2334" y="0"/>
            <a:ext cx="8286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smtClean="0">
                <a:solidFill>
                  <a:srgbClr val="00CEF6"/>
                </a:solidFill>
              </a:rPr>
              <a:t>4.Diagramme </a:t>
            </a:r>
            <a:r>
              <a:rPr lang="fr-FR" sz="2400" dirty="0">
                <a:solidFill>
                  <a:srgbClr val="00CEF6"/>
                </a:solidFill>
              </a:rPr>
              <a:t>de classes participantes </a:t>
            </a:r>
            <a:r>
              <a:rPr lang="fr-FR" sz="2400" dirty="0" smtClean="0">
                <a:solidFill>
                  <a:srgbClr val="00CEF6"/>
                </a:solidFill>
              </a:rPr>
              <a:t>&lt; </a:t>
            </a:r>
            <a:r>
              <a:rPr lang="fr-FR" sz="2400" dirty="0">
                <a:solidFill>
                  <a:srgbClr val="00CEF6"/>
                </a:solidFill>
              </a:rPr>
              <a:t>Ajout événement </a:t>
            </a:r>
            <a:r>
              <a:rPr lang="fr-FR" sz="2400" dirty="0" smtClean="0">
                <a:solidFill>
                  <a:srgbClr val="00CEF6"/>
                </a:solidFill>
              </a:rPr>
              <a:t>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0337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5.Diagramme d’interaction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 smtClean="0"/>
              <a:t>Ajout d’un événement </a:t>
            </a:r>
          </a:p>
          <a:p>
            <a:pPr>
              <a:spcBef>
                <a:spcPts val="0"/>
              </a:spcBef>
            </a:pPr>
            <a:endParaRPr lang="fr-FR" sz="2800" dirty="0"/>
          </a:p>
          <a:p>
            <a:pPr>
              <a:spcBef>
                <a:spcPts val="0"/>
              </a:spcBef>
            </a:pPr>
            <a:endParaRPr lang="fr-FR" sz="2800" dirty="0" smtClean="0"/>
          </a:p>
          <a:p>
            <a:pPr>
              <a:spcBef>
                <a:spcPts val="0"/>
              </a:spcBef>
            </a:pPr>
            <a:r>
              <a:rPr lang="fr-FR" sz="2800" dirty="0" smtClean="0"/>
              <a:t> Suppression d’un calendrier </a:t>
            </a:r>
            <a:endParaRPr sz="2800" dirty="0" smtClean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442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" y="0"/>
            <a:ext cx="13282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rgbClr val="00CEF6"/>
                </a:solidFill>
              </a:rPr>
              <a:t>5.1.Diagramme d’interaction &lt; Ajout événement&gt;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665"/>
            <a:ext cx="8996082" cy="468183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036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" y="0"/>
            <a:ext cx="13282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rgbClr val="00CEF6"/>
                </a:solidFill>
              </a:rPr>
              <a:t>5.2.Diagramme d’interaction &lt;suppression d’un calendrier&gt;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3" y="461665"/>
            <a:ext cx="8177519" cy="444084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10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65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1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2800" dirty="0" smtClean="0"/>
              <a:t>6.Modèle relationnel</a:t>
            </a:r>
            <a:endParaRPr sz="28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109473"/>
            <a:ext cx="8778240" cy="2064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Calendrier(id_calendrier, titre, visibilité, couleur, description).</a:t>
            </a:r>
          </a:p>
          <a:p>
            <a:r>
              <a:rPr lang="fr-FR" sz="2400" dirty="0"/>
              <a:t>Evenement(id_evenement, titre, </a:t>
            </a:r>
            <a:r>
              <a:rPr lang="fr-FR" sz="2400" dirty="0" smtClean="0"/>
              <a:t> jour</a:t>
            </a:r>
            <a:r>
              <a:rPr lang="fr-FR" sz="2400" dirty="0"/>
              <a:t>, </a:t>
            </a:r>
            <a:r>
              <a:rPr lang="fr-FR" sz="2400" dirty="0" smtClean="0"/>
              <a:t> heure_debut,  </a:t>
            </a:r>
            <a:r>
              <a:rPr lang="fr-FR" sz="2400" dirty="0"/>
              <a:t>heure_fin, lieu, description, récurrence, #id_calendrier)</a:t>
            </a:r>
          </a:p>
          <a:p>
            <a:r>
              <a:rPr lang="fr-FR" sz="2400" dirty="0"/>
              <a:t>Alerte(id_alerte, </a:t>
            </a:r>
            <a:r>
              <a:rPr lang="fr-FR" sz="2400" dirty="0" smtClean="0"/>
              <a:t> état</a:t>
            </a:r>
            <a:r>
              <a:rPr lang="fr-FR" sz="2400" dirty="0"/>
              <a:t>, </a:t>
            </a:r>
            <a:r>
              <a:rPr lang="fr-FR" sz="2400" dirty="0" smtClean="0"/>
              <a:t> heure_déclenchement</a:t>
            </a:r>
            <a:r>
              <a:rPr lang="fr-FR" sz="2400" dirty="0"/>
              <a:t>, </a:t>
            </a:r>
            <a:r>
              <a:rPr lang="fr-FR" sz="2400" dirty="0" smtClean="0"/>
              <a:t> #</a:t>
            </a:r>
            <a:r>
              <a:rPr lang="fr-FR" sz="2400" dirty="0"/>
              <a:t>id_calendrier).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11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1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653988" y="3031150"/>
            <a:ext cx="586996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6000" dirty="0" smtClean="0"/>
              <a:t>Implémentation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 smtClean="0"/>
              <a:t>Android studio, java, room, git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215154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 smtClean="0"/>
              <a:t>Implémentation 1/2</a:t>
            </a:r>
            <a:endParaRPr sz="4000" dirty="0"/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109473"/>
            <a:ext cx="8778240" cy="2064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Calendrier(id_calendrier, titre, visibilité, couleur, description).</a:t>
            </a:r>
          </a:p>
          <a:p>
            <a:r>
              <a:rPr lang="fr-FR" sz="2400" dirty="0"/>
              <a:t>Evenement(id_evenement, titre, </a:t>
            </a:r>
            <a:r>
              <a:rPr lang="fr-FR" sz="2400" dirty="0" smtClean="0"/>
              <a:t> jour</a:t>
            </a:r>
            <a:r>
              <a:rPr lang="fr-FR" sz="2400" dirty="0"/>
              <a:t>, </a:t>
            </a:r>
            <a:r>
              <a:rPr lang="fr-FR" sz="2400" dirty="0" smtClean="0"/>
              <a:t> heure_debut,  </a:t>
            </a:r>
            <a:r>
              <a:rPr lang="fr-FR" sz="2400" dirty="0"/>
              <a:t>heure_fin, lieu, description, récurrence, #id_calendrier)</a:t>
            </a:r>
          </a:p>
          <a:p>
            <a:r>
              <a:rPr lang="fr-FR" sz="2400" dirty="0"/>
              <a:t>Alerte(id_alerte, </a:t>
            </a:r>
            <a:r>
              <a:rPr lang="fr-FR" sz="2400" dirty="0" smtClean="0"/>
              <a:t> état</a:t>
            </a:r>
            <a:r>
              <a:rPr lang="fr-FR" sz="2400" dirty="0"/>
              <a:t>, </a:t>
            </a:r>
            <a:r>
              <a:rPr lang="fr-FR" sz="2400" dirty="0" smtClean="0"/>
              <a:t> heure_déclenchement</a:t>
            </a:r>
            <a:r>
              <a:rPr lang="fr-FR" sz="2400" dirty="0"/>
              <a:t>, </a:t>
            </a:r>
            <a:r>
              <a:rPr lang="fr-FR" sz="2400" dirty="0" smtClean="0"/>
              <a:t> #</a:t>
            </a:r>
            <a:r>
              <a:rPr lang="fr-FR" sz="2400" dirty="0"/>
              <a:t>id_calendrier).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12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215154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 smtClean="0"/>
              <a:t>Implémentation 2/2</a:t>
            </a:r>
            <a:endParaRPr sz="4000" dirty="0"/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109473"/>
            <a:ext cx="8778240" cy="2064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Calendrier(id_calendrier, titre, visibilité, couleur, description).</a:t>
            </a:r>
          </a:p>
          <a:p>
            <a:r>
              <a:rPr lang="fr-FR" sz="2400" dirty="0"/>
              <a:t>Evenement(id_evenement, titre, </a:t>
            </a:r>
            <a:r>
              <a:rPr lang="fr-FR" sz="2400" dirty="0" smtClean="0"/>
              <a:t> jour</a:t>
            </a:r>
            <a:r>
              <a:rPr lang="fr-FR" sz="2400" dirty="0"/>
              <a:t>, </a:t>
            </a:r>
            <a:r>
              <a:rPr lang="fr-FR" sz="2400" dirty="0" smtClean="0"/>
              <a:t> heure_debut,  </a:t>
            </a:r>
            <a:r>
              <a:rPr lang="fr-FR" sz="2400" dirty="0"/>
              <a:t>heure_fin, lieu, description, récurrence, #id_calendrier)</a:t>
            </a:r>
          </a:p>
          <a:p>
            <a:r>
              <a:rPr lang="fr-FR" sz="2400" dirty="0"/>
              <a:t>Alerte(id_alerte, </a:t>
            </a:r>
            <a:r>
              <a:rPr lang="fr-FR" sz="2400" dirty="0" smtClean="0"/>
              <a:t> état</a:t>
            </a:r>
            <a:r>
              <a:rPr lang="fr-FR" sz="2400" dirty="0"/>
              <a:t>, </a:t>
            </a:r>
            <a:r>
              <a:rPr lang="fr-FR" sz="2400" dirty="0" smtClean="0"/>
              <a:t> heure_déclenchement</a:t>
            </a:r>
            <a:r>
              <a:rPr lang="fr-FR" sz="2400" dirty="0"/>
              <a:t>, </a:t>
            </a:r>
            <a:r>
              <a:rPr lang="fr-FR" sz="2400" dirty="0" smtClean="0"/>
              <a:t> #</a:t>
            </a:r>
            <a:r>
              <a:rPr lang="fr-FR" sz="2400" dirty="0"/>
              <a:t>id_calendrier).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4" name="ZoneTexte 3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13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01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3021959" y="1214201"/>
            <a:ext cx="2903100" cy="2903100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1073700" y="1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OR USE </a:t>
            </a:r>
            <a:r>
              <a:rPr lang="en" dirty="0">
                <a:solidFill>
                  <a:srgbClr val="3C78D8"/>
                </a:solidFill>
              </a:rPr>
              <a:t>DIAGRAMS</a:t>
            </a:r>
            <a:r>
              <a:rPr lang="en" dirty="0"/>
              <a:t> TO EXPLAIN COMPLEX IDEAS</a:t>
            </a:r>
            <a:endParaRPr dirty="0"/>
          </a:p>
        </p:txBody>
      </p:sp>
      <p:sp>
        <p:nvSpPr>
          <p:cNvPr id="558" name="Shape 558"/>
          <p:cNvSpPr/>
          <p:nvPr/>
        </p:nvSpPr>
        <p:spPr>
          <a:xfrm rot="2700000">
            <a:off x="2658029" y="1637237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59" name="Shape 559"/>
          <p:cNvSpPr/>
          <p:nvPr/>
        </p:nvSpPr>
        <p:spPr>
          <a:xfrm rot="2700000">
            <a:off x="3807812" y="278701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2832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0" name="Shape 560"/>
          <p:cNvSpPr/>
          <p:nvPr/>
        </p:nvSpPr>
        <p:spPr>
          <a:xfrm rot="-2700000">
            <a:off x="2657776" y="2786950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1" name="Shape 561"/>
          <p:cNvSpPr/>
          <p:nvPr/>
        </p:nvSpPr>
        <p:spPr>
          <a:xfrm rot="-2700000">
            <a:off x="3807558" y="163716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2" name="Shape 562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w="76200" cap="flat" cmpd="sng">
            <a:solidFill>
              <a:srgbClr val="7F7F7F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3632411" y="1824889"/>
            <a:ext cx="8403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4" name="Shape 564"/>
          <p:cNvSpPr/>
          <p:nvPr/>
        </p:nvSpPr>
        <p:spPr>
          <a:xfrm>
            <a:off x="3632411" y="2666173"/>
            <a:ext cx="8403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5" name="Shape 565"/>
          <p:cNvSpPr/>
          <p:nvPr/>
        </p:nvSpPr>
        <p:spPr>
          <a:xfrm>
            <a:off x="4472917" y="1824889"/>
            <a:ext cx="8415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6" name="Shape 566"/>
          <p:cNvSpPr/>
          <p:nvPr/>
        </p:nvSpPr>
        <p:spPr>
          <a:xfrm>
            <a:off x="4472917" y="2666173"/>
            <a:ext cx="8415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7" name="Shape 567"/>
          <p:cNvSpPr/>
          <p:nvPr/>
        </p:nvSpPr>
        <p:spPr>
          <a:xfrm>
            <a:off x="3787986" y="1990672"/>
            <a:ext cx="1354610" cy="1334729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1005825" rIns="91425" bIns="45700" anchor="ctr" anchorCtr="1">
            <a:noAutofit/>
          </a:bodyPr>
          <a:lstStyle/>
          <a:p>
            <a:pPr algn="ctr"/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8" name="Shape 568"/>
          <p:cNvSpPr txBox="1"/>
          <p:nvPr/>
        </p:nvSpPr>
        <p:spPr>
          <a:xfrm rot="-2700000">
            <a:off x="2857564" y="3495592"/>
            <a:ext cx="121382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fr-FR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SQLite, Room</a:t>
            </a:r>
            <a:endParaRPr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3751658" y="131170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5066755" y="131170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5708039" y="1943932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5708039" y="3251593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3751658" y="3890259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5066755" y="3890259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3108649" y="1943932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3108649" y="3251593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7" name="Shape 577"/>
          <p:cNvSpPr/>
          <p:nvPr/>
        </p:nvSpPr>
        <p:spPr>
          <a:xfrm rot="5400000">
            <a:off x="5645368" y="237983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8" name="Shape 578"/>
          <p:cNvSpPr/>
          <p:nvPr/>
        </p:nvSpPr>
        <p:spPr>
          <a:xfrm rot="5400000">
            <a:off x="2776350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4211010" y="9684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4211010" y="383804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1" name="Shape 581"/>
          <p:cNvSpPr txBox="1"/>
          <p:nvPr/>
        </p:nvSpPr>
        <p:spPr>
          <a:xfrm rot="-2700000">
            <a:off x="4962059" y="1416667"/>
            <a:ext cx="946047" cy="48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Java, </a:t>
            </a:r>
          </a:p>
          <a:p>
            <a:pPr algn="ctr"/>
            <a:r>
              <a:rPr lang="fr-FR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XML</a:t>
            </a:r>
            <a:endParaRPr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2" name="Shape 582"/>
          <p:cNvSpPr txBox="1"/>
          <p:nvPr/>
        </p:nvSpPr>
        <p:spPr>
          <a:xfrm rot="2700000">
            <a:off x="2857866" y="1504386"/>
            <a:ext cx="117096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12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Android Studio</a:t>
            </a:r>
            <a:endParaRPr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3" name="Shape 583"/>
          <p:cNvSpPr txBox="1"/>
          <p:nvPr/>
        </p:nvSpPr>
        <p:spPr>
          <a:xfrm rot="2700000">
            <a:off x="4988512" y="3461463"/>
            <a:ext cx="1166727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ColorPicker,WeekVeiw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6098977" y="4094256"/>
            <a:ext cx="28218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800" b="1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Diagram featured by </a:t>
            </a:r>
            <a:r>
              <a:rPr lang="en" sz="800" b="1" u="sng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http://slidemodel.com</a:t>
            </a:r>
            <a:endParaRPr sz="8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85" name="Shape 585"/>
          <p:cNvGrpSpPr/>
          <p:nvPr/>
        </p:nvGrpSpPr>
        <p:grpSpPr>
          <a:xfrm>
            <a:off x="6216058" y="1098434"/>
            <a:ext cx="1952706" cy="655221"/>
            <a:chOff x="8539600" y="1476652"/>
            <a:chExt cx="2839472" cy="952771"/>
          </a:xfrm>
        </p:grpSpPr>
        <p:sp>
          <p:nvSpPr>
            <p:cNvPr id="586" name="Shape 586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7" name="Shape 587"/>
            <p:cNvSpPr txBox="1"/>
            <p:nvPr/>
          </p:nvSpPr>
          <p:spPr>
            <a:xfrm>
              <a:off x="8539600" y="1476652"/>
              <a:ext cx="2810100" cy="400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fr-FR" sz="1800" dirty="0" smtClean="0">
                  <a:solidFill>
                    <a:srgbClr val="00CEF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Java et XML</a:t>
              </a:r>
              <a:endParaRPr sz="1800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6243032" y="3261427"/>
            <a:ext cx="2577287" cy="647073"/>
            <a:chOff x="6426462" y="3475458"/>
            <a:chExt cx="2844686" cy="714209"/>
          </a:xfrm>
        </p:grpSpPr>
        <p:sp>
          <p:nvSpPr>
            <p:cNvPr id="589" name="Shape 589"/>
            <p:cNvSpPr txBox="1"/>
            <p:nvPr/>
          </p:nvSpPr>
          <p:spPr>
            <a:xfrm>
              <a:off x="6426462" y="3745967"/>
              <a:ext cx="2719643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r>
                <a:rPr lang="en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0" name="Shape 590"/>
            <p:cNvSpPr txBox="1"/>
            <p:nvPr/>
          </p:nvSpPr>
          <p:spPr>
            <a:xfrm>
              <a:off x="6426462" y="3475458"/>
              <a:ext cx="2844686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1800" dirty="0" smtClean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Colorpicker et weekView</a:t>
              </a:r>
              <a:endParaRPr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770511" y="1106490"/>
            <a:ext cx="1932507" cy="647163"/>
            <a:chOff x="8578272" y="1488369"/>
            <a:chExt cx="2810100" cy="941054"/>
          </a:xfrm>
        </p:grpSpPr>
        <p:sp>
          <p:nvSpPr>
            <p:cNvPr id="592" name="Shape 592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r"/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3" name="Shape 593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800" dirty="0" smtClean="0">
                  <a:solidFill>
                    <a:srgbClr val="8EC4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Android Studio</a:t>
              </a:r>
              <a:endParaRPr sz="1800" dirty="0">
                <a:solidFill>
                  <a:srgbClr val="8EC4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770597" y="3261426"/>
            <a:ext cx="1932499" cy="647073"/>
            <a:chOff x="386249" y="3475458"/>
            <a:chExt cx="2133000" cy="714209"/>
          </a:xfrm>
        </p:grpSpPr>
        <p:sp>
          <p:nvSpPr>
            <p:cNvPr id="595" name="Shape 595"/>
            <p:cNvSpPr txBox="1"/>
            <p:nvPr/>
          </p:nvSpPr>
          <p:spPr>
            <a:xfrm>
              <a:off x="386249" y="3745967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r"/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6" name="Shape 596"/>
            <p:cNvSpPr txBox="1"/>
            <p:nvPr/>
          </p:nvSpPr>
          <p:spPr>
            <a:xfrm>
              <a:off x="386249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800" dirty="0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dirty="0">
                <a:solidFill>
                  <a:srgbClr val="3468B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7" name="Shape 597"/>
          <p:cNvGrpSpPr/>
          <p:nvPr/>
        </p:nvGrpSpPr>
        <p:grpSpPr>
          <a:xfrm>
            <a:off x="2911888" y="2505636"/>
            <a:ext cx="258711" cy="313123"/>
            <a:chOff x="584925" y="922575"/>
            <a:chExt cx="415200" cy="502525"/>
          </a:xfrm>
        </p:grpSpPr>
        <p:sp>
          <p:nvSpPr>
            <p:cNvPr id="598" name="Shape 59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99" name="Shape 59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00" name="Shape 60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023" y="2519134"/>
            <a:ext cx="414564" cy="26215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693" y="1072589"/>
            <a:ext cx="432854" cy="31701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82" y="2058270"/>
            <a:ext cx="952939" cy="79213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871147" y="2802717"/>
            <a:ext cx="123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Git et GitHub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0370" y="3897172"/>
            <a:ext cx="347502" cy="353599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14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9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ANDROID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en"/>
              <a:t>Show and explain your web, app or software projects using these gadget templates.</a:t>
            </a:r>
            <a:endParaRPr dirty="0"/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26" y="840176"/>
            <a:ext cx="1887145" cy="335492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15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1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>
                <a:cs typeface="Times New Roman" pitchFamily="18" charset="0"/>
              </a:rPr>
              <a:t>Plan de la présentation</a:t>
            </a:r>
            <a:endParaRPr sz="4000" dirty="0"/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/>
              <a:t>Introduction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spécification des besoins et conception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Réalisation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Conclusion générale et perspectives</a:t>
            </a:r>
          </a:p>
          <a:p>
            <a:pPr>
              <a:spcBef>
                <a:spcPts val="0"/>
              </a:spcBef>
            </a:pPr>
            <a:endParaRPr dirty="0" smtClean="0"/>
          </a:p>
          <a:p>
            <a:pPr marL="0" indent="0">
              <a:buNone/>
            </a:pPr>
            <a:endParaRPr dirty="0"/>
          </a:p>
        </p:txBody>
      </p:sp>
      <p:sp>
        <p:nvSpPr>
          <p:cNvPr id="9" name="ZoneTexte 8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ANDROID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en" dirty="0"/>
              <a:t>Show and explain your web, app or software projects using these gadget templates.</a:t>
            </a:r>
            <a:endParaRPr dirty="0"/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27" y="839001"/>
            <a:ext cx="1887806" cy="33561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16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ANDROID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en"/>
              <a:t>Show and explain your web, app or software projects using these gadget templates.</a:t>
            </a:r>
            <a:endParaRPr dirty="0"/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219" y="839002"/>
            <a:ext cx="1887806" cy="33561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17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3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653988" y="3031150"/>
            <a:ext cx="586996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6000" dirty="0" smtClean="0"/>
              <a:t>Conclusion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 smtClean="0"/>
              <a:t>Synthèse ,Perspective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1047751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000" dirty="0" smtClean="0"/>
              <a:t>Synthèse</a:t>
            </a:r>
            <a:endParaRPr sz="4000" dirty="0"/>
          </a:p>
        </p:txBody>
      </p:sp>
      <p:sp>
        <p:nvSpPr>
          <p:cNvPr id="668" name="Shape 668"/>
          <p:cNvSpPr txBox="1">
            <a:spLocks noGrp="1"/>
          </p:cNvSpPr>
          <p:nvPr>
            <p:ph type="body" idx="2"/>
          </p:nvPr>
        </p:nvSpPr>
        <p:spPr>
          <a:xfrm>
            <a:off x="749019" y="1670014"/>
            <a:ext cx="8384255" cy="1050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 smtClean="0"/>
              <a:t>O</a:t>
            </a:r>
            <a:r>
              <a:rPr lang="en" sz="2400" b="1" dirty="0" smtClean="0"/>
              <a:t>bjectife :</a:t>
            </a:r>
            <a:endParaRPr sz="2400" b="1" dirty="0"/>
          </a:p>
          <a:p>
            <a:pPr marL="0" indent="0">
              <a:buNone/>
            </a:pPr>
            <a:r>
              <a:rPr lang="fr-FR" sz="2400" dirty="0"/>
              <a:t>Concevoir une application Android permettant une gestion optimale du temps de </a:t>
            </a:r>
            <a:r>
              <a:rPr lang="fr-FR" sz="2400" dirty="0" smtClean="0"/>
              <a:t>l’étudiant.</a:t>
            </a:r>
            <a:endParaRPr lang="fr-FR" sz="2400" b="1" dirty="0"/>
          </a:p>
        </p:txBody>
      </p:sp>
      <p:sp>
        <p:nvSpPr>
          <p:cNvPr id="669" name="Shape 669"/>
          <p:cNvSpPr txBox="1">
            <a:spLocks noGrp="1"/>
          </p:cNvSpPr>
          <p:nvPr>
            <p:ph type="body" idx="3"/>
          </p:nvPr>
        </p:nvSpPr>
        <p:spPr>
          <a:xfrm>
            <a:off x="759743" y="767630"/>
            <a:ext cx="8384255" cy="987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 smtClean="0"/>
              <a:t>Contexte et problématique :</a:t>
            </a:r>
          </a:p>
          <a:p>
            <a:pPr marL="0" indent="0">
              <a:buNone/>
            </a:pPr>
            <a:r>
              <a:rPr lang="fr-FR" sz="1100" dirty="0" smtClean="0"/>
              <a:t> </a:t>
            </a:r>
            <a:r>
              <a:rPr lang="fr-FR" sz="2400" dirty="0" smtClean="0"/>
              <a:t>la nécessité d’une gestion de temps chez les étudiants .  </a:t>
            </a:r>
          </a:p>
        </p:txBody>
      </p:sp>
      <p:sp>
        <p:nvSpPr>
          <p:cNvPr id="31" name="Shape 670"/>
          <p:cNvSpPr txBox="1">
            <a:spLocks/>
          </p:cNvSpPr>
          <p:nvPr/>
        </p:nvSpPr>
        <p:spPr>
          <a:xfrm>
            <a:off x="749019" y="2901191"/>
            <a:ext cx="8384255" cy="132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3019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377" marR="0" lvl="1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566" marR="0" lvl="2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754" marR="0" lvl="3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5943" marR="0" lvl="4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131" marR="0" lvl="5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320" marR="0" lvl="6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509" marR="0" lvl="7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697" marR="0" lvl="8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2400" b="1" dirty="0" smtClean="0"/>
              <a:t>Conception :</a:t>
            </a:r>
          </a:p>
          <a:p>
            <a:pPr marL="0" indent="0">
              <a:buFont typeface="Source Sans Pro"/>
              <a:buNone/>
            </a:pPr>
            <a:r>
              <a:rPr lang="fr-FR" sz="2400" dirty="0" smtClean="0"/>
              <a:t>analyse</a:t>
            </a:r>
            <a:r>
              <a:rPr lang="en-US" sz="2400" dirty="0" smtClean="0"/>
              <a:t> et  </a:t>
            </a:r>
            <a:r>
              <a:rPr lang="fr-FR" sz="2400" dirty="0" smtClean="0"/>
              <a:t>modélisation</a:t>
            </a:r>
            <a:r>
              <a:rPr lang="en-US" sz="2400" dirty="0" smtClean="0"/>
              <a:t> des  </a:t>
            </a:r>
            <a:r>
              <a:rPr lang="fr-FR" sz="2400" dirty="0" smtClean="0"/>
              <a:t>fonctionnalités</a:t>
            </a:r>
            <a:r>
              <a:rPr lang="en-US" sz="2400" dirty="0" smtClean="0"/>
              <a:t> necessaire  grace au language UML .</a:t>
            </a:r>
          </a:p>
        </p:txBody>
      </p:sp>
      <p:grpSp>
        <p:nvGrpSpPr>
          <p:cNvPr id="34" name="Shape 673"/>
          <p:cNvGrpSpPr/>
          <p:nvPr/>
        </p:nvGrpSpPr>
        <p:grpSpPr>
          <a:xfrm>
            <a:off x="159661" y="1824684"/>
            <a:ext cx="464315" cy="494725"/>
            <a:chOff x="5970800" y="1619250"/>
            <a:chExt cx="428650" cy="456725"/>
          </a:xfrm>
          <a:solidFill>
            <a:srgbClr val="44DBF8"/>
          </a:solidFill>
        </p:grpSpPr>
        <p:sp>
          <p:nvSpPr>
            <p:cNvPr id="35" name="Shape 674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6" name="Shape 675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7" name="Shape 676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8" name="Shape 67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9" name="Shape 67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40" name="Shape 835"/>
          <p:cNvGrpSpPr/>
          <p:nvPr/>
        </p:nvGrpSpPr>
        <p:grpSpPr>
          <a:xfrm>
            <a:off x="170899" y="3113291"/>
            <a:ext cx="365499" cy="365499"/>
            <a:chOff x="1922075" y="1629000"/>
            <a:chExt cx="437200" cy="437200"/>
          </a:xfrm>
          <a:solidFill>
            <a:srgbClr val="3C78D8"/>
          </a:solidFill>
        </p:grpSpPr>
        <p:sp>
          <p:nvSpPr>
            <p:cNvPr id="41" name="Shape 83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2" name="Shape 8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53" name="Shape 798"/>
          <p:cNvGrpSpPr/>
          <p:nvPr/>
        </p:nvGrpSpPr>
        <p:grpSpPr>
          <a:xfrm>
            <a:off x="114950" y="1019404"/>
            <a:ext cx="484193" cy="484193"/>
            <a:chOff x="6660750" y="298550"/>
            <a:chExt cx="396900" cy="396300"/>
          </a:xfrm>
          <a:solidFill>
            <a:srgbClr val="BDF32E"/>
          </a:solidFill>
        </p:grpSpPr>
        <p:sp>
          <p:nvSpPr>
            <p:cNvPr id="54" name="Shape 79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5" name="Shape 80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43" name="ZoneTexte 42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18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8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1047751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000" dirty="0" smtClean="0"/>
              <a:t>Synthèse</a:t>
            </a:r>
            <a:endParaRPr sz="4000" dirty="0"/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773973" y="754209"/>
            <a:ext cx="8060025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 smtClean="0"/>
              <a:t>I</a:t>
            </a:r>
            <a:r>
              <a:rPr lang="en" sz="2400" b="1" dirty="0" smtClean="0"/>
              <a:t>mplementation </a:t>
            </a:r>
            <a:endParaRPr lang="en" sz="2400" b="1" dirty="0"/>
          </a:p>
          <a:p>
            <a:pPr marL="0" indent="0">
              <a:buNone/>
            </a:pPr>
            <a:r>
              <a:rPr lang="en" sz="2400" dirty="0" smtClean="0"/>
              <a:t>utilisation des differents outils, language,et librairies  comme Android studio, Java,Room,SQLite</a:t>
            </a:r>
          </a:p>
        </p:txBody>
      </p:sp>
      <p:sp>
        <p:nvSpPr>
          <p:cNvPr id="671" name="Shape 671"/>
          <p:cNvSpPr txBox="1">
            <a:spLocks noGrp="1"/>
          </p:cNvSpPr>
          <p:nvPr>
            <p:ph type="body" idx="2"/>
          </p:nvPr>
        </p:nvSpPr>
        <p:spPr>
          <a:xfrm>
            <a:off x="773973" y="1967531"/>
            <a:ext cx="8470223" cy="137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 smtClean="0"/>
              <a:t>L</a:t>
            </a:r>
            <a:r>
              <a:rPr lang="en" sz="2400" b="1" dirty="0" smtClean="0"/>
              <a:t>imtes </a:t>
            </a:r>
          </a:p>
          <a:p>
            <a:pPr marL="0" indent="0">
              <a:buNone/>
            </a:pPr>
            <a:r>
              <a:rPr lang="fr-FR" sz="2400" dirty="0" smtClean="0"/>
              <a:t>L’incapacité de gérer des événements qui s’étendent sur  plus d’une journée </a:t>
            </a:r>
            <a:endParaRPr sz="2400" dirty="0"/>
          </a:p>
        </p:txBody>
      </p:sp>
      <p:sp>
        <p:nvSpPr>
          <p:cNvPr id="672" name="Shape 672"/>
          <p:cNvSpPr txBox="1">
            <a:spLocks noGrp="1"/>
          </p:cNvSpPr>
          <p:nvPr>
            <p:ph type="body" idx="3"/>
          </p:nvPr>
        </p:nvSpPr>
        <p:spPr>
          <a:xfrm>
            <a:off x="773973" y="3250952"/>
            <a:ext cx="7707816" cy="1081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 smtClean="0"/>
              <a:t>P</a:t>
            </a:r>
            <a:r>
              <a:rPr lang="en" sz="2400" b="1" dirty="0" smtClean="0"/>
              <a:t>respectives </a:t>
            </a:r>
            <a:endParaRPr sz="2400" b="1" dirty="0"/>
          </a:p>
          <a:p>
            <a:pPr marL="0" indent="0">
              <a:buNone/>
            </a:pPr>
            <a:r>
              <a:rPr lang="fr-FR" sz="2400" dirty="0" smtClean="0"/>
              <a:t>Possibilité d’inclure une note vocale a l’événement. </a:t>
            </a:r>
          </a:p>
          <a:p>
            <a:pPr marL="0" indent="0">
              <a:buNone/>
            </a:pPr>
            <a:endParaRPr sz="11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6" y="922516"/>
            <a:ext cx="484193" cy="48419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968"/>
          <p:cNvSpPr/>
          <p:nvPr/>
        </p:nvSpPr>
        <p:spPr>
          <a:xfrm>
            <a:off x="159868" y="2233963"/>
            <a:ext cx="414419" cy="418455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44DB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47" name="Shape 888"/>
          <p:cNvGrpSpPr/>
          <p:nvPr/>
        </p:nvGrpSpPr>
        <p:grpSpPr>
          <a:xfrm>
            <a:off x="189584" y="3479672"/>
            <a:ext cx="384703" cy="550724"/>
            <a:chOff x="6730350" y="2315900"/>
            <a:chExt cx="257700" cy="420100"/>
          </a:xfrm>
          <a:solidFill>
            <a:srgbClr val="3C78D8"/>
          </a:solidFill>
        </p:grpSpPr>
        <p:sp>
          <p:nvSpPr>
            <p:cNvPr id="48" name="Shape 88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9" name="Shape 89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0" name="Shape 89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1" name="Shape 89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2" name="Shape 89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32" name="ZoneTexte 31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19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4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0000" dirty="0" smtClean="0"/>
              <a:t>MERCI</a:t>
            </a:r>
            <a:r>
              <a:rPr lang="en" sz="10000" dirty="0" smtClean="0"/>
              <a:t>!</a:t>
            </a:r>
            <a:endParaRPr sz="10000" dirty="0"/>
          </a:p>
        </p:txBody>
      </p:sp>
      <p:sp>
        <p:nvSpPr>
          <p:cNvPr id="733" name="Shape 733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3600" b="1" dirty="0" smtClean="0"/>
              <a:t>Vos </a:t>
            </a:r>
            <a:r>
              <a:rPr lang="en" sz="3600" b="1" dirty="0"/>
              <a:t>questions?</a:t>
            </a:r>
            <a:endParaRPr sz="3600" b="1" dirty="0"/>
          </a:p>
          <a:p>
            <a:pPr marL="0" indent="0" algn="ctr">
              <a:buNone/>
            </a:pPr>
            <a:endParaRPr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 dirty="0"/>
              <a:t>Introduction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Contexte et problématique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403413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Contexte et problématique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109473"/>
            <a:ext cx="8778240" cy="3121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Le rythme de vie actuel nous fait sentir qu’on est perpétuellement en manque de temps </a:t>
            </a:r>
          </a:p>
          <a:p>
            <a:r>
              <a:rPr lang="fr-FR" sz="2400" dirty="0"/>
              <a:t>L’étudiant est l’une des classes sociale touché par ce problème .</a:t>
            </a:r>
          </a:p>
          <a:p>
            <a:r>
              <a:rPr lang="fr-FR" sz="2400" dirty="0"/>
              <a:t>Nos habitudes quotidiennes ont beaucoup changé a cause des Smartphones</a:t>
            </a:r>
          </a:p>
          <a:p>
            <a:r>
              <a:rPr lang="fr-FR" sz="2400" dirty="0"/>
              <a:t>Ils sont utiliser par 56% de la population  mondiale ,essentiellement par les étudiants 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683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365761" y="3470062"/>
            <a:ext cx="738983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800" dirty="0"/>
              <a:t>spécification des besoins et conception</a:t>
            </a:r>
            <a:endParaRPr sz="4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957474" y="527644"/>
            <a:ext cx="7180284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Méthodologie de conception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627093"/>
            <a:ext cx="8778240" cy="2603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UML : est un langage de modélisation graphique et textuelle.</a:t>
            </a:r>
          </a:p>
          <a:p>
            <a:r>
              <a:rPr lang="fr-FR" sz="2400" dirty="0"/>
              <a:t>Processus en cascade.</a:t>
            </a:r>
          </a:p>
          <a:p>
            <a:r>
              <a:rPr lang="fr-FR" sz="2400" dirty="0"/>
              <a:t>L’application à développer aura pour mission d’offrir une représentation des événements et des activités de l’utilisateur pendant les jours de la semaine.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71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gitrep\docpfc\Modèle_Mémoire LATEX\images\cas_utilis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319" y="444985"/>
            <a:ext cx="7910111" cy="46985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1454226" y="0"/>
            <a:ext cx="5827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CEF6"/>
                </a:solidFill>
                <a:latin typeface="Oswald"/>
              </a:rPr>
              <a:t>1.Diagramme de cas d'utilisation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424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865" y="0"/>
            <a:ext cx="5261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00CEF6"/>
                </a:solidFill>
                <a:latin typeface="Oswald"/>
              </a:rPr>
              <a:t>2.Interfaces IHM et navigation</a:t>
            </a:r>
            <a:endParaRPr lang="fr-FR" sz="28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74" y="513621"/>
            <a:ext cx="6780558" cy="462987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755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865" y="0"/>
            <a:ext cx="43492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00CEF6"/>
                </a:solidFill>
              </a:rPr>
              <a:t>3.Modèle </a:t>
            </a:r>
            <a:r>
              <a:rPr lang="fr-FR" sz="3200" b="1" dirty="0">
                <a:solidFill>
                  <a:srgbClr val="00CEF6"/>
                </a:solidFill>
              </a:rPr>
              <a:t>du domaine</a:t>
            </a:r>
            <a:endParaRPr lang="fr-FR" sz="32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10" y="584775"/>
            <a:ext cx="7158529" cy="413206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946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595</Words>
  <Application>Microsoft Office PowerPoint</Application>
  <PresentationFormat>Affichage à l'écran (16:9)</PresentationFormat>
  <Paragraphs>125</Paragraphs>
  <Slides>25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Source Sans Pro</vt:lpstr>
      <vt:lpstr>Oswald</vt:lpstr>
      <vt:lpstr>Calibri</vt:lpstr>
      <vt:lpstr>Tahoma</vt:lpstr>
      <vt:lpstr>Arial</vt:lpstr>
      <vt:lpstr>Times New Roman</vt:lpstr>
      <vt:lpstr>Quince template</vt:lpstr>
      <vt:lpstr>Présentation PowerPoint</vt:lpstr>
      <vt:lpstr>Plan de la présentation</vt:lpstr>
      <vt:lpstr>Introduction</vt:lpstr>
      <vt:lpstr>Contexte et problématique</vt:lpstr>
      <vt:lpstr>spécification des besoins et conception</vt:lpstr>
      <vt:lpstr>Méthodologie de conception</vt:lpstr>
      <vt:lpstr>Présentation PowerPoint</vt:lpstr>
      <vt:lpstr>Présentation PowerPoint</vt:lpstr>
      <vt:lpstr>Présentation PowerPoint</vt:lpstr>
      <vt:lpstr>Présentation PowerPoint</vt:lpstr>
      <vt:lpstr>5.Diagramme d’interaction</vt:lpstr>
      <vt:lpstr>Présentation PowerPoint</vt:lpstr>
      <vt:lpstr>Présentation PowerPoint</vt:lpstr>
      <vt:lpstr>6.Modèle relationnel</vt:lpstr>
      <vt:lpstr>Implémentation</vt:lpstr>
      <vt:lpstr>Implémentation 1/2</vt:lpstr>
      <vt:lpstr>Implémentation 2/2</vt:lpstr>
      <vt:lpstr>OR USE DIAGRAMS TO EXPLAIN COMPLEX IDEAS</vt:lpstr>
      <vt:lpstr>Présentation PowerPoint</vt:lpstr>
      <vt:lpstr>Présentation PowerPoint</vt:lpstr>
      <vt:lpstr>Présentation PowerPoint</vt:lpstr>
      <vt:lpstr>Conclusion</vt:lpstr>
      <vt:lpstr>Synthèse</vt:lpstr>
      <vt:lpstr>Synthèse</vt:lpstr>
      <vt:lpstr>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réalisation d’une application Android pour la gestion du temps de l’étudiant</dc:title>
  <dc:creator>silver-desk</dc:creator>
  <cp:lastModifiedBy>silver-desk</cp:lastModifiedBy>
  <cp:revision>39</cp:revision>
  <dcterms:modified xsi:type="dcterms:W3CDTF">2018-06-11T00:59:56Z</dcterms:modified>
</cp:coreProperties>
</file>