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2" r:id="rId17"/>
    <p:sldId id="311" r:id="rId18"/>
    <p:sldId id="304" r:id="rId19"/>
    <p:sldId id="305" r:id="rId20"/>
    <p:sldId id="307" r:id="rId21"/>
    <p:sldId id="308" r:id="rId22"/>
    <p:sldId id="310" r:id="rId23"/>
    <p:sldId id="309" r:id="rId24"/>
    <p:sldId id="280" r:id="rId2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Source Sans Pr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24A"/>
    <a:srgbClr val="BDF32E"/>
    <a:srgbClr val="3C78D8"/>
    <a:srgbClr val="32D8C0"/>
    <a:srgbClr val="44DBF8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8745" autoAdjust="0"/>
  </p:normalViewPr>
  <p:slideViewPr>
    <p:cSldViewPr snapToGrid="0">
      <p:cViewPr varScale="1">
        <p:scale>
          <a:sx n="141" d="100"/>
          <a:sy n="141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diagramme de classes participantes. Où l’utilisateur communique avec les 2 interfaces, qui peuvent éventuellement communiquer entre elles, elles communiquent avec les contrôles qui leur correspondent tandis que ces derniers communiquent avec les entités.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premier représente l’ajout d’un événement. Si l’utilisateur décide d’ajouter un événement, une interface dédiée lui est présentée dans la </a:t>
            </a:r>
            <a:r>
              <a:rPr lang="fr-FR" dirty="0" err="1"/>
              <a:t>quellle</a:t>
            </a:r>
            <a:r>
              <a:rPr lang="fr-FR" dirty="0"/>
              <a:t> il saisit les informations puis valide son ajout.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deuxième représente le cas de suppression d’un calendrier. Lorsque l’utilisateur décide de supprimer un calendrier, une boite de dialogue apparait pour confirmer la suppression en lui proposant la </a:t>
            </a:r>
            <a:r>
              <a:rPr lang="fr-FR" dirty="0" err="1"/>
              <a:t>possiblité</a:t>
            </a:r>
            <a:r>
              <a:rPr lang="fr-FR" dirty="0"/>
              <a:t> les événements avant de supprimer celui-ci.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3 tables (citez les champs), nous avons </a:t>
            </a:r>
            <a:r>
              <a:rPr lang="fr-FR" dirty="0" err="1"/>
              <a:t>id_calendrier</a:t>
            </a:r>
            <a:r>
              <a:rPr lang="fr-FR" dirty="0"/>
              <a:t> en tant que clé étrangère suite à la règle de composition. Nous avons aussi </a:t>
            </a:r>
            <a:r>
              <a:rPr lang="fr-FR" dirty="0" err="1"/>
              <a:t>id_evenement</a:t>
            </a:r>
            <a:r>
              <a:rPr lang="fr-FR" dirty="0"/>
              <a:t> en tant que clé </a:t>
            </a:r>
            <a:r>
              <a:rPr lang="fr-FR" dirty="0" err="1"/>
              <a:t>étrang-re</a:t>
            </a:r>
            <a:r>
              <a:rPr lang="fr-FR" dirty="0"/>
              <a:t> dans la table alerte suite à la règle de un-à-un. Elle </a:t>
            </a:r>
            <a:r>
              <a:rPr lang="fr-FR" dirty="0" err="1"/>
              <a:t>consisite</a:t>
            </a:r>
            <a:r>
              <a:rPr lang="fr-FR" dirty="0"/>
              <a:t> à ajouter un attribut clé étrangère dans la relation dérivée de l’entité ayant la cardinalité minimale à 0. Evénement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37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Aau</a:t>
            </a:r>
            <a:r>
              <a:rPr lang="fr-FR" baseline="0" dirty="0"/>
              <a:t> coure de ce projet nous </a:t>
            </a:r>
            <a:r>
              <a:rPr lang="fr-FR" baseline="0" dirty="0" err="1"/>
              <a:t>avon</a:t>
            </a:r>
            <a:r>
              <a:rPr lang="fr-FR" baseline="0" dirty="0"/>
              <a:t> </a:t>
            </a:r>
            <a:r>
              <a:rPr lang="fr-FR" baseline="0" dirty="0" err="1"/>
              <a:t>definit</a:t>
            </a:r>
            <a:r>
              <a:rPr lang="fr-FR" baseline="0" dirty="0"/>
              <a:t> une </a:t>
            </a:r>
            <a:r>
              <a:rPr lang="fr-FR" baseline="0" dirty="0" err="1"/>
              <a:t>problematique</a:t>
            </a:r>
            <a:r>
              <a:rPr lang="fr-FR" baseline="0" dirty="0"/>
              <a:t> qui la </a:t>
            </a:r>
            <a:r>
              <a:rPr lang="fr-FR" baseline="0" dirty="0" err="1"/>
              <a:t>necessité</a:t>
            </a:r>
            <a:r>
              <a:rPr lang="fr-FR" baseline="0" dirty="0"/>
              <a:t> de la gestion du temps chez l’</a:t>
            </a:r>
            <a:r>
              <a:rPr lang="fr-FR" baseline="0" dirty="0" err="1"/>
              <a:t>etudiant</a:t>
            </a:r>
            <a:r>
              <a:rPr lang="fr-FR" baseline="0" dirty="0"/>
              <a:t>  vue l’</a:t>
            </a:r>
            <a:r>
              <a:rPr lang="fr-FR" baseline="0" dirty="0" err="1"/>
              <a:t>importence</a:t>
            </a:r>
            <a:r>
              <a:rPr lang="fr-FR" baseline="0" dirty="0"/>
              <a:t> de cette </a:t>
            </a:r>
            <a:r>
              <a:rPr lang="fr-FR" baseline="0" dirty="0" err="1"/>
              <a:t>resource</a:t>
            </a:r>
            <a:r>
              <a:rPr lang="fr-FR" baseline="0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Ensuit nous avons </a:t>
            </a:r>
            <a:r>
              <a:rPr lang="fr-FR" baseline="0" dirty="0" err="1"/>
              <a:t>definie</a:t>
            </a:r>
            <a:r>
              <a:rPr lang="fr-FR" baseline="0" dirty="0"/>
              <a:t> un objectif qui est de </a:t>
            </a:r>
            <a:r>
              <a:rPr lang="fr-FR" baseline="0" dirty="0" err="1"/>
              <a:t>concevoire</a:t>
            </a:r>
            <a:r>
              <a:rPr lang="fr-FR" baseline="0" dirty="0"/>
              <a:t> une solution mobile </a:t>
            </a:r>
            <a:r>
              <a:rPr lang="fr-FR" baseline="0" dirty="0" err="1"/>
              <a:t>perrmetant</a:t>
            </a:r>
            <a:r>
              <a:rPr lang="fr-FR" baseline="0" dirty="0"/>
              <a:t> une gestion et une </a:t>
            </a:r>
            <a:r>
              <a:rPr lang="fr-FR" baseline="0" dirty="0" err="1"/>
              <a:t>representation</a:t>
            </a:r>
            <a:r>
              <a:rPr lang="fr-FR" baseline="0" dirty="0"/>
              <a:t> optimale du  temps de l’</a:t>
            </a:r>
            <a:r>
              <a:rPr lang="fr-FR" baseline="0" dirty="0" err="1"/>
              <a:t>etudant</a:t>
            </a:r>
            <a:endParaRPr lang="fr-F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Grace a </a:t>
            </a:r>
            <a:r>
              <a:rPr lang="fr-FR" baseline="0" dirty="0" err="1"/>
              <a:t>uml</a:t>
            </a:r>
            <a:r>
              <a:rPr lang="fr-FR" baseline="0" dirty="0"/>
              <a:t> nous avons modéliser </a:t>
            </a:r>
            <a:r>
              <a:rPr lang="fr-FR" baseline="0" dirty="0" err="1"/>
              <a:t>lcette</a:t>
            </a:r>
            <a:r>
              <a:rPr lang="fr-FR" baseline="0" dirty="0"/>
              <a:t> solution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Que nous avons</a:t>
            </a:r>
            <a:r>
              <a:rPr lang="fr-FR" baseline="0" dirty="0"/>
              <a:t> pu </a:t>
            </a:r>
            <a:r>
              <a:rPr lang="fr-FR" baseline="0" dirty="0" err="1"/>
              <a:t>implementer</a:t>
            </a:r>
            <a:r>
              <a:rPr lang="fr-FR" baseline="0" dirty="0"/>
              <a:t> en utilisant les </a:t>
            </a:r>
            <a:r>
              <a:rPr lang="fr-FR" baseline="0" dirty="0" err="1"/>
              <a:t>differtns</a:t>
            </a:r>
            <a:r>
              <a:rPr lang="fr-FR" baseline="0" dirty="0"/>
              <a:t> outils </a:t>
            </a:r>
            <a:r>
              <a:rPr lang="fr-FR" baseline="0" dirty="0" err="1"/>
              <a:t>prealablement</a:t>
            </a:r>
            <a:r>
              <a:rPr lang="fr-FR" baseline="0" dirty="0"/>
              <a:t> cité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err="1"/>
              <a:t>Neaomoins</a:t>
            </a:r>
            <a:r>
              <a:rPr lang="fr-FR" baseline="0" dirty="0"/>
              <a:t> la solution actuel admet des limes comme  l’incapacité de </a:t>
            </a:r>
            <a:r>
              <a:rPr lang="fr-FR" baseline="0" dirty="0" err="1"/>
              <a:t>gerer</a:t>
            </a:r>
            <a:r>
              <a:rPr lang="fr-FR" baseline="0" dirty="0"/>
              <a:t> des </a:t>
            </a:r>
            <a:r>
              <a:rPr lang="fr-FR" baseline="0" dirty="0" err="1"/>
              <a:t>evenments</a:t>
            </a:r>
            <a:r>
              <a:rPr lang="fr-FR" baseline="0" dirty="0"/>
              <a:t> qui s’</a:t>
            </a:r>
            <a:r>
              <a:rPr lang="fr-FR" baseline="0" dirty="0" err="1"/>
              <a:t>etendent</a:t>
            </a:r>
            <a:r>
              <a:rPr lang="fr-FR" baseline="0" dirty="0"/>
              <a:t> sur plus d’une </a:t>
            </a:r>
            <a:r>
              <a:rPr lang="fr-FR" baseline="0" dirty="0" err="1"/>
              <a:t>journé</a:t>
            </a:r>
            <a:r>
              <a:rPr lang="fr-FR" baseline="0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En </a:t>
            </a:r>
            <a:r>
              <a:rPr lang="fr-FR" baseline="0" dirty="0" err="1"/>
              <a:t>gise</a:t>
            </a:r>
            <a:r>
              <a:rPr lang="fr-FR" baseline="0" dirty="0"/>
              <a:t> de </a:t>
            </a:r>
            <a:r>
              <a:rPr lang="fr-FR" baseline="0" dirty="0" err="1"/>
              <a:t>percpectives</a:t>
            </a:r>
            <a:r>
              <a:rPr lang="fr-FR" baseline="0" dirty="0"/>
              <a:t> nous </a:t>
            </a:r>
            <a:r>
              <a:rPr lang="fr-FR" baseline="0" dirty="0" err="1"/>
              <a:t>esperons</a:t>
            </a:r>
            <a:r>
              <a:rPr lang="fr-FR" baseline="0" dirty="0"/>
              <a:t> pouvoir inclure une note vocale a l’</a:t>
            </a:r>
            <a:r>
              <a:rPr lang="fr-FR" baseline="0" dirty="0" err="1"/>
              <a:t>evenmen</a:t>
            </a:r>
            <a:r>
              <a:rPr lang="fr-FR" baseline="0" dirty="0"/>
              <a:t> et pour quoi pas </a:t>
            </a:r>
            <a:r>
              <a:rPr lang="fr-FR" baseline="0" dirty="0" err="1"/>
              <a:t>sychroniser</a:t>
            </a:r>
            <a:r>
              <a:rPr lang="fr-FR" baseline="0" dirty="0"/>
              <a:t> les calendrier de </a:t>
            </a:r>
            <a:r>
              <a:rPr lang="fr-FR" baseline="0" dirty="0" err="1"/>
              <a:t>lutilisateure</a:t>
            </a:r>
            <a:r>
              <a:rPr lang="fr-FR" baseline="0" dirty="0"/>
              <a:t> </a:t>
            </a:r>
            <a:r>
              <a:rPr lang="fr-FR" baseline="0" dirty="0" err="1"/>
              <a:t>grace</a:t>
            </a:r>
            <a:r>
              <a:rPr lang="fr-FR" baseline="0" dirty="0"/>
              <a:t> a </a:t>
            </a:r>
            <a:r>
              <a:rPr lang="fr-FR" baseline="0" dirty="0" err="1"/>
              <a:t>lutilisation</a:t>
            </a:r>
            <a:r>
              <a:rPr lang="fr-FR" baseline="0" dirty="0"/>
              <a:t> d’un </a:t>
            </a:r>
            <a:r>
              <a:rPr lang="fr-FR" baseline="0" dirty="0" err="1"/>
              <a:t>compt</a:t>
            </a:r>
            <a:r>
              <a:rPr lang="fr-FR" baseline="0" dirty="0"/>
              <a:t> </a:t>
            </a:r>
            <a:r>
              <a:rPr lang="fr-FR" baseline="0" dirty="0" err="1"/>
              <a:t>gmail</a:t>
            </a:r>
            <a:endParaRPr lang="fr-F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Aujourdhui</a:t>
            </a:r>
            <a:r>
              <a:rPr lang="fr-FR" dirty="0"/>
              <a:t> un manque de temps ce</a:t>
            </a:r>
            <a:r>
              <a:rPr lang="fr-FR" baseline="0" dirty="0"/>
              <a:t> fait </a:t>
            </a:r>
            <a:r>
              <a:rPr lang="fr-FR" baseline="0" dirty="0" err="1"/>
              <a:t>resentire</a:t>
            </a:r>
            <a:r>
              <a:rPr lang="fr-FR" baseline="0" dirty="0"/>
              <a:t> chez la plus part des gents ,comme si les journées devenais de plus en plus </a:t>
            </a:r>
            <a:r>
              <a:rPr lang="fr-FR" baseline="0" dirty="0" err="1"/>
              <a:t>cpourte</a:t>
            </a:r>
            <a:r>
              <a:rPr lang="fr-FR" baseline="0" dirty="0"/>
              <a:t> ,ce </a:t>
            </a:r>
            <a:r>
              <a:rPr lang="fr-FR" baseline="0" dirty="0" err="1"/>
              <a:t>sentilment</a:t>
            </a:r>
            <a:r>
              <a:rPr lang="fr-FR" baseline="0" dirty="0"/>
              <a:t> et du au rythme de vie actuel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Les </a:t>
            </a:r>
            <a:r>
              <a:rPr lang="fr-FR" baseline="0" dirty="0" err="1"/>
              <a:t>etudiants</a:t>
            </a:r>
            <a:r>
              <a:rPr lang="fr-FR" baseline="0" dirty="0"/>
              <a:t> </a:t>
            </a:r>
            <a:r>
              <a:rPr lang="fr-FR" baseline="0" dirty="0" err="1"/>
              <a:t>son,t</a:t>
            </a:r>
            <a:r>
              <a:rPr lang="fr-FR" baseline="0" dirty="0"/>
              <a:t> les plus toucher par ce </a:t>
            </a:r>
            <a:r>
              <a:rPr lang="fr-FR" baseline="0" dirty="0" err="1"/>
              <a:t>problem</a:t>
            </a:r>
            <a:r>
              <a:rPr lang="fr-FR" baseline="0" dirty="0"/>
              <a:t>  en </a:t>
            </a:r>
            <a:r>
              <a:rPr lang="fr-FR" baseline="0" dirty="0" err="1"/>
              <a:t>raisone</a:t>
            </a:r>
            <a:r>
              <a:rPr lang="fr-FR" baseline="0" dirty="0"/>
              <a:t> de diversité de </a:t>
            </a:r>
            <a:r>
              <a:rPr lang="fr-FR" baseline="0" dirty="0" err="1"/>
              <a:t>leures</a:t>
            </a:r>
            <a:r>
              <a:rPr lang="fr-FR" baseline="0" dirty="0"/>
              <a:t> activité ,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Dun autre coté  nos </a:t>
            </a:r>
            <a:r>
              <a:rPr lang="fr-FR" baseline="0" dirty="0" err="1"/>
              <a:t>habutudes</a:t>
            </a:r>
            <a:r>
              <a:rPr lang="fr-FR" baseline="0" dirty="0"/>
              <a:t> </a:t>
            </a:r>
            <a:r>
              <a:rPr lang="fr-FR" baseline="0" dirty="0" err="1"/>
              <a:t>quotideinnes</a:t>
            </a:r>
            <a:r>
              <a:rPr lang="fr-FR" baseline="0" dirty="0"/>
              <a:t> ont </a:t>
            </a:r>
            <a:r>
              <a:rPr lang="fr-FR" baseline="0" dirty="0" err="1"/>
              <a:t>beaucoupe</a:t>
            </a:r>
            <a:r>
              <a:rPr lang="fr-FR" baseline="0" dirty="0"/>
              <a:t> changer </a:t>
            </a:r>
            <a:r>
              <a:rPr lang="fr-FR" baseline="0" dirty="0" err="1"/>
              <a:t>acause</a:t>
            </a:r>
            <a:r>
              <a:rPr lang="fr-FR" baseline="0" dirty="0"/>
              <a:t> des nouvelles technologie tel que les smartphones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Ces dernier sont utiliser par 56% de la population mondial et  les </a:t>
            </a:r>
            <a:r>
              <a:rPr lang="fr-FR" baseline="0" dirty="0" err="1"/>
              <a:t>etudiant</a:t>
            </a:r>
            <a:r>
              <a:rPr lang="fr-FR" baseline="0" dirty="0"/>
              <a:t> </a:t>
            </a:r>
            <a:r>
              <a:rPr lang="fr-FR" baseline="0" dirty="0" err="1"/>
              <a:t>represente</a:t>
            </a:r>
            <a:r>
              <a:rPr lang="fr-FR" baseline="0" dirty="0"/>
              <a:t> une partie </a:t>
            </a:r>
            <a:r>
              <a:rPr lang="fr-FR" baseline="0" dirty="0" err="1"/>
              <a:t>consderable</a:t>
            </a:r>
            <a:r>
              <a:rPr lang="fr-FR" baseline="0" dirty="0"/>
              <a:t> de ce chiffre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figure, elle représente le diagramme de cas d’utilisation. L’utilisateur a la </a:t>
            </a:r>
            <a:r>
              <a:rPr lang="fr-FR" dirty="0" err="1"/>
              <a:t>possiblité</a:t>
            </a:r>
            <a:r>
              <a:rPr lang="fr-FR" dirty="0"/>
              <a:t> de gérer un calendrier (</a:t>
            </a:r>
            <a:r>
              <a:rPr lang="fr-FR" dirty="0" err="1"/>
              <a:t>ajout,modification,suppression</a:t>
            </a:r>
            <a:r>
              <a:rPr lang="fr-FR" dirty="0"/>
              <a:t>) dans le cas de la suppression, l’utilisateur peut transférer les événements à un autre calendrier. 2eme cas d’utilisation concerne la gestion de l’événement, ce dernier inclut la gestion 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 cette figure vous </a:t>
            </a:r>
            <a:r>
              <a:rPr lang="fr-FR" dirty="0" err="1"/>
              <a:t>pourez</a:t>
            </a:r>
            <a:r>
              <a:rPr lang="fr-FR" dirty="0"/>
              <a:t> voir les </a:t>
            </a:r>
            <a:r>
              <a:rPr lang="fr-FR" dirty="0" err="1"/>
              <a:t>differtnes</a:t>
            </a:r>
            <a:r>
              <a:rPr lang="fr-FR" dirty="0"/>
              <a:t> interface </a:t>
            </a:r>
            <a:r>
              <a:rPr lang="fr-FR" dirty="0" err="1"/>
              <a:t>prposer</a:t>
            </a:r>
            <a:r>
              <a:rPr lang="fr-FR" dirty="0"/>
              <a:t> et leurs liens</a:t>
            </a:r>
            <a:r>
              <a:rPr lang="fr-FR" baseline="0" dirty="0"/>
              <a:t> de navigation </a:t>
            </a:r>
            <a:r>
              <a:rPr lang="fr-FR" dirty="0"/>
              <a:t>, la Vue Globale est la première a </a:t>
            </a:r>
            <a:r>
              <a:rPr lang="fr-FR" dirty="0" err="1"/>
              <a:t>etre</a:t>
            </a:r>
            <a:r>
              <a:rPr lang="fr-FR" dirty="0"/>
              <a:t>  affichée à l’utilisateur. À partir de celle-ci, il peut ajouter un événement ou bien utiliser le menu </a:t>
            </a:r>
            <a:r>
              <a:rPr lang="fr-FR" dirty="0" err="1"/>
              <a:t>lateral</a:t>
            </a:r>
            <a:r>
              <a:rPr lang="fr-FR" baseline="0" dirty="0"/>
              <a:t> pour passer a la liste des calendrier </a:t>
            </a:r>
            <a:r>
              <a:rPr lang="fr-FR" dirty="0"/>
              <a:t>, dans la vue liste des calendriers l’utilisateur peut ajouter ou modifier un calendrier.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modèle du domaine qui définit les informations, il représente les objets du monde réel. </a:t>
            </a:r>
            <a:r>
              <a:rPr lang="fr-FR" i="0" u="none" dirty="0"/>
              <a:t>Un événement peut générer une ou pas d’alerte.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1307" y="298182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par: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M.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M.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M.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.</a:t>
            </a: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Oswald"/>
              </a:rPr>
              <a:t>Encadrés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8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CEF6"/>
                </a:solidFill>
              </a:rPr>
              <a:t>4. Diagramme de classes participantes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 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 Suppression d’un calendrier 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5.1. Diagramme d’interaction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655975"/>
            <a:ext cx="8996082" cy="43125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5.2. Diagramme d’interaction &lt; Suppression d’un calendrier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864700" y="1896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3600" dirty="0"/>
              <a:t>6. Modèle relationnel</a:t>
            </a:r>
            <a:endParaRPr sz="36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12500" y="953037"/>
            <a:ext cx="8693241" cy="291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600" dirty="0"/>
              <a:t>Calendrier (</a:t>
            </a:r>
            <a:r>
              <a:rPr lang="fr-FR" sz="2600" b="1" u="sng" dirty="0">
                <a:solidFill>
                  <a:srgbClr val="3C78D8"/>
                </a:solidFill>
              </a:rPr>
              <a:t>id_calendrier</a:t>
            </a:r>
            <a:r>
              <a:rPr lang="fr-FR" sz="2600" dirty="0"/>
              <a:t>, titre, visibilité, couleur, description).</a:t>
            </a:r>
          </a:p>
          <a:p>
            <a:r>
              <a:rPr lang="fr-FR" sz="2600" dirty="0"/>
              <a:t>Événement (</a:t>
            </a:r>
            <a:r>
              <a:rPr lang="fr-FR" sz="2600" b="1" u="sng" dirty="0">
                <a:solidFill>
                  <a:srgbClr val="3C78D8"/>
                </a:solidFill>
              </a:rPr>
              <a:t>id_événement</a:t>
            </a:r>
            <a:r>
              <a:rPr lang="fr-FR" sz="2600" b="1" u="sng" dirty="0"/>
              <a:t>, </a:t>
            </a:r>
            <a:r>
              <a:rPr lang="fr-FR" sz="2600" dirty="0"/>
              <a:t>titre,  jour,  heure_debut,  heure_fin, lieu, description, récurrence, </a:t>
            </a:r>
            <a:r>
              <a:rPr lang="fr-FR" sz="2600" b="1" i="1" dirty="0">
                <a:solidFill>
                  <a:srgbClr val="BDF32E"/>
                </a:solidFill>
              </a:rPr>
              <a:t>#id_calendrier</a:t>
            </a:r>
            <a:r>
              <a:rPr lang="fr-FR" sz="2600" dirty="0"/>
              <a:t>)</a:t>
            </a:r>
          </a:p>
          <a:p>
            <a:r>
              <a:rPr lang="fr-FR" sz="2600" dirty="0"/>
              <a:t>Alerte (</a:t>
            </a:r>
            <a:r>
              <a:rPr lang="fr-FR" sz="2600" b="1" u="sng" dirty="0">
                <a:solidFill>
                  <a:srgbClr val="3C78D8"/>
                </a:solidFill>
              </a:rPr>
              <a:t>id_alerte</a:t>
            </a:r>
            <a:r>
              <a:rPr lang="fr-FR" sz="2600" dirty="0"/>
              <a:t>,  état,  heure_déclenchement,  </a:t>
            </a:r>
            <a:r>
              <a:rPr lang="fr-FR" sz="2600" b="1" i="1" dirty="0">
                <a:solidFill>
                  <a:srgbClr val="BDF32E"/>
                </a:solidFill>
              </a:rPr>
              <a:t>#id_événement</a:t>
            </a:r>
            <a:r>
              <a:rPr lang="fr-FR" sz="2600" dirty="0"/>
              <a:t>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800" dirty="0"/>
              <a:t>1. Représentation de l’environnement de travail </a:t>
            </a:r>
            <a:endParaRPr sz="2800"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14131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77228" y="1969156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5" cy="655221"/>
            <a:chOff x="8539601" y="1476652"/>
            <a:chExt cx="2839471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1" y="1476652"/>
              <a:ext cx="28101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4"/>
            <a:chOff x="6426462" y="3475458"/>
            <a:chExt cx="2844686" cy="714210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8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icker et 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898021"/>
            <a:chOff x="8578272" y="1488369"/>
            <a:chExt cx="2810100" cy="1305832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786769"/>
              <a:ext cx="2800799" cy="1007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endParaRPr sz="18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60704" y="3274317"/>
            <a:ext cx="1986102" cy="401991"/>
            <a:chOff x="375330" y="3489686"/>
            <a:chExt cx="2192164" cy="443699"/>
          </a:xfrm>
        </p:grpSpPr>
        <p:sp>
          <p:nvSpPr>
            <p:cNvPr id="595" name="Shape 595"/>
            <p:cNvSpPr txBox="1"/>
            <p:nvPr/>
          </p:nvSpPr>
          <p:spPr>
            <a:xfrm>
              <a:off x="441394" y="3489686"/>
              <a:ext cx="2126100" cy="44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Shape 596">
              <a:extLst>
                <a:ext uri="{FF2B5EF4-FFF2-40B4-BE49-F238E27FC236}">
                  <a16:creationId xmlns:a16="http://schemas.microsoft.com/office/drawing/2014/main" id="{7E1DF014-22C7-41F5-BD20-CB511ABEE43B}"/>
                </a:ext>
              </a:extLst>
            </p:cNvPr>
            <p:cNvSpPr txBox="1"/>
            <p:nvPr/>
          </p:nvSpPr>
          <p:spPr>
            <a:xfrm>
              <a:off x="375330" y="3629485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Git et GitHub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12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2. Interfaces de l’application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Interface d’accueil.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calendrier.</a:t>
            </a:r>
          </a:p>
          <a:p>
            <a:pPr marL="101598" indent="0">
              <a:spcBef>
                <a:spcPts val="0"/>
              </a:spcBef>
              <a:buNone/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ajout d’un événement.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904747" y="4533900"/>
            <a:ext cx="76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13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199" y="3172077"/>
            <a:ext cx="3159941" cy="14815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</a:t>
            </a: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D’ACCUEIL </a:t>
            </a:r>
            <a:endParaRPr lang="fr-FR" b="1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 </a:t>
            </a: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jours)</a:t>
            </a:r>
            <a:endParaRPr lang="en" sz="96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fr-FR" dirty="0" smtClean="0">
                <a:latin typeface="Source Sans Pro" panose="020B0604020202020204" charset="0"/>
                <a:sym typeface="Oswald"/>
              </a:rPr>
              <a:t>Affichage </a:t>
            </a:r>
            <a:r>
              <a:rPr lang="fr-FR" dirty="0">
                <a:latin typeface="Source Sans Pro" panose="020B0604020202020204" charset="0"/>
                <a:sym typeface="Oswald"/>
              </a:rPr>
              <a:t>des événements avec la couleur qui leur correspondent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Source Sans Pro" panose="020B0604020202020204" charset="0"/>
                <a:sym typeface="Oswald"/>
              </a:rPr>
              <a:t>.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Source Sans Pro" panose="020B0604020202020204" charset="0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14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554304" y="3245972"/>
            <a:ext cx="3575400" cy="949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</a:t>
            </a:r>
            <a:r>
              <a:rPr lang="fr-FR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CALENDRIER</a:t>
            </a:r>
            <a:endParaRPr lang="fr-FR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fr-FR" dirty="0">
                <a:latin typeface="Source Sans Pro" panose="020B0604020202020204" charset="0"/>
                <a:sym typeface="Oswald"/>
              </a:rPr>
              <a:t>Liste des calendriers</a:t>
            </a:r>
            <a:r>
              <a:rPr lang="fr-FR" dirty="0" smtClean="0">
                <a:latin typeface="Source Sans Pro" panose="020B0604020202020204" charset="0"/>
                <a:sym typeface="Oswald"/>
              </a:rPr>
              <a:t>.</a:t>
            </a:r>
            <a:endParaRPr lang="fr-FR" dirty="0">
              <a:latin typeface="Source Sans Pro" panose="020B0604020202020204" charset="0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15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Implémentation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60683" y="2927747"/>
            <a:ext cx="3575400" cy="1725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AJOUT D’UN </a:t>
            </a: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EVENEMENT</a:t>
            </a:r>
            <a:endParaRPr lang="fr-FR" dirty="0">
              <a:latin typeface="Source Sans Pro" panose="020B0604020202020204" charset="0"/>
              <a:sym typeface="Oswald"/>
            </a:endParaRPr>
          </a:p>
          <a:p>
            <a:pPr marL="0" indent="0">
              <a:buNone/>
            </a:pPr>
            <a:r>
              <a:rPr lang="fr-FR" dirty="0">
                <a:latin typeface="Source Sans Pro" panose="020B0604020202020204" charset="0"/>
                <a:ea typeface="Oswald"/>
                <a:cs typeface="Oswald"/>
                <a:sym typeface="Oswald"/>
              </a:rPr>
              <a:t>Bouton flottant pour enregistrer l’événement.</a:t>
            </a:r>
            <a:endParaRPr lang="en" dirty="0">
              <a:latin typeface="Source Sans Pro" panose="020B0604020202020204" charset="0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endParaRPr lang="fr-FR" sz="1400" b="1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16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Synthèse, 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O</a:t>
            </a:r>
            <a:r>
              <a:rPr lang="en" sz="2400" b="1" dirty="0"/>
              <a:t>bjectif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la gestion optimale du temps de 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Contexte et problématique :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r>
              <a:rPr lang="fr-FR" sz="2400" dirty="0"/>
              <a:t>La nécessité de la gestion du temps chez </a:t>
            </a:r>
            <a:r>
              <a:rPr lang="fr-FR" sz="2400"/>
              <a:t>les étudiants.  </a:t>
            </a:r>
            <a:endParaRPr lang="fr-FR" sz="2400" dirty="0"/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/>
              <a:t>Analyse</a:t>
            </a:r>
            <a:r>
              <a:rPr lang="en-US" sz="2400" dirty="0"/>
              <a:t> et  </a:t>
            </a:r>
            <a:r>
              <a:rPr lang="fr-FR" sz="2400" dirty="0"/>
              <a:t>modélisation</a:t>
            </a:r>
            <a:r>
              <a:rPr lang="en-US" sz="2400" dirty="0"/>
              <a:t> des  </a:t>
            </a:r>
            <a:r>
              <a:rPr lang="fr-FR" sz="2400" dirty="0"/>
              <a:t>fonctionnalités</a:t>
            </a:r>
            <a:r>
              <a:rPr lang="en-US" sz="2400" dirty="0"/>
              <a:t> nécessaires  grâce au </a:t>
            </a:r>
            <a:r>
              <a:rPr lang="en-US" sz="2400" dirty="0" err="1"/>
              <a:t>langage</a:t>
            </a:r>
            <a:r>
              <a:rPr lang="en-US" sz="2400" dirty="0"/>
              <a:t> UML.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17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I</a:t>
            </a:r>
            <a:r>
              <a:rPr lang="en" sz="2400" b="1" dirty="0"/>
              <a:t>mplementation :</a:t>
            </a:r>
          </a:p>
          <a:p>
            <a:pPr marL="0" indent="0">
              <a:buNone/>
            </a:pPr>
            <a:r>
              <a:rPr lang="fr-FR" sz="2400" dirty="0"/>
              <a:t>U</a:t>
            </a:r>
            <a:r>
              <a:rPr lang="en" sz="2400" dirty="0"/>
              <a:t>tilisation des differents outils, langage</a:t>
            </a:r>
            <a:r>
              <a:rPr lang="fr-FR" sz="2400" dirty="0"/>
              <a:t>s</a:t>
            </a:r>
            <a:r>
              <a:rPr lang="en" sz="2400" dirty="0"/>
              <a:t>, et librairies.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L</a:t>
            </a:r>
            <a:r>
              <a:rPr lang="en" sz="2400" b="1" dirty="0"/>
              <a:t>im</a:t>
            </a:r>
            <a:r>
              <a:rPr lang="fr-FR" sz="2400" b="1" dirty="0"/>
              <a:t>i</a:t>
            </a:r>
            <a:r>
              <a:rPr lang="en" sz="2400" b="1" dirty="0"/>
              <a:t>tes </a:t>
            </a:r>
          </a:p>
          <a:p>
            <a:pPr marL="0" indent="0">
              <a:buNone/>
            </a:pPr>
            <a:r>
              <a:rPr lang="fr-FR" sz="2400" dirty="0"/>
              <a:t>L’incapacité à gérer des événements qui s’étendent sur  plus d’une journée.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P</a:t>
            </a:r>
            <a:r>
              <a:rPr lang="en" sz="2400" b="1" dirty="0"/>
              <a:t>erspectives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18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9039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 dirty="0"/>
              <a:t/>
            </a:r>
            <a:br>
              <a:rPr lang="en" sz="10000" dirty="0"/>
            </a:br>
            <a:r>
              <a:rPr lang="en" sz="10000" dirty="0"/>
              <a:t>MERCI!</a:t>
            </a:r>
            <a:endParaRPr sz="10000" dirty="0"/>
          </a:p>
        </p:txBody>
      </p:sp>
      <p:sp>
        <p:nvSpPr>
          <p:cNvPr id="3" name="ZoneTexte 2"/>
          <p:cNvSpPr txBox="1"/>
          <p:nvPr/>
        </p:nvSpPr>
        <p:spPr>
          <a:xfrm>
            <a:off x="1852506" y="1869441"/>
            <a:ext cx="5438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3C78D8"/>
                </a:solidFill>
                <a:latin typeface="Source Sans Pro" panose="020B0604020202020204" charset="0"/>
              </a:rPr>
              <a:t>Pour </a:t>
            </a:r>
            <a:r>
              <a:rPr lang="fr-FR" sz="4800" dirty="0">
                <a:solidFill>
                  <a:srgbClr val="BDF32E"/>
                </a:solidFill>
                <a:latin typeface="Source Sans Pro" panose="020B0604020202020204" charset="0"/>
              </a:rPr>
              <a:t>votre</a:t>
            </a:r>
            <a:r>
              <a:rPr lang="fr-FR" sz="4800" dirty="0">
                <a:solidFill>
                  <a:srgbClr val="3C78D8"/>
                </a:solidFill>
                <a:latin typeface="Source Sans Pro" panose="020B0604020202020204" charset="0"/>
              </a:rPr>
              <a:t>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5" y="1109473"/>
            <a:ext cx="8872615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temps. </a:t>
            </a:r>
          </a:p>
          <a:p>
            <a:r>
              <a:rPr lang="fr-FR" sz="2300" dirty="0"/>
              <a:t>L’étudiant est l’une des classes sociales les plus touchées par ce problème .</a:t>
            </a:r>
          </a:p>
          <a:p>
            <a:r>
              <a:rPr lang="fr-FR" sz="2400" dirty="0"/>
              <a:t>Nos habitudes quotidiennes ont beaucoup changé à cause des smartphones.</a:t>
            </a:r>
          </a:p>
          <a:p>
            <a:r>
              <a:rPr lang="fr-FR" sz="2400" dirty="0"/>
              <a:t>Ils sont utilisés par 56% de la population  mondiale, 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Spécification des besoins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L’application à développer aura pour mission d’offrir une représentation  des activités de l’utilisateur pendant les jours de la semaine et lui rappeler les tâches prévues . </a:t>
            </a:r>
          </a:p>
          <a:p>
            <a:endParaRPr lang="fr-FR" sz="2400" dirty="0"/>
          </a:p>
          <a:p>
            <a:r>
              <a:rPr lang="fr-FR" sz="2400" dirty="0"/>
              <a:t>UML : est un langage de modélisation graphique et textuelle.</a:t>
            </a:r>
          </a:p>
          <a:p>
            <a:pPr marL="101598" indent="0">
              <a:buNone/>
            </a:pPr>
            <a:endParaRPr lang="fr-FR" sz="2400" dirty="0"/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2. Interfaces IHM et navigation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463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CEF6"/>
                </a:solidFill>
              </a:rPr>
              <a:t>3. Modèle 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1069</Words>
  <Application>Microsoft Office PowerPoint</Application>
  <PresentationFormat>Affichage à l'écran (16:9)</PresentationFormat>
  <Paragraphs>132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Oswald</vt:lpstr>
      <vt:lpstr>Calibri</vt:lpstr>
      <vt:lpstr>Tahoma</vt:lpstr>
      <vt:lpstr>Arial</vt:lpstr>
      <vt:lpstr>Times New Roman</vt:lpstr>
      <vt:lpstr>Source Sans Pro</vt:lpstr>
      <vt:lpstr>Quince template</vt:lpstr>
      <vt:lpstr>Présentation PowerPoint</vt:lpstr>
      <vt:lpstr>Plan de la présentation</vt:lpstr>
      <vt:lpstr>Introduction</vt:lpstr>
      <vt:lpstr>Contexte et problématique</vt:lpstr>
      <vt:lpstr>Spécification des besoins et conception</vt:lpstr>
      <vt:lpstr>Spécification des besoins</vt:lpstr>
      <vt:lpstr>Présentation PowerPoint</vt:lpstr>
      <vt:lpstr>Présentation PowerPoint</vt:lpstr>
      <vt:lpstr>Présentation PowerPoint</vt:lpstr>
      <vt:lpstr>Présentation PowerPoint</vt:lpstr>
      <vt:lpstr>5. Diagramme d’interaction</vt:lpstr>
      <vt:lpstr>Présentation PowerPoint</vt:lpstr>
      <vt:lpstr>Présentation PowerPoint</vt:lpstr>
      <vt:lpstr>6. Modèle relationnel</vt:lpstr>
      <vt:lpstr>Implémentation</vt:lpstr>
      <vt:lpstr>1. Représentation de l’environnement de travail </vt:lpstr>
      <vt:lpstr>2. Interfaces de l’application</vt:lpstr>
      <vt:lpstr>Présentation PowerPoint</vt:lpstr>
      <vt:lpstr>Présentation PowerPoint</vt:lpstr>
      <vt:lpstr>Présentation PowerPoint</vt:lpstr>
      <vt:lpstr>Conclusion</vt:lpstr>
      <vt:lpstr>Synthèse</vt:lpstr>
      <vt:lpstr>Synthèse</vt:lpstr>
      <vt:lpstr> 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silver-desk</cp:lastModifiedBy>
  <cp:revision>132</cp:revision>
  <dcterms:modified xsi:type="dcterms:W3CDTF">2018-06-12T00:26:54Z</dcterms:modified>
</cp:coreProperties>
</file>