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3" r:id="rId4"/>
    <p:sldId id="264" r:id="rId5"/>
    <p:sldId id="265" r:id="rId6"/>
    <p:sldId id="266" r:id="rId7"/>
    <p:sldId id="267" r:id="rId8"/>
    <p:sldId id="268" r:id="rId9"/>
    <p:sldId id="269" r:id="rId10"/>
    <p:sldId id="270" r:id="rId11"/>
    <p:sldId id="271" r:id="rId12"/>
    <p:sldId id="261" r:id="rId13"/>
    <p:sldId id="278" r:id="rId14"/>
    <p:sldId id="276" r:id="rId15"/>
    <p:sldId id="272" r:id="rId16"/>
    <p:sldId id="273" r:id="rId17"/>
    <p:sldId id="274" r:id="rId18"/>
    <p:sldId id="277" r:id="rId19"/>
    <p:sldId id="275" r:id="rId20"/>
    <p:sldId id="279" r:id="rId21"/>
    <p:sldId id="280" r:id="rId22"/>
    <p:sldId id="28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E65FC5-66BD-48C9-BBEB-D7BEDBECACAA}" type="datetimeFigureOut">
              <a:rPr lang="en-PK" smtClean="0"/>
              <a:t>12/11/2022</a:t>
            </a:fld>
            <a:endParaRPr lang="en-PK"/>
          </a:p>
        </p:txBody>
      </p:sp>
      <p:sp>
        <p:nvSpPr>
          <p:cNvPr id="5" name="Footer Placeholder 4"/>
          <p:cNvSpPr>
            <a:spLocks noGrp="1"/>
          </p:cNvSpPr>
          <p:nvPr>
            <p:ph type="ftr" sz="quarter" idx="11"/>
          </p:nvPr>
        </p:nvSpPr>
        <p:spPr>
          <a:xfrm>
            <a:off x="2416500" y="329307"/>
            <a:ext cx="4973915" cy="309201"/>
          </a:xfrm>
        </p:spPr>
        <p:txBody>
          <a:bodyPr/>
          <a:lstStyle/>
          <a:p>
            <a:endParaRPr lang="en-PK"/>
          </a:p>
        </p:txBody>
      </p:sp>
      <p:sp>
        <p:nvSpPr>
          <p:cNvPr id="6" name="Slide Number Placeholder 5"/>
          <p:cNvSpPr>
            <a:spLocks noGrp="1"/>
          </p:cNvSpPr>
          <p:nvPr>
            <p:ph type="sldNum" sz="quarter" idx="12"/>
          </p:nvPr>
        </p:nvSpPr>
        <p:spPr>
          <a:xfrm>
            <a:off x="1437664" y="798973"/>
            <a:ext cx="811019" cy="503578"/>
          </a:xfrm>
        </p:spPr>
        <p:txBody>
          <a:bodyPr/>
          <a:lstStyle/>
          <a:p>
            <a:fld id="{B22169D0-BFA6-45A7-94C5-201F84DB965B}" type="slidenum">
              <a:rPr lang="en-PK" smtClean="0"/>
              <a:t>‹#›</a:t>
            </a:fld>
            <a:endParaRPr lang="en-PK"/>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8705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E65FC5-66BD-48C9-BBEB-D7BEDBECACAA}" type="datetimeFigureOut">
              <a:rPr lang="en-PK" smtClean="0"/>
              <a:t>12/11/2022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B22169D0-BFA6-45A7-94C5-201F84DB965B}" type="slidenum">
              <a:rPr lang="en-PK" smtClean="0"/>
              <a:t>‹#›</a:t>
            </a:fld>
            <a:endParaRPr lang="en-PK"/>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9384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E65FC5-66BD-48C9-BBEB-D7BEDBECACAA}" type="datetimeFigureOut">
              <a:rPr lang="en-PK" smtClean="0"/>
              <a:t>12/11/2022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B22169D0-BFA6-45A7-94C5-201F84DB965B}" type="slidenum">
              <a:rPr lang="en-PK" smtClean="0"/>
              <a:t>‹#›</a:t>
            </a:fld>
            <a:endParaRPr lang="en-PK"/>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2799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E65FC5-66BD-48C9-BBEB-D7BEDBECACAA}" type="datetimeFigureOut">
              <a:rPr lang="en-PK" smtClean="0"/>
              <a:t>12/11/2022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B22169D0-BFA6-45A7-94C5-201F84DB965B}" type="slidenum">
              <a:rPr lang="en-PK" smtClean="0"/>
              <a:t>‹#›</a:t>
            </a:fld>
            <a:endParaRPr lang="en-PK"/>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9733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E65FC5-66BD-48C9-BBEB-D7BEDBECACAA}" type="datetimeFigureOut">
              <a:rPr lang="en-PK" smtClean="0"/>
              <a:t>12/11/2022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B22169D0-BFA6-45A7-94C5-201F84DB965B}" type="slidenum">
              <a:rPr lang="en-PK" smtClean="0"/>
              <a:t>‹#›</a:t>
            </a:fld>
            <a:endParaRPr lang="en-PK"/>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5009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E65FC5-66BD-48C9-BBEB-D7BEDBECACAA}" type="datetimeFigureOut">
              <a:rPr lang="en-PK" smtClean="0"/>
              <a:t>12/11/2022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B22169D0-BFA6-45A7-94C5-201F84DB965B}" type="slidenum">
              <a:rPr lang="en-PK" smtClean="0"/>
              <a:t>‹#›</a:t>
            </a:fld>
            <a:endParaRPr lang="en-PK"/>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9136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E65FC5-66BD-48C9-BBEB-D7BEDBECACAA}" type="datetimeFigureOut">
              <a:rPr lang="en-PK" smtClean="0"/>
              <a:t>12/11/2022</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B22169D0-BFA6-45A7-94C5-201F84DB965B}" type="slidenum">
              <a:rPr lang="en-PK" smtClean="0"/>
              <a:t>‹#›</a:t>
            </a:fld>
            <a:endParaRPr lang="en-PK"/>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7056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E65FC5-66BD-48C9-BBEB-D7BEDBECACAA}" type="datetimeFigureOut">
              <a:rPr lang="en-PK" smtClean="0"/>
              <a:t>12/11/2022</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B22169D0-BFA6-45A7-94C5-201F84DB965B}" type="slidenum">
              <a:rPr lang="en-PK" smtClean="0"/>
              <a:t>‹#›</a:t>
            </a:fld>
            <a:endParaRPr lang="en-PK"/>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262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E65FC5-66BD-48C9-BBEB-D7BEDBECACAA}" type="datetimeFigureOut">
              <a:rPr lang="en-PK" smtClean="0"/>
              <a:t>12/11/2022</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B22169D0-BFA6-45A7-94C5-201F84DB965B}" type="slidenum">
              <a:rPr lang="en-PK" smtClean="0"/>
              <a:t>‹#›</a:t>
            </a:fld>
            <a:endParaRPr lang="en-PK"/>
          </a:p>
        </p:txBody>
      </p:sp>
    </p:spTree>
    <p:extLst>
      <p:ext uri="{BB962C8B-B14F-4D97-AF65-F5344CB8AC3E}">
        <p14:creationId xmlns:p14="http://schemas.microsoft.com/office/powerpoint/2010/main" val="4267771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FE65FC5-66BD-48C9-BBEB-D7BEDBECACAA}" type="datetimeFigureOut">
              <a:rPr lang="en-PK" smtClean="0"/>
              <a:t>12/11/2022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B22169D0-BFA6-45A7-94C5-201F84DB965B}" type="slidenum">
              <a:rPr lang="en-PK" smtClean="0"/>
              <a:t>‹#›</a:t>
            </a:fld>
            <a:endParaRPr lang="en-PK"/>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5132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FE65FC5-66BD-48C9-BBEB-D7BEDBECACAA}" type="datetimeFigureOut">
              <a:rPr lang="en-PK" smtClean="0"/>
              <a:t>12/11/2022</a:t>
            </a:fld>
            <a:endParaRPr lang="en-PK"/>
          </a:p>
        </p:txBody>
      </p:sp>
      <p:sp>
        <p:nvSpPr>
          <p:cNvPr id="6" name="Footer Placeholder 5"/>
          <p:cNvSpPr>
            <a:spLocks noGrp="1"/>
          </p:cNvSpPr>
          <p:nvPr>
            <p:ph type="ftr" sz="quarter" idx="11"/>
          </p:nvPr>
        </p:nvSpPr>
        <p:spPr>
          <a:xfrm>
            <a:off x="1447382" y="318640"/>
            <a:ext cx="5541004" cy="320931"/>
          </a:xfrm>
        </p:spPr>
        <p:txBody>
          <a:bodyPr/>
          <a:lstStyle/>
          <a:p>
            <a:endParaRPr lang="en-PK"/>
          </a:p>
        </p:txBody>
      </p:sp>
      <p:sp>
        <p:nvSpPr>
          <p:cNvPr id="7" name="Slide Number Placeholder 6"/>
          <p:cNvSpPr>
            <a:spLocks noGrp="1"/>
          </p:cNvSpPr>
          <p:nvPr>
            <p:ph type="sldNum" sz="quarter" idx="12"/>
          </p:nvPr>
        </p:nvSpPr>
        <p:spPr/>
        <p:txBody>
          <a:bodyPr/>
          <a:lstStyle/>
          <a:p>
            <a:fld id="{B22169D0-BFA6-45A7-94C5-201F84DB965B}" type="slidenum">
              <a:rPr lang="en-PK" smtClean="0"/>
              <a:t>‹#›</a:t>
            </a:fld>
            <a:endParaRPr lang="en-PK"/>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7219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FE65FC5-66BD-48C9-BBEB-D7BEDBECACAA}" type="datetimeFigureOut">
              <a:rPr lang="en-PK" smtClean="0"/>
              <a:t>12/11/2022</a:t>
            </a:fld>
            <a:endParaRPr lang="en-PK"/>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PK"/>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22169D0-BFA6-45A7-94C5-201F84DB965B}" type="slidenum">
              <a:rPr lang="en-PK" smtClean="0"/>
              <a:t>‹#›</a:t>
            </a:fld>
            <a:endParaRPr lang="en-PK"/>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4425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A1E94-6D48-4FAF-9EC3-885646F5D1F1}"/>
              </a:ext>
            </a:extLst>
          </p:cNvPr>
          <p:cNvSpPr>
            <a:spLocks noGrp="1"/>
          </p:cNvSpPr>
          <p:nvPr>
            <p:ph type="ctrTitle"/>
          </p:nvPr>
        </p:nvSpPr>
        <p:spPr>
          <a:xfrm>
            <a:off x="1777463" y="562707"/>
            <a:ext cx="8637073" cy="2162043"/>
          </a:xfrm>
        </p:spPr>
        <p:txBody>
          <a:bodyPr>
            <a:normAutofit fontScale="90000"/>
          </a:bodyPr>
          <a:lstStyle/>
          <a:p>
            <a:pPr algn="ctr"/>
            <a:r>
              <a:rPr lang="en-US" dirty="0"/>
              <a:t>Language Detection</a:t>
            </a:r>
            <a:br>
              <a:rPr lang="en-US" dirty="0"/>
            </a:br>
            <a:r>
              <a:rPr lang="en-US" dirty="0"/>
              <a:t>SYSTEM</a:t>
            </a:r>
            <a:endParaRPr lang="en-PK" dirty="0"/>
          </a:p>
        </p:txBody>
      </p:sp>
      <p:sp>
        <p:nvSpPr>
          <p:cNvPr id="3" name="Subtitle 2">
            <a:extLst>
              <a:ext uri="{FF2B5EF4-FFF2-40B4-BE49-F238E27FC236}">
                <a16:creationId xmlns:a16="http://schemas.microsoft.com/office/drawing/2014/main" id="{1E92FCAC-4C11-4E56-95E3-6301CF99D24C}"/>
              </a:ext>
            </a:extLst>
          </p:cNvPr>
          <p:cNvSpPr>
            <a:spLocks noGrp="1"/>
          </p:cNvSpPr>
          <p:nvPr>
            <p:ph type="subTitle" idx="1"/>
          </p:nvPr>
        </p:nvSpPr>
        <p:spPr>
          <a:xfrm>
            <a:off x="1777463" y="3644440"/>
            <a:ext cx="8637072" cy="2162043"/>
          </a:xfrm>
        </p:spPr>
        <p:txBody>
          <a:bodyPr/>
          <a:lstStyle/>
          <a:p>
            <a:pPr marL="285750" indent="-285750">
              <a:buFont typeface="Arial" panose="020B0604020202020204" pitchFamily="34" charset="0"/>
              <a:buChar char="•"/>
            </a:pPr>
            <a:r>
              <a:rPr lang="en-US" dirty="0"/>
              <a:t>HASNAIN ALI (SP20-BCS-122)</a:t>
            </a:r>
          </a:p>
          <a:p>
            <a:pPr marL="285750" indent="-285750">
              <a:buFont typeface="Arial" panose="020B0604020202020204" pitchFamily="34" charset="0"/>
              <a:buChar char="•"/>
            </a:pPr>
            <a:r>
              <a:rPr lang="en-US" dirty="0"/>
              <a:t>AYESHA TARIQ (SP20-BCS-020)</a:t>
            </a:r>
          </a:p>
          <a:p>
            <a:pPr marL="285750" indent="-285750">
              <a:buFont typeface="Arial" panose="020B0604020202020204" pitchFamily="34" charset="0"/>
              <a:buChar char="•"/>
            </a:pPr>
            <a:r>
              <a:rPr lang="en-US" dirty="0"/>
              <a:t>AZEEM MANZOOR (SP20-BCS-046)</a:t>
            </a:r>
          </a:p>
          <a:p>
            <a:pPr marL="285750" indent="-285750">
              <a:buFont typeface="Arial" panose="020B0604020202020204" pitchFamily="34" charset="0"/>
              <a:buChar char="•"/>
            </a:pPr>
            <a:r>
              <a:rPr lang="en-US" dirty="0"/>
              <a:t>ADNAN SAFDAR (SP20-BCS-116)</a:t>
            </a:r>
          </a:p>
          <a:p>
            <a:pPr marL="285750" indent="-285750">
              <a:buFont typeface="Arial" panose="020B0604020202020204" pitchFamily="34" charset="0"/>
              <a:buChar char="•"/>
            </a:pPr>
            <a:endParaRPr lang="en-PK" dirty="0"/>
          </a:p>
        </p:txBody>
      </p:sp>
    </p:spTree>
    <p:extLst>
      <p:ext uri="{BB962C8B-B14F-4D97-AF65-F5344CB8AC3E}">
        <p14:creationId xmlns:p14="http://schemas.microsoft.com/office/powerpoint/2010/main" val="15584734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BDE66-D54D-417F-B1E2-83D0F635A54F}"/>
              </a:ext>
            </a:extLst>
          </p:cNvPr>
          <p:cNvSpPr>
            <a:spLocks noGrp="1"/>
          </p:cNvSpPr>
          <p:nvPr>
            <p:ph type="title"/>
          </p:nvPr>
        </p:nvSpPr>
        <p:spPr>
          <a:xfrm>
            <a:off x="1451579" y="1034259"/>
            <a:ext cx="9603275" cy="714792"/>
          </a:xfrm>
        </p:spPr>
        <p:txBody>
          <a:bodyPr/>
          <a:lstStyle/>
          <a:p>
            <a:pPr algn="ctr"/>
            <a:r>
              <a:rPr lang="en-US" dirty="0"/>
              <a:t>SPLITTING OF DATA SET</a:t>
            </a:r>
            <a:endParaRPr lang="en-PK" dirty="0"/>
          </a:p>
        </p:txBody>
      </p:sp>
      <p:sp>
        <p:nvSpPr>
          <p:cNvPr id="3" name="Content Placeholder 2">
            <a:extLst>
              <a:ext uri="{FF2B5EF4-FFF2-40B4-BE49-F238E27FC236}">
                <a16:creationId xmlns:a16="http://schemas.microsoft.com/office/drawing/2014/main" id="{974666C7-B536-400F-87DC-7D8E622AA3D5}"/>
              </a:ext>
            </a:extLst>
          </p:cNvPr>
          <p:cNvSpPr>
            <a:spLocks noGrp="1"/>
          </p:cNvSpPr>
          <p:nvPr>
            <p:ph idx="1"/>
          </p:nvPr>
        </p:nvSpPr>
        <p:spPr/>
        <p:txBody>
          <a:bodyPr>
            <a:normAutofit/>
          </a:bodyPr>
          <a:lstStyle/>
          <a:p>
            <a:pPr marL="0" indent="0" algn="ctr">
              <a:buNone/>
            </a:pPr>
            <a:r>
              <a:rPr lang="en-US" sz="3200" dirty="0"/>
              <a:t>SPLITTING WITH THE RATIO OF 67:33</a:t>
            </a:r>
            <a:endParaRPr lang="en-PK" sz="3200" dirty="0"/>
          </a:p>
        </p:txBody>
      </p:sp>
    </p:spTree>
    <p:extLst>
      <p:ext uri="{BB962C8B-B14F-4D97-AF65-F5344CB8AC3E}">
        <p14:creationId xmlns:p14="http://schemas.microsoft.com/office/powerpoint/2010/main" val="344842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B0869-C3E0-436E-A23C-D5CDE22E1AB1}"/>
              </a:ext>
            </a:extLst>
          </p:cNvPr>
          <p:cNvSpPr>
            <a:spLocks noGrp="1"/>
          </p:cNvSpPr>
          <p:nvPr>
            <p:ph type="title"/>
          </p:nvPr>
        </p:nvSpPr>
        <p:spPr>
          <a:xfrm>
            <a:off x="1451579" y="1034259"/>
            <a:ext cx="9603275" cy="714792"/>
          </a:xfrm>
        </p:spPr>
        <p:txBody>
          <a:bodyPr/>
          <a:lstStyle/>
          <a:p>
            <a:pPr algn="ctr"/>
            <a:r>
              <a:rPr lang="en-US" dirty="0"/>
              <a:t>SELECTING A CLASSIFIER</a:t>
            </a:r>
            <a:endParaRPr lang="en-PK" dirty="0"/>
          </a:p>
        </p:txBody>
      </p:sp>
      <p:sp>
        <p:nvSpPr>
          <p:cNvPr id="3" name="Content Placeholder 2">
            <a:extLst>
              <a:ext uri="{FF2B5EF4-FFF2-40B4-BE49-F238E27FC236}">
                <a16:creationId xmlns:a16="http://schemas.microsoft.com/office/drawing/2014/main" id="{034893F6-2BF3-48E8-876E-263B60E12F7A}"/>
              </a:ext>
            </a:extLst>
          </p:cNvPr>
          <p:cNvSpPr>
            <a:spLocks noGrp="1"/>
          </p:cNvSpPr>
          <p:nvPr>
            <p:ph idx="1"/>
          </p:nvPr>
        </p:nvSpPr>
        <p:spPr/>
        <p:txBody>
          <a:bodyPr numCol="2">
            <a:noAutofit/>
          </a:bodyPr>
          <a:lstStyle/>
          <a:p>
            <a:r>
              <a:rPr lang="en-US" sz="1800" dirty="0"/>
              <a:t>#select a classifier</a:t>
            </a:r>
          </a:p>
          <a:p>
            <a:r>
              <a:rPr lang="en-US" sz="1800" dirty="0"/>
              <a:t># model = </a:t>
            </a:r>
            <a:r>
              <a:rPr lang="en-US" sz="1800" dirty="0" err="1"/>
              <a:t>GaussianNB</a:t>
            </a:r>
            <a:r>
              <a:rPr lang="en-US" sz="1800" dirty="0"/>
              <a:t>()</a:t>
            </a:r>
          </a:p>
          <a:p>
            <a:r>
              <a:rPr lang="en-US" sz="1800" dirty="0"/>
              <a:t># model = </a:t>
            </a:r>
            <a:r>
              <a:rPr lang="en-US" sz="1800" dirty="0" err="1"/>
              <a:t>BernoulliNB</a:t>
            </a:r>
            <a:r>
              <a:rPr lang="en-US" sz="1800" dirty="0"/>
              <a:t>()</a:t>
            </a:r>
          </a:p>
          <a:p>
            <a:r>
              <a:rPr lang="en-US" sz="1800" dirty="0"/>
              <a:t>model = </a:t>
            </a:r>
            <a:r>
              <a:rPr lang="en-US" sz="1800" dirty="0" err="1"/>
              <a:t>MultinomialNB</a:t>
            </a:r>
            <a:r>
              <a:rPr lang="en-US" sz="1800" dirty="0"/>
              <a:t>()</a:t>
            </a:r>
          </a:p>
          <a:p>
            <a:endParaRPr lang="en-US" sz="1800" dirty="0"/>
          </a:p>
          <a:p>
            <a:r>
              <a:rPr lang="en-US" sz="1800" dirty="0"/>
              <a:t>#other ML classifiers</a:t>
            </a:r>
          </a:p>
          <a:p>
            <a:r>
              <a:rPr lang="en-US" sz="1800" dirty="0"/>
              <a:t># model = SVC()</a:t>
            </a:r>
          </a:p>
          <a:p>
            <a:r>
              <a:rPr lang="en-US" sz="1800" dirty="0"/>
              <a:t># model=</a:t>
            </a:r>
            <a:r>
              <a:rPr lang="en-US" sz="1800" dirty="0" err="1"/>
              <a:t>LinearSVC</a:t>
            </a:r>
            <a:r>
              <a:rPr lang="en-US" sz="1800" dirty="0"/>
              <a:t>()</a:t>
            </a:r>
          </a:p>
          <a:p>
            <a:r>
              <a:rPr lang="en-US" sz="1800" dirty="0"/>
              <a:t># model=</a:t>
            </a:r>
            <a:r>
              <a:rPr lang="en-US" sz="1800" dirty="0" err="1"/>
              <a:t>LogisticRegression</a:t>
            </a:r>
            <a:r>
              <a:rPr lang="en-US" sz="1800" dirty="0"/>
              <a:t>()</a:t>
            </a:r>
          </a:p>
          <a:p>
            <a:r>
              <a:rPr lang="en-US" sz="1800" dirty="0"/>
              <a:t># model = </a:t>
            </a:r>
            <a:r>
              <a:rPr lang="en-US" sz="1800" dirty="0" err="1"/>
              <a:t>RandomForestClassifier</a:t>
            </a:r>
            <a:r>
              <a:rPr lang="en-US" sz="1800" dirty="0"/>
              <a:t>()</a:t>
            </a:r>
          </a:p>
          <a:p>
            <a:r>
              <a:rPr lang="en-US" sz="1800" dirty="0"/>
              <a:t># model = </a:t>
            </a:r>
            <a:r>
              <a:rPr lang="en-US" sz="1800" dirty="0" err="1"/>
              <a:t>DecisionTreeClassifier</a:t>
            </a:r>
            <a:r>
              <a:rPr lang="en-US" sz="1800" dirty="0"/>
              <a:t>()</a:t>
            </a:r>
          </a:p>
          <a:p>
            <a:r>
              <a:rPr lang="en-US" sz="1800" dirty="0"/>
              <a:t># model=</a:t>
            </a:r>
            <a:r>
              <a:rPr lang="en-US" sz="1800" dirty="0" err="1"/>
              <a:t>MLPClassifier</a:t>
            </a:r>
            <a:r>
              <a:rPr lang="en-US" sz="1800" dirty="0"/>
              <a:t>()        #most overfitting #accuracy 97</a:t>
            </a:r>
          </a:p>
          <a:p>
            <a:r>
              <a:rPr lang="en-US" sz="1800" dirty="0"/>
              <a:t># model=</a:t>
            </a:r>
            <a:r>
              <a:rPr lang="en-US" sz="1800" dirty="0" err="1"/>
              <a:t>KNeighborsClassifier</a:t>
            </a:r>
            <a:r>
              <a:rPr lang="en-US" sz="1800" dirty="0"/>
              <a:t>(</a:t>
            </a:r>
            <a:r>
              <a:rPr lang="en-US" sz="1800" dirty="0" err="1"/>
              <a:t>n_neighbors</a:t>
            </a:r>
            <a:r>
              <a:rPr lang="en-US" sz="1800" dirty="0"/>
              <a:t>=4)</a:t>
            </a:r>
            <a:endParaRPr lang="en-PK" sz="1800" dirty="0"/>
          </a:p>
        </p:txBody>
      </p:sp>
    </p:spTree>
    <p:extLst>
      <p:ext uri="{BB962C8B-B14F-4D97-AF65-F5344CB8AC3E}">
        <p14:creationId xmlns:p14="http://schemas.microsoft.com/office/powerpoint/2010/main" val="99271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arn(inVertic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arn(inVertic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arn(inVertical)">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barn(inVertical)">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F40E2-9E36-4E96-850A-40055DD15A17}"/>
              </a:ext>
            </a:extLst>
          </p:cNvPr>
          <p:cNvSpPr>
            <a:spLocks noGrp="1"/>
          </p:cNvSpPr>
          <p:nvPr>
            <p:ph type="title"/>
          </p:nvPr>
        </p:nvSpPr>
        <p:spPr>
          <a:xfrm>
            <a:off x="1294362" y="867037"/>
            <a:ext cx="9603275" cy="1049235"/>
          </a:xfrm>
        </p:spPr>
        <p:txBody>
          <a:bodyPr/>
          <a:lstStyle/>
          <a:p>
            <a:pPr algn="ctr"/>
            <a:r>
              <a:rPr lang="en-US" dirty="0"/>
              <a:t>MULTINOMIAL NAÏVE BAYES ALGORITHM </a:t>
            </a:r>
            <a:endParaRPr lang="en-PK" dirty="0"/>
          </a:p>
        </p:txBody>
      </p:sp>
      <p:sp>
        <p:nvSpPr>
          <p:cNvPr id="3" name="Content Placeholder 2">
            <a:extLst>
              <a:ext uri="{FF2B5EF4-FFF2-40B4-BE49-F238E27FC236}">
                <a16:creationId xmlns:a16="http://schemas.microsoft.com/office/drawing/2014/main" id="{25206123-BBA7-4659-8894-597A417A20AD}"/>
              </a:ext>
            </a:extLst>
          </p:cNvPr>
          <p:cNvSpPr>
            <a:spLocks noGrp="1"/>
          </p:cNvSpPr>
          <p:nvPr>
            <p:ph idx="1"/>
          </p:nvPr>
        </p:nvSpPr>
        <p:spPr/>
        <p:txBody>
          <a:bodyPr/>
          <a:lstStyle/>
          <a:p>
            <a:pPr marL="0" indent="0" algn="ctr">
              <a:buNone/>
            </a:pPr>
            <a:r>
              <a:rPr lang="en-US" dirty="0"/>
              <a:t>Multinomial Naive Bayes algorithm is a probabilistic learning method that is mostly used in Natural Language Processing (NLP). The algorithm is based on the Bayes theorem and predicts the tag of a text such as a piece of email or newspaper article. It calculates the probability of each tag for a given sample and then gives the tag with the highest probability as output.</a:t>
            </a:r>
          </a:p>
          <a:p>
            <a:pPr marL="0" indent="0" algn="ctr">
              <a:buNone/>
            </a:pPr>
            <a:endParaRPr lang="en-US" dirty="0"/>
          </a:p>
          <a:p>
            <a:pPr marL="0" indent="0" algn="ctr">
              <a:buNone/>
            </a:pPr>
            <a:endParaRPr lang="en-PK" dirty="0"/>
          </a:p>
        </p:txBody>
      </p:sp>
    </p:spTree>
    <p:extLst>
      <p:ext uri="{BB962C8B-B14F-4D97-AF65-F5344CB8AC3E}">
        <p14:creationId xmlns:p14="http://schemas.microsoft.com/office/powerpoint/2010/main" val="200764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0C0882-265F-4D92-AC05-4F91D90CF0F1}"/>
              </a:ext>
            </a:extLst>
          </p:cNvPr>
          <p:cNvSpPr>
            <a:spLocks noGrp="1"/>
          </p:cNvSpPr>
          <p:nvPr>
            <p:ph idx="1"/>
          </p:nvPr>
        </p:nvSpPr>
        <p:spPr/>
        <p:txBody>
          <a:bodyPr/>
          <a:lstStyle/>
          <a:p>
            <a:r>
              <a:rPr lang="en-US" b="1" dirty="0"/>
              <a:t>P(A|B) = P(A) * P(B|A)/P(B)</a:t>
            </a:r>
          </a:p>
          <a:p>
            <a:r>
              <a:rPr lang="en-US" dirty="0"/>
              <a:t>P(B) = prior probability of B</a:t>
            </a:r>
          </a:p>
          <a:p>
            <a:r>
              <a:rPr lang="en-US" dirty="0"/>
              <a:t>P(A) = prior probability of class A</a:t>
            </a:r>
          </a:p>
          <a:p>
            <a:r>
              <a:rPr lang="en-US" dirty="0"/>
              <a:t>P(B|A) = occurrence of predictor B given class A probability</a:t>
            </a:r>
          </a:p>
          <a:p>
            <a:endParaRPr lang="en-PK" dirty="0"/>
          </a:p>
        </p:txBody>
      </p:sp>
    </p:spTree>
    <p:extLst>
      <p:ext uri="{BB962C8B-B14F-4D97-AF65-F5344CB8AC3E}">
        <p14:creationId xmlns:p14="http://schemas.microsoft.com/office/powerpoint/2010/main" val="280169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7E00C2-A0AF-48FA-8E7F-6958FA8CB8F3}"/>
              </a:ext>
            </a:extLst>
          </p:cNvPr>
          <p:cNvSpPr>
            <a:spLocks noGrp="1"/>
          </p:cNvSpPr>
          <p:nvPr>
            <p:ph idx="1"/>
          </p:nvPr>
        </p:nvSpPr>
        <p:spPr>
          <a:xfrm>
            <a:off x="1451579" y="2015732"/>
            <a:ext cx="9603275" cy="3450613"/>
          </a:xfrm>
        </p:spPr>
        <p:txBody>
          <a:bodyPr/>
          <a:lstStyle/>
          <a:p>
            <a:r>
              <a:rPr lang="en-US" dirty="0"/>
              <a:t>We have the text “This </a:t>
            </a:r>
            <a:r>
              <a:rPr lang="en-US" dirty="0" err="1"/>
              <a:t>est</a:t>
            </a:r>
            <a:r>
              <a:rPr lang="en-US" dirty="0"/>
              <a:t> Machine Learning” (</a:t>
            </a:r>
            <a:r>
              <a:rPr lang="en-US" dirty="0" err="1"/>
              <a:t>est</a:t>
            </a:r>
            <a:r>
              <a:rPr lang="en-US" dirty="0"/>
              <a:t> actually means “is” in French)</a:t>
            </a:r>
          </a:p>
          <a:p>
            <a:pPr marL="0" indent="0">
              <a:buNone/>
            </a:pPr>
            <a:r>
              <a:rPr lang="en-US" dirty="0"/>
              <a:t> </a:t>
            </a:r>
            <a:endParaRPr lang="en-PK" dirty="0"/>
          </a:p>
        </p:txBody>
      </p:sp>
      <p:graphicFrame>
        <p:nvGraphicFramePr>
          <p:cNvPr id="7" name="Table 6">
            <a:extLst>
              <a:ext uri="{FF2B5EF4-FFF2-40B4-BE49-F238E27FC236}">
                <a16:creationId xmlns:a16="http://schemas.microsoft.com/office/drawing/2014/main" id="{6AE0C6C9-CB77-4E51-ACBB-34EB73D33B01}"/>
              </a:ext>
            </a:extLst>
          </p:cNvPr>
          <p:cNvGraphicFramePr>
            <a:graphicFrameLocks noGrp="1"/>
          </p:cNvGraphicFramePr>
          <p:nvPr>
            <p:extLst>
              <p:ext uri="{D42A27DB-BD31-4B8C-83A1-F6EECF244321}">
                <p14:modId xmlns:p14="http://schemas.microsoft.com/office/powerpoint/2010/main" val="3597750752"/>
              </p:ext>
            </p:extLst>
          </p:nvPr>
        </p:nvGraphicFramePr>
        <p:xfrm>
          <a:off x="2032000" y="2746251"/>
          <a:ext cx="8128000" cy="741680"/>
        </p:xfrm>
        <a:graphic>
          <a:graphicData uri="http://schemas.openxmlformats.org/drawingml/2006/table">
            <a:tbl>
              <a:tblPr firstRow="1" bandRow="1">
                <a:tableStyleId>{616DA210-FB5B-4158-B5E0-FEB733F419BA}</a:tableStyleId>
              </a:tblPr>
              <a:tblGrid>
                <a:gridCol w="2032000">
                  <a:extLst>
                    <a:ext uri="{9D8B030D-6E8A-4147-A177-3AD203B41FA5}">
                      <a16:colId xmlns:a16="http://schemas.microsoft.com/office/drawing/2014/main" val="1935049355"/>
                    </a:ext>
                  </a:extLst>
                </a:gridCol>
                <a:gridCol w="2032000">
                  <a:extLst>
                    <a:ext uri="{9D8B030D-6E8A-4147-A177-3AD203B41FA5}">
                      <a16:colId xmlns:a16="http://schemas.microsoft.com/office/drawing/2014/main" val="388064683"/>
                    </a:ext>
                  </a:extLst>
                </a:gridCol>
                <a:gridCol w="2032000">
                  <a:extLst>
                    <a:ext uri="{9D8B030D-6E8A-4147-A177-3AD203B41FA5}">
                      <a16:colId xmlns:a16="http://schemas.microsoft.com/office/drawing/2014/main" val="3998306481"/>
                    </a:ext>
                  </a:extLst>
                </a:gridCol>
                <a:gridCol w="2032000">
                  <a:extLst>
                    <a:ext uri="{9D8B030D-6E8A-4147-A177-3AD203B41FA5}">
                      <a16:colId xmlns:a16="http://schemas.microsoft.com/office/drawing/2014/main" val="1448667758"/>
                    </a:ext>
                  </a:extLst>
                </a:gridCol>
              </a:tblGrid>
              <a:tr h="370840">
                <a:tc>
                  <a:txBody>
                    <a:bodyPr/>
                    <a:lstStyle/>
                    <a:p>
                      <a:r>
                        <a:rPr lang="en-US" dirty="0"/>
                        <a:t>This</a:t>
                      </a:r>
                      <a:endParaRPr lang="en-PK" dirty="0"/>
                    </a:p>
                  </a:txBody>
                  <a:tcPr/>
                </a:tc>
                <a:tc>
                  <a:txBody>
                    <a:bodyPr/>
                    <a:lstStyle/>
                    <a:p>
                      <a:r>
                        <a:rPr lang="en-US" dirty="0" err="1"/>
                        <a:t>est</a:t>
                      </a:r>
                      <a:endParaRPr lang="en-PK" dirty="0"/>
                    </a:p>
                  </a:txBody>
                  <a:tcPr/>
                </a:tc>
                <a:tc>
                  <a:txBody>
                    <a:bodyPr/>
                    <a:lstStyle/>
                    <a:p>
                      <a:r>
                        <a:rPr lang="en-US" dirty="0"/>
                        <a:t>Machine</a:t>
                      </a:r>
                      <a:endParaRPr lang="en-PK" dirty="0"/>
                    </a:p>
                  </a:txBody>
                  <a:tcPr/>
                </a:tc>
                <a:tc>
                  <a:txBody>
                    <a:bodyPr/>
                    <a:lstStyle/>
                    <a:p>
                      <a:r>
                        <a:rPr lang="en-US" dirty="0"/>
                        <a:t>Learning</a:t>
                      </a:r>
                      <a:endParaRPr lang="en-PK" dirty="0"/>
                    </a:p>
                  </a:txBody>
                  <a:tcPr/>
                </a:tc>
                <a:extLst>
                  <a:ext uri="{0D108BD9-81ED-4DB2-BD59-A6C34878D82A}">
                    <a16:rowId xmlns:a16="http://schemas.microsoft.com/office/drawing/2014/main" val="4218568822"/>
                  </a:ext>
                </a:extLst>
              </a:tr>
              <a:tr h="370840">
                <a:tc>
                  <a:txBody>
                    <a:bodyPr/>
                    <a:lstStyle/>
                    <a:p>
                      <a:r>
                        <a:rPr lang="en-US" dirty="0"/>
                        <a:t>English</a:t>
                      </a:r>
                      <a:endParaRPr lang="en-PK" dirty="0"/>
                    </a:p>
                  </a:txBody>
                  <a:tcPr/>
                </a:tc>
                <a:tc>
                  <a:txBody>
                    <a:bodyPr/>
                    <a:lstStyle/>
                    <a:p>
                      <a:r>
                        <a:rPr lang="en-US" dirty="0"/>
                        <a:t>French</a:t>
                      </a:r>
                      <a:endParaRPr lang="en-PK" dirty="0"/>
                    </a:p>
                  </a:txBody>
                  <a:tcPr/>
                </a:tc>
                <a:tc>
                  <a:txBody>
                    <a:bodyPr/>
                    <a:lstStyle/>
                    <a:p>
                      <a:r>
                        <a:rPr lang="en-US" dirty="0"/>
                        <a:t>English</a:t>
                      </a:r>
                      <a:endParaRPr lang="en-PK" dirty="0"/>
                    </a:p>
                  </a:txBody>
                  <a:tcPr/>
                </a:tc>
                <a:tc>
                  <a:txBody>
                    <a:bodyPr/>
                    <a:lstStyle/>
                    <a:p>
                      <a:r>
                        <a:rPr lang="en-US" dirty="0"/>
                        <a:t>English</a:t>
                      </a:r>
                      <a:endParaRPr lang="en-PK" dirty="0"/>
                    </a:p>
                  </a:txBody>
                  <a:tcPr/>
                </a:tc>
                <a:extLst>
                  <a:ext uri="{0D108BD9-81ED-4DB2-BD59-A6C34878D82A}">
                    <a16:rowId xmlns:a16="http://schemas.microsoft.com/office/drawing/2014/main" val="1309051098"/>
                  </a:ext>
                </a:extLst>
              </a:tr>
            </a:tbl>
          </a:graphicData>
        </a:graphic>
      </p:graphicFrame>
    </p:spTree>
    <p:extLst>
      <p:ext uri="{BB962C8B-B14F-4D97-AF65-F5344CB8AC3E}">
        <p14:creationId xmlns:p14="http://schemas.microsoft.com/office/powerpoint/2010/main" val="44296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7ECBE-32B3-4DD4-AB83-E7AA9EFA38F8}"/>
              </a:ext>
            </a:extLst>
          </p:cNvPr>
          <p:cNvSpPr>
            <a:spLocks noGrp="1"/>
          </p:cNvSpPr>
          <p:nvPr>
            <p:ph type="title"/>
          </p:nvPr>
        </p:nvSpPr>
        <p:spPr>
          <a:xfrm>
            <a:off x="1451579" y="804520"/>
            <a:ext cx="9603275" cy="686656"/>
          </a:xfrm>
        </p:spPr>
        <p:txBody>
          <a:bodyPr/>
          <a:lstStyle/>
          <a:p>
            <a:pPr algn="ctr"/>
            <a:r>
              <a:rPr lang="en-US" dirty="0"/>
              <a:t>CLASSIFICATION REPORT</a:t>
            </a:r>
            <a:endParaRPr lang="en-PK" dirty="0"/>
          </a:p>
        </p:txBody>
      </p:sp>
      <p:pic>
        <p:nvPicPr>
          <p:cNvPr id="4" name="Picture 3">
            <a:extLst>
              <a:ext uri="{FF2B5EF4-FFF2-40B4-BE49-F238E27FC236}">
                <a16:creationId xmlns:a16="http://schemas.microsoft.com/office/drawing/2014/main" id="{9B937BE9-3425-4B57-81E7-5F64E7191437}"/>
              </a:ext>
            </a:extLst>
          </p:cNvPr>
          <p:cNvPicPr>
            <a:picLocks noChangeAspect="1"/>
          </p:cNvPicPr>
          <p:nvPr/>
        </p:nvPicPr>
        <p:blipFill>
          <a:blip r:embed="rId2"/>
          <a:stretch>
            <a:fillRect/>
          </a:stretch>
        </p:blipFill>
        <p:spPr>
          <a:xfrm>
            <a:off x="2926207" y="1491176"/>
            <a:ext cx="6654018" cy="4811150"/>
          </a:xfrm>
          <a:prstGeom prst="rect">
            <a:avLst/>
          </a:prstGeom>
        </p:spPr>
      </p:pic>
    </p:spTree>
    <p:extLst>
      <p:ext uri="{BB962C8B-B14F-4D97-AF65-F5344CB8AC3E}">
        <p14:creationId xmlns:p14="http://schemas.microsoft.com/office/powerpoint/2010/main" val="178815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635CE-3EEC-4F22-9708-DA96831A1FF5}"/>
              </a:ext>
            </a:extLst>
          </p:cNvPr>
          <p:cNvSpPr>
            <a:spLocks noGrp="1"/>
          </p:cNvSpPr>
          <p:nvPr>
            <p:ph type="title" idx="4294967295"/>
          </p:nvPr>
        </p:nvSpPr>
        <p:spPr>
          <a:xfrm>
            <a:off x="-2504879" y="112542"/>
            <a:ext cx="9604375" cy="1049337"/>
          </a:xfrm>
        </p:spPr>
        <p:txBody>
          <a:bodyPr/>
          <a:lstStyle/>
          <a:p>
            <a:pPr algn="ctr"/>
            <a:r>
              <a:rPr lang="en-US" dirty="0"/>
              <a:t>CONFUSION MATRIX</a:t>
            </a:r>
            <a:endParaRPr lang="en-PK" dirty="0"/>
          </a:p>
        </p:txBody>
      </p:sp>
      <p:pic>
        <p:nvPicPr>
          <p:cNvPr id="4100" name="Picture 4">
            <a:extLst>
              <a:ext uri="{FF2B5EF4-FFF2-40B4-BE49-F238E27FC236}">
                <a16:creationId xmlns:a16="http://schemas.microsoft.com/office/drawing/2014/main" id="{8C96DDDC-BE22-4444-9A8C-C25F939C1A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 y="0"/>
            <a:ext cx="11575707" cy="6510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186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barn(inVertical)">
                                      <p:cBhvr>
                                        <p:cTn id="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3AF9A-9C07-4E0C-B0E0-BACFD598E98B}"/>
              </a:ext>
            </a:extLst>
          </p:cNvPr>
          <p:cNvSpPr>
            <a:spLocks noGrp="1"/>
          </p:cNvSpPr>
          <p:nvPr>
            <p:ph type="title"/>
          </p:nvPr>
        </p:nvSpPr>
        <p:spPr/>
        <p:txBody>
          <a:bodyPr/>
          <a:lstStyle/>
          <a:p>
            <a:pPr algn="ctr"/>
            <a:r>
              <a:rPr lang="en-US" dirty="0"/>
              <a:t>ACCURACY</a:t>
            </a:r>
            <a:endParaRPr lang="en-PK" dirty="0"/>
          </a:p>
        </p:txBody>
      </p:sp>
      <p:sp>
        <p:nvSpPr>
          <p:cNvPr id="3" name="Content Placeholder 2">
            <a:extLst>
              <a:ext uri="{FF2B5EF4-FFF2-40B4-BE49-F238E27FC236}">
                <a16:creationId xmlns:a16="http://schemas.microsoft.com/office/drawing/2014/main" id="{BF0645E7-5107-48F0-8A34-01483214CAA4}"/>
              </a:ext>
            </a:extLst>
          </p:cNvPr>
          <p:cNvSpPr>
            <a:spLocks noGrp="1"/>
          </p:cNvSpPr>
          <p:nvPr>
            <p:ph idx="1"/>
          </p:nvPr>
        </p:nvSpPr>
        <p:spPr/>
        <p:txBody>
          <a:bodyPr/>
          <a:lstStyle/>
          <a:p>
            <a:r>
              <a:rPr lang="en-US" dirty="0" err="1"/>
              <a:t>model_acc</a:t>
            </a:r>
            <a:r>
              <a:rPr lang="en-US" dirty="0"/>
              <a:t> = </a:t>
            </a:r>
            <a:r>
              <a:rPr lang="en-US" dirty="0" err="1"/>
              <a:t>accuracy_score</a:t>
            </a:r>
            <a:r>
              <a:rPr lang="en-US" dirty="0"/>
              <a:t>(</a:t>
            </a:r>
            <a:r>
              <a:rPr lang="en-US" dirty="0" err="1"/>
              <a:t>y_test</a:t>
            </a:r>
            <a:r>
              <a:rPr lang="en-US" dirty="0"/>
              <a:t>, </a:t>
            </a:r>
            <a:r>
              <a:rPr lang="en-US" dirty="0" err="1"/>
              <a:t>pred</a:t>
            </a:r>
            <a:r>
              <a:rPr lang="en-US" dirty="0"/>
              <a:t>)*100</a:t>
            </a:r>
          </a:p>
          <a:p>
            <a:r>
              <a:rPr lang="en-US" dirty="0"/>
              <a:t>print(str(</a:t>
            </a:r>
            <a:r>
              <a:rPr lang="en-US" dirty="0" err="1"/>
              <a:t>model_acc</a:t>
            </a:r>
            <a:r>
              <a:rPr lang="en-US" dirty="0"/>
              <a:t>))</a:t>
            </a:r>
            <a:endParaRPr lang="en-PK" dirty="0"/>
          </a:p>
        </p:txBody>
      </p:sp>
      <p:pic>
        <p:nvPicPr>
          <p:cNvPr id="4" name="Picture 3">
            <a:extLst>
              <a:ext uri="{FF2B5EF4-FFF2-40B4-BE49-F238E27FC236}">
                <a16:creationId xmlns:a16="http://schemas.microsoft.com/office/drawing/2014/main" id="{F507811E-DAB8-4C82-ABBC-3527665C52A0}"/>
              </a:ext>
            </a:extLst>
          </p:cNvPr>
          <p:cNvPicPr>
            <a:picLocks noChangeAspect="1"/>
          </p:cNvPicPr>
          <p:nvPr/>
        </p:nvPicPr>
        <p:blipFill>
          <a:blip r:embed="rId2"/>
          <a:stretch>
            <a:fillRect/>
          </a:stretch>
        </p:blipFill>
        <p:spPr>
          <a:xfrm>
            <a:off x="1876430" y="2976499"/>
            <a:ext cx="6506100" cy="1736178"/>
          </a:xfrm>
          <a:prstGeom prst="rect">
            <a:avLst/>
          </a:prstGeom>
        </p:spPr>
      </p:pic>
    </p:spTree>
    <p:extLst>
      <p:ext uri="{BB962C8B-B14F-4D97-AF65-F5344CB8AC3E}">
        <p14:creationId xmlns:p14="http://schemas.microsoft.com/office/powerpoint/2010/main" val="2282410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B233E-3A62-4826-B4BE-3DCB5D974BD1}"/>
              </a:ext>
            </a:extLst>
          </p:cNvPr>
          <p:cNvSpPr>
            <a:spLocks noGrp="1"/>
          </p:cNvSpPr>
          <p:nvPr>
            <p:ph type="title"/>
          </p:nvPr>
        </p:nvSpPr>
        <p:spPr/>
        <p:txBody>
          <a:bodyPr/>
          <a:lstStyle/>
          <a:p>
            <a:pPr algn="ctr"/>
            <a:r>
              <a:rPr lang="en-US" dirty="0"/>
              <a:t>Final output</a:t>
            </a:r>
            <a:endParaRPr lang="en-PK" dirty="0"/>
          </a:p>
        </p:txBody>
      </p:sp>
      <p:pic>
        <p:nvPicPr>
          <p:cNvPr id="4" name="Content Placeholder 3">
            <a:extLst>
              <a:ext uri="{FF2B5EF4-FFF2-40B4-BE49-F238E27FC236}">
                <a16:creationId xmlns:a16="http://schemas.microsoft.com/office/drawing/2014/main" id="{8B5A14E2-6DF2-4A4B-9323-0EC7A08D4019}"/>
              </a:ext>
            </a:extLst>
          </p:cNvPr>
          <p:cNvPicPr>
            <a:picLocks noGrp="1" noChangeAspect="1"/>
          </p:cNvPicPr>
          <p:nvPr>
            <p:ph idx="1"/>
          </p:nvPr>
        </p:nvPicPr>
        <p:blipFill>
          <a:blip r:embed="rId2"/>
          <a:stretch>
            <a:fillRect/>
          </a:stretch>
        </p:blipFill>
        <p:spPr>
          <a:xfrm>
            <a:off x="98475" y="1853754"/>
            <a:ext cx="3784208" cy="2931851"/>
          </a:xfrm>
          <a:prstGeom prst="rect">
            <a:avLst/>
          </a:prstGeom>
        </p:spPr>
      </p:pic>
      <p:pic>
        <p:nvPicPr>
          <p:cNvPr id="5" name="Picture 4">
            <a:extLst>
              <a:ext uri="{FF2B5EF4-FFF2-40B4-BE49-F238E27FC236}">
                <a16:creationId xmlns:a16="http://schemas.microsoft.com/office/drawing/2014/main" id="{CED93E0B-23E5-46DE-8B66-B4F2F8DEC6EB}"/>
              </a:ext>
            </a:extLst>
          </p:cNvPr>
          <p:cNvPicPr/>
          <p:nvPr/>
        </p:nvPicPr>
        <p:blipFill>
          <a:blip r:embed="rId3">
            <a:extLst>
              <a:ext uri="{28A0092B-C50C-407E-A947-70E740481C1C}">
                <a14:useLocalDpi xmlns:a14="http://schemas.microsoft.com/office/drawing/2010/main" val="0"/>
              </a:ext>
            </a:extLst>
          </a:blip>
          <a:stretch>
            <a:fillRect/>
          </a:stretch>
        </p:blipFill>
        <p:spPr>
          <a:xfrm>
            <a:off x="4130235" y="1853752"/>
            <a:ext cx="3931529" cy="2931851"/>
          </a:xfrm>
          <a:prstGeom prst="rect">
            <a:avLst/>
          </a:prstGeom>
        </p:spPr>
      </p:pic>
      <p:pic>
        <p:nvPicPr>
          <p:cNvPr id="6" name="Picture 5">
            <a:extLst>
              <a:ext uri="{FF2B5EF4-FFF2-40B4-BE49-F238E27FC236}">
                <a16:creationId xmlns:a16="http://schemas.microsoft.com/office/drawing/2014/main" id="{AEAD7E96-6DBF-4B76-BA7A-E1D67739EDFE}"/>
              </a:ext>
            </a:extLst>
          </p:cNvPr>
          <p:cNvPicPr/>
          <p:nvPr/>
        </p:nvPicPr>
        <p:blipFill>
          <a:blip r:embed="rId4">
            <a:extLst>
              <a:ext uri="{28A0092B-C50C-407E-A947-70E740481C1C}">
                <a14:useLocalDpi xmlns:a14="http://schemas.microsoft.com/office/drawing/2010/main" val="0"/>
              </a:ext>
            </a:extLst>
          </a:blip>
          <a:stretch>
            <a:fillRect/>
          </a:stretch>
        </p:blipFill>
        <p:spPr>
          <a:xfrm>
            <a:off x="8127216" y="1853752"/>
            <a:ext cx="3966310" cy="2931851"/>
          </a:xfrm>
          <a:prstGeom prst="rect">
            <a:avLst/>
          </a:prstGeom>
        </p:spPr>
      </p:pic>
    </p:spTree>
    <p:extLst>
      <p:ext uri="{BB962C8B-B14F-4D97-AF65-F5344CB8AC3E}">
        <p14:creationId xmlns:p14="http://schemas.microsoft.com/office/powerpoint/2010/main" val="135923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52F9-BC6A-4ADE-8A4F-45C4668F47B1}"/>
              </a:ext>
            </a:extLst>
          </p:cNvPr>
          <p:cNvSpPr>
            <a:spLocks noGrp="1"/>
          </p:cNvSpPr>
          <p:nvPr>
            <p:ph type="title"/>
          </p:nvPr>
        </p:nvSpPr>
        <p:spPr/>
        <p:txBody>
          <a:bodyPr/>
          <a:lstStyle/>
          <a:p>
            <a:pPr algn="ctr"/>
            <a:r>
              <a:rPr lang="en-US" dirty="0"/>
              <a:t>Scope</a:t>
            </a:r>
            <a:endParaRPr lang="en-PK" dirty="0"/>
          </a:p>
        </p:txBody>
      </p:sp>
      <p:sp>
        <p:nvSpPr>
          <p:cNvPr id="3" name="Content Placeholder 2">
            <a:extLst>
              <a:ext uri="{FF2B5EF4-FFF2-40B4-BE49-F238E27FC236}">
                <a16:creationId xmlns:a16="http://schemas.microsoft.com/office/drawing/2014/main" id="{1AD847E6-B0D0-4D7E-85E1-7901B6419021}"/>
              </a:ext>
            </a:extLst>
          </p:cNvPr>
          <p:cNvSpPr>
            <a:spLocks noGrp="1"/>
          </p:cNvSpPr>
          <p:nvPr>
            <p:ph idx="1"/>
          </p:nvPr>
        </p:nvSpPr>
        <p:spPr/>
        <p:txBody>
          <a:bodyPr/>
          <a:lstStyle/>
          <a:p>
            <a:pPr marL="0" indent="0" algn="just">
              <a:buNone/>
            </a:pPr>
            <a:r>
              <a:rPr lang="en-US" dirty="0"/>
              <a:t>Automatic language detection is the first step towards achieving a variety of tasks like detecting the source language for machine translation, improving the search relevancy by personalizing the search results according to the query language, providing uniform search box for a multilingual dictionary, tagging data stream from social media with appropriate language etc. While classifying languages belonging to disjoint groups is not hard, disambiguation of languages originating from the same source and dialects still pose a considerable challenge in the area of natural language processing. </a:t>
            </a:r>
            <a:endParaRPr lang="en-PK" dirty="0"/>
          </a:p>
          <a:p>
            <a:pPr algn="just"/>
            <a:endParaRPr lang="en-PK" dirty="0"/>
          </a:p>
        </p:txBody>
      </p:sp>
    </p:spTree>
    <p:extLst>
      <p:ext uri="{BB962C8B-B14F-4D97-AF65-F5344CB8AC3E}">
        <p14:creationId xmlns:p14="http://schemas.microsoft.com/office/powerpoint/2010/main" val="1482964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A43EA-648D-4A1E-8201-F735ADA491C4}"/>
              </a:ext>
            </a:extLst>
          </p:cNvPr>
          <p:cNvSpPr>
            <a:spLocks noGrp="1"/>
          </p:cNvSpPr>
          <p:nvPr>
            <p:ph type="title"/>
          </p:nvPr>
        </p:nvSpPr>
        <p:spPr/>
        <p:txBody>
          <a:bodyPr/>
          <a:lstStyle/>
          <a:p>
            <a:pPr algn="ctr"/>
            <a:r>
              <a:rPr lang="en-US" dirty="0"/>
              <a:t>WHY WE NEED TO IDENTIFY THE LANGUAGE OF TEXT?</a:t>
            </a:r>
            <a:endParaRPr lang="en-PK" dirty="0"/>
          </a:p>
        </p:txBody>
      </p:sp>
      <p:sp>
        <p:nvSpPr>
          <p:cNvPr id="4" name="Content Placeholder 3">
            <a:extLst>
              <a:ext uri="{FF2B5EF4-FFF2-40B4-BE49-F238E27FC236}">
                <a16:creationId xmlns:a16="http://schemas.microsoft.com/office/drawing/2014/main" id="{2B725362-3A19-4F45-9C31-86A4CFD948FF}"/>
              </a:ext>
            </a:extLst>
          </p:cNvPr>
          <p:cNvSpPr>
            <a:spLocks noGrp="1"/>
          </p:cNvSpPr>
          <p:nvPr>
            <p:ph idx="1"/>
          </p:nvPr>
        </p:nvSpPr>
        <p:spPr>
          <a:xfrm>
            <a:off x="1451579" y="2353357"/>
            <a:ext cx="9603275" cy="1881019"/>
          </a:xfrm>
        </p:spPr>
        <p:txBody>
          <a:bodyPr/>
          <a:lstStyle/>
          <a:p>
            <a:r>
              <a:rPr lang="en-US" dirty="0"/>
              <a:t>Language which is foreign and unfamiliar to the reader tends to emphasize the differences between writer and reader, and makes the message difficult to understand.</a:t>
            </a:r>
          </a:p>
          <a:p>
            <a:pPr algn="just"/>
            <a:r>
              <a:rPr lang="en-US" dirty="0"/>
              <a:t>It is important to know the language of text before other actions (i.e. translation/ sentiment analysis) can be taken. </a:t>
            </a:r>
            <a:endParaRPr lang="en-PK" dirty="0"/>
          </a:p>
        </p:txBody>
      </p:sp>
    </p:spTree>
    <p:extLst>
      <p:ext uri="{BB962C8B-B14F-4D97-AF65-F5344CB8AC3E}">
        <p14:creationId xmlns:p14="http://schemas.microsoft.com/office/powerpoint/2010/main" val="17773734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additive="base">
                                        <p:cTn id="1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07047-A61B-4DDB-B5B8-C974A5D4EC0F}"/>
              </a:ext>
            </a:extLst>
          </p:cNvPr>
          <p:cNvSpPr>
            <a:spLocks noGrp="1"/>
          </p:cNvSpPr>
          <p:nvPr>
            <p:ph type="title"/>
          </p:nvPr>
        </p:nvSpPr>
        <p:spPr/>
        <p:txBody>
          <a:bodyPr/>
          <a:lstStyle/>
          <a:p>
            <a:pPr algn="ctr"/>
            <a:r>
              <a:rPr lang="en-US" dirty="0"/>
              <a:t>Future Work</a:t>
            </a:r>
            <a:endParaRPr lang="en-PK" dirty="0"/>
          </a:p>
        </p:txBody>
      </p:sp>
      <p:sp>
        <p:nvSpPr>
          <p:cNvPr id="3" name="Content Placeholder 2">
            <a:extLst>
              <a:ext uri="{FF2B5EF4-FFF2-40B4-BE49-F238E27FC236}">
                <a16:creationId xmlns:a16="http://schemas.microsoft.com/office/drawing/2014/main" id="{D32E3E67-ECF5-45B9-BEE0-936C934B6FBC}"/>
              </a:ext>
            </a:extLst>
          </p:cNvPr>
          <p:cNvSpPr>
            <a:spLocks noGrp="1"/>
          </p:cNvSpPr>
          <p:nvPr>
            <p:ph idx="1"/>
          </p:nvPr>
        </p:nvSpPr>
        <p:spPr/>
        <p:txBody>
          <a:bodyPr>
            <a:normAutofit lnSpcReduction="10000"/>
          </a:bodyPr>
          <a:lstStyle/>
          <a:p>
            <a:pPr marL="0" indent="0" algn="just">
              <a:buNone/>
            </a:pPr>
            <a:r>
              <a:rPr lang="en-US" dirty="0"/>
              <a:t>Living in such a modern era we’re still facing </a:t>
            </a:r>
            <a:r>
              <a:rPr lang="en-US" b="1" dirty="0">
                <a:solidFill>
                  <a:srgbClr val="FF0000"/>
                </a:solidFill>
              </a:rPr>
              <a:t>the problem that on call both sides individuals must speak in the same language only then they’ll be able to communicate</a:t>
            </a:r>
            <a:r>
              <a:rPr lang="en-US" dirty="0">
                <a:solidFill>
                  <a:srgbClr val="FF0000"/>
                </a:solidFill>
              </a:rPr>
              <a:t>.</a:t>
            </a:r>
            <a:r>
              <a:rPr lang="en-US" dirty="0"/>
              <a:t> This project will </a:t>
            </a:r>
            <a:r>
              <a:rPr lang="en-US" b="1" dirty="0">
                <a:solidFill>
                  <a:srgbClr val="00B050"/>
                </a:solidFill>
              </a:rPr>
              <a:t>solve this problem by converting the language of one side individual to the desired language of the listener on another side</a:t>
            </a:r>
            <a:r>
              <a:rPr lang="en-US" dirty="0"/>
              <a:t>. Like if on one side the speaker speaks in Pashto so on the other side listener will listen in Punjabi and when the Punjabi speaks so on the other side the listener will listen in Pashto. The same scenario can be applied to all languages. </a:t>
            </a:r>
            <a:endParaRPr lang="en-PK" dirty="0"/>
          </a:p>
          <a:p>
            <a:pPr marL="0" indent="0">
              <a:buNone/>
            </a:pPr>
            <a:r>
              <a:rPr lang="en-US" dirty="0"/>
              <a:t>Also, this concept can be generalized for other programs like video listening directly in your desired language, automatically listening to someone in your desired language, etc.</a:t>
            </a:r>
            <a:endParaRPr lang="en-PK" dirty="0"/>
          </a:p>
          <a:p>
            <a:endParaRPr lang="en-PK" dirty="0"/>
          </a:p>
        </p:txBody>
      </p:sp>
    </p:spTree>
    <p:extLst>
      <p:ext uri="{BB962C8B-B14F-4D97-AF65-F5344CB8AC3E}">
        <p14:creationId xmlns:p14="http://schemas.microsoft.com/office/powerpoint/2010/main" val="331816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9246-1E9F-42D8-8D58-DBA884623D07}"/>
              </a:ext>
            </a:extLst>
          </p:cNvPr>
          <p:cNvSpPr>
            <a:spLocks noGrp="1"/>
          </p:cNvSpPr>
          <p:nvPr>
            <p:ph type="title"/>
          </p:nvPr>
        </p:nvSpPr>
        <p:spPr>
          <a:xfrm>
            <a:off x="2658794" y="2788324"/>
            <a:ext cx="7512148" cy="640676"/>
          </a:xfrm>
        </p:spPr>
        <p:txBody>
          <a:bodyPr>
            <a:noAutofit/>
          </a:bodyPr>
          <a:lstStyle/>
          <a:p>
            <a:r>
              <a:rPr lang="en-US" sz="6000" dirty="0"/>
              <a:t>Any Questions?</a:t>
            </a:r>
            <a:endParaRPr lang="en-PK" sz="6000" dirty="0"/>
          </a:p>
        </p:txBody>
      </p:sp>
    </p:spTree>
    <p:extLst>
      <p:ext uri="{BB962C8B-B14F-4D97-AF65-F5344CB8AC3E}">
        <p14:creationId xmlns:p14="http://schemas.microsoft.com/office/powerpoint/2010/main" val="337525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17DC6-00A1-4949-8EA7-56A59AAF7B43}"/>
              </a:ext>
            </a:extLst>
          </p:cNvPr>
          <p:cNvSpPr>
            <a:spLocks noGrp="1"/>
          </p:cNvSpPr>
          <p:nvPr>
            <p:ph type="title"/>
          </p:nvPr>
        </p:nvSpPr>
        <p:spPr>
          <a:xfrm>
            <a:off x="3055295" y="2566758"/>
            <a:ext cx="5075831" cy="1049235"/>
          </a:xfrm>
        </p:spPr>
        <p:txBody>
          <a:bodyPr>
            <a:normAutofit/>
          </a:bodyPr>
          <a:lstStyle/>
          <a:p>
            <a:r>
              <a:rPr lang="en-US" sz="6600" dirty="0"/>
              <a:t>Thankyou</a:t>
            </a:r>
            <a:endParaRPr lang="en-PK" sz="6600" dirty="0"/>
          </a:p>
        </p:txBody>
      </p:sp>
    </p:spTree>
    <p:extLst>
      <p:ext uri="{BB962C8B-B14F-4D97-AF65-F5344CB8AC3E}">
        <p14:creationId xmlns:p14="http://schemas.microsoft.com/office/powerpoint/2010/main" val="13181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63293-335A-4268-804C-1B548FF25A79}"/>
              </a:ext>
            </a:extLst>
          </p:cNvPr>
          <p:cNvSpPr>
            <a:spLocks noGrp="1"/>
          </p:cNvSpPr>
          <p:nvPr>
            <p:ph type="title"/>
          </p:nvPr>
        </p:nvSpPr>
        <p:spPr>
          <a:xfrm>
            <a:off x="1294362" y="2904382"/>
            <a:ext cx="9603275" cy="1049235"/>
          </a:xfrm>
        </p:spPr>
        <p:txBody>
          <a:bodyPr>
            <a:noAutofit/>
          </a:bodyPr>
          <a:lstStyle/>
          <a:p>
            <a:pPr algn="ctr"/>
            <a:r>
              <a:rPr lang="en-US" sz="7200" dirty="0"/>
              <a:t>About Our project</a:t>
            </a:r>
            <a:endParaRPr lang="en-PK" sz="7200" dirty="0"/>
          </a:p>
        </p:txBody>
      </p:sp>
    </p:spTree>
    <p:extLst>
      <p:ext uri="{BB962C8B-B14F-4D97-AF65-F5344CB8AC3E}">
        <p14:creationId xmlns:p14="http://schemas.microsoft.com/office/powerpoint/2010/main" val="170229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9367F5-4753-4C09-BC43-6E182226CB88}"/>
              </a:ext>
            </a:extLst>
          </p:cNvPr>
          <p:cNvSpPr>
            <a:spLocks noGrp="1"/>
          </p:cNvSpPr>
          <p:nvPr>
            <p:ph idx="1"/>
          </p:nvPr>
        </p:nvSpPr>
        <p:spPr>
          <a:xfrm>
            <a:off x="1575581" y="2447778"/>
            <a:ext cx="9816897" cy="7498080"/>
          </a:xfrm>
        </p:spPr>
        <p:txBody>
          <a:bodyPr>
            <a:normAutofit/>
          </a:bodyPr>
          <a:lstStyle/>
          <a:p>
            <a:r>
              <a:rPr lang="en-US" sz="3200" dirty="0">
                <a:latin typeface="Times New Roman" panose="02020603050405020304" pitchFamily="18" charset="0"/>
                <a:cs typeface="Times New Roman" panose="02020603050405020304" pitchFamily="18" charset="0"/>
              </a:rPr>
              <a:t>import pandas as pd</a:t>
            </a:r>
          </a:p>
          <a:p>
            <a:r>
              <a:rPr lang="en-US" sz="3200" dirty="0">
                <a:latin typeface="Times New Roman" panose="02020603050405020304" pitchFamily="18" charset="0"/>
                <a:cs typeface="Times New Roman" panose="02020603050405020304" pitchFamily="18" charset="0"/>
              </a:rPr>
              <a:t>import </a:t>
            </a:r>
            <a:r>
              <a:rPr lang="en-US" sz="3200" dirty="0" err="1">
                <a:latin typeface="Times New Roman" panose="02020603050405020304" pitchFamily="18" charset="0"/>
                <a:cs typeface="Times New Roman" panose="02020603050405020304" pitchFamily="18" charset="0"/>
              </a:rPr>
              <a:t>numpy</a:t>
            </a:r>
            <a:r>
              <a:rPr lang="en-US" sz="3200" dirty="0">
                <a:latin typeface="Times New Roman" panose="02020603050405020304" pitchFamily="18" charset="0"/>
                <a:cs typeface="Times New Roman" panose="02020603050405020304" pitchFamily="18" charset="0"/>
              </a:rPr>
              <a:t> as np</a:t>
            </a:r>
          </a:p>
          <a:p>
            <a:r>
              <a:rPr lang="en-US" sz="3200" dirty="0">
                <a:latin typeface="Times New Roman" panose="02020603050405020304" pitchFamily="18" charset="0"/>
                <a:cs typeface="Times New Roman" panose="02020603050405020304" pitchFamily="18" charset="0"/>
              </a:rPr>
              <a:t>#Collection of text Document into matrix of token count</a:t>
            </a:r>
          </a:p>
          <a:p>
            <a:r>
              <a:rPr lang="en-US" sz="3200" dirty="0">
                <a:latin typeface="Times New Roman" panose="02020603050405020304" pitchFamily="18" charset="0"/>
                <a:cs typeface="Times New Roman" panose="02020603050405020304" pitchFamily="18" charset="0"/>
              </a:rPr>
              <a:t>from </a:t>
            </a:r>
            <a:r>
              <a:rPr lang="en-US" sz="3200" dirty="0" err="1">
                <a:latin typeface="Times New Roman" panose="02020603050405020304" pitchFamily="18" charset="0"/>
                <a:cs typeface="Times New Roman" panose="02020603050405020304" pitchFamily="18" charset="0"/>
              </a:rPr>
              <a:t>sklearn.feature_extraction.text</a:t>
            </a:r>
            <a:r>
              <a:rPr lang="en-US" sz="3200" dirty="0">
                <a:latin typeface="Times New Roman" panose="02020603050405020304" pitchFamily="18" charset="0"/>
                <a:cs typeface="Times New Roman" panose="02020603050405020304" pitchFamily="18" charset="0"/>
              </a:rPr>
              <a:t> import </a:t>
            </a:r>
            <a:r>
              <a:rPr lang="en-US" sz="3200" dirty="0" err="1">
                <a:latin typeface="Times New Roman" panose="02020603050405020304" pitchFamily="18" charset="0"/>
                <a:cs typeface="Times New Roman" panose="02020603050405020304" pitchFamily="18" charset="0"/>
              </a:rPr>
              <a:t>CountVectorizer</a:t>
            </a:r>
            <a:endParaRPr lang="en-US" sz="3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A083F043-879D-452C-9D35-B942CA3970EB}"/>
              </a:ext>
            </a:extLst>
          </p:cNvPr>
          <p:cNvSpPr>
            <a:spLocks noGrp="1"/>
          </p:cNvSpPr>
          <p:nvPr>
            <p:ph type="title"/>
          </p:nvPr>
        </p:nvSpPr>
        <p:spPr>
          <a:xfrm>
            <a:off x="1085819" y="1212483"/>
            <a:ext cx="9603275" cy="1049235"/>
          </a:xfrm>
        </p:spPr>
        <p:txBody>
          <a:bodyPr/>
          <a:lstStyle/>
          <a:p>
            <a:pPr algn="ctr"/>
            <a:r>
              <a:rPr lang="en-US" dirty="0"/>
              <a:t>PYTHON LIBRARIES </a:t>
            </a:r>
            <a:endParaRPr lang="en-PK" dirty="0"/>
          </a:p>
        </p:txBody>
      </p:sp>
    </p:spTree>
    <p:extLst>
      <p:ext uri="{BB962C8B-B14F-4D97-AF65-F5344CB8AC3E}">
        <p14:creationId xmlns:p14="http://schemas.microsoft.com/office/powerpoint/2010/main" val="285733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541310-7BDF-4EC5-9469-D35A19B4C601}"/>
              </a:ext>
            </a:extLst>
          </p:cNvPr>
          <p:cNvSpPr>
            <a:spLocks noGrp="1"/>
          </p:cNvSpPr>
          <p:nvPr>
            <p:ph idx="1"/>
          </p:nvPr>
        </p:nvSpPr>
        <p:spPr>
          <a:xfrm>
            <a:off x="688148" y="1917258"/>
            <a:ext cx="10815703" cy="3450613"/>
          </a:xfrm>
        </p:spPr>
        <p:txBody>
          <a:bodyPr numCol="2">
            <a:noAutofit/>
          </a:bodyPr>
          <a:lstStyle/>
          <a:p>
            <a:r>
              <a:rPr lang="en-US" dirty="0"/>
              <a:t>#import different ML classifiers</a:t>
            </a:r>
            <a:endParaRPr lang="en-PK" dirty="0"/>
          </a:p>
          <a:p>
            <a:r>
              <a:rPr lang="en-US" dirty="0"/>
              <a:t>from </a:t>
            </a:r>
            <a:r>
              <a:rPr lang="en-US" dirty="0" err="1"/>
              <a:t>sklearn.model_selection</a:t>
            </a:r>
            <a:r>
              <a:rPr lang="en-US" dirty="0"/>
              <a:t> import </a:t>
            </a:r>
            <a:r>
              <a:rPr lang="en-US" dirty="0" err="1"/>
              <a:t>train_test_split</a:t>
            </a:r>
            <a:endParaRPr lang="en-PK" dirty="0"/>
          </a:p>
          <a:p>
            <a:r>
              <a:rPr lang="en-US" dirty="0"/>
              <a:t>from </a:t>
            </a:r>
            <a:r>
              <a:rPr lang="en-US" dirty="0" err="1"/>
              <a:t>sklearn.naive_bayes</a:t>
            </a:r>
            <a:r>
              <a:rPr lang="en-US" dirty="0"/>
              <a:t> import </a:t>
            </a:r>
            <a:r>
              <a:rPr lang="en-US" dirty="0" err="1"/>
              <a:t>MultinomialNB</a:t>
            </a:r>
            <a:endParaRPr lang="en-PK" dirty="0"/>
          </a:p>
          <a:p>
            <a:r>
              <a:rPr lang="en-US" dirty="0"/>
              <a:t>from </a:t>
            </a:r>
            <a:r>
              <a:rPr lang="en-US" dirty="0" err="1"/>
              <a:t>sklearn</a:t>
            </a:r>
            <a:r>
              <a:rPr lang="en-US" dirty="0"/>
              <a:t> import preprocessing</a:t>
            </a:r>
            <a:endParaRPr lang="en-PK" dirty="0"/>
          </a:p>
          <a:p>
            <a:r>
              <a:rPr lang="en-US" dirty="0"/>
              <a:t>from </a:t>
            </a:r>
            <a:r>
              <a:rPr lang="en-US" dirty="0" err="1"/>
              <a:t>sklearn.naive_bayes</a:t>
            </a:r>
            <a:r>
              <a:rPr lang="en-US" dirty="0"/>
              <a:t> import </a:t>
            </a:r>
            <a:r>
              <a:rPr lang="en-US" dirty="0" err="1"/>
              <a:t>GaussianNB</a:t>
            </a:r>
            <a:r>
              <a:rPr lang="en-US" dirty="0"/>
              <a:t>, </a:t>
            </a:r>
            <a:r>
              <a:rPr lang="en-US" dirty="0" err="1"/>
              <a:t>BernoulliNB</a:t>
            </a:r>
            <a:r>
              <a:rPr lang="en-US" dirty="0"/>
              <a:t>, </a:t>
            </a:r>
            <a:r>
              <a:rPr lang="en-US" dirty="0" err="1"/>
              <a:t>MultinomialNB</a:t>
            </a:r>
            <a:endParaRPr lang="en-PK" dirty="0"/>
          </a:p>
          <a:p>
            <a:r>
              <a:rPr lang="en-US" dirty="0"/>
              <a:t>from </a:t>
            </a:r>
            <a:r>
              <a:rPr lang="en-US" dirty="0" err="1"/>
              <a:t>sklearn.svm</a:t>
            </a:r>
            <a:r>
              <a:rPr lang="en-US" dirty="0"/>
              <a:t> import SVC, </a:t>
            </a:r>
            <a:r>
              <a:rPr lang="en-US" dirty="0" err="1"/>
              <a:t>LinearSVC</a:t>
            </a:r>
            <a:endParaRPr lang="en-PK" dirty="0"/>
          </a:p>
          <a:p>
            <a:r>
              <a:rPr lang="en-US" dirty="0"/>
              <a:t>from </a:t>
            </a:r>
            <a:r>
              <a:rPr lang="en-US" dirty="0" err="1"/>
              <a:t>sklearn.linear_model</a:t>
            </a:r>
            <a:r>
              <a:rPr lang="en-US" dirty="0"/>
              <a:t> import </a:t>
            </a:r>
            <a:r>
              <a:rPr lang="en-US" dirty="0" err="1"/>
              <a:t>LogisticRegression</a:t>
            </a:r>
            <a:endParaRPr lang="en-PK" dirty="0"/>
          </a:p>
          <a:p>
            <a:r>
              <a:rPr lang="en-US" dirty="0"/>
              <a:t>from </a:t>
            </a:r>
            <a:r>
              <a:rPr lang="en-US" dirty="0" err="1"/>
              <a:t>sklearn.tree</a:t>
            </a:r>
            <a:r>
              <a:rPr lang="en-US" dirty="0"/>
              <a:t> import </a:t>
            </a:r>
            <a:r>
              <a:rPr lang="en-US" dirty="0" err="1"/>
              <a:t>DecisionTreeClassifier</a:t>
            </a:r>
            <a:endParaRPr lang="en-PK" dirty="0"/>
          </a:p>
          <a:p>
            <a:r>
              <a:rPr lang="en-US" dirty="0"/>
              <a:t>from </a:t>
            </a:r>
            <a:r>
              <a:rPr lang="en-US" dirty="0" err="1"/>
              <a:t>sklearn.ensemble</a:t>
            </a:r>
            <a:r>
              <a:rPr lang="en-US" dirty="0"/>
              <a:t> import </a:t>
            </a:r>
            <a:r>
              <a:rPr lang="en-US" dirty="0" err="1"/>
              <a:t>RandomForestClassifier</a:t>
            </a:r>
            <a:endParaRPr lang="en-PK" dirty="0"/>
          </a:p>
          <a:p>
            <a:r>
              <a:rPr lang="en-US" dirty="0"/>
              <a:t>from </a:t>
            </a:r>
            <a:r>
              <a:rPr lang="en-US" dirty="0" err="1"/>
              <a:t>sklearn.neural_network</a:t>
            </a:r>
            <a:r>
              <a:rPr lang="en-US" dirty="0"/>
              <a:t> import </a:t>
            </a:r>
            <a:r>
              <a:rPr lang="en-US" dirty="0" err="1"/>
              <a:t>MLPClassifier</a:t>
            </a:r>
            <a:endParaRPr lang="en-PK" dirty="0"/>
          </a:p>
          <a:p>
            <a:r>
              <a:rPr lang="en-US" dirty="0"/>
              <a:t>from </a:t>
            </a:r>
            <a:r>
              <a:rPr lang="en-US" dirty="0" err="1"/>
              <a:t>sklearn.neighbors</a:t>
            </a:r>
            <a:r>
              <a:rPr lang="en-US" dirty="0"/>
              <a:t> import </a:t>
            </a:r>
            <a:r>
              <a:rPr lang="en-US" dirty="0" err="1"/>
              <a:t>KNeighborsClassifier</a:t>
            </a:r>
            <a:endParaRPr lang="en-PK" dirty="0"/>
          </a:p>
        </p:txBody>
      </p:sp>
      <p:sp>
        <p:nvSpPr>
          <p:cNvPr id="4" name="Title 1">
            <a:extLst>
              <a:ext uri="{FF2B5EF4-FFF2-40B4-BE49-F238E27FC236}">
                <a16:creationId xmlns:a16="http://schemas.microsoft.com/office/drawing/2014/main" id="{E7CF412D-2350-484E-B39A-597889846D7C}"/>
              </a:ext>
            </a:extLst>
          </p:cNvPr>
          <p:cNvSpPr>
            <a:spLocks noGrp="1"/>
          </p:cNvSpPr>
          <p:nvPr>
            <p:ph type="title"/>
          </p:nvPr>
        </p:nvSpPr>
        <p:spPr>
          <a:xfrm>
            <a:off x="832601" y="1099941"/>
            <a:ext cx="9603275" cy="1049235"/>
          </a:xfrm>
        </p:spPr>
        <p:txBody>
          <a:bodyPr/>
          <a:lstStyle/>
          <a:p>
            <a:pPr algn="ctr"/>
            <a:r>
              <a:rPr lang="en-US" dirty="0"/>
              <a:t>ML CLASSIFERS</a:t>
            </a:r>
            <a:endParaRPr lang="en-PK" dirty="0"/>
          </a:p>
        </p:txBody>
      </p:sp>
    </p:spTree>
    <p:extLst>
      <p:ext uri="{BB962C8B-B14F-4D97-AF65-F5344CB8AC3E}">
        <p14:creationId xmlns:p14="http://schemas.microsoft.com/office/powerpoint/2010/main" val="402687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calcmode="lin" valueType="num">
                                      <p:cBhvr additive="base">
                                        <p:cTn id="4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 calcmode="lin" valueType="num">
                                      <p:cBhvr additive="base">
                                        <p:cTn id="5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3">
                                            <p:txEl>
                                              <p:pRg st="8" end="8"/>
                                            </p:txEl>
                                          </p:spTgt>
                                        </p:tgtEl>
                                        <p:attrNameLst>
                                          <p:attrName>style.visibility</p:attrName>
                                        </p:attrNameLst>
                                      </p:cBhvr>
                                      <p:to>
                                        <p:strVal val="visible"/>
                                      </p:to>
                                    </p:set>
                                    <p:anim calcmode="lin" valueType="num">
                                      <p:cBhvr additive="base">
                                        <p:cTn id="6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3">
                                            <p:txEl>
                                              <p:pRg st="9" end="9"/>
                                            </p:txEl>
                                          </p:spTgt>
                                        </p:tgtEl>
                                        <p:attrNameLst>
                                          <p:attrName>style.visibility</p:attrName>
                                        </p:attrNameLst>
                                      </p:cBhvr>
                                      <p:to>
                                        <p:strVal val="visible"/>
                                      </p:to>
                                    </p:set>
                                    <p:anim calcmode="lin" valueType="num">
                                      <p:cBhvr additive="base">
                                        <p:cTn id="66"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3">
                                            <p:txEl>
                                              <p:pRg st="10" end="10"/>
                                            </p:txEl>
                                          </p:spTgt>
                                        </p:tgtEl>
                                        <p:attrNameLst>
                                          <p:attrName>style.visibility</p:attrName>
                                        </p:attrNameLst>
                                      </p:cBhvr>
                                      <p:to>
                                        <p:strVal val="visible"/>
                                      </p:to>
                                    </p:set>
                                    <p:anim calcmode="lin" valueType="num">
                                      <p:cBhvr additive="base">
                                        <p:cTn id="72"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66E0C8-6C43-4671-9A50-CB6A5CB44262}"/>
              </a:ext>
            </a:extLst>
          </p:cNvPr>
          <p:cNvSpPr>
            <a:spLocks noGrp="1"/>
          </p:cNvSpPr>
          <p:nvPr>
            <p:ph idx="1"/>
          </p:nvPr>
        </p:nvSpPr>
        <p:spPr>
          <a:xfrm>
            <a:off x="872197" y="2072003"/>
            <a:ext cx="10731297" cy="783738"/>
          </a:xfrm>
        </p:spPr>
        <p:txBody>
          <a:bodyPr>
            <a:normAutofit/>
          </a:bodyPr>
          <a:lstStyle/>
          <a:p>
            <a:pPr marL="0" indent="0">
              <a:buNone/>
            </a:pPr>
            <a:r>
              <a:rPr lang="en-US" dirty="0"/>
              <a:t>data = </a:t>
            </a:r>
            <a:r>
              <a:rPr lang="en-US" dirty="0" err="1"/>
              <a:t>pd.read_csv</a:t>
            </a:r>
            <a:r>
              <a:rPr lang="en-US" dirty="0"/>
              <a:t>("https://raw.githubusercontent.com/</a:t>
            </a:r>
            <a:r>
              <a:rPr lang="en-US" dirty="0" err="1"/>
              <a:t>amankharwal</a:t>
            </a:r>
            <a:r>
              <a:rPr lang="en-US" dirty="0"/>
              <a:t>/website-data/master/dataset.csv")</a:t>
            </a:r>
          </a:p>
        </p:txBody>
      </p:sp>
      <p:pic>
        <p:nvPicPr>
          <p:cNvPr id="6" name="Picture 5">
            <a:extLst>
              <a:ext uri="{FF2B5EF4-FFF2-40B4-BE49-F238E27FC236}">
                <a16:creationId xmlns:a16="http://schemas.microsoft.com/office/drawing/2014/main" id="{03D70616-FB5D-446B-B99A-00A71C3383BE}"/>
              </a:ext>
            </a:extLst>
          </p:cNvPr>
          <p:cNvPicPr>
            <a:picLocks noChangeAspect="1"/>
          </p:cNvPicPr>
          <p:nvPr/>
        </p:nvPicPr>
        <p:blipFill>
          <a:blip r:embed="rId2"/>
          <a:stretch>
            <a:fillRect/>
          </a:stretch>
        </p:blipFill>
        <p:spPr>
          <a:xfrm>
            <a:off x="2311791" y="2680724"/>
            <a:ext cx="7568418" cy="3441701"/>
          </a:xfrm>
          <a:prstGeom prst="rect">
            <a:avLst/>
          </a:prstGeom>
        </p:spPr>
      </p:pic>
      <p:sp>
        <p:nvSpPr>
          <p:cNvPr id="8" name="Title 1">
            <a:extLst>
              <a:ext uri="{FF2B5EF4-FFF2-40B4-BE49-F238E27FC236}">
                <a16:creationId xmlns:a16="http://schemas.microsoft.com/office/drawing/2014/main" id="{E385F214-2DCA-4FAA-851A-77344450C560}"/>
              </a:ext>
            </a:extLst>
          </p:cNvPr>
          <p:cNvSpPr>
            <a:spLocks noGrp="1"/>
          </p:cNvSpPr>
          <p:nvPr>
            <p:ph type="title"/>
          </p:nvPr>
        </p:nvSpPr>
        <p:spPr>
          <a:xfrm>
            <a:off x="1085819" y="1212483"/>
            <a:ext cx="9603275" cy="1049235"/>
          </a:xfrm>
        </p:spPr>
        <p:txBody>
          <a:bodyPr/>
          <a:lstStyle/>
          <a:p>
            <a:pPr algn="ctr"/>
            <a:r>
              <a:rPr lang="en-US" dirty="0"/>
              <a:t>DATA SET</a:t>
            </a:r>
            <a:endParaRPr lang="en-PK" dirty="0"/>
          </a:p>
        </p:txBody>
      </p:sp>
    </p:spTree>
    <p:extLst>
      <p:ext uri="{BB962C8B-B14F-4D97-AF65-F5344CB8AC3E}">
        <p14:creationId xmlns:p14="http://schemas.microsoft.com/office/powerpoint/2010/main" val="47227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9395B-8CC4-4A07-8BE6-D5C17832FA5A}"/>
              </a:ext>
            </a:extLst>
          </p:cNvPr>
          <p:cNvSpPr>
            <a:spLocks noGrp="1"/>
          </p:cNvSpPr>
          <p:nvPr>
            <p:ph type="title"/>
          </p:nvPr>
        </p:nvSpPr>
        <p:spPr>
          <a:xfrm>
            <a:off x="1451579" y="1043670"/>
            <a:ext cx="9603275" cy="616318"/>
          </a:xfrm>
        </p:spPr>
        <p:txBody>
          <a:bodyPr/>
          <a:lstStyle/>
          <a:p>
            <a:pPr algn="ctr"/>
            <a:r>
              <a:rPr lang="en-US" dirty="0"/>
              <a:t>DATA SET CONTAIN NO NULL VALUES</a:t>
            </a:r>
            <a:endParaRPr lang="en-PK" dirty="0"/>
          </a:p>
        </p:txBody>
      </p:sp>
      <p:sp>
        <p:nvSpPr>
          <p:cNvPr id="3" name="Content Placeholder 2">
            <a:extLst>
              <a:ext uri="{FF2B5EF4-FFF2-40B4-BE49-F238E27FC236}">
                <a16:creationId xmlns:a16="http://schemas.microsoft.com/office/drawing/2014/main" id="{EBE28E74-4AEB-4F7E-9841-C67FE979A4E0}"/>
              </a:ext>
            </a:extLst>
          </p:cNvPr>
          <p:cNvSpPr>
            <a:spLocks noGrp="1"/>
          </p:cNvSpPr>
          <p:nvPr>
            <p:ph idx="1"/>
          </p:nvPr>
        </p:nvSpPr>
        <p:spPr>
          <a:xfrm>
            <a:off x="1451579" y="2015733"/>
            <a:ext cx="9603275" cy="1049236"/>
          </a:xfrm>
        </p:spPr>
        <p:txBody>
          <a:bodyPr/>
          <a:lstStyle/>
          <a:p>
            <a:pPr marL="0" indent="0">
              <a:buNone/>
            </a:pPr>
            <a:r>
              <a:rPr lang="en-US" dirty="0"/>
              <a:t>data.info() </a:t>
            </a:r>
          </a:p>
          <a:p>
            <a:pPr marL="0" indent="0">
              <a:buNone/>
            </a:pPr>
            <a:r>
              <a:rPr lang="en-US" dirty="0" err="1"/>
              <a:t>data.isnull</a:t>
            </a:r>
            <a:r>
              <a:rPr lang="en-US" dirty="0"/>
              <a:t>().sum()</a:t>
            </a:r>
            <a:endParaRPr lang="en-PK" dirty="0"/>
          </a:p>
        </p:txBody>
      </p:sp>
      <p:pic>
        <p:nvPicPr>
          <p:cNvPr id="4" name="Picture 3">
            <a:extLst>
              <a:ext uri="{FF2B5EF4-FFF2-40B4-BE49-F238E27FC236}">
                <a16:creationId xmlns:a16="http://schemas.microsoft.com/office/drawing/2014/main" id="{BCA48C47-5E98-4888-BF0B-4502A80DE03A}"/>
              </a:ext>
            </a:extLst>
          </p:cNvPr>
          <p:cNvPicPr>
            <a:picLocks noChangeAspect="1"/>
          </p:cNvPicPr>
          <p:nvPr/>
        </p:nvPicPr>
        <p:blipFill>
          <a:blip r:embed="rId2"/>
          <a:stretch>
            <a:fillRect/>
          </a:stretch>
        </p:blipFill>
        <p:spPr>
          <a:xfrm>
            <a:off x="2930968" y="3420714"/>
            <a:ext cx="4736143" cy="1735956"/>
          </a:xfrm>
          <a:prstGeom prst="rect">
            <a:avLst/>
          </a:prstGeom>
        </p:spPr>
      </p:pic>
    </p:spTree>
    <p:extLst>
      <p:ext uri="{BB962C8B-B14F-4D97-AF65-F5344CB8AC3E}">
        <p14:creationId xmlns:p14="http://schemas.microsoft.com/office/powerpoint/2010/main" val="74507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FE2E-7351-40C7-A7A2-F78D6FBE8240}"/>
              </a:ext>
            </a:extLst>
          </p:cNvPr>
          <p:cNvSpPr>
            <a:spLocks noGrp="1"/>
          </p:cNvSpPr>
          <p:nvPr>
            <p:ph type="title"/>
          </p:nvPr>
        </p:nvSpPr>
        <p:spPr>
          <a:xfrm>
            <a:off x="604910" y="966497"/>
            <a:ext cx="10719581" cy="1049235"/>
          </a:xfrm>
        </p:spPr>
        <p:txBody>
          <a:bodyPr/>
          <a:lstStyle/>
          <a:p>
            <a:pPr algn="ctr"/>
            <a:r>
              <a:rPr lang="en-US" dirty="0"/>
              <a:t>LANGUAGES IN DATA SET</a:t>
            </a:r>
            <a:endParaRPr lang="en-PK" dirty="0"/>
          </a:p>
        </p:txBody>
      </p:sp>
      <p:graphicFrame>
        <p:nvGraphicFramePr>
          <p:cNvPr id="4" name="Content Placeholder 3">
            <a:extLst>
              <a:ext uri="{FF2B5EF4-FFF2-40B4-BE49-F238E27FC236}">
                <a16:creationId xmlns:a16="http://schemas.microsoft.com/office/drawing/2014/main" id="{C63E6CEB-7E09-47FA-8C57-7D475A2B356C}"/>
              </a:ext>
            </a:extLst>
          </p:cNvPr>
          <p:cNvGraphicFramePr>
            <a:graphicFrameLocks noGrp="1"/>
          </p:cNvGraphicFramePr>
          <p:nvPr>
            <p:ph idx="1"/>
            <p:extLst>
              <p:ext uri="{D42A27DB-BD31-4B8C-83A1-F6EECF244321}">
                <p14:modId xmlns:p14="http://schemas.microsoft.com/office/powerpoint/2010/main" val="2657637043"/>
              </p:ext>
            </p:extLst>
          </p:nvPr>
        </p:nvGraphicFramePr>
        <p:xfrm>
          <a:off x="3530989" y="1491114"/>
          <a:ext cx="4867421" cy="5257800"/>
        </p:xfrm>
        <a:graphic>
          <a:graphicData uri="http://schemas.openxmlformats.org/drawingml/2006/table">
            <a:tbl>
              <a:tblPr firstRow="1" firstCol="1" bandRow="1">
                <a:tableStyleId>{5C22544A-7EE6-4342-B048-85BDC9FD1C3A}</a:tableStyleId>
              </a:tblPr>
              <a:tblGrid>
                <a:gridCol w="1264693">
                  <a:extLst>
                    <a:ext uri="{9D8B030D-6E8A-4147-A177-3AD203B41FA5}">
                      <a16:colId xmlns:a16="http://schemas.microsoft.com/office/drawing/2014/main" val="2459889483"/>
                    </a:ext>
                  </a:extLst>
                </a:gridCol>
                <a:gridCol w="3602728">
                  <a:extLst>
                    <a:ext uri="{9D8B030D-6E8A-4147-A177-3AD203B41FA5}">
                      <a16:colId xmlns:a16="http://schemas.microsoft.com/office/drawing/2014/main" val="3913990919"/>
                    </a:ext>
                  </a:extLst>
                </a:gridCol>
              </a:tblGrid>
              <a:tr h="207152">
                <a:tc>
                  <a:txBody>
                    <a:bodyPr/>
                    <a:lstStyle/>
                    <a:p>
                      <a:pPr algn="just">
                        <a:spcAft>
                          <a:spcPts val="0"/>
                        </a:spcAft>
                      </a:pPr>
                      <a:r>
                        <a:rPr lang="en-US" sz="1500">
                          <a:effectLst/>
                        </a:rPr>
                        <a:t>Sr#</a:t>
                      </a:r>
                      <a:endParaRPr lang="en-PK"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684" marR="38684" marT="0" marB="0"/>
                </a:tc>
                <a:tc>
                  <a:txBody>
                    <a:bodyPr/>
                    <a:lstStyle/>
                    <a:p>
                      <a:pPr algn="just">
                        <a:spcAft>
                          <a:spcPts val="0"/>
                        </a:spcAft>
                      </a:pPr>
                      <a:r>
                        <a:rPr lang="en-US" sz="1500">
                          <a:effectLst/>
                        </a:rPr>
                        <a:t>Language</a:t>
                      </a:r>
                      <a:endParaRPr lang="en-PK"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684" marR="38684" marT="0" marB="0"/>
                </a:tc>
                <a:extLst>
                  <a:ext uri="{0D108BD9-81ED-4DB2-BD59-A6C34878D82A}">
                    <a16:rowId xmlns:a16="http://schemas.microsoft.com/office/drawing/2014/main" val="1409514854"/>
                  </a:ext>
                </a:extLst>
              </a:tr>
              <a:tr h="207152">
                <a:tc>
                  <a:txBody>
                    <a:bodyPr/>
                    <a:lstStyle/>
                    <a:p>
                      <a:pP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a:effectLst/>
                        </a:rPr>
                        <a:t>1.</a:t>
                      </a:r>
                      <a:endParaRPr lang="en-PK"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684" marR="38684" marT="0" marB="0"/>
                </a:tc>
                <a:tc>
                  <a:txBody>
                    <a:bodyPr/>
                    <a:lstStyle/>
                    <a:p>
                      <a:pPr algn="just">
                        <a:spcAft>
                          <a:spcPts val="0"/>
                        </a:spcAft>
                      </a:pPr>
                      <a:r>
                        <a:rPr lang="en-PK" sz="1500">
                          <a:effectLst/>
                        </a:rPr>
                        <a:t>Estonian</a:t>
                      </a:r>
                      <a:endParaRPr lang="en-PK"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684" marR="38684" marT="0" marB="0"/>
                </a:tc>
                <a:extLst>
                  <a:ext uri="{0D108BD9-81ED-4DB2-BD59-A6C34878D82A}">
                    <a16:rowId xmlns:a16="http://schemas.microsoft.com/office/drawing/2014/main" val="2482166694"/>
                  </a:ext>
                </a:extLst>
              </a:tr>
              <a:tr h="207152">
                <a:tc>
                  <a:txBody>
                    <a:bodyPr/>
                    <a:lstStyle/>
                    <a:p>
                      <a:r>
                        <a:rPr lang="en-US" sz="1500">
                          <a:effectLst/>
                        </a:rPr>
                        <a:t>2.</a:t>
                      </a:r>
                      <a:endParaRPr lang="en-PK" sz="1500">
                        <a:effectLst/>
                        <a:latin typeface="Calibri" panose="020F0502020204030204" pitchFamily="34" charset="0"/>
                        <a:cs typeface="Times New Roman" panose="02020603050405020304" pitchFamily="18" charset="0"/>
                      </a:endParaRPr>
                    </a:p>
                  </a:txBody>
                  <a:tcPr marL="38684" marR="38684" marT="0" marB="0"/>
                </a:tc>
                <a:tc>
                  <a:txBody>
                    <a:bodyPr/>
                    <a:lstStyle/>
                    <a:p>
                      <a:pPr algn="just">
                        <a:spcAft>
                          <a:spcPts val="0"/>
                        </a:spcAft>
                      </a:pPr>
                      <a:r>
                        <a:rPr lang="en-US" sz="1500">
                          <a:effectLst/>
                        </a:rPr>
                        <a:t>Swedish</a:t>
                      </a:r>
                      <a:endParaRPr lang="en-PK"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684" marR="38684" marT="0" marB="0"/>
                </a:tc>
                <a:extLst>
                  <a:ext uri="{0D108BD9-81ED-4DB2-BD59-A6C34878D82A}">
                    <a16:rowId xmlns:a16="http://schemas.microsoft.com/office/drawing/2014/main" val="2269052715"/>
                  </a:ext>
                </a:extLst>
              </a:tr>
              <a:tr h="207152">
                <a:tc>
                  <a:txBody>
                    <a:bodyPr/>
                    <a:lstStyle/>
                    <a:p>
                      <a:r>
                        <a:rPr lang="en-US" sz="1500">
                          <a:effectLst/>
                        </a:rPr>
                        <a:t>3.</a:t>
                      </a:r>
                      <a:endParaRPr lang="en-PK" sz="1500">
                        <a:effectLst/>
                        <a:latin typeface="Calibri" panose="020F0502020204030204" pitchFamily="34" charset="0"/>
                        <a:cs typeface="Times New Roman" panose="02020603050405020304" pitchFamily="18" charset="0"/>
                      </a:endParaRPr>
                    </a:p>
                  </a:txBody>
                  <a:tcPr marL="38684" marR="38684" marT="0" marB="0"/>
                </a:tc>
                <a:tc>
                  <a:txBody>
                    <a:bodyPr/>
                    <a:lstStyle/>
                    <a:p>
                      <a:pPr algn="just">
                        <a:spcAft>
                          <a:spcPts val="0"/>
                        </a:spcAft>
                      </a:pPr>
                      <a:r>
                        <a:rPr lang="en-US" sz="1500">
                          <a:effectLst/>
                        </a:rPr>
                        <a:t>English</a:t>
                      </a:r>
                      <a:endParaRPr lang="en-PK"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684" marR="38684" marT="0" marB="0"/>
                </a:tc>
                <a:extLst>
                  <a:ext uri="{0D108BD9-81ED-4DB2-BD59-A6C34878D82A}">
                    <a16:rowId xmlns:a16="http://schemas.microsoft.com/office/drawing/2014/main" val="2833848226"/>
                  </a:ext>
                </a:extLst>
              </a:tr>
              <a:tr h="207152">
                <a:tc>
                  <a:txBody>
                    <a:bodyPr/>
                    <a:lstStyle/>
                    <a:p>
                      <a:r>
                        <a:rPr lang="en-US" sz="1500">
                          <a:effectLst/>
                        </a:rPr>
                        <a:t>4.</a:t>
                      </a:r>
                      <a:r>
                        <a:rPr lang="en-PK" sz="1500">
                          <a:effectLst/>
                        </a:rPr>
                        <a:t>   </a:t>
                      </a:r>
                      <a:endParaRPr lang="en-PK" sz="1500">
                        <a:effectLst/>
                        <a:latin typeface="Calibri" panose="020F0502020204030204" pitchFamily="34" charset="0"/>
                        <a:cs typeface="Times New Roman" panose="02020603050405020304" pitchFamily="18" charset="0"/>
                      </a:endParaRPr>
                    </a:p>
                  </a:txBody>
                  <a:tcPr marL="38684" marR="38684" marT="0" marB="0"/>
                </a:tc>
                <a:tc>
                  <a:txBody>
                    <a:bodyPr/>
                    <a:lstStyle/>
                    <a:p>
                      <a:pPr algn="just">
                        <a:spcAft>
                          <a:spcPts val="0"/>
                        </a:spcAft>
                      </a:pPr>
                      <a:r>
                        <a:rPr lang="en-US" sz="1500">
                          <a:effectLst/>
                        </a:rPr>
                        <a:t>Russian  </a:t>
                      </a:r>
                      <a:endParaRPr lang="en-PK"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684" marR="38684" marT="0" marB="0"/>
                </a:tc>
                <a:extLst>
                  <a:ext uri="{0D108BD9-81ED-4DB2-BD59-A6C34878D82A}">
                    <a16:rowId xmlns:a16="http://schemas.microsoft.com/office/drawing/2014/main" val="3875071447"/>
                  </a:ext>
                </a:extLst>
              </a:tr>
              <a:tr h="207152">
                <a:tc>
                  <a:txBody>
                    <a:bodyPr/>
                    <a:lstStyle/>
                    <a:p>
                      <a:r>
                        <a:rPr lang="en-US" sz="1500">
                          <a:effectLst/>
                        </a:rPr>
                        <a:t>5.</a:t>
                      </a:r>
                      <a:r>
                        <a:rPr lang="en-PK" sz="1500">
                          <a:effectLst/>
                        </a:rPr>
                        <a:t>    </a:t>
                      </a:r>
                      <a:endParaRPr lang="en-PK" sz="1500">
                        <a:effectLst/>
                        <a:latin typeface="Calibri" panose="020F0502020204030204" pitchFamily="34" charset="0"/>
                        <a:cs typeface="Times New Roman" panose="02020603050405020304" pitchFamily="18" charset="0"/>
                      </a:endParaRPr>
                    </a:p>
                  </a:txBody>
                  <a:tcPr marL="38684" marR="38684" marT="0" marB="0"/>
                </a:tc>
                <a:tc>
                  <a:txBody>
                    <a:bodyPr/>
                    <a:lstStyle/>
                    <a:p>
                      <a:pPr algn="just">
                        <a:spcAft>
                          <a:spcPts val="0"/>
                        </a:spcAft>
                      </a:pPr>
                      <a:r>
                        <a:rPr lang="en-US" sz="1500">
                          <a:effectLst/>
                        </a:rPr>
                        <a:t>Romanian</a:t>
                      </a:r>
                      <a:endParaRPr lang="en-PK"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684" marR="38684" marT="0" marB="0"/>
                </a:tc>
                <a:extLst>
                  <a:ext uri="{0D108BD9-81ED-4DB2-BD59-A6C34878D82A}">
                    <a16:rowId xmlns:a16="http://schemas.microsoft.com/office/drawing/2014/main" val="1286386215"/>
                  </a:ext>
                </a:extLst>
              </a:tr>
              <a:tr h="207152">
                <a:tc>
                  <a:txBody>
                    <a:bodyPr/>
                    <a:lstStyle/>
                    <a:p>
                      <a:r>
                        <a:rPr lang="en-US" sz="1500">
                          <a:effectLst/>
                        </a:rPr>
                        <a:t>6.</a:t>
                      </a:r>
                      <a:r>
                        <a:rPr lang="en-PK" sz="1500">
                          <a:effectLst/>
                        </a:rPr>
                        <a:t>    </a:t>
                      </a:r>
                      <a:endParaRPr lang="en-PK" sz="1500">
                        <a:effectLst/>
                        <a:latin typeface="Calibri" panose="020F0502020204030204" pitchFamily="34" charset="0"/>
                        <a:cs typeface="Times New Roman" panose="02020603050405020304" pitchFamily="18" charset="0"/>
                      </a:endParaRPr>
                    </a:p>
                  </a:txBody>
                  <a:tcPr marL="38684" marR="38684" marT="0" marB="0"/>
                </a:tc>
                <a:tc>
                  <a:txBody>
                    <a:bodyPr/>
                    <a:lstStyle/>
                    <a:p>
                      <a:pPr algn="just">
                        <a:spcAft>
                          <a:spcPts val="0"/>
                        </a:spcAft>
                      </a:pPr>
                      <a:r>
                        <a:rPr lang="en-US" sz="1500">
                          <a:effectLst/>
                        </a:rPr>
                        <a:t>Persian</a:t>
                      </a:r>
                      <a:endParaRPr lang="en-PK"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684" marR="38684" marT="0" marB="0"/>
                </a:tc>
                <a:extLst>
                  <a:ext uri="{0D108BD9-81ED-4DB2-BD59-A6C34878D82A}">
                    <a16:rowId xmlns:a16="http://schemas.microsoft.com/office/drawing/2014/main" val="48310974"/>
                  </a:ext>
                </a:extLst>
              </a:tr>
              <a:tr h="207152">
                <a:tc>
                  <a:txBody>
                    <a:bodyPr/>
                    <a:lstStyle/>
                    <a:p>
                      <a:r>
                        <a:rPr lang="en-US" sz="1500">
                          <a:effectLst/>
                        </a:rPr>
                        <a:t>7.</a:t>
                      </a:r>
                      <a:endParaRPr lang="en-PK" sz="1500">
                        <a:effectLst/>
                        <a:latin typeface="Calibri" panose="020F0502020204030204" pitchFamily="34" charset="0"/>
                        <a:cs typeface="Times New Roman" panose="02020603050405020304" pitchFamily="18" charset="0"/>
                      </a:endParaRPr>
                    </a:p>
                  </a:txBody>
                  <a:tcPr marL="38684" marR="38684" marT="0" marB="0"/>
                </a:tc>
                <a:tc>
                  <a:txBody>
                    <a:bodyPr/>
                    <a:lstStyle/>
                    <a:p>
                      <a:pPr algn="just">
                        <a:spcAft>
                          <a:spcPts val="0"/>
                        </a:spcAft>
                      </a:pPr>
                      <a:r>
                        <a:rPr lang="en-US" sz="1500">
                          <a:effectLst/>
                        </a:rPr>
                        <a:t>Pushto</a:t>
                      </a:r>
                      <a:endParaRPr lang="en-PK"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684" marR="38684" marT="0" marB="0"/>
                </a:tc>
                <a:extLst>
                  <a:ext uri="{0D108BD9-81ED-4DB2-BD59-A6C34878D82A}">
                    <a16:rowId xmlns:a16="http://schemas.microsoft.com/office/drawing/2014/main" val="252866073"/>
                  </a:ext>
                </a:extLst>
              </a:tr>
              <a:tr h="207152">
                <a:tc>
                  <a:txBody>
                    <a:bodyPr/>
                    <a:lstStyle/>
                    <a:p>
                      <a:r>
                        <a:rPr lang="en-US" sz="1500">
                          <a:effectLst/>
                        </a:rPr>
                        <a:t>8.</a:t>
                      </a:r>
                      <a:endParaRPr lang="en-PK" sz="1500">
                        <a:effectLst/>
                        <a:latin typeface="Calibri" panose="020F0502020204030204" pitchFamily="34" charset="0"/>
                        <a:cs typeface="Times New Roman" panose="02020603050405020304" pitchFamily="18" charset="0"/>
                      </a:endParaRPr>
                    </a:p>
                  </a:txBody>
                  <a:tcPr marL="38684" marR="38684" marT="0" marB="0"/>
                </a:tc>
                <a:tc>
                  <a:txBody>
                    <a:bodyPr/>
                    <a:lstStyle/>
                    <a:p>
                      <a:pPr algn="just">
                        <a:spcAft>
                          <a:spcPts val="0"/>
                        </a:spcAft>
                      </a:pPr>
                      <a:r>
                        <a:rPr lang="en-US" sz="1500">
                          <a:effectLst/>
                        </a:rPr>
                        <a:t>Spanish</a:t>
                      </a:r>
                      <a:endParaRPr lang="en-PK"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684" marR="38684" marT="0" marB="0"/>
                </a:tc>
                <a:extLst>
                  <a:ext uri="{0D108BD9-81ED-4DB2-BD59-A6C34878D82A}">
                    <a16:rowId xmlns:a16="http://schemas.microsoft.com/office/drawing/2014/main" val="3482906123"/>
                  </a:ext>
                </a:extLst>
              </a:tr>
              <a:tr h="207152">
                <a:tc>
                  <a:txBody>
                    <a:bodyPr/>
                    <a:lstStyle/>
                    <a:p>
                      <a:r>
                        <a:rPr lang="en-US" sz="1500">
                          <a:effectLst/>
                        </a:rPr>
                        <a:t>9.</a:t>
                      </a:r>
                      <a:endParaRPr lang="en-PK" sz="1500">
                        <a:effectLst/>
                        <a:latin typeface="Calibri" panose="020F0502020204030204" pitchFamily="34" charset="0"/>
                        <a:cs typeface="Times New Roman" panose="02020603050405020304" pitchFamily="18" charset="0"/>
                      </a:endParaRPr>
                    </a:p>
                  </a:txBody>
                  <a:tcPr marL="38684" marR="38684" marT="0" marB="0"/>
                </a:tc>
                <a:tc>
                  <a:txBody>
                    <a:bodyPr/>
                    <a:lstStyle/>
                    <a:p>
                      <a:pPr algn="just">
                        <a:spcAft>
                          <a:spcPts val="0"/>
                        </a:spcAft>
                      </a:pPr>
                      <a:r>
                        <a:rPr lang="en-US" sz="1500" dirty="0">
                          <a:effectLst/>
                        </a:rPr>
                        <a:t>Hindi</a:t>
                      </a:r>
                      <a:endParaRPr lang="en-PK"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684" marR="38684" marT="0" marB="0"/>
                </a:tc>
                <a:extLst>
                  <a:ext uri="{0D108BD9-81ED-4DB2-BD59-A6C34878D82A}">
                    <a16:rowId xmlns:a16="http://schemas.microsoft.com/office/drawing/2014/main" val="259130028"/>
                  </a:ext>
                </a:extLst>
              </a:tr>
              <a:tr h="207152">
                <a:tc>
                  <a:txBody>
                    <a:bodyPr/>
                    <a:lstStyle/>
                    <a:p>
                      <a:r>
                        <a:rPr lang="en-US" sz="1500">
                          <a:effectLst/>
                        </a:rPr>
                        <a:t>10.</a:t>
                      </a:r>
                      <a:endParaRPr lang="en-PK" sz="1500">
                        <a:effectLst/>
                        <a:latin typeface="Calibri" panose="020F0502020204030204" pitchFamily="34" charset="0"/>
                        <a:cs typeface="Times New Roman" panose="02020603050405020304" pitchFamily="18" charset="0"/>
                      </a:endParaRPr>
                    </a:p>
                  </a:txBody>
                  <a:tcPr marL="38684" marR="38684" marT="0" marB="0"/>
                </a:tc>
                <a:tc>
                  <a:txBody>
                    <a:bodyPr/>
                    <a:lstStyle/>
                    <a:p>
                      <a:pPr algn="just">
                        <a:spcAft>
                          <a:spcPts val="0"/>
                        </a:spcAft>
                      </a:pPr>
                      <a:r>
                        <a:rPr lang="en-US" sz="1500">
                          <a:effectLst/>
                        </a:rPr>
                        <a:t>Korean</a:t>
                      </a:r>
                      <a:endParaRPr lang="en-PK"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684" marR="38684" marT="0" marB="0"/>
                </a:tc>
                <a:extLst>
                  <a:ext uri="{0D108BD9-81ED-4DB2-BD59-A6C34878D82A}">
                    <a16:rowId xmlns:a16="http://schemas.microsoft.com/office/drawing/2014/main" val="1433829965"/>
                  </a:ext>
                </a:extLst>
              </a:tr>
              <a:tr h="207152">
                <a:tc>
                  <a:txBody>
                    <a:bodyPr/>
                    <a:lstStyle/>
                    <a:p>
                      <a:r>
                        <a:rPr lang="en-US" sz="1500">
                          <a:effectLst/>
                        </a:rPr>
                        <a:t>11.</a:t>
                      </a:r>
                      <a:endParaRPr lang="en-PK" sz="1500">
                        <a:effectLst/>
                        <a:latin typeface="Calibri" panose="020F0502020204030204" pitchFamily="34" charset="0"/>
                        <a:cs typeface="Times New Roman" panose="02020603050405020304" pitchFamily="18" charset="0"/>
                      </a:endParaRPr>
                    </a:p>
                  </a:txBody>
                  <a:tcPr marL="38684" marR="38684" marT="0" marB="0"/>
                </a:tc>
                <a:tc>
                  <a:txBody>
                    <a:bodyPr/>
                    <a:lstStyle/>
                    <a:p>
                      <a:pPr algn="just">
                        <a:spcAft>
                          <a:spcPts val="0"/>
                        </a:spcAft>
                      </a:pPr>
                      <a:r>
                        <a:rPr lang="en-US" sz="1500">
                          <a:effectLst/>
                        </a:rPr>
                        <a:t>Chinese</a:t>
                      </a:r>
                      <a:endParaRPr lang="en-PK"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684" marR="38684" marT="0" marB="0"/>
                </a:tc>
                <a:extLst>
                  <a:ext uri="{0D108BD9-81ED-4DB2-BD59-A6C34878D82A}">
                    <a16:rowId xmlns:a16="http://schemas.microsoft.com/office/drawing/2014/main" val="275229089"/>
                  </a:ext>
                </a:extLst>
              </a:tr>
              <a:tr h="207152">
                <a:tc>
                  <a:txBody>
                    <a:bodyPr/>
                    <a:lstStyle/>
                    <a:p>
                      <a:r>
                        <a:rPr lang="en-US" sz="1500">
                          <a:effectLst/>
                        </a:rPr>
                        <a:t>12.</a:t>
                      </a:r>
                      <a:endParaRPr lang="en-PK" sz="1500">
                        <a:effectLst/>
                        <a:latin typeface="Calibri" panose="020F0502020204030204" pitchFamily="34" charset="0"/>
                        <a:cs typeface="Times New Roman" panose="02020603050405020304" pitchFamily="18" charset="0"/>
                      </a:endParaRPr>
                    </a:p>
                  </a:txBody>
                  <a:tcPr marL="38684" marR="38684" marT="0" marB="0"/>
                </a:tc>
                <a:tc>
                  <a:txBody>
                    <a:bodyPr/>
                    <a:lstStyle/>
                    <a:p>
                      <a:pPr algn="just">
                        <a:spcAft>
                          <a:spcPts val="0"/>
                        </a:spcAft>
                      </a:pPr>
                      <a:r>
                        <a:rPr lang="en-US" sz="1500">
                          <a:effectLst/>
                        </a:rPr>
                        <a:t>French</a:t>
                      </a:r>
                      <a:endParaRPr lang="en-PK"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684" marR="38684" marT="0" marB="0"/>
                </a:tc>
                <a:extLst>
                  <a:ext uri="{0D108BD9-81ED-4DB2-BD59-A6C34878D82A}">
                    <a16:rowId xmlns:a16="http://schemas.microsoft.com/office/drawing/2014/main" val="3700226033"/>
                  </a:ext>
                </a:extLst>
              </a:tr>
              <a:tr h="207152">
                <a:tc>
                  <a:txBody>
                    <a:bodyPr/>
                    <a:lstStyle/>
                    <a:p>
                      <a:r>
                        <a:rPr lang="en-US" sz="1500">
                          <a:effectLst/>
                        </a:rPr>
                        <a:t>13.</a:t>
                      </a:r>
                      <a:endParaRPr lang="en-PK" sz="1500">
                        <a:effectLst/>
                        <a:latin typeface="Calibri" panose="020F0502020204030204" pitchFamily="34" charset="0"/>
                        <a:cs typeface="Times New Roman" panose="02020603050405020304" pitchFamily="18" charset="0"/>
                      </a:endParaRPr>
                    </a:p>
                  </a:txBody>
                  <a:tcPr marL="38684" marR="38684" marT="0" marB="0"/>
                </a:tc>
                <a:tc>
                  <a:txBody>
                    <a:bodyPr/>
                    <a:lstStyle/>
                    <a:p>
                      <a:pPr algn="just">
                        <a:spcAft>
                          <a:spcPts val="0"/>
                        </a:spcAft>
                      </a:pPr>
                      <a:r>
                        <a:rPr lang="en-US" sz="1500">
                          <a:effectLst/>
                        </a:rPr>
                        <a:t>Portuguese</a:t>
                      </a:r>
                      <a:endParaRPr lang="en-PK"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684" marR="38684" marT="0" marB="0"/>
                </a:tc>
                <a:extLst>
                  <a:ext uri="{0D108BD9-81ED-4DB2-BD59-A6C34878D82A}">
                    <a16:rowId xmlns:a16="http://schemas.microsoft.com/office/drawing/2014/main" val="3403094500"/>
                  </a:ext>
                </a:extLst>
              </a:tr>
              <a:tr h="207152">
                <a:tc>
                  <a:txBody>
                    <a:bodyPr/>
                    <a:lstStyle/>
                    <a:p>
                      <a:r>
                        <a:rPr lang="en-US" sz="1500">
                          <a:effectLst/>
                        </a:rPr>
                        <a:t>14.</a:t>
                      </a:r>
                      <a:endParaRPr lang="en-PK" sz="1500">
                        <a:effectLst/>
                        <a:latin typeface="Calibri" panose="020F0502020204030204" pitchFamily="34" charset="0"/>
                        <a:cs typeface="Times New Roman" panose="02020603050405020304" pitchFamily="18" charset="0"/>
                      </a:endParaRPr>
                    </a:p>
                  </a:txBody>
                  <a:tcPr marL="38684" marR="38684" marT="0" marB="0"/>
                </a:tc>
                <a:tc>
                  <a:txBody>
                    <a:bodyPr/>
                    <a:lstStyle/>
                    <a:p>
                      <a:pPr algn="just">
                        <a:spcAft>
                          <a:spcPts val="0"/>
                        </a:spcAft>
                      </a:pPr>
                      <a:r>
                        <a:rPr lang="en-US" sz="1500">
                          <a:effectLst/>
                        </a:rPr>
                        <a:t>Indonesian</a:t>
                      </a:r>
                      <a:endParaRPr lang="en-PK"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684" marR="38684" marT="0" marB="0"/>
                </a:tc>
                <a:extLst>
                  <a:ext uri="{0D108BD9-81ED-4DB2-BD59-A6C34878D82A}">
                    <a16:rowId xmlns:a16="http://schemas.microsoft.com/office/drawing/2014/main" val="511651762"/>
                  </a:ext>
                </a:extLst>
              </a:tr>
              <a:tr h="207152">
                <a:tc>
                  <a:txBody>
                    <a:bodyPr/>
                    <a:lstStyle/>
                    <a:p>
                      <a:r>
                        <a:rPr lang="en-US" sz="1500">
                          <a:effectLst/>
                        </a:rPr>
                        <a:t>15.</a:t>
                      </a:r>
                      <a:endParaRPr lang="en-PK" sz="1500">
                        <a:effectLst/>
                        <a:latin typeface="Calibri" panose="020F0502020204030204" pitchFamily="34" charset="0"/>
                        <a:cs typeface="Times New Roman" panose="02020603050405020304" pitchFamily="18" charset="0"/>
                      </a:endParaRPr>
                    </a:p>
                  </a:txBody>
                  <a:tcPr marL="38684" marR="38684" marT="0" marB="0"/>
                </a:tc>
                <a:tc>
                  <a:txBody>
                    <a:bodyPr/>
                    <a:lstStyle/>
                    <a:p>
                      <a:pPr algn="just">
                        <a:spcAft>
                          <a:spcPts val="0"/>
                        </a:spcAft>
                      </a:pPr>
                      <a:r>
                        <a:rPr lang="en-US" sz="1500">
                          <a:effectLst/>
                        </a:rPr>
                        <a:t>Urdu</a:t>
                      </a:r>
                      <a:endParaRPr lang="en-PK"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684" marR="38684" marT="0" marB="0"/>
                </a:tc>
                <a:extLst>
                  <a:ext uri="{0D108BD9-81ED-4DB2-BD59-A6C34878D82A}">
                    <a16:rowId xmlns:a16="http://schemas.microsoft.com/office/drawing/2014/main" val="1803026963"/>
                  </a:ext>
                </a:extLst>
              </a:tr>
              <a:tr h="207152">
                <a:tc>
                  <a:txBody>
                    <a:bodyPr/>
                    <a:lstStyle/>
                    <a:p>
                      <a:r>
                        <a:rPr lang="en-US" sz="1500">
                          <a:effectLst/>
                        </a:rPr>
                        <a:t>16.</a:t>
                      </a:r>
                      <a:endParaRPr lang="en-PK" sz="1500">
                        <a:effectLst/>
                        <a:latin typeface="Calibri" panose="020F0502020204030204" pitchFamily="34" charset="0"/>
                        <a:cs typeface="Times New Roman" panose="02020603050405020304" pitchFamily="18" charset="0"/>
                      </a:endParaRPr>
                    </a:p>
                  </a:txBody>
                  <a:tcPr marL="38684" marR="38684" marT="0" marB="0"/>
                </a:tc>
                <a:tc>
                  <a:txBody>
                    <a:bodyPr/>
                    <a:lstStyle/>
                    <a:p>
                      <a:pPr algn="just">
                        <a:spcAft>
                          <a:spcPts val="0"/>
                        </a:spcAft>
                      </a:pPr>
                      <a:r>
                        <a:rPr lang="en-US" sz="1500">
                          <a:effectLst/>
                        </a:rPr>
                        <a:t>Latin</a:t>
                      </a:r>
                      <a:endParaRPr lang="en-PK"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684" marR="38684" marT="0" marB="0"/>
                </a:tc>
                <a:extLst>
                  <a:ext uri="{0D108BD9-81ED-4DB2-BD59-A6C34878D82A}">
                    <a16:rowId xmlns:a16="http://schemas.microsoft.com/office/drawing/2014/main" val="637713071"/>
                  </a:ext>
                </a:extLst>
              </a:tr>
              <a:tr h="207152">
                <a:tc>
                  <a:txBody>
                    <a:bodyPr/>
                    <a:lstStyle/>
                    <a:p>
                      <a:r>
                        <a:rPr lang="en-US" sz="1500">
                          <a:effectLst/>
                        </a:rPr>
                        <a:t>17.</a:t>
                      </a:r>
                      <a:endParaRPr lang="en-PK" sz="1500">
                        <a:effectLst/>
                        <a:latin typeface="Calibri" panose="020F0502020204030204" pitchFamily="34" charset="0"/>
                        <a:cs typeface="Times New Roman" panose="02020603050405020304" pitchFamily="18" charset="0"/>
                      </a:endParaRPr>
                    </a:p>
                  </a:txBody>
                  <a:tcPr marL="38684" marR="38684" marT="0" marB="0"/>
                </a:tc>
                <a:tc>
                  <a:txBody>
                    <a:bodyPr/>
                    <a:lstStyle/>
                    <a:p>
                      <a:pPr algn="just">
                        <a:spcAft>
                          <a:spcPts val="0"/>
                        </a:spcAft>
                      </a:pPr>
                      <a:r>
                        <a:rPr lang="en-US" sz="1500">
                          <a:effectLst/>
                        </a:rPr>
                        <a:t>Turkish</a:t>
                      </a:r>
                      <a:endParaRPr lang="en-PK"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684" marR="38684" marT="0" marB="0"/>
                </a:tc>
                <a:extLst>
                  <a:ext uri="{0D108BD9-81ED-4DB2-BD59-A6C34878D82A}">
                    <a16:rowId xmlns:a16="http://schemas.microsoft.com/office/drawing/2014/main" val="1658283885"/>
                  </a:ext>
                </a:extLst>
              </a:tr>
              <a:tr h="207152">
                <a:tc>
                  <a:txBody>
                    <a:bodyPr/>
                    <a:lstStyle/>
                    <a:p>
                      <a:r>
                        <a:rPr lang="en-US" sz="1500">
                          <a:effectLst/>
                        </a:rPr>
                        <a:t>18.</a:t>
                      </a:r>
                      <a:endParaRPr lang="en-PK" sz="1500">
                        <a:effectLst/>
                        <a:latin typeface="Calibri" panose="020F0502020204030204" pitchFamily="34" charset="0"/>
                        <a:cs typeface="Times New Roman" panose="02020603050405020304" pitchFamily="18" charset="0"/>
                      </a:endParaRPr>
                    </a:p>
                  </a:txBody>
                  <a:tcPr marL="38684" marR="38684" marT="0" marB="0"/>
                </a:tc>
                <a:tc>
                  <a:txBody>
                    <a:bodyPr/>
                    <a:lstStyle/>
                    <a:p>
                      <a:pPr algn="just">
                        <a:spcAft>
                          <a:spcPts val="0"/>
                        </a:spcAft>
                      </a:pPr>
                      <a:r>
                        <a:rPr lang="en-US" sz="1500">
                          <a:effectLst/>
                        </a:rPr>
                        <a:t>Japanese</a:t>
                      </a:r>
                      <a:endParaRPr lang="en-PK"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684" marR="38684" marT="0" marB="0"/>
                </a:tc>
                <a:extLst>
                  <a:ext uri="{0D108BD9-81ED-4DB2-BD59-A6C34878D82A}">
                    <a16:rowId xmlns:a16="http://schemas.microsoft.com/office/drawing/2014/main" val="3557829742"/>
                  </a:ext>
                </a:extLst>
              </a:tr>
              <a:tr h="207152">
                <a:tc>
                  <a:txBody>
                    <a:bodyPr/>
                    <a:lstStyle/>
                    <a:p>
                      <a:r>
                        <a:rPr lang="en-US" sz="1500">
                          <a:effectLst/>
                        </a:rPr>
                        <a:t>19.</a:t>
                      </a:r>
                      <a:endParaRPr lang="en-PK" sz="1500">
                        <a:effectLst/>
                        <a:latin typeface="Calibri" panose="020F0502020204030204" pitchFamily="34" charset="0"/>
                        <a:cs typeface="Times New Roman" panose="02020603050405020304" pitchFamily="18" charset="0"/>
                      </a:endParaRPr>
                    </a:p>
                  </a:txBody>
                  <a:tcPr marL="38684" marR="38684" marT="0" marB="0"/>
                </a:tc>
                <a:tc>
                  <a:txBody>
                    <a:bodyPr/>
                    <a:lstStyle/>
                    <a:p>
                      <a:pPr algn="just">
                        <a:spcAft>
                          <a:spcPts val="0"/>
                        </a:spcAft>
                      </a:pPr>
                      <a:r>
                        <a:rPr lang="en-US" sz="1500">
                          <a:effectLst/>
                        </a:rPr>
                        <a:t>Dutch</a:t>
                      </a:r>
                      <a:endParaRPr lang="en-PK"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684" marR="38684" marT="0" marB="0"/>
                </a:tc>
                <a:extLst>
                  <a:ext uri="{0D108BD9-81ED-4DB2-BD59-A6C34878D82A}">
                    <a16:rowId xmlns:a16="http://schemas.microsoft.com/office/drawing/2014/main" val="2066591496"/>
                  </a:ext>
                </a:extLst>
              </a:tr>
              <a:tr h="207152">
                <a:tc>
                  <a:txBody>
                    <a:bodyPr/>
                    <a:lstStyle/>
                    <a:p>
                      <a:r>
                        <a:rPr lang="en-US" sz="1500">
                          <a:effectLst/>
                        </a:rPr>
                        <a:t>20.</a:t>
                      </a:r>
                      <a:endParaRPr lang="en-PK" sz="1500">
                        <a:effectLst/>
                        <a:latin typeface="Calibri" panose="020F0502020204030204" pitchFamily="34" charset="0"/>
                        <a:cs typeface="Times New Roman" panose="02020603050405020304" pitchFamily="18" charset="0"/>
                      </a:endParaRPr>
                    </a:p>
                  </a:txBody>
                  <a:tcPr marL="38684" marR="38684" marT="0" marB="0"/>
                </a:tc>
                <a:tc>
                  <a:txBody>
                    <a:bodyPr/>
                    <a:lstStyle/>
                    <a:p>
                      <a:pPr algn="just">
                        <a:spcAft>
                          <a:spcPts val="0"/>
                        </a:spcAft>
                      </a:pPr>
                      <a:r>
                        <a:rPr lang="en-US" sz="1500">
                          <a:effectLst/>
                        </a:rPr>
                        <a:t>Tamil</a:t>
                      </a:r>
                      <a:endParaRPr lang="en-PK"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684" marR="38684" marT="0" marB="0"/>
                </a:tc>
                <a:extLst>
                  <a:ext uri="{0D108BD9-81ED-4DB2-BD59-A6C34878D82A}">
                    <a16:rowId xmlns:a16="http://schemas.microsoft.com/office/drawing/2014/main" val="4157592387"/>
                  </a:ext>
                </a:extLst>
              </a:tr>
              <a:tr h="207152">
                <a:tc>
                  <a:txBody>
                    <a:bodyPr/>
                    <a:lstStyle/>
                    <a:p>
                      <a:r>
                        <a:rPr lang="en-US" sz="1500">
                          <a:effectLst/>
                        </a:rPr>
                        <a:t>21.</a:t>
                      </a:r>
                      <a:endParaRPr lang="en-PK" sz="1500">
                        <a:effectLst/>
                        <a:latin typeface="Calibri" panose="020F0502020204030204" pitchFamily="34" charset="0"/>
                        <a:cs typeface="Times New Roman" panose="02020603050405020304" pitchFamily="18" charset="0"/>
                      </a:endParaRPr>
                    </a:p>
                  </a:txBody>
                  <a:tcPr marL="38684" marR="38684" marT="0" marB="0"/>
                </a:tc>
                <a:tc>
                  <a:txBody>
                    <a:bodyPr/>
                    <a:lstStyle/>
                    <a:p>
                      <a:pPr algn="just">
                        <a:spcAft>
                          <a:spcPts val="0"/>
                        </a:spcAft>
                      </a:pPr>
                      <a:r>
                        <a:rPr lang="en-US" sz="1500">
                          <a:effectLst/>
                        </a:rPr>
                        <a:t>Thai</a:t>
                      </a:r>
                      <a:endParaRPr lang="en-PK"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684" marR="38684" marT="0" marB="0"/>
                </a:tc>
                <a:extLst>
                  <a:ext uri="{0D108BD9-81ED-4DB2-BD59-A6C34878D82A}">
                    <a16:rowId xmlns:a16="http://schemas.microsoft.com/office/drawing/2014/main" val="2853059265"/>
                  </a:ext>
                </a:extLst>
              </a:tr>
              <a:tr h="207152">
                <a:tc>
                  <a:txBody>
                    <a:bodyPr/>
                    <a:lstStyle/>
                    <a:p>
                      <a:r>
                        <a:rPr lang="en-US" sz="1500">
                          <a:effectLst/>
                        </a:rPr>
                        <a:t>22</a:t>
                      </a:r>
                      <a:endParaRPr lang="en-PK" sz="1500">
                        <a:effectLst/>
                        <a:latin typeface="Calibri" panose="020F0502020204030204" pitchFamily="34" charset="0"/>
                        <a:cs typeface="Times New Roman" panose="02020603050405020304" pitchFamily="18" charset="0"/>
                      </a:endParaRPr>
                    </a:p>
                  </a:txBody>
                  <a:tcPr marL="38684" marR="38684" marT="0" marB="0"/>
                </a:tc>
                <a:tc>
                  <a:txBody>
                    <a:bodyPr/>
                    <a:lstStyle/>
                    <a:p>
                      <a:r>
                        <a:rPr lang="en-US" sz="1500" dirty="0">
                          <a:effectLst/>
                        </a:rPr>
                        <a:t>Arabic</a:t>
                      </a:r>
                      <a:endParaRPr lang="en-PK" sz="1500" dirty="0">
                        <a:effectLst/>
                        <a:latin typeface="Calibri" panose="020F0502020204030204" pitchFamily="34" charset="0"/>
                        <a:cs typeface="Times New Roman" panose="02020603050405020304" pitchFamily="18" charset="0"/>
                      </a:endParaRPr>
                    </a:p>
                  </a:txBody>
                  <a:tcPr marL="38684" marR="38684" marT="0" marB="0"/>
                </a:tc>
                <a:extLst>
                  <a:ext uri="{0D108BD9-81ED-4DB2-BD59-A6C34878D82A}">
                    <a16:rowId xmlns:a16="http://schemas.microsoft.com/office/drawing/2014/main" val="4057611238"/>
                  </a:ext>
                </a:extLst>
              </a:tr>
            </a:tbl>
          </a:graphicData>
        </a:graphic>
      </p:graphicFrame>
    </p:spTree>
    <p:extLst>
      <p:ext uri="{BB962C8B-B14F-4D97-AF65-F5344CB8AC3E}">
        <p14:creationId xmlns:p14="http://schemas.microsoft.com/office/powerpoint/2010/main" val="399438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9B46-9B59-488C-8FE2-1FF9DC16627E}"/>
              </a:ext>
            </a:extLst>
          </p:cNvPr>
          <p:cNvSpPr>
            <a:spLocks noGrp="1"/>
          </p:cNvSpPr>
          <p:nvPr>
            <p:ph type="title"/>
          </p:nvPr>
        </p:nvSpPr>
        <p:spPr/>
        <p:txBody>
          <a:bodyPr/>
          <a:lstStyle/>
          <a:p>
            <a:pPr algn="ctr"/>
            <a:r>
              <a:rPr lang="en-US" dirty="0"/>
              <a:t>COUNT VECTORIZER</a:t>
            </a:r>
            <a:endParaRPr lang="en-PK" dirty="0"/>
          </a:p>
        </p:txBody>
      </p:sp>
      <p:sp>
        <p:nvSpPr>
          <p:cNvPr id="3" name="Content Placeholder 2">
            <a:extLst>
              <a:ext uri="{FF2B5EF4-FFF2-40B4-BE49-F238E27FC236}">
                <a16:creationId xmlns:a16="http://schemas.microsoft.com/office/drawing/2014/main" id="{157F0EF4-6859-4DCD-AA5A-3015BEEAAEE8}"/>
              </a:ext>
            </a:extLst>
          </p:cNvPr>
          <p:cNvSpPr>
            <a:spLocks noGrp="1"/>
          </p:cNvSpPr>
          <p:nvPr>
            <p:ph idx="1"/>
          </p:nvPr>
        </p:nvSpPr>
        <p:spPr>
          <a:xfrm>
            <a:off x="1451579" y="2015733"/>
            <a:ext cx="9603275" cy="1413268"/>
          </a:xfrm>
        </p:spPr>
        <p:txBody>
          <a:bodyPr/>
          <a:lstStyle/>
          <a:p>
            <a:pPr marL="0" indent="0">
              <a:buNone/>
            </a:pPr>
            <a:r>
              <a:rPr lang="en-US" dirty="0"/>
              <a:t>CV = </a:t>
            </a:r>
            <a:r>
              <a:rPr lang="en-US" dirty="0" err="1"/>
              <a:t>CountVectorizer</a:t>
            </a:r>
            <a:r>
              <a:rPr lang="en-US" dirty="0"/>
              <a:t>() #</a:t>
            </a:r>
            <a:r>
              <a:rPr lang="en-US" dirty="0" err="1"/>
              <a:t>CountVectorizer</a:t>
            </a:r>
            <a:endParaRPr lang="en-US" dirty="0"/>
          </a:p>
          <a:p>
            <a:pPr marL="0" indent="0">
              <a:buNone/>
            </a:pPr>
            <a:r>
              <a:rPr lang="en-US" dirty="0"/>
              <a:t>X = </a:t>
            </a:r>
            <a:r>
              <a:rPr lang="en-US" dirty="0" err="1"/>
              <a:t>CV.fit_transform</a:t>
            </a:r>
            <a:r>
              <a:rPr lang="en-US" dirty="0"/>
              <a:t>(x)</a:t>
            </a:r>
          </a:p>
          <a:p>
            <a:pPr marL="0" indent="0">
              <a:buNone/>
            </a:pPr>
            <a:r>
              <a:rPr lang="en-US" dirty="0"/>
              <a:t>X</a:t>
            </a:r>
            <a:endParaRPr lang="en-PK" dirty="0"/>
          </a:p>
        </p:txBody>
      </p:sp>
      <p:pic>
        <p:nvPicPr>
          <p:cNvPr id="4" name="Picture 3">
            <a:extLst>
              <a:ext uri="{FF2B5EF4-FFF2-40B4-BE49-F238E27FC236}">
                <a16:creationId xmlns:a16="http://schemas.microsoft.com/office/drawing/2014/main" id="{FE63DA23-EA13-4D36-9CBD-4606649069AB}"/>
              </a:ext>
            </a:extLst>
          </p:cNvPr>
          <p:cNvPicPr>
            <a:picLocks noChangeAspect="1"/>
          </p:cNvPicPr>
          <p:nvPr/>
        </p:nvPicPr>
        <p:blipFill>
          <a:blip r:embed="rId2"/>
          <a:stretch>
            <a:fillRect/>
          </a:stretch>
        </p:blipFill>
        <p:spPr>
          <a:xfrm>
            <a:off x="1451579" y="3781685"/>
            <a:ext cx="9261636" cy="748112"/>
          </a:xfrm>
          <a:prstGeom prst="rect">
            <a:avLst/>
          </a:prstGeom>
        </p:spPr>
      </p:pic>
    </p:spTree>
    <p:extLst>
      <p:ext uri="{BB962C8B-B14F-4D97-AF65-F5344CB8AC3E}">
        <p14:creationId xmlns:p14="http://schemas.microsoft.com/office/powerpoint/2010/main" val="380710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arn(inVertic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269</TotalTime>
  <Words>840</Words>
  <Application>Microsoft Office PowerPoint</Application>
  <PresentationFormat>Widescreen</PresentationFormat>
  <Paragraphs>127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Gill Sans MT</vt:lpstr>
      <vt:lpstr>Times New Roman</vt:lpstr>
      <vt:lpstr>Gallery</vt:lpstr>
      <vt:lpstr>Language Detection SYSTEM</vt:lpstr>
      <vt:lpstr>WHY WE NEED TO IDENTIFY THE LANGUAGE OF TEXT?</vt:lpstr>
      <vt:lpstr>About Our project</vt:lpstr>
      <vt:lpstr>PYTHON LIBRARIES </vt:lpstr>
      <vt:lpstr>ML CLASSIFERS</vt:lpstr>
      <vt:lpstr>DATA SET</vt:lpstr>
      <vt:lpstr>DATA SET CONTAIN NO NULL VALUES</vt:lpstr>
      <vt:lpstr>LANGUAGES IN DATA SET</vt:lpstr>
      <vt:lpstr>COUNT VECTORIZER</vt:lpstr>
      <vt:lpstr>SPLITTING OF DATA SET</vt:lpstr>
      <vt:lpstr>SELECTING A CLASSIFIER</vt:lpstr>
      <vt:lpstr>MULTINOMIAL NAÏVE BAYES ALGORITHM </vt:lpstr>
      <vt:lpstr>PowerPoint Presentation</vt:lpstr>
      <vt:lpstr>PowerPoint Presentation</vt:lpstr>
      <vt:lpstr>CLASSIFICATION REPORT</vt:lpstr>
      <vt:lpstr>CONFUSION MATRIX</vt:lpstr>
      <vt:lpstr>ACCURACY</vt:lpstr>
      <vt:lpstr>Final output</vt:lpstr>
      <vt:lpstr>Scope</vt:lpstr>
      <vt:lpstr>Future Work</vt:lpstr>
      <vt:lpstr>Any Questions?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Detection SYSTEM</dc:title>
  <dc:creator>Ayesha Tariq</dc:creator>
  <cp:lastModifiedBy>SP20-BCS-122</cp:lastModifiedBy>
  <cp:revision>15</cp:revision>
  <dcterms:created xsi:type="dcterms:W3CDTF">2022-12-11T10:34:39Z</dcterms:created>
  <dcterms:modified xsi:type="dcterms:W3CDTF">2022-12-11T15:10:18Z</dcterms:modified>
</cp:coreProperties>
</file>