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054B3C-9B40-41FC-9863-0208C55E80B1}">
          <p14:sldIdLst>
            <p14:sldId id="256"/>
            <p14:sldId id="267"/>
          </p14:sldIdLst>
        </p14:section>
        <p14:section name="Untitled Section" id="{0B7BF91E-7007-4D8F-821E-7CA5D69D0B4E}">
          <p14:sldIdLst>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6662-4C6A-D3FA-047D-A67ACD4794E1}"/>
              </a:ext>
            </a:extLst>
          </p:cNvPr>
          <p:cNvSpPr>
            <a:spLocks noGrp="1"/>
          </p:cNvSpPr>
          <p:nvPr>
            <p:ph type="title"/>
          </p:nvPr>
        </p:nvSpPr>
        <p:spPr>
          <a:xfrm>
            <a:off x="394447" y="156387"/>
            <a:ext cx="13201839" cy="2635621"/>
          </a:xfrm>
        </p:spPr>
        <p:txBody>
          <a:bodyPr/>
          <a:lstStyle/>
          <a:p>
            <a:r>
              <a:rPr lang="en-US" dirty="0"/>
              <a:t>                     VERIFICATION of DIGITAL SYSTEM </a:t>
            </a:r>
            <a:br>
              <a:rPr lang="en-US" dirty="0"/>
            </a:br>
            <a:br>
              <a:rPr lang="en-US" dirty="0"/>
            </a:br>
            <a:r>
              <a:rPr lang="en-US" dirty="0"/>
              <a:t>FINITE STATE MACHINE</a:t>
            </a:r>
            <a:endParaRPr lang="en-IN" dirty="0"/>
          </a:p>
        </p:txBody>
      </p:sp>
      <p:sp>
        <p:nvSpPr>
          <p:cNvPr id="3" name="Subtitle 2">
            <a:extLst>
              <a:ext uri="{FF2B5EF4-FFF2-40B4-BE49-F238E27FC236}">
                <a16:creationId xmlns:a16="http://schemas.microsoft.com/office/drawing/2014/main" id="{829FBCE7-AAB3-9438-BF56-72B7E602C176}"/>
              </a:ext>
            </a:extLst>
          </p:cNvPr>
          <p:cNvSpPr>
            <a:spLocks noGrp="1"/>
          </p:cNvSpPr>
          <p:nvPr>
            <p:ph idx="1"/>
          </p:nvPr>
        </p:nvSpPr>
        <p:spPr>
          <a:xfrm>
            <a:off x="304800" y="2949390"/>
            <a:ext cx="7772400" cy="3832410"/>
          </a:xfrm>
        </p:spPr>
        <p:txBody>
          <a:bodyPr>
            <a:normAutofit fontScale="62500" lnSpcReduction="20000"/>
          </a:bodyPr>
          <a:lstStyle/>
          <a:p>
            <a:pPr marL="0" indent="0">
              <a:buNone/>
            </a:pPr>
            <a:endParaRPr lang="en-US" dirty="0"/>
          </a:p>
          <a:p>
            <a:pPr marL="0" indent="0">
              <a:buNone/>
            </a:pPr>
            <a:endParaRPr lang="en-US" sz="4000" dirty="0"/>
          </a:p>
          <a:p>
            <a:pPr marL="0" indent="0">
              <a:buNone/>
            </a:pPr>
            <a:r>
              <a:rPr lang="en-US" sz="4000" dirty="0"/>
              <a:t>FSM USED : MOORE FSM</a:t>
            </a:r>
          </a:p>
          <a:p>
            <a:pPr marL="0" indent="0">
              <a:buNone/>
            </a:pPr>
            <a:r>
              <a:rPr lang="en-US" sz="4000" dirty="0"/>
              <a:t>Tool Used : EDA PLAYGROUND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AZEEM R GADKARI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5839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F77D-34E2-F4D0-A4CB-75161E1ED3A0}"/>
              </a:ext>
            </a:extLst>
          </p:cNvPr>
          <p:cNvSpPr>
            <a:spLocks noGrp="1"/>
          </p:cNvSpPr>
          <p:nvPr>
            <p:ph type="title"/>
          </p:nvPr>
        </p:nvSpPr>
        <p:spPr>
          <a:xfrm>
            <a:off x="237566" y="0"/>
            <a:ext cx="10053917" cy="466164"/>
          </a:xfrm>
        </p:spPr>
        <p:txBody>
          <a:bodyPr>
            <a:normAutofit fontScale="90000"/>
          </a:bodyPr>
          <a:lstStyle/>
          <a:p>
            <a:r>
              <a:rPr lang="en-US" dirty="0"/>
              <a:t>TESTBENCH AND TOP MODULE</a:t>
            </a:r>
            <a:endParaRPr lang="en-IN" dirty="0"/>
          </a:p>
        </p:txBody>
      </p:sp>
      <p:sp>
        <p:nvSpPr>
          <p:cNvPr id="4" name="TextBox 3">
            <a:extLst>
              <a:ext uri="{FF2B5EF4-FFF2-40B4-BE49-F238E27FC236}">
                <a16:creationId xmlns:a16="http://schemas.microsoft.com/office/drawing/2014/main" id="{0EB63278-8043-C153-C4FC-2523643622C9}"/>
              </a:ext>
            </a:extLst>
          </p:cNvPr>
          <p:cNvSpPr txBox="1"/>
          <p:nvPr/>
        </p:nvSpPr>
        <p:spPr>
          <a:xfrm>
            <a:off x="237566" y="917190"/>
            <a:ext cx="6096000" cy="5355312"/>
          </a:xfrm>
          <a:prstGeom prst="rect">
            <a:avLst/>
          </a:prstGeom>
          <a:noFill/>
        </p:spPr>
        <p:txBody>
          <a:bodyPr wrap="square">
            <a:spAutoFit/>
          </a:bodyPr>
          <a:lstStyle/>
          <a:p>
            <a:r>
              <a:rPr lang="en-IN" dirty="0"/>
              <a:t>`include "interface.sv"</a:t>
            </a:r>
          </a:p>
          <a:p>
            <a:r>
              <a:rPr lang="en-IN" dirty="0"/>
              <a:t>`include "top.sv"</a:t>
            </a:r>
          </a:p>
          <a:p>
            <a:r>
              <a:rPr lang="en-IN" dirty="0"/>
              <a:t>module </a:t>
            </a:r>
            <a:r>
              <a:rPr lang="en-IN" dirty="0" err="1"/>
              <a:t>tbench_top</a:t>
            </a:r>
            <a:r>
              <a:rPr lang="en-IN" dirty="0"/>
              <a:t>;</a:t>
            </a:r>
          </a:p>
          <a:p>
            <a:r>
              <a:rPr lang="en-IN" dirty="0"/>
              <a:t>  </a:t>
            </a:r>
          </a:p>
          <a:p>
            <a:r>
              <a:rPr lang="en-IN" dirty="0"/>
              <a:t>  bit </a:t>
            </a:r>
            <a:r>
              <a:rPr lang="en-IN" dirty="0" err="1"/>
              <a:t>clk,reset</a:t>
            </a:r>
            <a:r>
              <a:rPr lang="en-IN" dirty="0"/>
              <a:t>;</a:t>
            </a:r>
          </a:p>
          <a:p>
            <a:r>
              <a:rPr lang="en-IN" dirty="0"/>
              <a:t>  </a:t>
            </a:r>
          </a:p>
          <a:p>
            <a:r>
              <a:rPr lang="en-IN" dirty="0"/>
              <a:t>  </a:t>
            </a:r>
            <a:r>
              <a:rPr lang="en-IN" dirty="0" err="1"/>
              <a:t>intf</a:t>
            </a:r>
            <a:r>
              <a:rPr lang="en-IN" dirty="0"/>
              <a:t> </a:t>
            </a:r>
            <a:r>
              <a:rPr lang="en-IN" dirty="0" err="1"/>
              <a:t>i_intf</a:t>
            </a:r>
            <a:r>
              <a:rPr lang="en-IN" dirty="0"/>
              <a:t>(</a:t>
            </a:r>
            <a:r>
              <a:rPr lang="en-IN" dirty="0" err="1"/>
              <a:t>clk,reset</a:t>
            </a:r>
            <a:r>
              <a:rPr lang="en-IN" dirty="0"/>
              <a:t>);</a:t>
            </a:r>
          </a:p>
          <a:p>
            <a:r>
              <a:rPr lang="en-IN" dirty="0"/>
              <a:t>  </a:t>
            </a:r>
          </a:p>
          <a:p>
            <a:r>
              <a:rPr lang="en-IN" dirty="0"/>
              <a:t>  test t1(</a:t>
            </a:r>
            <a:r>
              <a:rPr lang="en-IN" dirty="0" err="1"/>
              <a:t>i_intf</a:t>
            </a:r>
            <a:r>
              <a:rPr lang="en-IN" dirty="0"/>
              <a:t>);</a:t>
            </a:r>
          </a:p>
          <a:p>
            <a:r>
              <a:rPr lang="en-IN" dirty="0"/>
              <a:t> always  </a:t>
            </a:r>
          </a:p>
          <a:p>
            <a:r>
              <a:rPr lang="en-IN" dirty="0"/>
              <a:t>    begin</a:t>
            </a:r>
          </a:p>
          <a:p>
            <a:r>
              <a:rPr lang="en-IN" dirty="0"/>
              <a:t>    #5 </a:t>
            </a:r>
            <a:r>
              <a:rPr lang="en-IN" dirty="0" err="1"/>
              <a:t>clk</a:t>
            </a:r>
            <a:r>
              <a:rPr lang="en-IN" dirty="0"/>
              <a:t> = ~</a:t>
            </a:r>
            <a:r>
              <a:rPr lang="en-IN" dirty="0" err="1"/>
              <a:t>clk</a:t>
            </a:r>
            <a:r>
              <a:rPr lang="en-IN" dirty="0"/>
              <a:t>;</a:t>
            </a:r>
          </a:p>
          <a:p>
            <a:r>
              <a:rPr lang="en-IN" dirty="0"/>
              <a:t>  end</a:t>
            </a:r>
          </a:p>
          <a:p>
            <a:r>
              <a:rPr lang="en-IN" dirty="0"/>
              <a:t>  </a:t>
            </a:r>
          </a:p>
          <a:p>
            <a:r>
              <a:rPr lang="en-IN" dirty="0"/>
              <a:t>  </a:t>
            </a:r>
          </a:p>
          <a:p>
            <a:r>
              <a:rPr lang="en-IN" dirty="0"/>
              <a:t>  initial begin</a:t>
            </a:r>
          </a:p>
          <a:p>
            <a:r>
              <a:rPr lang="en-IN" dirty="0"/>
              <a:t>       reset =1;</a:t>
            </a:r>
          </a:p>
          <a:p>
            <a:r>
              <a:rPr lang="en-IN" dirty="0"/>
              <a:t>    #5 reset =0;</a:t>
            </a:r>
          </a:p>
          <a:p>
            <a:r>
              <a:rPr lang="en-IN" dirty="0"/>
              <a:t>  end</a:t>
            </a:r>
          </a:p>
        </p:txBody>
      </p:sp>
      <p:sp>
        <p:nvSpPr>
          <p:cNvPr id="6" name="TextBox 5">
            <a:extLst>
              <a:ext uri="{FF2B5EF4-FFF2-40B4-BE49-F238E27FC236}">
                <a16:creationId xmlns:a16="http://schemas.microsoft.com/office/drawing/2014/main" id="{C9CAFC6F-A6F9-A117-D4AF-CEC1287DF86D}"/>
              </a:ext>
            </a:extLst>
          </p:cNvPr>
          <p:cNvSpPr txBox="1"/>
          <p:nvPr/>
        </p:nvSpPr>
        <p:spPr>
          <a:xfrm>
            <a:off x="2761130" y="1224205"/>
            <a:ext cx="6096000" cy="3970318"/>
          </a:xfrm>
          <a:prstGeom prst="rect">
            <a:avLst/>
          </a:prstGeom>
          <a:noFill/>
        </p:spPr>
        <p:txBody>
          <a:bodyPr wrap="square">
            <a:spAutoFit/>
          </a:bodyPr>
          <a:lstStyle/>
          <a:p>
            <a:r>
              <a:rPr lang="en-IN" dirty="0"/>
              <a:t> traffic DUT (</a:t>
            </a:r>
          </a:p>
          <a:p>
            <a:r>
              <a:rPr lang="en-IN" dirty="0"/>
              <a:t>    .</a:t>
            </a:r>
            <a:r>
              <a:rPr lang="en-IN" dirty="0" err="1"/>
              <a:t>clk</a:t>
            </a:r>
            <a:r>
              <a:rPr lang="en-IN" dirty="0"/>
              <a:t>(</a:t>
            </a:r>
            <a:r>
              <a:rPr lang="en-IN" dirty="0" err="1"/>
              <a:t>i_intf.clk</a:t>
            </a:r>
            <a:r>
              <a:rPr lang="en-IN" dirty="0"/>
              <a:t>),</a:t>
            </a:r>
          </a:p>
          <a:p>
            <a:r>
              <a:rPr lang="en-IN" dirty="0"/>
              <a:t>    .reset(</a:t>
            </a:r>
            <a:r>
              <a:rPr lang="en-IN" dirty="0" err="1"/>
              <a:t>i_intf.reset</a:t>
            </a:r>
            <a:r>
              <a:rPr lang="en-IN" dirty="0"/>
              <a:t>),</a:t>
            </a:r>
          </a:p>
          <a:p>
            <a:r>
              <a:rPr lang="en-IN" dirty="0"/>
              <a:t>    .ta(</a:t>
            </a:r>
            <a:r>
              <a:rPr lang="en-IN" dirty="0" err="1"/>
              <a:t>i_intf.ta</a:t>
            </a:r>
            <a:r>
              <a:rPr lang="en-IN" dirty="0"/>
              <a:t>),</a:t>
            </a:r>
          </a:p>
          <a:p>
            <a:r>
              <a:rPr lang="en-IN" dirty="0"/>
              <a:t>    .tb(</a:t>
            </a:r>
            <a:r>
              <a:rPr lang="en-IN" dirty="0" err="1"/>
              <a:t>i_intf.tb</a:t>
            </a:r>
            <a:r>
              <a:rPr lang="en-IN" dirty="0"/>
              <a:t>),</a:t>
            </a:r>
          </a:p>
          <a:p>
            <a:r>
              <a:rPr lang="en-IN" dirty="0"/>
              <a:t>    .la(i_intf.la),</a:t>
            </a:r>
          </a:p>
          <a:p>
            <a:r>
              <a:rPr lang="en-IN" dirty="0"/>
              <a:t>    .lb(i_intf.lb)</a:t>
            </a:r>
          </a:p>
          <a:p>
            <a:r>
              <a:rPr lang="en-IN" dirty="0"/>
              <a:t>   );</a:t>
            </a:r>
          </a:p>
          <a:p>
            <a:r>
              <a:rPr lang="en-IN" dirty="0"/>
              <a:t>  initial begin </a:t>
            </a:r>
          </a:p>
          <a:p>
            <a:r>
              <a:rPr lang="en-IN" dirty="0"/>
              <a:t>    $</a:t>
            </a:r>
            <a:r>
              <a:rPr lang="en-IN" dirty="0" err="1"/>
              <a:t>dumpfile</a:t>
            </a:r>
            <a:r>
              <a:rPr lang="en-IN" dirty="0"/>
              <a:t>("</a:t>
            </a:r>
            <a:r>
              <a:rPr lang="en-IN" dirty="0" err="1"/>
              <a:t>dump.vcd</a:t>
            </a:r>
            <a:r>
              <a:rPr lang="en-IN" dirty="0"/>
              <a:t>"); $</a:t>
            </a:r>
            <a:r>
              <a:rPr lang="en-IN" dirty="0" err="1"/>
              <a:t>dumpvars</a:t>
            </a:r>
            <a:r>
              <a:rPr lang="en-IN" dirty="0"/>
              <a:t>;</a:t>
            </a:r>
          </a:p>
          <a:p>
            <a:r>
              <a:rPr lang="en-IN" dirty="0"/>
              <a:t>  end</a:t>
            </a:r>
          </a:p>
          <a:p>
            <a:r>
              <a:rPr lang="en-IN" dirty="0"/>
              <a:t>  </a:t>
            </a:r>
          </a:p>
          <a:p>
            <a:r>
              <a:rPr lang="en-IN" dirty="0"/>
              <a:t>  </a:t>
            </a:r>
          </a:p>
          <a:p>
            <a:r>
              <a:rPr lang="en-IN" dirty="0" err="1"/>
              <a:t>endmodule</a:t>
            </a:r>
            <a:endParaRPr lang="en-IN" dirty="0"/>
          </a:p>
        </p:txBody>
      </p:sp>
      <p:cxnSp>
        <p:nvCxnSpPr>
          <p:cNvPr id="8" name="Straight Connector 7">
            <a:extLst>
              <a:ext uri="{FF2B5EF4-FFF2-40B4-BE49-F238E27FC236}">
                <a16:creationId xmlns:a16="http://schemas.microsoft.com/office/drawing/2014/main" id="{9D441844-8996-AFB0-BD12-608824C607CF}"/>
              </a:ext>
            </a:extLst>
          </p:cNvPr>
          <p:cNvCxnSpPr>
            <a:cxnSpLocks/>
          </p:cNvCxnSpPr>
          <p:nvPr/>
        </p:nvCxnSpPr>
        <p:spPr>
          <a:xfrm>
            <a:off x="6858000" y="609600"/>
            <a:ext cx="0" cy="5997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E5E22BD-CF56-AFEA-2CE7-A8A75D55393E}"/>
              </a:ext>
            </a:extLst>
          </p:cNvPr>
          <p:cNvCxnSpPr>
            <a:cxnSpLocks/>
          </p:cNvCxnSpPr>
          <p:nvPr/>
        </p:nvCxnSpPr>
        <p:spPr>
          <a:xfrm>
            <a:off x="7019365" y="609600"/>
            <a:ext cx="0" cy="59973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718F16-AE15-DD94-0510-A4F21D807DAB}"/>
              </a:ext>
            </a:extLst>
          </p:cNvPr>
          <p:cNvSpPr txBox="1"/>
          <p:nvPr/>
        </p:nvSpPr>
        <p:spPr>
          <a:xfrm>
            <a:off x="7691717" y="1130599"/>
            <a:ext cx="6096000" cy="3693319"/>
          </a:xfrm>
          <a:prstGeom prst="rect">
            <a:avLst/>
          </a:prstGeom>
          <a:noFill/>
        </p:spPr>
        <p:txBody>
          <a:bodyPr wrap="square">
            <a:spAutoFit/>
          </a:bodyPr>
          <a:lstStyle/>
          <a:p>
            <a:r>
              <a:rPr lang="en-IN" dirty="0"/>
              <a:t>`include "env.sv"</a:t>
            </a:r>
          </a:p>
          <a:p>
            <a:endParaRPr lang="en-IN" dirty="0"/>
          </a:p>
          <a:p>
            <a:r>
              <a:rPr lang="en-IN" dirty="0"/>
              <a:t>program test(</a:t>
            </a:r>
            <a:r>
              <a:rPr lang="en-IN" dirty="0" err="1"/>
              <a:t>intf</a:t>
            </a:r>
            <a:r>
              <a:rPr lang="en-IN" dirty="0"/>
              <a:t> </a:t>
            </a:r>
            <a:r>
              <a:rPr lang="en-IN" dirty="0" err="1"/>
              <a:t>i_intf</a:t>
            </a:r>
            <a:r>
              <a:rPr lang="en-IN" dirty="0"/>
              <a:t>);</a:t>
            </a:r>
          </a:p>
          <a:p>
            <a:r>
              <a:rPr lang="en-IN" dirty="0"/>
              <a:t>  environment env;</a:t>
            </a:r>
          </a:p>
          <a:p>
            <a:r>
              <a:rPr lang="en-IN" dirty="0"/>
              <a:t>  </a:t>
            </a:r>
          </a:p>
          <a:p>
            <a:r>
              <a:rPr lang="en-IN" dirty="0"/>
              <a:t>  initial </a:t>
            </a:r>
          </a:p>
          <a:p>
            <a:r>
              <a:rPr lang="en-IN" dirty="0"/>
              <a:t>    begin</a:t>
            </a:r>
          </a:p>
          <a:p>
            <a:r>
              <a:rPr lang="en-IN" dirty="0"/>
              <a:t>     env = new(</a:t>
            </a:r>
            <a:r>
              <a:rPr lang="en-IN" dirty="0" err="1"/>
              <a:t>i_intf</a:t>
            </a:r>
            <a:r>
              <a:rPr lang="en-IN" dirty="0"/>
              <a:t>);</a:t>
            </a:r>
          </a:p>
          <a:p>
            <a:r>
              <a:rPr lang="en-IN" dirty="0"/>
              <a:t>      </a:t>
            </a:r>
            <a:r>
              <a:rPr lang="en-IN" dirty="0" err="1"/>
              <a:t>env.gen.repeat_count</a:t>
            </a:r>
            <a:r>
              <a:rPr lang="en-IN" dirty="0"/>
              <a:t>=4;</a:t>
            </a:r>
          </a:p>
          <a:p>
            <a:r>
              <a:rPr lang="en-IN" dirty="0"/>
              <a:t>     </a:t>
            </a:r>
            <a:r>
              <a:rPr lang="en-IN" dirty="0" err="1"/>
              <a:t>env.run</a:t>
            </a:r>
            <a:r>
              <a:rPr lang="en-IN" dirty="0"/>
              <a:t>();</a:t>
            </a:r>
          </a:p>
          <a:p>
            <a:r>
              <a:rPr lang="en-IN" dirty="0"/>
              <a:t>    end</a:t>
            </a:r>
          </a:p>
          <a:p>
            <a:endParaRPr lang="en-IN" dirty="0"/>
          </a:p>
          <a:p>
            <a:r>
              <a:rPr lang="en-IN" dirty="0" err="1"/>
              <a:t>endprogram</a:t>
            </a:r>
            <a:endParaRPr lang="en-IN" dirty="0"/>
          </a:p>
        </p:txBody>
      </p:sp>
    </p:spTree>
    <p:extLst>
      <p:ext uri="{BB962C8B-B14F-4D97-AF65-F5344CB8AC3E}">
        <p14:creationId xmlns:p14="http://schemas.microsoft.com/office/powerpoint/2010/main" val="3847377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4E97-D944-5A24-9C5A-85DF1105027E}"/>
              </a:ext>
            </a:extLst>
          </p:cNvPr>
          <p:cNvSpPr>
            <a:spLocks noGrp="1"/>
          </p:cNvSpPr>
          <p:nvPr>
            <p:ph type="title"/>
          </p:nvPr>
        </p:nvSpPr>
        <p:spPr>
          <a:xfrm>
            <a:off x="183777" y="197224"/>
            <a:ext cx="7525870" cy="618564"/>
          </a:xfrm>
        </p:spPr>
        <p:txBody>
          <a:bodyPr>
            <a:normAutofit fontScale="90000"/>
          </a:bodyPr>
          <a:lstStyle/>
          <a:p>
            <a:r>
              <a:rPr lang="en-US" dirty="0"/>
              <a:t>OUTPUT </a:t>
            </a:r>
            <a:endParaRPr lang="en-IN" dirty="0"/>
          </a:p>
        </p:txBody>
      </p:sp>
      <p:sp>
        <p:nvSpPr>
          <p:cNvPr id="4" name="TextBox 3">
            <a:extLst>
              <a:ext uri="{FF2B5EF4-FFF2-40B4-BE49-F238E27FC236}">
                <a16:creationId xmlns:a16="http://schemas.microsoft.com/office/drawing/2014/main" id="{94E1B393-C4C3-25C9-3513-AC166161D47D}"/>
              </a:ext>
            </a:extLst>
          </p:cNvPr>
          <p:cNvSpPr txBox="1"/>
          <p:nvPr/>
        </p:nvSpPr>
        <p:spPr>
          <a:xfrm>
            <a:off x="273424" y="1154755"/>
            <a:ext cx="6096000" cy="5355312"/>
          </a:xfrm>
          <a:prstGeom prst="rect">
            <a:avLst/>
          </a:prstGeom>
          <a:noFill/>
        </p:spPr>
        <p:txBody>
          <a:bodyPr wrap="square">
            <a:spAutoFit/>
          </a:bodyPr>
          <a:lstStyle/>
          <a:p>
            <a:r>
              <a:rPr lang="en-IN" b="0" i="0" dirty="0">
                <a:solidFill>
                  <a:srgbClr val="000000"/>
                </a:solidFill>
                <a:effectLst/>
                <a:latin typeface="Monaco"/>
              </a:rPr>
              <a:t>[ DRIVER ] ----- Reset Started -----</a:t>
            </a:r>
            <a:br>
              <a:rPr lang="en-IN" dirty="0"/>
            </a:br>
            <a:r>
              <a:rPr lang="en-IN" b="0" i="0" dirty="0">
                <a:solidFill>
                  <a:srgbClr val="000000"/>
                </a:solidFill>
                <a:effectLst/>
                <a:latin typeface="Monaco"/>
              </a:rPr>
              <a:t>[ DRIVER ] ----- Reset Ended -----</a:t>
            </a:r>
            <a:br>
              <a:rPr lang="en-IN" dirty="0"/>
            </a:br>
            <a:r>
              <a:rPr lang="en-IN" b="0" i="0" dirty="0">
                <a:solidFill>
                  <a:srgbClr val="000000"/>
                </a:solidFill>
                <a:effectLst/>
                <a:latin typeface="Monaco"/>
              </a:rPr>
              <a:t>-------------------------</a:t>
            </a:r>
            <a:br>
              <a:rPr lang="en-IN" dirty="0"/>
            </a:br>
            <a:r>
              <a:rPr lang="en-IN" b="0" i="0" dirty="0">
                <a:solidFill>
                  <a:srgbClr val="000000"/>
                </a:solidFill>
                <a:effectLst/>
                <a:latin typeface="Monaco"/>
              </a:rPr>
              <a:t>- Generator </a:t>
            </a:r>
            <a:br>
              <a:rPr lang="en-IN" dirty="0"/>
            </a:br>
            <a:r>
              <a:rPr lang="en-IN" b="0" i="0" dirty="0">
                <a:solidFill>
                  <a:srgbClr val="000000"/>
                </a:solidFill>
                <a:effectLst/>
                <a:latin typeface="Monaco"/>
              </a:rPr>
              <a:t>-------------------------</a:t>
            </a:r>
            <a:br>
              <a:rPr lang="en-IN" dirty="0"/>
            </a:br>
            <a:r>
              <a:rPr lang="en-IN" b="0" i="0" dirty="0">
                <a:solidFill>
                  <a:srgbClr val="000000"/>
                </a:solidFill>
                <a:effectLst/>
                <a:latin typeface="Monaco"/>
              </a:rPr>
              <a:t>- ta = 1, tb = 0</a:t>
            </a:r>
            <a:br>
              <a:rPr lang="en-IN" dirty="0"/>
            </a:br>
            <a:r>
              <a:rPr lang="en-IN" b="0" i="0" dirty="0">
                <a:solidFill>
                  <a:srgbClr val="000000"/>
                </a:solidFill>
                <a:effectLst/>
                <a:latin typeface="Monaco"/>
              </a:rPr>
              <a:t>- la = 00</a:t>
            </a:r>
            <a:br>
              <a:rPr lang="en-IN" dirty="0"/>
            </a:br>
            <a:r>
              <a:rPr lang="en-IN" b="0" i="0" dirty="0">
                <a:solidFill>
                  <a:srgbClr val="000000"/>
                </a:solidFill>
                <a:effectLst/>
                <a:latin typeface="Monaco"/>
              </a:rPr>
              <a:t>- lb = 00</a:t>
            </a:r>
            <a:br>
              <a:rPr lang="en-IN" dirty="0"/>
            </a:br>
            <a:r>
              <a:rPr lang="en-IN" b="0" i="0" dirty="0" err="1">
                <a:solidFill>
                  <a:srgbClr val="000000"/>
                </a:solidFill>
                <a:effectLst/>
                <a:latin typeface="Monaco"/>
              </a:rPr>
              <a:t>clk</a:t>
            </a:r>
            <a:r>
              <a:rPr lang="en-IN" b="0" i="0" dirty="0">
                <a:solidFill>
                  <a:srgbClr val="000000"/>
                </a:solidFill>
                <a:effectLst/>
                <a:latin typeface="Monaco"/>
              </a:rPr>
              <a:t> = 1 reset = 0</a:t>
            </a:r>
            <a:br>
              <a:rPr lang="en-IN" dirty="0"/>
            </a:br>
            <a:r>
              <a:rPr lang="en-IN" b="0" i="0" dirty="0">
                <a:solidFill>
                  <a:srgbClr val="000000"/>
                </a:solidFill>
                <a:effectLst/>
                <a:latin typeface="Monaco"/>
              </a:rPr>
              <a:t>-------------------------</a:t>
            </a:r>
            <a:br>
              <a:rPr lang="en-IN" dirty="0"/>
            </a:br>
            <a:r>
              <a:rPr lang="en-IN" b="0" i="0" dirty="0">
                <a:solidFill>
                  <a:srgbClr val="000000"/>
                </a:solidFill>
                <a:effectLst/>
                <a:latin typeface="Monaco"/>
              </a:rPr>
              <a:t>-------------------------</a:t>
            </a:r>
            <a:br>
              <a:rPr lang="en-IN" dirty="0"/>
            </a:br>
            <a:r>
              <a:rPr lang="en-IN" b="0" i="0" dirty="0">
                <a:solidFill>
                  <a:srgbClr val="000000"/>
                </a:solidFill>
                <a:effectLst/>
                <a:latin typeface="Monaco"/>
              </a:rPr>
              <a:t>- [Driver] </a:t>
            </a:r>
            <a:br>
              <a:rPr lang="en-IN" dirty="0"/>
            </a:br>
            <a:r>
              <a:rPr lang="en-IN" b="0" i="0" dirty="0">
                <a:solidFill>
                  <a:srgbClr val="000000"/>
                </a:solidFill>
                <a:effectLst/>
                <a:latin typeface="Monaco"/>
              </a:rPr>
              <a:t>-------------------------</a:t>
            </a:r>
            <a:br>
              <a:rPr lang="en-IN" dirty="0"/>
            </a:br>
            <a:r>
              <a:rPr lang="en-IN" b="0" i="0" dirty="0">
                <a:solidFill>
                  <a:srgbClr val="000000"/>
                </a:solidFill>
                <a:effectLst/>
                <a:latin typeface="Monaco"/>
              </a:rPr>
              <a:t>- ta = 1, tb = 0</a:t>
            </a:r>
            <a:br>
              <a:rPr lang="en-IN" dirty="0"/>
            </a:br>
            <a:r>
              <a:rPr lang="en-IN" b="0" i="0" dirty="0">
                <a:solidFill>
                  <a:srgbClr val="000000"/>
                </a:solidFill>
                <a:effectLst/>
                <a:latin typeface="Monaco"/>
              </a:rPr>
              <a:t>- la = 10</a:t>
            </a:r>
            <a:br>
              <a:rPr lang="en-IN" dirty="0"/>
            </a:br>
            <a:r>
              <a:rPr lang="en-IN" b="0" i="0" dirty="0">
                <a:solidFill>
                  <a:srgbClr val="000000"/>
                </a:solidFill>
                <a:effectLst/>
                <a:latin typeface="Monaco"/>
              </a:rPr>
              <a:t>- lb = 01</a:t>
            </a:r>
            <a:br>
              <a:rPr lang="en-IN" dirty="0"/>
            </a:br>
            <a:r>
              <a:rPr lang="en-IN" b="0" i="0" dirty="0" err="1">
                <a:solidFill>
                  <a:srgbClr val="000000"/>
                </a:solidFill>
                <a:effectLst/>
                <a:latin typeface="Monaco"/>
              </a:rPr>
              <a:t>clk</a:t>
            </a:r>
            <a:r>
              <a:rPr lang="en-IN" b="0" i="0" dirty="0">
                <a:solidFill>
                  <a:srgbClr val="000000"/>
                </a:solidFill>
                <a:effectLst/>
                <a:latin typeface="Monaco"/>
              </a:rPr>
              <a:t> = 1 reset = 0</a:t>
            </a:r>
            <a:br>
              <a:rPr lang="en-IN" dirty="0"/>
            </a:br>
            <a:r>
              <a:rPr lang="en-IN" b="0" i="0" dirty="0">
                <a:solidFill>
                  <a:srgbClr val="000000"/>
                </a:solidFill>
                <a:effectLst/>
                <a:latin typeface="Monaco"/>
              </a:rPr>
              <a:t>-------------------------</a:t>
            </a:r>
            <a:br>
              <a:rPr lang="en-IN" dirty="0"/>
            </a:br>
            <a:r>
              <a:rPr lang="en-IN" b="0" i="0" dirty="0">
                <a:solidFill>
                  <a:srgbClr val="000000"/>
                </a:solidFill>
                <a:effectLst/>
                <a:latin typeface="Monaco"/>
              </a:rPr>
              <a:t>-------------------------</a:t>
            </a:r>
            <a:endParaRPr lang="en-IN" dirty="0"/>
          </a:p>
        </p:txBody>
      </p:sp>
      <p:sp>
        <p:nvSpPr>
          <p:cNvPr id="6" name="TextBox 5">
            <a:extLst>
              <a:ext uri="{FF2B5EF4-FFF2-40B4-BE49-F238E27FC236}">
                <a16:creationId xmlns:a16="http://schemas.microsoft.com/office/drawing/2014/main" id="{12854702-D274-C0BE-8DE6-308868C0A7BF}"/>
              </a:ext>
            </a:extLst>
          </p:cNvPr>
          <p:cNvSpPr txBox="1"/>
          <p:nvPr/>
        </p:nvSpPr>
        <p:spPr>
          <a:xfrm>
            <a:off x="4948518" y="615059"/>
            <a:ext cx="6096000" cy="4247317"/>
          </a:xfrm>
          <a:prstGeom prst="rect">
            <a:avLst/>
          </a:prstGeom>
          <a:noFill/>
        </p:spPr>
        <p:txBody>
          <a:bodyPr wrap="square">
            <a:spAutoFit/>
          </a:bodyPr>
          <a:lstStyle/>
          <a:p>
            <a:r>
              <a:rPr lang="en-IN" b="0" i="0" dirty="0">
                <a:solidFill>
                  <a:srgbClr val="000000"/>
                </a:solidFill>
                <a:effectLst/>
                <a:latin typeface="Monaco"/>
              </a:rPr>
              <a:t>- Monitor </a:t>
            </a:r>
            <a:br>
              <a:rPr lang="en-IN" dirty="0"/>
            </a:br>
            <a:r>
              <a:rPr lang="en-IN" b="0" i="0" dirty="0">
                <a:solidFill>
                  <a:srgbClr val="000000"/>
                </a:solidFill>
                <a:effectLst/>
                <a:latin typeface="Monaco"/>
              </a:rPr>
              <a:t>-------------------------</a:t>
            </a:r>
            <a:br>
              <a:rPr lang="en-IN" dirty="0"/>
            </a:br>
            <a:r>
              <a:rPr lang="en-IN" b="0" i="0" dirty="0">
                <a:solidFill>
                  <a:srgbClr val="000000"/>
                </a:solidFill>
                <a:effectLst/>
                <a:latin typeface="Monaco"/>
              </a:rPr>
              <a:t>- ta = 0, tb = 0</a:t>
            </a:r>
            <a:br>
              <a:rPr lang="en-IN" dirty="0"/>
            </a:br>
            <a:r>
              <a:rPr lang="en-IN" b="0" i="0" dirty="0">
                <a:solidFill>
                  <a:srgbClr val="000000"/>
                </a:solidFill>
                <a:effectLst/>
                <a:latin typeface="Monaco"/>
              </a:rPr>
              <a:t>- la = 10</a:t>
            </a:r>
            <a:br>
              <a:rPr lang="en-IN" dirty="0"/>
            </a:br>
            <a:r>
              <a:rPr lang="en-IN" b="0" i="0" dirty="0">
                <a:solidFill>
                  <a:srgbClr val="000000"/>
                </a:solidFill>
                <a:effectLst/>
                <a:latin typeface="Monaco"/>
              </a:rPr>
              <a:t>- lb = 01</a:t>
            </a:r>
            <a:br>
              <a:rPr lang="en-IN" dirty="0"/>
            </a:br>
            <a:r>
              <a:rPr lang="en-IN" b="0" i="0" dirty="0" err="1">
                <a:solidFill>
                  <a:srgbClr val="000000"/>
                </a:solidFill>
                <a:effectLst/>
                <a:latin typeface="Monaco"/>
              </a:rPr>
              <a:t>clk</a:t>
            </a:r>
            <a:r>
              <a:rPr lang="en-IN" b="0" i="0" dirty="0">
                <a:solidFill>
                  <a:srgbClr val="000000"/>
                </a:solidFill>
                <a:effectLst/>
                <a:latin typeface="Monaco"/>
              </a:rPr>
              <a:t> = 1 reset = 0</a:t>
            </a:r>
            <a:br>
              <a:rPr lang="en-IN" dirty="0"/>
            </a:br>
            <a:r>
              <a:rPr lang="en-IN" b="0" i="0" dirty="0">
                <a:solidFill>
                  <a:srgbClr val="000000"/>
                </a:solidFill>
                <a:effectLst/>
                <a:latin typeface="Monaco"/>
              </a:rPr>
              <a:t>-------------------------</a:t>
            </a:r>
            <a:br>
              <a:rPr lang="en-IN" dirty="0"/>
            </a:br>
            <a:r>
              <a:rPr lang="en-IN" b="0" i="0" dirty="0">
                <a:solidFill>
                  <a:srgbClr val="000000"/>
                </a:solidFill>
                <a:effectLst/>
                <a:latin typeface="Monaco"/>
              </a:rPr>
              <a:t>la = red and lb = yellow</a:t>
            </a:r>
            <a:br>
              <a:rPr lang="en-IN" dirty="0"/>
            </a:br>
            <a:r>
              <a:rPr lang="en-IN" b="0" i="0" dirty="0">
                <a:solidFill>
                  <a:srgbClr val="000000"/>
                </a:solidFill>
                <a:effectLst/>
                <a:latin typeface="Monaco"/>
              </a:rPr>
              <a:t>-------------------------</a:t>
            </a:r>
            <a:br>
              <a:rPr lang="en-IN" dirty="0"/>
            </a:br>
            <a:r>
              <a:rPr lang="en-IN" b="0" i="0" dirty="0">
                <a:solidFill>
                  <a:srgbClr val="000000"/>
                </a:solidFill>
                <a:effectLst/>
                <a:latin typeface="Monaco"/>
              </a:rPr>
              <a:t>- Scoreboard </a:t>
            </a:r>
            <a:br>
              <a:rPr lang="en-IN" dirty="0"/>
            </a:br>
            <a:r>
              <a:rPr lang="en-IN" b="0" i="0" dirty="0">
                <a:solidFill>
                  <a:srgbClr val="000000"/>
                </a:solidFill>
                <a:effectLst/>
                <a:latin typeface="Monaco"/>
              </a:rPr>
              <a:t>-------------------------</a:t>
            </a:r>
            <a:br>
              <a:rPr lang="en-IN" dirty="0"/>
            </a:br>
            <a:r>
              <a:rPr lang="en-IN" b="0" i="0" dirty="0">
                <a:solidFill>
                  <a:srgbClr val="000000"/>
                </a:solidFill>
                <a:effectLst/>
                <a:latin typeface="Monaco"/>
              </a:rPr>
              <a:t>- ta = 0, tb = 0</a:t>
            </a:r>
            <a:br>
              <a:rPr lang="en-IN" dirty="0"/>
            </a:br>
            <a:r>
              <a:rPr lang="en-IN" b="0" i="0" dirty="0">
                <a:solidFill>
                  <a:srgbClr val="000000"/>
                </a:solidFill>
                <a:effectLst/>
                <a:latin typeface="Monaco"/>
              </a:rPr>
              <a:t>- la = 10</a:t>
            </a:r>
            <a:br>
              <a:rPr lang="en-IN" dirty="0"/>
            </a:br>
            <a:r>
              <a:rPr lang="en-IN" b="0" i="0" dirty="0">
                <a:solidFill>
                  <a:srgbClr val="000000"/>
                </a:solidFill>
                <a:effectLst/>
                <a:latin typeface="Monaco"/>
              </a:rPr>
              <a:t>- lb = 01</a:t>
            </a:r>
            <a:br>
              <a:rPr lang="en-IN" dirty="0"/>
            </a:br>
            <a:r>
              <a:rPr lang="en-IN" b="0" i="0" dirty="0" err="1">
                <a:solidFill>
                  <a:srgbClr val="000000"/>
                </a:solidFill>
                <a:effectLst/>
                <a:latin typeface="Monaco"/>
              </a:rPr>
              <a:t>clk</a:t>
            </a:r>
            <a:r>
              <a:rPr lang="en-IN" b="0" i="0" dirty="0">
                <a:solidFill>
                  <a:srgbClr val="000000"/>
                </a:solidFill>
                <a:effectLst/>
                <a:latin typeface="Monaco"/>
              </a:rPr>
              <a:t> = 1 reset = 0</a:t>
            </a:r>
            <a:endParaRPr lang="en-IN" dirty="0"/>
          </a:p>
        </p:txBody>
      </p:sp>
      <p:sp>
        <p:nvSpPr>
          <p:cNvPr id="8" name="TextBox 7">
            <a:extLst>
              <a:ext uri="{FF2B5EF4-FFF2-40B4-BE49-F238E27FC236}">
                <a16:creationId xmlns:a16="http://schemas.microsoft.com/office/drawing/2014/main" id="{17E5DB79-EEAA-8622-D947-62FB78DE8E67}"/>
              </a:ext>
            </a:extLst>
          </p:cNvPr>
          <p:cNvSpPr txBox="1"/>
          <p:nvPr/>
        </p:nvSpPr>
        <p:spPr>
          <a:xfrm>
            <a:off x="4948518" y="4862376"/>
            <a:ext cx="6096000" cy="1477328"/>
          </a:xfrm>
          <a:prstGeom prst="rect">
            <a:avLst/>
          </a:prstGeom>
          <a:noFill/>
        </p:spPr>
        <p:txBody>
          <a:bodyPr wrap="square">
            <a:spAutoFit/>
          </a:bodyPr>
          <a:lstStyle/>
          <a:p>
            <a:r>
              <a:rPr lang="en-US" b="0" i="0" dirty="0">
                <a:solidFill>
                  <a:srgbClr val="000000"/>
                </a:solidFill>
                <a:effectLst/>
                <a:latin typeface="Monaco"/>
              </a:rPr>
              <a:t>$finish called from file "env.sv", line 50.</a:t>
            </a:r>
            <a:br>
              <a:rPr lang="en-US" dirty="0"/>
            </a:br>
            <a:r>
              <a:rPr lang="en-US" b="0" i="0" dirty="0">
                <a:solidFill>
                  <a:srgbClr val="000000"/>
                </a:solidFill>
                <a:effectLst/>
                <a:latin typeface="Monaco"/>
              </a:rPr>
              <a:t>$finish at simulation time 35</a:t>
            </a:r>
            <a:br>
              <a:rPr lang="en-US" dirty="0"/>
            </a:br>
            <a:r>
              <a:rPr lang="en-US" b="0" i="0" dirty="0">
                <a:solidFill>
                  <a:srgbClr val="000000"/>
                </a:solidFill>
                <a:effectLst/>
                <a:latin typeface="Monaco"/>
              </a:rPr>
              <a:t>V C S </a:t>
            </a:r>
            <a:r>
              <a:rPr lang="en-US" b="0" i="0" dirty="0" err="1">
                <a:solidFill>
                  <a:srgbClr val="000000"/>
                </a:solidFill>
                <a:effectLst/>
                <a:latin typeface="Monaco"/>
              </a:rPr>
              <a:t>S</a:t>
            </a:r>
            <a:r>
              <a:rPr lang="en-US" b="0" i="0" dirty="0">
                <a:solidFill>
                  <a:srgbClr val="000000"/>
                </a:solidFill>
                <a:effectLst/>
                <a:latin typeface="Monaco"/>
              </a:rPr>
              <a:t> </a:t>
            </a:r>
            <a:r>
              <a:rPr lang="en-US" b="0" i="0" dirty="0" err="1">
                <a:solidFill>
                  <a:srgbClr val="000000"/>
                </a:solidFill>
                <a:effectLst/>
                <a:latin typeface="Monaco"/>
              </a:rPr>
              <a:t>i</a:t>
            </a:r>
            <a:r>
              <a:rPr lang="en-US" b="0" i="0" dirty="0">
                <a:solidFill>
                  <a:srgbClr val="000000"/>
                </a:solidFill>
                <a:effectLst/>
                <a:latin typeface="Monaco"/>
              </a:rPr>
              <a:t> m u l a t </a:t>
            </a:r>
            <a:r>
              <a:rPr lang="en-US" b="0" i="0" dirty="0" err="1">
                <a:solidFill>
                  <a:srgbClr val="000000"/>
                </a:solidFill>
                <a:effectLst/>
                <a:latin typeface="Monaco"/>
              </a:rPr>
              <a:t>i</a:t>
            </a:r>
            <a:r>
              <a:rPr lang="en-US" b="0" i="0" dirty="0">
                <a:solidFill>
                  <a:srgbClr val="000000"/>
                </a:solidFill>
                <a:effectLst/>
                <a:latin typeface="Monaco"/>
              </a:rPr>
              <a:t> o n R e p o r t </a:t>
            </a:r>
            <a:br>
              <a:rPr lang="en-US" dirty="0"/>
            </a:br>
            <a:r>
              <a:rPr lang="en-US" b="0" i="0" dirty="0">
                <a:solidFill>
                  <a:srgbClr val="000000"/>
                </a:solidFill>
                <a:effectLst/>
                <a:latin typeface="Monaco"/>
              </a:rPr>
              <a:t>Time: 35 ns</a:t>
            </a:r>
            <a:br>
              <a:rPr lang="en-US" dirty="0"/>
            </a:br>
            <a:r>
              <a:rPr lang="en-US" b="0" i="0" dirty="0">
                <a:solidFill>
                  <a:srgbClr val="000000"/>
                </a:solidFill>
                <a:effectLst/>
                <a:latin typeface="Monaco"/>
              </a:rPr>
              <a:t>CPU Time: 0.820 seconds; Data structure size: 0.0Mb</a:t>
            </a:r>
            <a:endParaRPr lang="en-IN" dirty="0"/>
          </a:p>
        </p:txBody>
      </p:sp>
    </p:spTree>
    <p:extLst>
      <p:ext uri="{BB962C8B-B14F-4D97-AF65-F5344CB8AC3E}">
        <p14:creationId xmlns:p14="http://schemas.microsoft.com/office/powerpoint/2010/main" val="176873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C419-F8F3-DF36-6E53-523AD1A2BF64}"/>
              </a:ext>
            </a:extLst>
          </p:cNvPr>
          <p:cNvSpPr>
            <a:spLocks noGrp="1"/>
          </p:cNvSpPr>
          <p:nvPr>
            <p:ph type="title"/>
          </p:nvPr>
        </p:nvSpPr>
        <p:spPr>
          <a:xfrm>
            <a:off x="282391" y="1"/>
            <a:ext cx="7310716" cy="1021976"/>
          </a:xfrm>
        </p:spPr>
        <p:txBody>
          <a:bodyPr/>
          <a:lstStyle/>
          <a:p>
            <a:r>
              <a:rPr lang="en-US" dirty="0"/>
              <a:t>OUTPUT WAVEFORM </a:t>
            </a:r>
            <a:endParaRPr lang="en-IN" dirty="0"/>
          </a:p>
        </p:txBody>
      </p:sp>
      <p:pic>
        <p:nvPicPr>
          <p:cNvPr id="6" name="Picture 5">
            <a:extLst>
              <a:ext uri="{FF2B5EF4-FFF2-40B4-BE49-F238E27FC236}">
                <a16:creationId xmlns:a16="http://schemas.microsoft.com/office/drawing/2014/main" id="{460C2CDE-1206-A4E3-CFBB-50B2E741E681}"/>
              </a:ext>
            </a:extLst>
          </p:cNvPr>
          <p:cNvPicPr>
            <a:picLocks noChangeAspect="1"/>
          </p:cNvPicPr>
          <p:nvPr/>
        </p:nvPicPr>
        <p:blipFill>
          <a:blip r:embed="rId2"/>
          <a:stretch>
            <a:fillRect/>
          </a:stretch>
        </p:blipFill>
        <p:spPr>
          <a:xfrm>
            <a:off x="156882" y="1021977"/>
            <a:ext cx="11878235" cy="2992175"/>
          </a:xfrm>
          <a:prstGeom prst="rect">
            <a:avLst/>
          </a:prstGeom>
        </p:spPr>
      </p:pic>
      <p:sp>
        <p:nvSpPr>
          <p:cNvPr id="7" name="TextBox 6">
            <a:extLst>
              <a:ext uri="{FF2B5EF4-FFF2-40B4-BE49-F238E27FC236}">
                <a16:creationId xmlns:a16="http://schemas.microsoft.com/office/drawing/2014/main" id="{57E211AA-250D-536E-471B-0144AC35DD73}"/>
              </a:ext>
            </a:extLst>
          </p:cNvPr>
          <p:cNvSpPr txBox="1"/>
          <p:nvPr/>
        </p:nvSpPr>
        <p:spPr>
          <a:xfrm>
            <a:off x="282391" y="5593976"/>
            <a:ext cx="7637930" cy="707886"/>
          </a:xfrm>
          <a:prstGeom prst="rect">
            <a:avLst/>
          </a:prstGeom>
          <a:noFill/>
        </p:spPr>
        <p:txBody>
          <a:bodyPr wrap="square" rtlCol="0">
            <a:spAutoFit/>
          </a:bodyPr>
          <a:lstStyle/>
          <a:p>
            <a:r>
              <a:rPr lang="en-US" sz="4000" dirty="0"/>
              <a:t>THANK YOU ….</a:t>
            </a:r>
            <a:endParaRPr lang="en-IN" sz="4000" dirty="0"/>
          </a:p>
        </p:txBody>
      </p:sp>
    </p:spTree>
    <p:extLst>
      <p:ext uri="{BB962C8B-B14F-4D97-AF65-F5344CB8AC3E}">
        <p14:creationId xmlns:p14="http://schemas.microsoft.com/office/powerpoint/2010/main" val="260188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3BF4A-6A45-5016-3497-0B6D429D85DA}"/>
              </a:ext>
            </a:extLst>
          </p:cNvPr>
          <p:cNvSpPr txBox="1"/>
          <p:nvPr/>
        </p:nvSpPr>
        <p:spPr>
          <a:xfrm>
            <a:off x="628650" y="666750"/>
            <a:ext cx="10306050" cy="4401205"/>
          </a:xfrm>
          <a:prstGeom prst="rect">
            <a:avLst/>
          </a:prstGeom>
          <a:noFill/>
        </p:spPr>
        <p:txBody>
          <a:bodyPr wrap="square">
            <a:spAutoFit/>
          </a:bodyPr>
          <a:lstStyle/>
          <a:p>
            <a:pPr marL="285750" indent="-285750" eaLnBrk="1" hangingPunct="1">
              <a:buFont typeface="Wingdings" panose="05000000000000000000" pitchFamily="2" charset="2"/>
              <a:buChar char="v"/>
              <a:defRPr/>
            </a:pPr>
            <a:r>
              <a:rPr lang="en-IN" sz="2800" b="1" dirty="0">
                <a:latin typeface="+mj-lt"/>
                <a:cs typeface="Arial" charset="0"/>
              </a:rPr>
              <a:t>Two traffic sensors, TA and TB, Each sensor indicates TRUE if students are present and FALSE if </a:t>
            </a:r>
            <a:r>
              <a:rPr lang="en-IN" sz="2800" dirty="0">
                <a:latin typeface="+mj-lt"/>
              </a:rPr>
              <a:t>the street</a:t>
            </a:r>
            <a:r>
              <a:rPr lang="en-IN" sz="2800" b="1" dirty="0">
                <a:latin typeface="+mj-lt"/>
                <a:cs typeface="Arial" charset="0"/>
              </a:rPr>
              <a:t> is empty.</a:t>
            </a:r>
          </a:p>
          <a:p>
            <a:pPr marL="285750" indent="-285750" eaLnBrk="1" hangingPunct="1">
              <a:buFont typeface="Wingdings" panose="05000000000000000000" pitchFamily="2" charset="2"/>
              <a:buChar char="v"/>
              <a:defRPr/>
            </a:pPr>
            <a:endParaRPr lang="en-IN" sz="2800" b="1" dirty="0">
              <a:latin typeface="+mj-lt"/>
              <a:cs typeface="Arial" charset="0"/>
            </a:endParaRPr>
          </a:p>
          <a:p>
            <a:pPr marL="285750" indent="-285750" eaLnBrk="1" hangingPunct="1">
              <a:buFont typeface="Wingdings" panose="05000000000000000000" pitchFamily="2" charset="2"/>
              <a:buChar char="v"/>
              <a:defRPr/>
            </a:pPr>
            <a:r>
              <a:rPr lang="en-IN" sz="2800" b="1" dirty="0">
                <a:latin typeface="+mj-lt"/>
                <a:cs typeface="Arial" charset="0"/>
              </a:rPr>
              <a:t>Two traffic lights, LA and LB, to control traffic. Each light receives digital inputs specifying whether it should be green, yellow, or red. Hence, his FSM has two inputs, TA and TB, and two outputs, LA and LB.</a:t>
            </a:r>
          </a:p>
          <a:p>
            <a:pPr marL="285750" indent="-285750" eaLnBrk="1" hangingPunct="1">
              <a:buFont typeface="Wingdings" panose="05000000000000000000" pitchFamily="2" charset="2"/>
              <a:buChar char="v"/>
              <a:defRPr/>
            </a:pPr>
            <a:endParaRPr lang="en-IN" sz="2800" b="1" dirty="0">
              <a:latin typeface="+mj-lt"/>
              <a:cs typeface="Arial" charset="0"/>
            </a:endParaRPr>
          </a:p>
          <a:p>
            <a:pPr marL="285750" indent="-285750" eaLnBrk="1" hangingPunct="1">
              <a:buFont typeface="Wingdings" panose="05000000000000000000" pitchFamily="2" charset="2"/>
              <a:buChar char="v"/>
              <a:defRPr/>
            </a:pPr>
            <a:r>
              <a:rPr lang="en-IN" sz="2800" b="1" dirty="0">
                <a:latin typeface="+mj-lt"/>
                <a:cs typeface="Arial" charset="0"/>
              </a:rPr>
              <a:t>A clock with a 5-second period. On each clock tick (rising edge), the lights may change based on the traffic sensors.</a:t>
            </a:r>
          </a:p>
        </p:txBody>
      </p:sp>
    </p:spTree>
    <p:extLst>
      <p:ext uri="{BB962C8B-B14F-4D97-AF65-F5344CB8AC3E}">
        <p14:creationId xmlns:p14="http://schemas.microsoft.com/office/powerpoint/2010/main" val="301185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DB073827-EE76-CEDD-2557-69DBB27B8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131" y="1498504"/>
            <a:ext cx="4031316" cy="478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A144F855-AF38-8ACC-6004-DB621DBC5585}"/>
              </a:ext>
            </a:extLst>
          </p:cNvPr>
          <p:cNvPicPr>
            <a:picLocks noChangeAspect="1"/>
          </p:cNvPicPr>
          <p:nvPr/>
        </p:nvPicPr>
        <p:blipFill>
          <a:blip r:embed="rId3"/>
          <a:stretch>
            <a:fillRect/>
          </a:stretch>
        </p:blipFill>
        <p:spPr>
          <a:xfrm>
            <a:off x="7571348" y="1777807"/>
            <a:ext cx="4365114" cy="4228546"/>
          </a:xfrm>
          <a:prstGeom prst="rect">
            <a:avLst/>
          </a:prstGeom>
        </p:spPr>
      </p:pic>
      <p:sp>
        <p:nvSpPr>
          <p:cNvPr id="4" name="Title 3">
            <a:extLst>
              <a:ext uri="{FF2B5EF4-FFF2-40B4-BE49-F238E27FC236}">
                <a16:creationId xmlns:a16="http://schemas.microsoft.com/office/drawing/2014/main" id="{46E909D2-8912-6BE7-1D3E-5FD40ACDC476}"/>
              </a:ext>
            </a:extLst>
          </p:cNvPr>
          <p:cNvSpPr>
            <a:spLocks noGrp="1"/>
          </p:cNvSpPr>
          <p:nvPr>
            <p:ph type="title"/>
          </p:nvPr>
        </p:nvSpPr>
        <p:spPr>
          <a:xfrm>
            <a:off x="685801" y="609601"/>
            <a:ext cx="10131425" cy="762000"/>
          </a:xfrm>
        </p:spPr>
        <p:txBody>
          <a:bodyPr/>
          <a:lstStyle/>
          <a:p>
            <a:r>
              <a:rPr lang="en-US" dirty="0"/>
              <a:t>Block and state transition diagram</a:t>
            </a:r>
            <a:endParaRPr lang="en-IN" dirty="0"/>
          </a:p>
        </p:txBody>
      </p:sp>
    </p:spTree>
    <p:extLst>
      <p:ext uri="{BB962C8B-B14F-4D97-AF65-F5344CB8AC3E}">
        <p14:creationId xmlns:p14="http://schemas.microsoft.com/office/powerpoint/2010/main" val="69239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9F42-508C-5177-432E-D785F40BE175}"/>
              </a:ext>
            </a:extLst>
          </p:cNvPr>
          <p:cNvSpPr>
            <a:spLocks noGrp="1"/>
          </p:cNvSpPr>
          <p:nvPr>
            <p:ph type="title"/>
          </p:nvPr>
        </p:nvSpPr>
        <p:spPr>
          <a:xfrm>
            <a:off x="67237" y="0"/>
            <a:ext cx="10131425" cy="779929"/>
          </a:xfrm>
        </p:spPr>
        <p:txBody>
          <a:bodyPr/>
          <a:lstStyle/>
          <a:p>
            <a:r>
              <a:rPr lang="en-US" dirty="0"/>
              <a:t>DUT FILE</a:t>
            </a:r>
            <a:endParaRPr lang="en-IN" dirty="0"/>
          </a:p>
        </p:txBody>
      </p:sp>
      <p:sp>
        <p:nvSpPr>
          <p:cNvPr id="6" name="TextBox 5">
            <a:extLst>
              <a:ext uri="{FF2B5EF4-FFF2-40B4-BE49-F238E27FC236}">
                <a16:creationId xmlns:a16="http://schemas.microsoft.com/office/drawing/2014/main" id="{83804A9A-805E-02F2-0A3A-59E1649BAA49}"/>
              </a:ext>
            </a:extLst>
          </p:cNvPr>
          <p:cNvSpPr txBox="1"/>
          <p:nvPr/>
        </p:nvSpPr>
        <p:spPr>
          <a:xfrm>
            <a:off x="143435" y="970527"/>
            <a:ext cx="4885765" cy="5078313"/>
          </a:xfrm>
          <a:prstGeom prst="rect">
            <a:avLst/>
          </a:prstGeom>
          <a:noFill/>
        </p:spPr>
        <p:txBody>
          <a:bodyPr wrap="square">
            <a:spAutoFit/>
          </a:bodyPr>
          <a:lstStyle/>
          <a:p>
            <a:r>
              <a:rPr lang="en-IN" dirty="0"/>
              <a:t>module traffic(</a:t>
            </a:r>
            <a:r>
              <a:rPr lang="en-IN" dirty="0" err="1"/>
              <a:t>clk,reset,ta,tb,la,lb</a:t>
            </a:r>
            <a:r>
              <a:rPr lang="en-IN" dirty="0"/>
              <a:t>);</a:t>
            </a:r>
          </a:p>
          <a:p>
            <a:r>
              <a:rPr lang="en-IN" dirty="0"/>
              <a:t>  input bit </a:t>
            </a:r>
            <a:r>
              <a:rPr lang="en-IN" dirty="0" err="1"/>
              <a:t>clk,reset</a:t>
            </a:r>
            <a:r>
              <a:rPr lang="en-IN" dirty="0"/>
              <a:t>;</a:t>
            </a:r>
          </a:p>
          <a:p>
            <a:r>
              <a:rPr lang="en-IN" dirty="0"/>
              <a:t>  input logic </a:t>
            </a:r>
            <a:r>
              <a:rPr lang="en-IN" dirty="0" err="1"/>
              <a:t>ta,tb</a:t>
            </a:r>
            <a:r>
              <a:rPr lang="en-IN" dirty="0"/>
              <a:t>;</a:t>
            </a:r>
          </a:p>
          <a:p>
            <a:r>
              <a:rPr lang="en-IN" dirty="0"/>
              <a:t>  output bit [1:0] </a:t>
            </a:r>
            <a:r>
              <a:rPr lang="en-IN" dirty="0" err="1"/>
              <a:t>la,lb</a:t>
            </a:r>
            <a:r>
              <a:rPr lang="en-IN" dirty="0"/>
              <a:t>;</a:t>
            </a:r>
          </a:p>
          <a:p>
            <a:r>
              <a:rPr lang="en-IN" dirty="0"/>
              <a:t>  </a:t>
            </a:r>
          </a:p>
          <a:p>
            <a:r>
              <a:rPr lang="en-IN" dirty="0"/>
              <a:t>  typedef </a:t>
            </a:r>
            <a:r>
              <a:rPr lang="en-IN" dirty="0" err="1"/>
              <a:t>enum</a:t>
            </a:r>
            <a:r>
              <a:rPr lang="en-IN" dirty="0"/>
              <a:t> logic [1:0] {so,s1,s2,s3} </a:t>
            </a:r>
            <a:r>
              <a:rPr lang="en-IN" dirty="0" err="1"/>
              <a:t>statetype</a:t>
            </a:r>
            <a:r>
              <a:rPr lang="en-IN" dirty="0"/>
              <a:t>;</a:t>
            </a:r>
          </a:p>
          <a:p>
            <a:r>
              <a:rPr lang="en-IN" dirty="0"/>
              <a:t>  </a:t>
            </a:r>
          </a:p>
          <a:p>
            <a:r>
              <a:rPr lang="en-IN" dirty="0"/>
              <a:t>  </a:t>
            </a:r>
            <a:r>
              <a:rPr lang="en-IN" dirty="0" err="1"/>
              <a:t>statetype</a:t>
            </a:r>
            <a:r>
              <a:rPr lang="en-IN" dirty="0"/>
              <a:t> state , </a:t>
            </a:r>
            <a:r>
              <a:rPr lang="en-IN" dirty="0" err="1"/>
              <a:t>nextstate</a:t>
            </a:r>
            <a:r>
              <a:rPr lang="en-IN" dirty="0"/>
              <a:t>;</a:t>
            </a:r>
          </a:p>
          <a:p>
            <a:r>
              <a:rPr lang="en-IN" dirty="0"/>
              <a:t>  parameter green = 2'b00;</a:t>
            </a:r>
          </a:p>
          <a:p>
            <a:r>
              <a:rPr lang="en-IN" dirty="0"/>
              <a:t>  parameter yellow = 2'b01;</a:t>
            </a:r>
          </a:p>
          <a:p>
            <a:r>
              <a:rPr lang="en-IN" dirty="0"/>
              <a:t>  parameter red = 2'b10;</a:t>
            </a:r>
          </a:p>
          <a:p>
            <a:endParaRPr lang="en-IN" dirty="0"/>
          </a:p>
          <a:p>
            <a:endParaRPr lang="en-IN" dirty="0"/>
          </a:p>
          <a:p>
            <a:r>
              <a:rPr lang="en-IN" dirty="0"/>
              <a:t> </a:t>
            </a:r>
            <a:r>
              <a:rPr lang="en-IN" dirty="0" err="1"/>
              <a:t>always_ff</a:t>
            </a:r>
            <a:r>
              <a:rPr lang="en-IN" dirty="0"/>
              <a:t> @(posedge </a:t>
            </a:r>
            <a:r>
              <a:rPr lang="en-IN" dirty="0" err="1"/>
              <a:t>clk,posedge</a:t>
            </a:r>
            <a:r>
              <a:rPr lang="en-IN" dirty="0"/>
              <a:t> reset)</a:t>
            </a:r>
          </a:p>
          <a:p>
            <a:r>
              <a:rPr lang="en-IN" dirty="0"/>
              <a:t>    if (reset)</a:t>
            </a:r>
          </a:p>
          <a:p>
            <a:r>
              <a:rPr lang="en-IN" dirty="0"/>
              <a:t>      state &lt;= so;</a:t>
            </a:r>
          </a:p>
          <a:p>
            <a:r>
              <a:rPr lang="en-IN" dirty="0"/>
              <a:t>    else</a:t>
            </a:r>
          </a:p>
          <a:p>
            <a:r>
              <a:rPr lang="en-IN" dirty="0"/>
              <a:t>      state &lt;= </a:t>
            </a:r>
            <a:r>
              <a:rPr lang="en-IN" dirty="0" err="1"/>
              <a:t>nextstate</a:t>
            </a:r>
            <a:r>
              <a:rPr lang="en-IN" dirty="0"/>
              <a:t>;</a:t>
            </a:r>
          </a:p>
        </p:txBody>
      </p:sp>
      <p:sp>
        <p:nvSpPr>
          <p:cNvPr id="8" name="TextBox 7">
            <a:extLst>
              <a:ext uri="{FF2B5EF4-FFF2-40B4-BE49-F238E27FC236}">
                <a16:creationId xmlns:a16="http://schemas.microsoft.com/office/drawing/2014/main" id="{A15D7335-4E54-FFD5-C5EB-05A670E6219B}"/>
              </a:ext>
            </a:extLst>
          </p:cNvPr>
          <p:cNvSpPr txBox="1"/>
          <p:nvPr/>
        </p:nvSpPr>
        <p:spPr>
          <a:xfrm>
            <a:off x="6096000" y="725357"/>
            <a:ext cx="6096000" cy="5909310"/>
          </a:xfrm>
          <a:prstGeom prst="rect">
            <a:avLst/>
          </a:prstGeom>
          <a:noFill/>
        </p:spPr>
        <p:txBody>
          <a:bodyPr wrap="square">
            <a:spAutoFit/>
          </a:bodyPr>
          <a:lstStyle/>
          <a:p>
            <a:r>
              <a:rPr lang="en-IN" dirty="0"/>
              <a:t> </a:t>
            </a:r>
            <a:r>
              <a:rPr lang="en-IN" dirty="0" err="1"/>
              <a:t>always_comb</a:t>
            </a:r>
            <a:endParaRPr lang="en-IN" dirty="0"/>
          </a:p>
          <a:p>
            <a:r>
              <a:rPr lang="en-IN" dirty="0"/>
              <a:t>   case (state)</a:t>
            </a:r>
          </a:p>
          <a:p>
            <a:r>
              <a:rPr lang="en-IN" dirty="0"/>
              <a:t>     so: if (ta) </a:t>
            </a:r>
            <a:r>
              <a:rPr lang="en-IN" dirty="0" err="1"/>
              <a:t>nextstate</a:t>
            </a:r>
            <a:r>
              <a:rPr lang="en-IN" dirty="0"/>
              <a:t> = so;</a:t>
            </a:r>
          </a:p>
          <a:p>
            <a:r>
              <a:rPr lang="en-IN" dirty="0"/>
              <a:t>     else </a:t>
            </a:r>
            <a:r>
              <a:rPr lang="en-IN" dirty="0" err="1"/>
              <a:t>nextstate</a:t>
            </a:r>
            <a:r>
              <a:rPr lang="en-IN" dirty="0"/>
              <a:t> = s1;</a:t>
            </a:r>
          </a:p>
          <a:p>
            <a:r>
              <a:rPr lang="en-IN" dirty="0"/>
              <a:t>     s1 : </a:t>
            </a:r>
            <a:r>
              <a:rPr lang="en-IN" dirty="0" err="1"/>
              <a:t>nextstate</a:t>
            </a:r>
            <a:r>
              <a:rPr lang="en-IN" dirty="0"/>
              <a:t> = s2;</a:t>
            </a:r>
          </a:p>
          <a:p>
            <a:r>
              <a:rPr lang="en-IN" dirty="0"/>
              <a:t>     s2 : if(tb) </a:t>
            </a:r>
            <a:r>
              <a:rPr lang="en-IN" dirty="0" err="1"/>
              <a:t>nextstate</a:t>
            </a:r>
            <a:r>
              <a:rPr lang="en-IN" dirty="0"/>
              <a:t> = s2;</a:t>
            </a:r>
          </a:p>
          <a:p>
            <a:r>
              <a:rPr lang="en-IN" dirty="0"/>
              <a:t>     else </a:t>
            </a:r>
            <a:r>
              <a:rPr lang="en-IN" dirty="0" err="1"/>
              <a:t>nextstate</a:t>
            </a:r>
            <a:r>
              <a:rPr lang="en-IN" dirty="0"/>
              <a:t> = s3;</a:t>
            </a:r>
          </a:p>
          <a:p>
            <a:r>
              <a:rPr lang="en-IN" dirty="0"/>
              <a:t>     s3: </a:t>
            </a:r>
            <a:r>
              <a:rPr lang="en-IN" dirty="0" err="1"/>
              <a:t>nextstate</a:t>
            </a:r>
            <a:r>
              <a:rPr lang="en-IN" dirty="0"/>
              <a:t> = so;</a:t>
            </a:r>
          </a:p>
          <a:p>
            <a:r>
              <a:rPr lang="en-IN" dirty="0"/>
              <a:t>   </a:t>
            </a:r>
            <a:r>
              <a:rPr lang="en-IN" dirty="0" err="1"/>
              <a:t>endcase</a:t>
            </a:r>
            <a:endParaRPr lang="en-IN" dirty="0"/>
          </a:p>
          <a:p>
            <a:endParaRPr lang="en-IN" dirty="0"/>
          </a:p>
          <a:p>
            <a:r>
              <a:rPr lang="en-IN" dirty="0"/>
              <a:t>   </a:t>
            </a:r>
            <a:r>
              <a:rPr lang="en-IN" dirty="0" err="1"/>
              <a:t>always_comb</a:t>
            </a:r>
            <a:endParaRPr lang="en-IN" dirty="0"/>
          </a:p>
          <a:p>
            <a:r>
              <a:rPr lang="en-IN" dirty="0"/>
              <a:t>     begin</a:t>
            </a:r>
          </a:p>
          <a:p>
            <a:r>
              <a:rPr lang="en-IN" dirty="0"/>
              <a:t>       case(state)</a:t>
            </a:r>
          </a:p>
          <a:p>
            <a:r>
              <a:rPr lang="en-IN" dirty="0"/>
              <a:t>         so: {</a:t>
            </a:r>
            <a:r>
              <a:rPr lang="en-IN" dirty="0" err="1"/>
              <a:t>la,lb</a:t>
            </a:r>
            <a:r>
              <a:rPr lang="en-IN" dirty="0"/>
              <a:t>} = {</a:t>
            </a:r>
            <a:r>
              <a:rPr lang="en-IN" dirty="0" err="1"/>
              <a:t>green,red</a:t>
            </a:r>
            <a:r>
              <a:rPr lang="en-IN" dirty="0"/>
              <a:t>};</a:t>
            </a:r>
          </a:p>
          <a:p>
            <a:r>
              <a:rPr lang="en-IN" dirty="0"/>
              <a:t>         s1: {</a:t>
            </a:r>
            <a:r>
              <a:rPr lang="en-IN" dirty="0" err="1"/>
              <a:t>la,lb</a:t>
            </a:r>
            <a:r>
              <a:rPr lang="en-IN" dirty="0"/>
              <a:t>} = {</a:t>
            </a:r>
            <a:r>
              <a:rPr lang="en-IN" dirty="0" err="1"/>
              <a:t>yellow,red</a:t>
            </a:r>
            <a:r>
              <a:rPr lang="en-IN" dirty="0"/>
              <a:t>};</a:t>
            </a:r>
          </a:p>
          <a:p>
            <a:r>
              <a:rPr lang="en-IN" dirty="0"/>
              <a:t>         s2: {</a:t>
            </a:r>
            <a:r>
              <a:rPr lang="en-IN" dirty="0" err="1"/>
              <a:t>la,lb</a:t>
            </a:r>
            <a:r>
              <a:rPr lang="en-IN" dirty="0"/>
              <a:t>} = {</a:t>
            </a:r>
            <a:r>
              <a:rPr lang="en-IN" dirty="0" err="1"/>
              <a:t>red,green</a:t>
            </a:r>
            <a:r>
              <a:rPr lang="en-IN" dirty="0"/>
              <a:t>};</a:t>
            </a:r>
          </a:p>
          <a:p>
            <a:r>
              <a:rPr lang="en-IN" dirty="0"/>
              <a:t>         s3: {</a:t>
            </a:r>
            <a:r>
              <a:rPr lang="en-IN" dirty="0" err="1"/>
              <a:t>la,lb</a:t>
            </a:r>
            <a:r>
              <a:rPr lang="en-IN" dirty="0"/>
              <a:t>} = {</a:t>
            </a:r>
            <a:r>
              <a:rPr lang="en-IN" dirty="0" err="1"/>
              <a:t>red,yellow</a:t>
            </a:r>
            <a:r>
              <a:rPr lang="en-IN" dirty="0"/>
              <a:t>};</a:t>
            </a:r>
          </a:p>
          <a:p>
            <a:r>
              <a:rPr lang="en-IN" dirty="0"/>
              <a:t>       </a:t>
            </a:r>
            <a:r>
              <a:rPr lang="en-IN" dirty="0" err="1"/>
              <a:t>endcase</a:t>
            </a:r>
            <a:endParaRPr lang="en-IN" dirty="0"/>
          </a:p>
          <a:p>
            <a:r>
              <a:rPr lang="en-IN" dirty="0"/>
              <a:t>       $display("la = %</a:t>
            </a:r>
            <a:r>
              <a:rPr lang="en-IN" dirty="0" err="1"/>
              <a:t>b",la</a:t>
            </a:r>
            <a:r>
              <a:rPr lang="en-IN" dirty="0"/>
              <a:t>);</a:t>
            </a:r>
          </a:p>
          <a:p>
            <a:r>
              <a:rPr lang="en-IN" dirty="0"/>
              <a:t>     end</a:t>
            </a:r>
          </a:p>
          <a:p>
            <a:r>
              <a:rPr lang="en-IN" dirty="0" err="1"/>
              <a:t>endmodule</a:t>
            </a:r>
            <a:endParaRPr lang="en-IN" dirty="0"/>
          </a:p>
        </p:txBody>
      </p:sp>
    </p:spTree>
    <p:extLst>
      <p:ext uri="{BB962C8B-B14F-4D97-AF65-F5344CB8AC3E}">
        <p14:creationId xmlns:p14="http://schemas.microsoft.com/office/powerpoint/2010/main" val="282909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FED80-F533-5DF5-848A-10A99360C1E4}"/>
              </a:ext>
            </a:extLst>
          </p:cNvPr>
          <p:cNvSpPr>
            <a:spLocks noGrp="1"/>
          </p:cNvSpPr>
          <p:nvPr>
            <p:ph type="title"/>
          </p:nvPr>
        </p:nvSpPr>
        <p:spPr>
          <a:xfrm>
            <a:off x="183778" y="98613"/>
            <a:ext cx="8592670" cy="564776"/>
          </a:xfrm>
        </p:spPr>
        <p:txBody>
          <a:bodyPr>
            <a:normAutofit fontScale="90000"/>
          </a:bodyPr>
          <a:lstStyle/>
          <a:p>
            <a:r>
              <a:rPr lang="en-US" dirty="0"/>
              <a:t>Interface and transaction </a:t>
            </a:r>
            <a:endParaRPr lang="en-IN" dirty="0"/>
          </a:p>
        </p:txBody>
      </p:sp>
      <p:sp>
        <p:nvSpPr>
          <p:cNvPr id="4" name="TextBox 3">
            <a:extLst>
              <a:ext uri="{FF2B5EF4-FFF2-40B4-BE49-F238E27FC236}">
                <a16:creationId xmlns:a16="http://schemas.microsoft.com/office/drawing/2014/main" id="{E79E5088-A913-DF21-063C-C03248FE0DBD}"/>
              </a:ext>
            </a:extLst>
          </p:cNvPr>
          <p:cNvSpPr txBox="1"/>
          <p:nvPr/>
        </p:nvSpPr>
        <p:spPr>
          <a:xfrm>
            <a:off x="183778" y="1166842"/>
            <a:ext cx="5087469" cy="4524315"/>
          </a:xfrm>
          <a:prstGeom prst="rect">
            <a:avLst/>
          </a:prstGeom>
          <a:noFill/>
        </p:spPr>
        <p:txBody>
          <a:bodyPr wrap="square">
            <a:spAutoFit/>
          </a:bodyPr>
          <a:lstStyle/>
          <a:p>
            <a:r>
              <a:rPr lang="en-IN" dirty="0"/>
              <a:t>interface </a:t>
            </a:r>
            <a:r>
              <a:rPr lang="en-IN" dirty="0" err="1"/>
              <a:t>intf</a:t>
            </a:r>
            <a:r>
              <a:rPr lang="en-IN" dirty="0"/>
              <a:t>(input logic </a:t>
            </a:r>
            <a:r>
              <a:rPr lang="en-IN" dirty="0" err="1"/>
              <a:t>clk,reset</a:t>
            </a:r>
            <a:r>
              <a:rPr lang="en-IN" dirty="0"/>
              <a:t>);</a:t>
            </a:r>
          </a:p>
          <a:p>
            <a:r>
              <a:rPr lang="en-IN" dirty="0"/>
              <a:t>  </a:t>
            </a:r>
          </a:p>
          <a:p>
            <a:r>
              <a:rPr lang="en-IN" dirty="0"/>
              <a:t>  logic ta;</a:t>
            </a:r>
          </a:p>
          <a:p>
            <a:r>
              <a:rPr lang="en-IN" dirty="0"/>
              <a:t>  logic tb;</a:t>
            </a:r>
          </a:p>
          <a:p>
            <a:r>
              <a:rPr lang="en-IN" dirty="0"/>
              <a:t>  bit [1:0]la;</a:t>
            </a:r>
          </a:p>
          <a:p>
            <a:r>
              <a:rPr lang="en-IN" dirty="0"/>
              <a:t>  bit [1:0]lb;</a:t>
            </a:r>
          </a:p>
          <a:p>
            <a:r>
              <a:rPr lang="en-IN" dirty="0"/>
              <a:t>  </a:t>
            </a:r>
          </a:p>
          <a:p>
            <a:r>
              <a:rPr lang="en-IN" dirty="0"/>
              <a:t> clocking </a:t>
            </a:r>
            <a:r>
              <a:rPr lang="en-IN" dirty="0" err="1"/>
              <a:t>cb</a:t>
            </a:r>
            <a:r>
              <a:rPr lang="en-IN" dirty="0"/>
              <a:t> @(posedge </a:t>
            </a:r>
            <a:r>
              <a:rPr lang="en-IN" dirty="0" err="1"/>
              <a:t>clk</a:t>
            </a:r>
            <a:r>
              <a:rPr lang="en-IN" dirty="0"/>
              <a:t>);</a:t>
            </a:r>
          </a:p>
          <a:p>
            <a:r>
              <a:rPr lang="en-IN" dirty="0"/>
              <a:t>    output </a:t>
            </a:r>
            <a:r>
              <a:rPr lang="en-IN" dirty="0" err="1"/>
              <a:t>ta,tb</a:t>
            </a:r>
            <a:r>
              <a:rPr lang="en-IN" dirty="0"/>
              <a:t>;</a:t>
            </a:r>
          </a:p>
          <a:p>
            <a:r>
              <a:rPr lang="en-IN" dirty="0"/>
              <a:t>    input </a:t>
            </a:r>
            <a:r>
              <a:rPr lang="en-IN" dirty="0" err="1"/>
              <a:t>la,lb</a:t>
            </a:r>
            <a:r>
              <a:rPr lang="en-IN" dirty="0"/>
              <a:t>;</a:t>
            </a:r>
          </a:p>
          <a:p>
            <a:r>
              <a:rPr lang="en-IN" dirty="0"/>
              <a:t>  </a:t>
            </a:r>
            <a:r>
              <a:rPr lang="en-IN" dirty="0" err="1"/>
              <a:t>endclocking</a:t>
            </a:r>
            <a:endParaRPr lang="en-IN" dirty="0"/>
          </a:p>
          <a:p>
            <a:r>
              <a:rPr lang="en-IN" dirty="0"/>
              <a:t>  </a:t>
            </a:r>
          </a:p>
          <a:p>
            <a:r>
              <a:rPr lang="en-IN" dirty="0"/>
              <a:t>  </a:t>
            </a:r>
            <a:r>
              <a:rPr lang="en-IN" dirty="0" err="1"/>
              <a:t>modport</a:t>
            </a:r>
            <a:r>
              <a:rPr lang="en-IN" dirty="0"/>
              <a:t> DUT (input </a:t>
            </a:r>
            <a:r>
              <a:rPr lang="en-IN" dirty="0" err="1"/>
              <a:t>ta,tb</a:t>
            </a:r>
            <a:r>
              <a:rPr lang="en-IN" dirty="0"/>
              <a:t> , output </a:t>
            </a:r>
            <a:r>
              <a:rPr lang="en-IN" dirty="0" err="1"/>
              <a:t>la,lb</a:t>
            </a:r>
            <a:r>
              <a:rPr lang="en-IN" dirty="0"/>
              <a:t>);</a:t>
            </a:r>
          </a:p>
          <a:p>
            <a:r>
              <a:rPr lang="en-IN" dirty="0"/>
              <a:t>  </a:t>
            </a:r>
            <a:r>
              <a:rPr lang="en-IN" dirty="0" err="1"/>
              <a:t>modport</a:t>
            </a:r>
            <a:r>
              <a:rPr lang="en-IN" dirty="0"/>
              <a:t> TB (clocking </a:t>
            </a:r>
            <a:r>
              <a:rPr lang="en-IN" dirty="0" err="1"/>
              <a:t>cb</a:t>
            </a:r>
            <a:r>
              <a:rPr lang="en-IN" dirty="0"/>
              <a:t>);</a:t>
            </a:r>
          </a:p>
          <a:p>
            <a:r>
              <a:rPr lang="en-IN" dirty="0"/>
              <a:t>  </a:t>
            </a:r>
          </a:p>
          <a:p>
            <a:r>
              <a:rPr lang="en-IN" dirty="0" err="1"/>
              <a:t>endinterface</a:t>
            </a:r>
            <a:endParaRPr lang="en-IN" dirty="0"/>
          </a:p>
        </p:txBody>
      </p:sp>
      <p:sp>
        <p:nvSpPr>
          <p:cNvPr id="6" name="TextBox 5">
            <a:extLst>
              <a:ext uri="{FF2B5EF4-FFF2-40B4-BE49-F238E27FC236}">
                <a16:creationId xmlns:a16="http://schemas.microsoft.com/office/drawing/2014/main" id="{5849FD96-1FB4-41A3-E51D-F21AA55531CA}"/>
              </a:ext>
            </a:extLst>
          </p:cNvPr>
          <p:cNvSpPr txBox="1"/>
          <p:nvPr/>
        </p:nvSpPr>
        <p:spPr>
          <a:xfrm>
            <a:off x="5074024" y="877303"/>
            <a:ext cx="6096000" cy="5632311"/>
          </a:xfrm>
          <a:prstGeom prst="rect">
            <a:avLst/>
          </a:prstGeom>
          <a:noFill/>
        </p:spPr>
        <p:txBody>
          <a:bodyPr wrap="square">
            <a:spAutoFit/>
          </a:bodyPr>
          <a:lstStyle/>
          <a:p>
            <a:r>
              <a:rPr lang="en-IN" dirty="0"/>
              <a:t>class transaction;</a:t>
            </a:r>
          </a:p>
          <a:p>
            <a:endParaRPr lang="en-IN" dirty="0"/>
          </a:p>
          <a:p>
            <a:r>
              <a:rPr lang="en-IN" dirty="0"/>
              <a:t>rand logic ta;  </a:t>
            </a:r>
          </a:p>
          <a:p>
            <a:r>
              <a:rPr lang="en-IN" dirty="0"/>
              <a:t>  rand logic tb;</a:t>
            </a:r>
          </a:p>
          <a:p>
            <a:r>
              <a:rPr lang="en-IN" dirty="0"/>
              <a:t>   bit [1:0] la;</a:t>
            </a:r>
          </a:p>
          <a:p>
            <a:r>
              <a:rPr lang="en-IN" dirty="0"/>
              <a:t>  bit [1:0]lb;</a:t>
            </a:r>
          </a:p>
          <a:p>
            <a:r>
              <a:rPr lang="en-IN" dirty="0"/>
              <a:t>  rand bit </a:t>
            </a:r>
            <a:r>
              <a:rPr lang="en-IN" dirty="0" err="1"/>
              <a:t>clk</a:t>
            </a:r>
            <a:r>
              <a:rPr lang="en-IN" dirty="0"/>
              <a:t>;</a:t>
            </a:r>
          </a:p>
          <a:p>
            <a:r>
              <a:rPr lang="en-IN" dirty="0"/>
              <a:t>  rand bit reset;</a:t>
            </a:r>
          </a:p>
          <a:p>
            <a:endParaRPr lang="en-IN" dirty="0"/>
          </a:p>
          <a:p>
            <a:r>
              <a:rPr lang="en-IN" dirty="0"/>
              <a:t>  function void display(string traffic);</a:t>
            </a:r>
          </a:p>
          <a:p>
            <a:r>
              <a:rPr lang="en-IN" dirty="0"/>
              <a:t>     $display("-------------------------");</a:t>
            </a:r>
          </a:p>
          <a:p>
            <a:r>
              <a:rPr lang="en-IN" dirty="0"/>
              <a:t>    $display("- %s ",traffic);</a:t>
            </a:r>
          </a:p>
          <a:p>
            <a:r>
              <a:rPr lang="en-IN" dirty="0"/>
              <a:t>    $display("-------------------------");</a:t>
            </a:r>
          </a:p>
          <a:p>
            <a:r>
              <a:rPr lang="en-IN" dirty="0"/>
              <a:t>    $display("- ta = %d, tb = %d",</a:t>
            </a:r>
            <a:r>
              <a:rPr lang="en-IN" dirty="0" err="1"/>
              <a:t>ta,tb</a:t>
            </a:r>
            <a:r>
              <a:rPr lang="en-IN" dirty="0"/>
              <a:t>);</a:t>
            </a:r>
          </a:p>
          <a:p>
            <a:r>
              <a:rPr lang="en-IN" dirty="0"/>
              <a:t>    $display("- la = %</a:t>
            </a:r>
            <a:r>
              <a:rPr lang="en-IN" dirty="0" err="1"/>
              <a:t>b",la</a:t>
            </a:r>
            <a:r>
              <a:rPr lang="en-IN" dirty="0"/>
              <a:t>);</a:t>
            </a:r>
          </a:p>
          <a:p>
            <a:r>
              <a:rPr lang="en-IN" dirty="0"/>
              <a:t>    $display("- lb = %</a:t>
            </a:r>
            <a:r>
              <a:rPr lang="en-IN" dirty="0" err="1"/>
              <a:t>b",lb</a:t>
            </a:r>
            <a:r>
              <a:rPr lang="en-IN" dirty="0"/>
              <a:t>);</a:t>
            </a:r>
          </a:p>
          <a:p>
            <a:r>
              <a:rPr lang="en-IN" dirty="0"/>
              <a:t>    $display("</a:t>
            </a:r>
            <a:r>
              <a:rPr lang="en-IN" dirty="0" err="1"/>
              <a:t>clk</a:t>
            </a:r>
            <a:r>
              <a:rPr lang="en-IN" dirty="0"/>
              <a:t> = %b  reset = %b",</a:t>
            </a:r>
            <a:r>
              <a:rPr lang="en-IN" dirty="0" err="1"/>
              <a:t>clk,reset</a:t>
            </a:r>
            <a:r>
              <a:rPr lang="en-IN" dirty="0"/>
              <a:t>);</a:t>
            </a:r>
          </a:p>
          <a:p>
            <a:r>
              <a:rPr lang="en-IN" dirty="0"/>
              <a:t>    $display("-------------------------");</a:t>
            </a:r>
          </a:p>
          <a:p>
            <a:r>
              <a:rPr lang="en-IN" dirty="0"/>
              <a:t>  </a:t>
            </a:r>
            <a:r>
              <a:rPr lang="en-IN" dirty="0" err="1"/>
              <a:t>endfunction</a:t>
            </a:r>
            <a:endParaRPr lang="en-IN" dirty="0"/>
          </a:p>
          <a:p>
            <a:r>
              <a:rPr lang="en-IN" dirty="0" err="1"/>
              <a:t>endclass</a:t>
            </a:r>
            <a:endParaRPr lang="en-IN" dirty="0"/>
          </a:p>
        </p:txBody>
      </p:sp>
      <p:cxnSp>
        <p:nvCxnSpPr>
          <p:cNvPr id="8" name="Straight Connector 7">
            <a:extLst>
              <a:ext uri="{FF2B5EF4-FFF2-40B4-BE49-F238E27FC236}">
                <a16:creationId xmlns:a16="http://schemas.microsoft.com/office/drawing/2014/main" id="{279921F9-58EC-31A0-2C7C-219444474791}"/>
              </a:ext>
            </a:extLst>
          </p:cNvPr>
          <p:cNvCxnSpPr>
            <a:cxnSpLocks/>
          </p:cNvCxnSpPr>
          <p:nvPr/>
        </p:nvCxnSpPr>
        <p:spPr>
          <a:xfrm>
            <a:off x="4697506" y="824753"/>
            <a:ext cx="0" cy="5737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E1B07D2-6230-6683-3374-287797195063}"/>
              </a:ext>
            </a:extLst>
          </p:cNvPr>
          <p:cNvCxnSpPr>
            <a:cxnSpLocks/>
          </p:cNvCxnSpPr>
          <p:nvPr/>
        </p:nvCxnSpPr>
        <p:spPr>
          <a:xfrm>
            <a:off x="4885765" y="824753"/>
            <a:ext cx="0" cy="57374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22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BC79-7248-AFD7-F30B-B4D2568EB2FC}"/>
              </a:ext>
            </a:extLst>
          </p:cNvPr>
          <p:cNvSpPr>
            <a:spLocks noGrp="1"/>
          </p:cNvSpPr>
          <p:nvPr>
            <p:ph type="title"/>
          </p:nvPr>
        </p:nvSpPr>
        <p:spPr>
          <a:xfrm>
            <a:off x="407896" y="152401"/>
            <a:ext cx="9614646" cy="564776"/>
          </a:xfrm>
        </p:spPr>
        <p:txBody>
          <a:bodyPr>
            <a:normAutofit fontScale="90000"/>
          </a:bodyPr>
          <a:lstStyle/>
          <a:p>
            <a:r>
              <a:rPr lang="en-US" dirty="0"/>
              <a:t>Generator  and  Driver </a:t>
            </a:r>
            <a:endParaRPr lang="en-IN" dirty="0"/>
          </a:p>
        </p:txBody>
      </p:sp>
      <p:sp>
        <p:nvSpPr>
          <p:cNvPr id="4" name="TextBox 3">
            <a:extLst>
              <a:ext uri="{FF2B5EF4-FFF2-40B4-BE49-F238E27FC236}">
                <a16:creationId xmlns:a16="http://schemas.microsoft.com/office/drawing/2014/main" id="{96A62905-FFD4-6791-AD6B-22021C72B702}"/>
              </a:ext>
            </a:extLst>
          </p:cNvPr>
          <p:cNvSpPr txBox="1"/>
          <p:nvPr/>
        </p:nvSpPr>
        <p:spPr>
          <a:xfrm>
            <a:off x="170329" y="957655"/>
            <a:ext cx="5486400" cy="5909310"/>
          </a:xfrm>
          <a:prstGeom prst="rect">
            <a:avLst/>
          </a:prstGeom>
          <a:noFill/>
        </p:spPr>
        <p:txBody>
          <a:bodyPr wrap="square">
            <a:spAutoFit/>
          </a:bodyPr>
          <a:lstStyle/>
          <a:p>
            <a:r>
              <a:rPr lang="en-IN" dirty="0"/>
              <a:t>class generator;</a:t>
            </a:r>
          </a:p>
          <a:p>
            <a:r>
              <a:rPr lang="en-IN" dirty="0"/>
              <a:t>  </a:t>
            </a:r>
          </a:p>
          <a:p>
            <a:r>
              <a:rPr lang="en-IN" dirty="0"/>
              <a:t>  rand transaction trans;  </a:t>
            </a:r>
          </a:p>
          <a:p>
            <a:r>
              <a:rPr lang="en-IN" dirty="0"/>
              <a:t>  int </a:t>
            </a:r>
            <a:r>
              <a:rPr lang="en-IN" dirty="0" err="1"/>
              <a:t>repeat_count</a:t>
            </a:r>
            <a:r>
              <a:rPr lang="en-IN" dirty="0"/>
              <a:t>;</a:t>
            </a:r>
          </a:p>
          <a:p>
            <a:r>
              <a:rPr lang="en-IN" dirty="0"/>
              <a:t>    mailbox gen2driv; </a:t>
            </a:r>
          </a:p>
          <a:p>
            <a:r>
              <a:rPr lang="en-IN" dirty="0"/>
              <a:t>  event ended;</a:t>
            </a:r>
          </a:p>
          <a:p>
            <a:r>
              <a:rPr lang="en-IN" dirty="0"/>
              <a:t>function new(mailbox gen2driv);</a:t>
            </a:r>
          </a:p>
          <a:p>
            <a:r>
              <a:rPr lang="en-IN" dirty="0"/>
              <a:t>    this.gen2driv = gen2driv;</a:t>
            </a:r>
          </a:p>
          <a:p>
            <a:r>
              <a:rPr lang="en-IN" dirty="0" err="1"/>
              <a:t>endfunction</a:t>
            </a:r>
            <a:endParaRPr lang="en-IN" dirty="0"/>
          </a:p>
          <a:p>
            <a:r>
              <a:rPr lang="en-IN" dirty="0"/>
              <a:t>  </a:t>
            </a:r>
          </a:p>
          <a:p>
            <a:r>
              <a:rPr lang="en-IN" dirty="0"/>
              <a:t>  task main();</a:t>
            </a:r>
          </a:p>
          <a:p>
            <a:r>
              <a:rPr lang="en-IN" dirty="0"/>
              <a:t>      repeat(</a:t>
            </a:r>
            <a:r>
              <a:rPr lang="en-IN" dirty="0" err="1"/>
              <a:t>repeat_count</a:t>
            </a:r>
            <a:r>
              <a:rPr lang="en-IN" dirty="0"/>
              <a:t>)</a:t>
            </a:r>
          </a:p>
          <a:p>
            <a:r>
              <a:rPr lang="en-IN" dirty="0"/>
              <a:t>      begin</a:t>
            </a:r>
          </a:p>
          <a:p>
            <a:r>
              <a:rPr lang="en-IN" dirty="0"/>
              <a:t>    	trans = new();</a:t>
            </a:r>
          </a:p>
          <a:p>
            <a:r>
              <a:rPr lang="en-IN" dirty="0"/>
              <a:t>        </a:t>
            </a:r>
            <a:r>
              <a:rPr lang="en-IN" dirty="0" err="1"/>
              <a:t>trans.randomize</a:t>
            </a:r>
            <a:r>
              <a:rPr lang="en-IN" dirty="0"/>
              <a:t>();</a:t>
            </a:r>
          </a:p>
          <a:p>
            <a:r>
              <a:rPr lang="en-IN" dirty="0"/>
              <a:t>        </a:t>
            </a:r>
            <a:r>
              <a:rPr lang="en-IN" dirty="0" err="1"/>
              <a:t>trans.display</a:t>
            </a:r>
            <a:r>
              <a:rPr lang="en-IN" dirty="0"/>
              <a:t>("Generator");</a:t>
            </a:r>
          </a:p>
          <a:p>
            <a:r>
              <a:rPr lang="en-IN" dirty="0"/>
              <a:t>      	gen2driv.put(trans);</a:t>
            </a:r>
          </a:p>
          <a:p>
            <a:r>
              <a:rPr lang="en-IN" dirty="0"/>
              <a:t>      end</a:t>
            </a:r>
          </a:p>
          <a:p>
            <a:r>
              <a:rPr lang="en-IN" dirty="0"/>
              <a:t>    -&gt; ended;</a:t>
            </a:r>
          </a:p>
          <a:p>
            <a:r>
              <a:rPr lang="en-IN" dirty="0"/>
              <a:t>  </a:t>
            </a:r>
            <a:r>
              <a:rPr lang="en-IN" dirty="0" err="1"/>
              <a:t>endtask</a:t>
            </a:r>
            <a:endParaRPr lang="en-IN" dirty="0"/>
          </a:p>
          <a:p>
            <a:r>
              <a:rPr lang="en-IN" dirty="0"/>
              <a:t>  </a:t>
            </a:r>
            <a:r>
              <a:rPr lang="en-IN" dirty="0" err="1"/>
              <a:t>endclass</a:t>
            </a:r>
            <a:endParaRPr lang="en-IN" dirty="0"/>
          </a:p>
        </p:txBody>
      </p:sp>
      <p:sp>
        <p:nvSpPr>
          <p:cNvPr id="6" name="TextBox 5">
            <a:extLst>
              <a:ext uri="{FF2B5EF4-FFF2-40B4-BE49-F238E27FC236}">
                <a16:creationId xmlns:a16="http://schemas.microsoft.com/office/drawing/2014/main" id="{E7568DF8-DE13-DCF2-A284-8B98D1E5B8BC}"/>
              </a:ext>
            </a:extLst>
          </p:cNvPr>
          <p:cNvSpPr txBox="1"/>
          <p:nvPr/>
        </p:nvSpPr>
        <p:spPr>
          <a:xfrm>
            <a:off x="3926542" y="948752"/>
            <a:ext cx="6096000" cy="5632311"/>
          </a:xfrm>
          <a:prstGeom prst="rect">
            <a:avLst/>
          </a:prstGeom>
          <a:noFill/>
        </p:spPr>
        <p:txBody>
          <a:bodyPr wrap="square">
            <a:spAutoFit/>
          </a:bodyPr>
          <a:lstStyle/>
          <a:p>
            <a:r>
              <a:rPr lang="en-IN" dirty="0"/>
              <a:t>class driver;</a:t>
            </a:r>
          </a:p>
          <a:p>
            <a:r>
              <a:rPr lang="en-IN" dirty="0"/>
              <a:t>  int </a:t>
            </a:r>
            <a:r>
              <a:rPr lang="en-IN" dirty="0" err="1"/>
              <a:t>no_transaction</a:t>
            </a:r>
            <a:r>
              <a:rPr lang="en-IN" dirty="0"/>
              <a:t>;</a:t>
            </a:r>
          </a:p>
          <a:p>
            <a:r>
              <a:rPr lang="en-IN" dirty="0"/>
              <a:t>  virtual </a:t>
            </a:r>
            <a:r>
              <a:rPr lang="en-IN" dirty="0" err="1"/>
              <a:t>intf</a:t>
            </a:r>
            <a:r>
              <a:rPr lang="en-IN" dirty="0"/>
              <a:t> </a:t>
            </a:r>
            <a:r>
              <a:rPr lang="en-IN" dirty="0" err="1"/>
              <a:t>vif</a:t>
            </a:r>
            <a:r>
              <a:rPr lang="en-IN" dirty="0"/>
              <a:t>;</a:t>
            </a:r>
          </a:p>
          <a:p>
            <a:r>
              <a:rPr lang="en-IN" dirty="0"/>
              <a:t>  </a:t>
            </a:r>
          </a:p>
          <a:p>
            <a:r>
              <a:rPr lang="en-IN" dirty="0"/>
              <a:t>  mailbox gen2driv;</a:t>
            </a:r>
          </a:p>
          <a:p>
            <a:r>
              <a:rPr lang="en-IN" dirty="0"/>
              <a:t>  </a:t>
            </a:r>
          </a:p>
          <a:p>
            <a:r>
              <a:rPr lang="en-IN" dirty="0"/>
              <a:t>  function new(virtual </a:t>
            </a:r>
            <a:r>
              <a:rPr lang="en-IN" dirty="0" err="1"/>
              <a:t>intf</a:t>
            </a:r>
            <a:r>
              <a:rPr lang="en-IN" dirty="0"/>
              <a:t> </a:t>
            </a:r>
            <a:r>
              <a:rPr lang="en-IN" dirty="0" err="1"/>
              <a:t>vif,mailbox</a:t>
            </a:r>
            <a:r>
              <a:rPr lang="en-IN" dirty="0"/>
              <a:t> gen2driv); </a:t>
            </a:r>
          </a:p>
          <a:p>
            <a:r>
              <a:rPr lang="en-IN" dirty="0"/>
              <a:t>    </a:t>
            </a:r>
            <a:r>
              <a:rPr lang="en-IN" dirty="0" err="1"/>
              <a:t>this.vif</a:t>
            </a:r>
            <a:r>
              <a:rPr lang="en-IN" dirty="0"/>
              <a:t> = </a:t>
            </a:r>
            <a:r>
              <a:rPr lang="en-IN" dirty="0" err="1"/>
              <a:t>vif</a:t>
            </a:r>
            <a:r>
              <a:rPr lang="en-IN" dirty="0"/>
              <a:t>;</a:t>
            </a:r>
          </a:p>
          <a:p>
            <a:r>
              <a:rPr lang="en-IN" dirty="0"/>
              <a:t>    this.gen2driv = gen2driv;</a:t>
            </a:r>
          </a:p>
          <a:p>
            <a:r>
              <a:rPr lang="en-IN" dirty="0"/>
              <a:t>  </a:t>
            </a:r>
            <a:r>
              <a:rPr lang="en-IN" dirty="0" err="1"/>
              <a:t>endfunction</a:t>
            </a:r>
            <a:endParaRPr lang="en-IN" dirty="0"/>
          </a:p>
          <a:p>
            <a:r>
              <a:rPr lang="en-IN" dirty="0"/>
              <a:t>  </a:t>
            </a:r>
          </a:p>
          <a:p>
            <a:r>
              <a:rPr lang="en-IN" dirty="0"/>
              <a:t>   task reset;</a:t>
            </a:r>
          </a:p>
          <a:p>
            <a:r>
              <a:rPr lang="en-IN" dirty="0"/>
              <a:t>    wait(</a:t>
            </a:r>
            <a:r>
              <a:rPr lang="en-IN" dirty="0" err="1"/>
              <a:t>vif.reset</a:t>
            </a:r>
            <a:r>
              <a:rPr lang="en-IN" dirty="0"/>
              <a:t>);</a:t>
            </a:r>
          </a:p>
          <a:p>
            <a:r>
              <a:rPr lang="en-IN" dirty="0"/>
              <a:t>    $display("[ DRIVER ] ----- Reset Started -----");</a:t>
            </a:r>
          </a:p>
          <a:p>
            <a:r>
              <a:rPr lang="en-IN" dirty="0"/>
              <a:t>    </a:t>
            </a:r>
            <a:r>
              <a:rPr lang="en-IN" dirty="0" err="1"/>
              <a:t>vif.ta</a:t>
            </a:r>
            <a:r>
              <a:rPr lang="en-IN" dirty="0"/>
              <a:t>&lt;=0;</a:t>
            </a:r>
          </a:p>
          <a:p>
            <a:r>
              <a:rPr lang="en-IN" dirty="0"/>
              <a:t>    </a:t>
            </a:r>
            <a:r>
              <a:rPr lang="en-IN" dirty="0" err="1"/>
              <a:t>vif.tb</a:t>
            </a:r>
            <a:r>
              <a:rPr lang="en-IN" dirty="0"/>
              <a:t>&lt;=0;</a:t>
            </a:r>
          </a:p>
          <a:p>
            <a:r>
              <a:rPr lang="en-IN" dirty="0"/>
              <a:t>    wait(!</a:t>
            </a:r>
            <a:r>
              <a:rPr lang="en-IN" dirty="0" err="1"/>
              <a:t>vif.reset</a:t>
            </a:r>
            <a:r>
              <a:rPr lang="en-IN" dirty="0"/>
              <a:t>);</a:t>
            </a:r>
          </a:p>
          <a:p>
            <a:r>
              <a:rPr lang="en-IN" dirty="0"/>
              <a:t>    $display("[ DRIVER ] ----- Reset Ended   -----");</a:t>
            </a:r>
          </a:p>
          <a:p>
            <a:r>
              <a:rPr lang="en-IN" dirty="0"/>
              <a:t>  </a:t>
            </a:r>
            <a:r>
              <a:rPr lang="en-IN" dirty="0" err="1"/>
              <a:t>endtask</a:t>
            </a:r>
            <a:endParaRPr lang="en-IN" dirty="0"/>
          </a:p>
          <a:p>
            <a:r>
              <a:rPr lang="en-IN" dirty="0"/>
              <a:t> </a:t>
            </a:r>
          </a:p>
        </p:txBody>
      </p:sp>
      <p:cxnSp>
        <p:nvCxnSpPr>
          <p:cNvPr id="8" name="Straight Connector 7">
            <a:extLst>
              <a:ext uri="{FF2B5EF4-FFF2-40B4-BE49-F238E27FC236}">
                <a16:creationId xmlns:a16="http://schemas.microsoft.com/office/drawing/2014/main" id="{EDD88DF8-9339-6C4A-E6CE-C9A6B77711BA}"/>
              </a:ext>
            </a:extLst>
          </p:cNvPr>
          <p:cNvCxnSpPr/>
          <p:nvPr/>
        </p:nvCxnSpPr>
        <p:spPr>
          <a:xfrm>
            <a:off x="3406588" y="824753"/>
            <a:ext cx="0" cy="5907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89A05E-B576-FE84-4089-EF942169E35D}"/>
              </a:ext>
            </a:extLst>
          </p:cNvPr>
          <p:cNvCxnSpPr>
            <a:cxnSpLocks/>
          </p:cNvCxnSpPr>
          <p:nvPr/>
        </p:nvCxnSpPr>
        <p:spPr>
          <a:xfrm>
            <a:off x="3603812" y="850079"/>
            <a:ext cx="0" cy="588241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665FBF-E925-803D-9906-D6E43574E33D}"/>
              </a:ext>
            </a:extLst>
          </p:cNvPr>
          <p:cNvSpPr txBox="1"/>
          <p:nvPr/>
        </p:nvSpPr>
        <p:spPr>
          <a:xfrm>
            <a:off x="9144000" y="1127077"/>
            <a:ext cx="6096000" cy="5078313"/>
          </a:xfrm>
          <a:prstGeom prst="rect">
            <a:avLst/>
          </a:prstGeom>
          <a:noFill/>
        </p:spPr>
        <p:txBody>
          <a:bodyPr wrap="square">
            <a:spAutoFit/>
          </a:bodyPr>
          <a:lstStyle/>
          <a:p>
            <a:r>
              <a:rPr lang="en-IN" dirty="0"/>
              <a:t> task main;</a:t>
            </a:r>
          </a:p>
          <a:p>
            <a:r>
              <a:rPr lang="en-IN" dirty="0"/>
              <a:t>     </a:t>
            </a:r>
          </a:p>
          <a:p>
            <a:r>
              <a:rPr lang="en-IN" dirty="0"/>
              <a:t>      forever begin</a:t>
            </a:r>
          </a:p>
          <a:p>
            <a:r>
              <a:rPr lang="en-IN" dirty="0"/>
              <a:t>       transaction trans;</a:t>
            </a:r>
          </a:p>
          <a:p>
            <a:r>
              <a:rPr lang="en-IN" dirty="0"/>
              <a:t>        gen2driv.get(trans);</a:t>
            </a:r>
          </a:p>
          <a:p>
            <a:r>
              <a:rPr lang="en-IN" dirty="0"/>
              <a:t>        @(posedge </a:t>
            </a:r>
            <a:r>
              <a:rPr lang="en-IN" dirty="0" err="1"/>
              <a:t>vif.clk</a:t>
            </a:r>
            <a:r>
              <a:rPr lang="en-IN" dirty="0"/>
              <a:t>);</a:t>
            </a:r>
          </a:p>
          <a:p>
            <a:r>
              <a:rPr lang="en-IN" dirty="0"/>
              <a:t>        </a:t>
            </a:r>
            <a:r>
              <a:rPr lang="en-IN" dirty="0" err="1"/>
              <a:t>vif.ta</a:t>
            </a:r>
            <a:r>
              <a:rPr lang="en-IN" dirty="0"/>
              <a:t>     &lt;= </a:t>
            </a:r>
            <a:r>
              <a:rPr lang="en-IN" dirty="0" err="1"/>
              <a:t>trans.ta</a:t>
            </a:r>
            <a:r>
              <a:rPr lang="en-IN" dirty="0"/>
              <a:t>;</a:t>
            </a:r>
          </a:p>
          <a:p>
            <a:r>
              <a:rPr lang="en-IN" dirty="0"/>
              <a:t>        </a:t>
            </a:r>
            <a:r>
              <a:rPr lang="en-IN" dirty="0" err="1"/>
              <a:t>vif.tb</a:t>
            </a:r>
            <a:r>
              <a:rPr lang="en-IN" dirty="0"/>
              <a:t>     &lt;= </a:t>
            </a:r>
            <a:r>
              <a:rPr lang="en-IN" dirty="0" err="1"/>
              <a:t>trans.tb</a:t>
            </a:r>
            <a:r>
              <a:rPr lang="en-IN" dirty="0"/>
              <a:t>;</a:t>
            </a:r>
          </a:p>
          <a:p>
            <a:r>
              <a:rPr lang="en-IN" dirty="0"/>
              <a:t>         @(posedge </a:t>
            </a:r>
            <a:r>
              <a:rPr lang="en-IN" dirty="0" err="1"/>
              <a:t>vif.clk</a:t>
            </a:r>
            <a:r>
              <a:rPr lang="en-IN" dirty="0"/>
              <a:t>);</a:t>
            </a:r>
          </a:p>
          <a:p>
            <a:r>
              <a:rPr lang="en-IN" dirty="0"/>
              <a:t>        trans.la    = vif.la;</a:t>
            </a:r>
          </a:p>
          <a:p>
            <a:r>
              <a:rPr lang="en-IN" dirty="0"/>
              <a:t>        trans.lb   = vif.lb;  </a:t>
            </a:r>
          </a:p>
          <a:p>
            <a:r>
              <a:rPr lang="en-IN" dirty="0"/>
              <a:t>        @(posedge </a:t>
            </a:r>
            <a:r>
              <a:rPr lang="en-IN" dirty="0" err="1"/>
              <a:t>vif.clk</a:t>
            </a:r>
            <a:r>
              <a:rPr lang="en-IN" dirty="0"/>
              <a:t>);</a:t>
            </a:r>
          </a:p>
          <a:p>
            <a:r>
              <a:rPr lang="en-IN" dirty="0"/>
              <a:t>        </a:t>
            </a:r>
            <a:r>
              <a:rPr lang="en-IN" dirty="0" err="1"/>
              <a:t>trans.display</a:t>
            </a:r>
            <a:r>
              <a:rPr lang="en-IN" dirty="0"/>
              <a:t>("[Driver]");</a:t>
            </a:r>
          </a:p>
          <a:p>
            <a:r>
              <a:rPr lang="en-IN" dirty="0"/>
              <a:t>        </a:t>
            </a:r>
            <a:r>
              <a:rPr lang="en-IN" dirty="0" err="1"/>
              <a:t>no_transaction</a:t>
            </a:r>
            <a:r>
              <a:rPr lang="en-IN" dirty="0"/>
              <a:t>++;</a:t>
            </a:r>
          </a:p>
          <a:p>
            <a:r>
              <a:rPr lang="en-IN" dirty="0"/>
              <a:t>      end</a:t>
            </a:r>
          </a:p>
          <a:p>
            <a:r>
              <a:rPr lang="en-IN" dirty="0"/>
              <a:t>  </a:t>
            </a:r>
            <a:r>
              <a:rPr lang="en-IN" dirty="0" err="1"/>
              <a:t>endtask</a:t>
            </a:r>
            <a:endParaRPr lang="en-IN" dirty="0"/>
          </a:p>
          <a:p>
            <a:r>
              <a:rPr lang="en-IN" dirty="0"/>
              <a:t>  </a:t>
            </a:r>
          </a:p>
          <a:p>
            <a:r>
              <a:rPr lang="en-IN" dirty="0" err="1"/>
              <a:t>endclass</a:t>
            </a:r>
            <a:endParaRPr lang="en-IN" dirty="0"/>
          </a:p>
        </p:txBody>
      </p:sp>
    </p:spTree>
    <p:extLst>
      <p:ext uri="{BB962C8B-B14F-4D97-AF65-F5344CB8AC3E}">
        <p14:creationId xmlns:p14="http://schemas.microsoft.com/office/powerpoint/2010/main" val="8459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060C-37B6-9D52-8D83-C2D7F55549B5}"/>
              </a:ext>
            </a:extLst>
          </p:cNvPr>
          <p:cNvSpPr>
            <a:spLocks noGrp="1"/>
          </p:cNvSpPr>
          <p:nvPr>
            <p:ph type="title"/>
          </p:nvPr>
        </p:nvSpPr>
        <p:spPr>
          <a:xfrm>
            <a:off x="237567" y="0"/>
            <a:ext cx="9695328" cy="546847"/>
          </a:xfrm>
        </p:spPr>
        <p:txBody>
          <a:bodyPr>
            <a:normAutofit fontScale="90000"/>
          </a:bodyPr>
          <a:lstStyle/>
          <a:p>
            <a:r>
              <a:rPr lang="en-US" dirty="0"/>
              <a:t>monitor</a:t>
            </a:r>
            <a:endParaRPr lang="en-IN" dirty="0"/>
          </a:p>
        </p:txBody>
      </p:sp>
      <p:sp>
        <p:nvSpPr>
          <p:cNvPr id="6" name="TextBox 5">
            <a:extLst>
              <a:ext uri="{FF2B5EF4-FFF2-40B4-BE49-F238E27FC236}">
                <a16:creationId xmlns:a16="http://schemas.microsoft.com/office/drawing/2014/main" id="{C189F513-8FD3-7CEF-F404-044F502D8353}"/>
              </a:ext>
            </a:extLst>
          </p:cNvPr>
          <p:cNvSpPr txBox="1"/>
          <p:nvPr/>
        </p:nvSpPr>
        <p:spPr>
          <a:xfrm>
            <a:off x="313765" y="779929"/>
            <a:ext cx="6096000" cy="5909310"/>
          </a:xfrm>
          <a:prstGeom prst="rect">
            <a:avLst/>
          </a:prstGeom>
          <a:noFill/>
        </p:spPr>
        <p:txBody>
          <a:bodyPr wrap="square">
            <a:spAutoFit/>
          </a:bodyPr>
          <a:lstStyle/>
          <a:p>
            <a:r>
              <a:rPr lang="en-IN" dirty="0"/>
              <a:t>class monitor;</a:t>
            </a:r>
          </a:p>
          <a:p>
            <a:r>
              <a:rPr lang="en-IN" dirty="0"/>
              <a:t>  virtual </a:t>
            </a:r>
            <a:r>
              <a:rPr lang="en-IN" dirty="0" err="1"/>
              <a:t>intf</a:t>
            </a:r>
            <a:r>
              <a:rPr lang="en-IN" dirty="0"/>
              <a:t> </a:t>
            </a:r>
            <a:r>
              <a:rPr lang="en-IN" dirty="0" err="1"/>
              <a:t>vif</a:t>
            </a:r>
            <a:r>
              <a:rPr lang="en-IN" dirty="0"/>
              <a:t>;</a:t>
            </a:r>
          </a:p>
          <a:p>
            <a:r>
              <a:rPr lang="en-IN" dirty="0"/>
              <a:t>  mailbox mon2scb;</a:t>
            </a:r>
          </a:p>
          <a:p>
            <a:r>
              <a:rPr lang="en-IN" dirty="0"/>
              <a:t>  function new(virtual </a:t>
            </a:r>
            <a:r>
              <a:rPr lang="en-IN" dirty="0" err="1"/>
              <a:t>intf</a:t>
            </a:r>
            <a:r>
              <a:rPr lang="en-IN" dirty="0"/>
              <a:t> </a:t>
            </a:r>
            <a:r>
              <a:rPr lang="en-IN" dirty="0" err="1"/>
              <a:t>vif,mailbox</a:t>
            </a:r>
            <a:r>
              <a:rPr lang="en-IN" dirty="0"/>
              <a:t> mon2scb);</a:t>
            </a:r>
          </a:p>
          <a:p>
            <a:r>
              <a:rPr lang="en-IN" dirty="0"/>
              <a:t>    </a:t>
            </a:r>
            <a:r>
              <a:rPr lang="en-IN" dirty="0" err="1"/>
              <a:t>this.vif</a:t>
            </a:r>
            <a:r>
              <a:rPr lang="en-IN" dirty="0"/>
              <a:t>     = </a:t>
            </a:r>
            <a:r>
              <a:rPr lang="en-IN" dirty="0" err="1"/>
              <a:t>vif</a:t>
            </a:r>
            <a:r>
              <a:rPr lang="en-IN" dirty="0"/>
              <a:t>;</a:t>
            </a:r>
          </a:p>
          <a:p>
            <a:r>
              <a:rPr lang="en-IN" dirty="0"/>
              <a:t>    this.mon2scb = mon2scb;</a:t>
            </a:r>
          </a:p>
          <a:p>
            <a:r>
              <a:rPr lang="en-IN" dirty="0"/>
              <a:t>  </a:t>
            </a:r>
            <a:r>
              <a:rPr lang="en-IN" dirty="0" err="1"/>
              <a:t>endfunction</a:t>
            </a:r>
            <a:endParaRPr lang="en-IN" dirty="0"/>
          </a:p>
          <a:p>
            <a:r>
              <a:rPr lang="en-IN" dirty="0"/>
              <a:t>  </a:t>
            </a:r>
          </a:p>
          <a:p>
            <a:r>
              <a:rPr lang="en-IN" dirty="0"/>
              <a:t>  task main;</a:t>
            </a:r>
          </a:p>
          <a:p>
            <a:r>
              <a:rPr lang="en-IN" dirty="0"/>
              <a:t>      forever begin</a:t>
            </a:r>
          </a:p>
          <a:p>
            <a:r>
              <a:rPr lang="en-IN" dirty="0"/>
              <a:t>      transaction trans;</a:t>
            </a:r>
          </a:p>
          <a:p>
            <a:r>
              <a:rPr lang="en-IN" dirty="0"/>
              <a:t>      trans = new();</a:t>
            </a:r>
          </a:p>
          <a:p>
            <a:r>
              <a:rPr lang="en-IN" dirty="0"/>
              <a:t>        @(posedge </a:t>
            </a:r>
            <a:r>
              <a:rPr lang="en-IN" dirty="0" err="1"/>
              <a:t>vif.clk</a:t>
            </a:r>
            <a:r>
              <a:rPr lang="en-IN" dirty="0"/>
              <a:t>);</a:t>
            </a:r>
          </a:p>
          <a:p>
            <a:r>
              <a:rPr lang="en-IN" dirty="0"/>
              <a:t>      </a:t>
            </a:r>
            <a:r>
              <a:rPr lang="en-IN" dirty="0" err="1"/>
              <a:t>trans.ta</a:t>
            </a:r>
            <a:r>
              <a:rPr lang="en-IN" dirty="0"/>
              <a:t> = </a:t>
            </a:r>
            <a:r>
              <a:rPr lang="en-IN" dirty="0" err="1"/>
              <a:t>vif.ta</a:t>
            </a:r>
            <a:r>
              <a:rPr lang="en-IN" dirty="0"/>
              <a:t>;</a:t>
            </a:r>
          </a:p>
          <a:p>
            <a:r>
              <a:rPr lang="en-IN" dirty="0"/>
              <a:t>      </a:t>
            </a:r>
            <a:r>
              <a:rPr lang="en-IN" dirty="0" err="1"/>
              <a:t>trans.tb</a:t>
            </a:r>
            <a:r>
              <a:rPr lang="en-IN" dirty="0"/>
              <a:t> = </a:t>
            </a:r>
            <a:r>
              <a:rPr lang="en-IN" dirty="0" err="1"/>
              <a:t>vif.tb</a:t>
            </a:r>
            <a:r>
              <a:rPr lang="en-IN" dirty="0"/>
              <a:t>;</a:t>
            </a:r>
          </a:p>
          <a:p>
            <a:r>
              <a:rPr lang="en-IN" dirty="0"/>
              <a:t>         @(posedge </a:t>
            </a:r>
            <a:r>
              <a:rPr lang="en-IN" dirty="0" err="1"/>
              <a:t>vif.clk</a:t>
            </a:r>
            <a:r>
              <a:rPr lang="en-IN" dirty="0"/>
              <a:t>);</a:t>
            </a:r>
          </a:p>
          <a:p>
            <a:r>
              <a:rPr lang="en-IN" dirty="0"/>
              <a:t>        </a:t>
            </a:r>
            <a:r>
              <a:rPr lang="en-IN" dirty="0" err="1"/>
              <a:t>trans.clk</a:t>
            </a:r>
            <a:r>
              <a:rPr lang="en-IN" dirty="0"/>
              <a:t> = </a:t>
            </a:r>
            <a:r>
              <a:rPr lang="en-IN" dirty="0" err="1"/>
              <a:t>vif.clk</a:t>
            </a:r>
            <a:r>
              <a:rPr lang="en-IN" dirty="0"/>
              <a:t>;</a:t>
            </a:r>
          </a:p>
          <a:p>
            <a:r>
              <a:rPr lang="en-IN" dirty="0"/>
              <a:t>        //</a:t>
            </a:r>
            <a:r>
              <a:rPr lang="en-IN" dirty="0" err="1"/>
              <a:t>trans.reset</a:t>
            </a:r>
            <a:r>
              <a:rPr lang="en-IN" dirty="0"/>
              <a:t> = </a:t>
            </a:r>
            <a:r>
              <a:rPr lang="en-IN" dirty="0" err="1"/>
              <a:t>vif.reset</a:t>
            </a:r>
            <a:r>
              <a:rPr lang="en-IN" dirty="0"/>
              <a:t>;</a:t>
            </a:r>
          </a:p>
          <a:p>
            <a:r>
              <a:rPr lang="en-IN" dirty="0"/>
              <a:t>      trans.la = vif.la;</a:t>
            </a:r>
          </a:p>
          <a:p>
            <a:r>
              <a:rPr lang="en-IN" dirty="0"/>
              <a:t>      trans.lb = vif.lb;</a:t>
            </a:r>
          </a:p>
          <a:p>
            <a:r>
              <a:rPr lang="en-IN" dirty="0"/>
              <a:t>         @(posedge </a:t>
            </a:r>
            <a:r>
              <a:rPr lang="en-IN" dirty="0" err="1"/>
              <a:t>vif.clk</a:t>
            </a:r>
            <a:r>
              <a:rPr lang="en-IN" dirty="0"/>
              <a:t>);</a:t>
            </a:r>
          </a:p>
        </p:txBody>
      </p:sp>
      <p:sp>
        <p:nvSpPr>
          <p:cNvPr id="8" name="TextBox 7">
            <a:extLst>
              <a:ext uri="{FF2B5EF4-FFF2-40B4-BE49-F238E27FC236}">
                <a16:creationId xmlns:a16="http://schemas.microsoft.com/office/drawing/2014/main" id="{38AF2F90-B644-4811-EE30-864DD6B2FBAD}"/>
              </a:ext>
            </a:extLst>
          </p:cNvPr>
          <p:cNvSpPr txBox="1"/>
          <p:nvPr/>
        </p:nvSpPr>
        <p:spPr>
          <a:xfrm>
            <a:off x="5782235" y="779929"/>
            <a:ext cx="6096000" cy="1477328"/>
          </a:xfrm>
          <a:prstGeom prst="rect">
            <a:avLst/>
          </a:prstGeom>
          <a:noFill/>
        </p:spPr>
        <p:txBody>
          <a:bodyPr wrap="square">
            <a:spAutoFit/>
          </a:bodyPr>
          <a:lstStyle/>
          <a:p>
            <a:r>
              <a:rPr lang="en-IN" sz="1800" dirty="0"/>
              <a:t> mon2scb.put(trans);</a:t>
            </a:r>
          </a:p>
          <a:p>
            <a:r>
              <a:rPr lang="en-IN" sz="1800" dirty="0"/>
              <a:t>      </a:t>
            </a:r>
            <a:r>
              <a:rPr lang="en-IN" sz="1800" dirty="0" err="1"/>
              <a:t>trans.display</a:t>
            </a:r>
            <a:r>
              <a:rPr lang="en-IN" sz="1800" dirty="0"/>
              <a:t>("Monitor");</a:t>
            </a:r>
          </a:p>
          <a:p>
            <a:r>
              <a:rPr lang="en-IN" sz="1800" dirty="0"/>
              <a:t>      end</a:t>
            </a:r>
          </a:p>
          <a:p>
            <a:r>
              <a:rPr lang="en-IN" sz="1800" dirty="0"/>
              <a:t>  </a:t>
            </a:r>
            <a:r>
              <a:rPr lang="en-IN" sz="1800" dirty="0" err="1"/>
              <a:t>endtask</a:t>
            </a:r>
            <a:endParaRPr lang="en-IN" sz="1800" dirty="0"/>
          </a:p>
          <a:p>
            <a:r>
              <a:rPr lang="en-IN" sz="1800" dirty="0" err="1"/>
              <a:t>endclass</a:t>
            </a:r>
            <a:endParaRPr lang="en-IN" dirty="0"/>
          </a:p>
        </p:txBody>
      </p:sp>
    </p:spTree>
    <p:extLst>
      <p:ext uri="{BB962C8B-B14F-4D97-AF65-F5344CB8AC3E}">
        <p14:creationId xmlns:p14="http://schemas.microsoft.com/office/powerpoint/2010/main" val="3461429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9DD6-E760-4293-5356-F2FC30DAF565}"/>
              </a:ext>
            </a:extLst>
          </p:cNvPr>
          <p:cNvSpPr>
            <a:spLocks noGrp="1"/>
          </p:cNvSpPr>
          <p:nvPr>
            <p:ph type="title"/>
          </p:nvPr>
        </p:nvSpPr>
        <p:spPr>
          <a:xfrm>
            <a:off x="103096" y="89649"/>
            <a:ext cx="9202270" cy="484094"/>
          </a:xfrm>
        </p:spPr>
        <p:txBody>
          <a:bodyPr>
            <a:normAutofit fontScale="90000"/>
          </a:bodyPr>
          <a:lstStyle/>
          <a:p>
            <a:r>
              <a:rPr lang="en-US" dirty="0"/>
              <a:t>SCOREBOARD</a:t>
            </a:r>
            <a:endParaRPr lang="en-IN" dirty="0"/>
          </a:p>
        </p:txBody>
      </p:sp>
      <p:sp>
        <p:nvSpPr>
          <p:cNvPr id="4" name="TextBox 3">
            <a:extLst>
              <a:ext uri="{FF2B5EF4-FFF2-40B4-BE49-F238E27FC236}">
                <a16:creationId xmlns:a16="http://schemas.microsoft.com/office/drawing/2014/main" id="{003E654F-EEF1-AF22-A2AB-73C78FD2A196}"/>
              </a:ext>
            </a:extLst>
          </p:cNvPr>
          <p:cNvSpPr txBox="1"/>
          <p:nvPr/>
        </p:nvSpPr>
        <p:spPr>
          <a:xfrm>
            <a:off x="103096" y="861134"/>
            <a:ext cx="6122894" cy="3970318"/>
          </a:xfrm>
          <a:prstGeom prst="rect">
            <a:avLst/>
          </a:prstGeom>
          <a:noFill/>
        </p:spPr>
        <p:txBody>
          <a:bodyPr wrap="square">
            <a:spAutoFit/>
          </a:bodyPr>
          <a:lstStyle/>
          <a:p>
            <a:r>
              <a:rPr lang="en-US" dirty="0"/>
              <a:t>class scoreboard;</a:t>
            </a:r>
          </a:p>
          <a:p>
            <a:r>
              <a:rPr lang="en-US" dirty="0"/>
              <a:t>  </a:t>
            </a:r>
          </a:p>
          <a:p>
            <a:r>
              <a:rPr lang="en-US" dirty="0"/>
              <a:t>  mailbox mon2scb;</a:t>
            </a:r>
          </a:p>
          <a:p>
            <a:r>
              <a:rPr lang="en-US" dirty="0"/>
              <a:t>  </a:t>
            </a:r>
          </a:p>
          <a:p>
            <a:r>
              <a:rPr lang="en-US" dirty="0"/>
              <a:t>  int </a:t>
            </a:r>
            <a:r>
              <a:rPr lang="en-US" dirty="0" err="1"/>
              <a:t>no_transaction</a:t>
            </a:r>
            <a:r>
              <a:rPr lang="en-US" dirty="0"/>
              <a:t>;</a:t>
            </a:r>
          </a:p>
          <a:p>
            <a:r>
              <a:rPr lang="en-US" dirty="0"/>
              <a:t>  </a:t>
            </a:r>
          </a:p>
          <a:p>
            <a:r>
              <a:rPr lang="en-US" dirty="0"/>
              <a:t>  function new(mailbox mon2scb);</a:t>
            </a:r>
          </a:p>
          <a:p>
            <a:r>
              <a:rPr lang="en-US" dirty="0"/>
              <a:t>    this.mon2scb = mon2scb;</a:t>
            </a:r>
          </a:p>
          <a:p>
            <a:r>
              <a:rPr lang="en-US" dirty="0"/>
              <a:t>  </a:t>
            </a:r>
            <a:r>
              <a:rPr lang="en-US" dirty="0" err="1"/>
              <a:t>endfunction</a:t>
            </a:r>
            <a:endParaRPr lang="en-US" dirty="0"/>
          </a:p>
          <a:p>
            <a:r>
              <a:rPr lang="en-US" dirty="0"/>
              <a:t>  </a:t>
            </a:r>
          </a:p>
          <a:p>
            <a:r>
              <a:rPr lang="en-US" dirty="0"/>
              <a:t>  task main;</a:t>
            </a:r>
          </a:p>
          <a:p>
            <a:r>
              <a:rPr lang="en-US" dirty="0"/>
              <a:t>   transaction trans;</a:t>
            </a:r>
          </a:p>
          <a:p>
            <a:r>
              <a:rPr lang="en-US" dirty="0"/>
              <a:t>      forever begin</a:t>
            </a:r>
          </a:p>
          <a:p>
            <a:r>
              <a:rPr lang="en-US" dirty="0"/>
              <a:t>      mon2scb.get(trans);</a:t>
            </a:r>
            <a:endParaRPr lang="en-IN" dirty="0"/>
          </a:p>
        </p:txBody>
      </p:sp>
      <p:sp>
        <p:nvSpPr>
          <p:cNvPr id="6" name="TextBox 5">
            <a:extLst>
              <a:ext uri="{FF2B5EF4-FFF2-40B4-BE49-F238E27FC236}">
                <a16:creationId xmlns:a16="http://schemas.microsoft.com/office/drawing/2014/main" id="{25B832F5-2D1C-065C-16A1-D22224D9276D}"/>
              </a:ext>
            </a:extLst>
          </p:cNvPr>
          <p:cNvSpPr txBox="1"/>
          <p:nvPr/>
        </p:nvSpPr>
        <p:spPr>
          <a:xfrm>
            <a:off x="228601" y="4654514"/>
            <a:ext cx="6122894" cy="2031325"/>
          </a:xfrm>
          <a:prstGeom prst="rect">
            <a:avLst/>
          </a:prstGeom>
          <a:noFill/>
        </p:spPr>
        <p:txBody>
          <a:bodyPr wrap="square">
            <a:spAutoFit/>
          </a:bodyPr>
          <a:lstStyle/>
          <a:p>
            <a:endParaRPr lang="en-IN" dirty="0"/>
          </a:p>
          <a:p>
            <a:r>
              <a:rPr lang="en-IN" dirty="0"/>
              <a:t>        if((</a:t>
            </a:r>
            <a:r>
              <a:rPr lang="en-IN" dirty="0" err="1"/>
              <a:t>trans.clk</a:t>
            </a:r>
            <a:r>
              <a:rPr lang="en-IN" dirty="0"/>
              <a:t>==1 &amp;&amp; </a:t>
            </a:r>
            <a:r>
              <a:rPr lang="en-IN" dirty="0" err="1"/>
              <a:t>trans.reset</a:t>
            </a:r>
            <a:r>
              <a:rPr lang="en-IN" dirty="0"/>
              <a:t>==0) &amp;&amp; (trans.la==2'b00 &amp;&amp; trans.lb==2'b10))</a:t>
            </a:r>
          </a:p>
          <a:p>
            <a:r>
              <a:rPr lang="en-IN" dirty="0"/>
              <a:t>          $display("la = green and lb =red");</a:t>
            </a:r>
          </a:p>
          <a:p>
            <a:r>
              <a:rPr lang="en-IN" dirty="0"/>
              <a:t>        else if((</a:t>
            </a:r>
            <a:r>
              <a:rPr lang="en-IN" dirty="0" err="1"/>
              <a:t>trans.clk</a:t>
            </a:r>
            <a:r>
              <a:rPr lang="en-IN" dirty="0"/>
              <a:t>==1 &amp;&amp; </a:t>
            </a:r>
            <a:r>
              <a:rPr lang="en-IN" dirty="0" err="1"/>
              <a:t>trans.reset</a:t>
            </a:r>
            <a:r>
              <a:rPr lang="en-IN" dirty="0"/>
              <a:t>==0) &amp;&amp; (trans.la==2'b01 &amp;&amp; trans.lb==2'b10))</a:t>
            </a:r>
          </a:p>
          <a:p>
            <a:r>
              <a:rPr lang="en-IN" dirty="0"/>
              <a:t>          $display("la = yellow and lb = red");</a:t>
            </a:r>
          </a:p>
        </p:txBody>
      </p:sp>
      <p:sp>
        <p:nvSpPr>
          <p:cNvPr id="8" name="TextBox 7">
            <a:extLst>
              <a:ext uri="{FF2B5EF4-FFF2-40B4-BE49-F238E27FC236}">
                <a16:creationId xmlns:a16="http://schemas.microsoft.com/office/drawing/2014/main" id="{D0D53EDD-9BCA-D4F3-5888-4CA43826A285}"/>
              </a:ext>
            </a:extLst>
          </p:cNvPr>
          <p:cNvSpPr txBox="1"/>
          <p:nvPr/>
        </p:nvSpPr>
        <p:spPr>
          <a:xfrm>
            <a:off x="6351495" y="1006385"/>
            <a:ext cx="6122894" cy="5078313"/>
          </a:xfrm>
          <a:prstGeom prst="rect">
            <a:avLst/>
          </a:prstGeom>
          <a:noFill/>
        </p:spPr>
        <p:txBody>
          <a:bodyPr wrap="square">
            <a:spAutoFit/>
          </a:bodyPr>
          <a:lstStyle/>
          <a:p>
            <a:r>
              <a:rPr lang="en-IN" dirty="0"/>
              <a:t> else if((</a:t>
            </a:r>
            <a:r>
              <a:rPr lang="en-IN" dirty="0" err="1"/>
              <a:t>trans.clk</a:t>
            </a:r>
            <a:r>
              <a:rPr lang="en-IN" dirty="0"/>
              <a:t>==1 &amp;&amp; </a:t>
            </a:r>
            <a:r>
              <a:rPr lang="en-IN" dirty="0" err="1"/>
              <a:t>trans.reset</a:t>
            </a:r>
            <a:r>
              <a:rPr lang="en-IN" dirty="0"/>
              <a:t>==0) &amp;&amp; (trans.la==2'b10 &amp;&amp; trans.lb==2'b00))</a:t>
            </a:r>
          </a:p>
          <a:p>
            <a:r>
              <a:rPr lang="en-IN" dirty="0"/>
              <a:t>          $display("la = red and lb = green");</a:t>
            </a:r>
          </a:p>
          <a:p>
            <a:r>
              <a:rPr lang="en-IN" dirty="0"/>
              <a:t>        else if((</a:t>
            </a:r>
            <a:r>
              <a:rPr lang="en-IN" dirty="0" err="1"/>
              <a:t>trans.clk</a:t>
            </a:r>
            <a:r>
              <a:rPr lang="en-IN" dirty="0"/>
              <a:t>==1 &amp;&amp; </a:t>
            </a:r>
            <a:r>
              <a:rPr lang="en-IN" dirty="0" err="1"/>
              <a:t>trans.reset</a:t>
            </a:r>
            <a:r>
              <a:rPr lang="en-IN" dirty="0"/>
              <a:t>==0) &amp;&amp; (trans.la==2'b10 &amp;&amp; trans.lb==2'b01))</a:t>
            </a:r>
          </a:p>
          <a:p>
            <a:r>
              <a:rPr lang="en-IN" dirty="0"/>
              <a:t>          $display("la = red and lb = yellow");</a:t>
            </a:r>
          </a:p>
          <a:p>
            <a:r>
              <a:rPr lang="en-IN" dirty="0"/>
              <a:t>        else if(</a:t>
            </a:r>
            <a:r>
              <a:rPr lang="en-IN" dirty="0" err="1"/>
              <a:t>trans.clk</a:t>
            </a:r>
            <a:r>
              <a:rPr lang="en-IN" dirty="0"/>
              <a:t>==1 &amp;&amp; </a:t>
            </a:r>
            <a:r>
              <a:rPr lang="en-IN" dirty="0" err="1"/>
              <a:t>trans.reset</a:t>
            </a:r>
            <a:r>
              <a:rPr lang="en-IN" dirty="0"/>
              <a:t>==1)</a:t>
            </a:r>
          </a:p>
          <a:p>
            <a:r>
              <a:rPr lang="en-IN" dirty="0"/>
              <a:t>          $display("la = green and lb = red");</a:t>
            </a:r>
          </a:p>
          <a:p>
            <a:r>
              <a:rPr lang="en-IN" dirty="0"/>
              <a:t>        else if(</a:t>
            </a:r>
            <a:r>
              <a:rPr lang="en-IN" dirty="0" err="1"/>
              <a:t>trans.clk</a:t>
            </a:r>
            <a:r>
              <a:rPr lang="en-IN" dirty="0"/>
              <a:t>==0)</a:t>
            </a:r>
          </a:p>
          <a:p>
            <a:r>
              <a:rPr lang="en-IN" dirty="0"/>
              <a:t>          $display("la = red and lb = red");</a:t>
            </a:r>
          </a:p>
          <a:p>
            <a:r>
              <a:rPr lang="en-IN" dirty="0"/>
              <a:t>        else</a:t>
            </a:r>
          </a:p>
          <a:p>
            <a:r>
              <a:rPr lang="en-IN" dirty="0"/>
              <a:t>          $display("Wrong output");</a:t>
            </a:r>
          </a:p>
          <a:p>
            <a:r>
              <a:rPr lang="en-IN" dirty="0"/>
              <a:t>          </a:t>
            </a:r>
            <a:r>
              <a:rPr lang="en-IN" dirty="0" err="1"/>
              <a:t>no_transaction</a:t>
            </a:r>
            <a:r>
              <a:rPr lang="en-IN" dirty="0"/>
              <a:t>++;</a:t>
            </a:r>
          </a:p>
          <a:p>
            <a:r>
              <a:rPr lang="en-IN" dirty="0"/>
              <a:t>         </a:t>
            </a:r>
            <a:r>
              <a:rPr lang="en-IN" dirty="0" err="1"/>
              <a:t>trans.display</a:t>
            </a:r>
            <a:r>
              <a:rPr lang="en-IN" dirty="0"/>
              <a:t>("Scoreboard");</a:t>
            </a:r>
          </a:p>
          <a:p>
            <a:r>
              <a:rPr lang="en-IN" dirty="0"/>
              <a:t>      end</a:t>
            </a:r>
          </a:p>
          <a:p>
            <a:r>
              <a:rPr lang="en-IN" dirty="0"/>
              <a:t>  </a:t>
            </a:r>
            <a:r>
              <a:rPr lang="en-IN" dirty="0" err="1"/>
              <a:t>endtask</a:t>
            </a:r>
            <a:endParaRPr lang="en-IN" dirty="0"/>
          </a:p>
          <a:p>
            <a:r>
              <a:rPr lang="en-IN" dirty="0"/>
              <a:t>  </a:t>
            </a:r>
          </a:p>
          <a:p>
            <a:r>
              <a:rPr lang="en-IN" dirty="0" err="1"/>
              <a:t>endclass</a:t>
            </a:r>
            <a:endParaRPr lang="en-IN" dirty="0"/>
          </a:p>
        </p:txBody>
      </p:sp>
    </p:spTree>
    <p:extLst>
      <p:ext uri="{BB962C8B-B14F-4D97-AF65-F5344CB8AC3E}">
        <p14:creationId xmlns:p14="http://schemas.microsoft.com/office/powerpoint/2010/main" val="210688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4818-D16A-080D-7D40-156B3B9ABF3D}"/>
              </a:ext>
            </a:extLst>
          </p:cNvPr>
          <p:cNvSpPr>
            <a:spLocks noGrp="1"/>
          </p:cNvSpPr>
          <p:nvPr>
            <p:ph type="title"/>
          </p:nvPr>
        </p:nvSpPr>
        <p:spPr>
          <a:xfrm>
            <a:off x="3065929" y="0"/>
            <a:ext cx="7351059" cy="555812"/>
          </a:xfrm>
        </p:spPr>
        <p:txBody>
          <a:bodyPr>
            <a:normAutofit fontScale="90000"/>
          </a:bodyPr>
          <a:lstStyle/>
          <a:p>
            <a:r>
              <a:rPr lang="en-US" dirty="0"/>
              <a:t>ENVIRONMENT</a:t>
            </a:r>
            <a:endParaRPr lang="en-IN" dirty="0"/>
          </a:p>
        </p:txBody>
      </p:sp>
      <p:sp>
        <p:nvSpPr>
          <p:cNvPr id="4" name="TextBox 3">
            <a:extLst>
              <a:ext uri="{FF2B5EF4-FFF2-40B4-BE49-F238E27FC236}">
                <a16:creationId xmlns:a16="http://schemas.microsoft.com/office/drawing/2014/main" id="{E2B97584-108C-8DC1-8592-FE416C57C7C3}"/>
              </a:ext>
            </a:extLst>
          </p:cNvPr>
          <p:cNvSpPr txBox="1"/>
          <p:nvPr/>
        </p:nvSpPr>
        <p:spPr>
          <a:xfrm>
            <a:off x="17929" y="394692"/>
            <a:ext cx="6096000" cy="6463308"/>
          </a:xfrm>
          <a:prstGeom prst="rect">
            <a:avLst/>
          </a:prstGeom>
          <a:noFill/>
        </p:spPr>
        <p:txBody>
          <a:bodyPr wrap="square">
            <a:spAutoFit/>
          </a:bodyPr>
          <a:lstStyle/>
          <a:p>
            <a:r>
              <a:rPr lang="en-IN" dirty="0"/>
              <a:t>`include "transaction.sv"</a:t>
            </a:r>
          </a:p>
          <a:p>
            <a:r>
              <a:rPr lang="en-IN" dirty="0"/>
              <a:t>`include "generator.sv"</a:t>
            </a:r>
          </a:p>
          <a:p>
            <a:r>
              <a:rPr lang="en-IN" dirty="0"/>
              <a:t>`include "driver.sv"</a:t>
            </a:r>
          </a:p>
          <a:p>
            <a:r>
              <a:rPr lang="en-IN" dirty="0"/>
              <a:t>`include "monitor.sv"</a:t>
            </a:r>
          </a:p>
          <a:p>
            <a:r>
              <a:rPr lang="en-IN" dirty="0"/>
              <a:t>`include "scoreboard.sv“</a:t>
            </a:r>
          </a:p>
          <a:p>
            <a:endParaRPr lang="en-IN" dirty="0"/>
          </a:p>
          <a:p>
            <a:r>
              <a:rPr lang="en-IN" dirty="0"/>
              <a:t>class environment;</a:t>
            </a:r>
          </a:p>
          <a:p>
            <a:r>
              <a:rPr lang="en-IN" dirty="0"/>
              <a:t>  generator 	gen;</a:t>
            </a:r>
          </a:p>
          <a:p>
            <a:r>
              <a:rPr lang="en-IN" dirty="0"/>
              <a:t>  driver    	</a:t>
            </a:r>
            <a:r>
              <a:rPr lang="en-IN" dirty="0" err="1"/>
              <a:t>driv</a:t>
            </a:r>
            <a:r>
              <a:rPr lang="en-IN" dirty="0"/>
              <a:t>;</a:t>
            </a:r>
          </a:p>
          <a:p>
            <a:r>
              <a:rPr lang="en-IN" dirty="0"/>
              <a:t>  monitor   	</a:t>
            </a:r>
            <a:r>
              <a:rPr lang="en-IN" dirty="0" err="1"/>
              <a:t>mon</a:t>
            </a:r>
            <a:r>
              <a:rPr lang="en-IN" dirty="0"/>
              <a:t>;</a:t>
            </a:r>
          </a:p>
          <a:p>
            <a:r>
              <a:rPr lang="en-IN" dirty="0"/>
              <a:t>  scoreboard	</a:t>
            </a:r>
            <a:r>
              <a:rPr lang="en-IN" dirty="0" err="1"/>
              <a:t>scb</a:t>
            </a:r>
            <a:r>
              <a:rPr lang="en-IN" dirty="0"/>
              <a:t>;</a:t>
            </a:r>
          </a:p>
          <a:p>
            <a:r>
              <a:rPr lang="en-IN" dirty="0"/>
              <a:t>  mailbox gen2driv;</a:t>
            </a:r>
          </a:p>
          <a:p>
            <a:r>
              <a:rPr lang="en-IN" dirty="0"/>
              <a:t>  mailbox mon2scb;</a:t>
            </a:r>
          </a:p>
          <a:p>
            <a:r>
              <a:rPr lang="en-IN" dirty="0"/>
              <a:t> virtual </a:t>
            </a:r>
            <a:r>
              <a:rPr lang="en-IN" dirty="0" err="1"/>
              <a:t>intf</a:t>
            </a:r>
            <a:r>
              <a:rPr lang="en-IN" dirty="0"/>
              <a:t> </a:t>
            </a:r>
            <a:r>
              <a:rPr lang="en-IN" dirty="0" err="1"/>
              <a:t>vif</a:t>
            </a:r>
            <a:r>
              <a:rPr lang="en-IN" dirty="0"/>
              <a:t>;</a:t>
            </a:r>
          </a:p>
          <a:p>
            <a:r>
              <a:rPr lang="en-IN" dirty="0"/>
              <a:t>  function new(virtual </a:t>
            </a:r>
            <a:r>
              <a:rPr lang="en-IN" dirty="0" err="1"/>
              <a:t>intf</a:t>
            </a:r>
            <a:r>
              <a:rPr lang="en-IN" dirty="0"/>
              <a:t> </a:t>
            </a:r>
            <a:r>
              <a:rPr lang="en-IN" dirty="0" err="1"/>
              <a:t>vif</a:t>
            </a:r>
            <a:r>
              <a:rPr lang="en-IN" dirty="0"/>
              <a:t>);</a:t>
            </a:r>
          </a:p>
          <a:p>
            <a:r>
              <a:rPr lang="en-IN" dirty="0"/>
              <a:t>    </a:t>
            </a:r>
            <a:r>
              <a:rPr lang="en-IN" dirty="0" err="1"/>
              <a:t>this.vif</a:t>
            </a:r>
            <a:r>
              <a:rPr lang="en-IN" dirty="0"/>
              <a:t> = </a:t>
            </a:r>
            <a:r>
              <a:rPr lang="en-IN" dirty="0" err="1"/>
              <a:t>vif</a:t>
            </a:r>
            <a:r>
              <a:rPr lang="en-IN" dirty="0"/>
              <a:t>;</a:t>
            </a:r>
          </a:p>
          <a:p>
            <a:r>
              <a:rPr lang="en-IN" dirty="0"/>
              <a:t>    gen2driv   = new();</a:t>
            </a:r>
          </a:p>
          <a:p>
            <a:r>
              <a:rPr lang="en-IN" dirty="0"/>
              <a:t>    mon2scb   = new();</a:t>
            </a:r>
          </a:p>
          <a:p>
            <a:r>
              <a:rPr lang="en-IN" dirty="0"/>
              <a:t>    gen  = new(gen2driv);</a:t>
            </a:r>
          </a:p>
          <a:p>
            <a:r>
              <a:rPr lang="en-IN" dirty="0"/>
              <a:t>    </a:t>
            </a:r>
            <a:r>
              <a:rPr lang="en-IN" dirty="0" err="1"/>
              <a:t>driv</a:t>
            </a:r>
            <a:r>
              <a:rPr lang="en-IN" dirty="0"/>
              <a:t> = new(vif,gen2driv);</a:t>
            </a:r>
          </a:p>
          <a:p>
            <a:r>
              <a:rPr lang="en-IN" dirty="0"/>
              <a:t>    </a:t>
            </a:r>
            <a:r>
              <a:rPr lang="en-IN" dirty="0" err="1"/>
              <a:t>mon</a:t>
            </a:r>
            <a:r>
              <a:rPr lang="en-IN" dirty="0"/>
              <a:t>  = new(vif,mon2scb);</a:t>
            </a:r>
          </a:p>
          <a:p>
            <a:r>
              <a:rPr lang="en-IN" dirty="0"/>
              <a:t>    </a:t>
            </a:r>
            <a:r>
              <a:rPr lang="en-IN" dirty="0" err="1"/>
              <a:t>scb</a:t>
            </a:r>
            <a:r>
              <a:rPr lang="en-IN" dirty="0"/>
              <a:t>  = new(mon2scb);</a:t>
            </a:r>
          </a:p>
          <a:p>
            <a:r>
              <a:rPr lang="en-IN" dirty="0"/>
              <a:t>  </a:t>
            </a:r>
            <a:r>
              <a:rPr lang="en-IN" dirty="0" err="1"/>
              <a:t>endfunction</a:t>
            </a:r>
            <a:endParaRPr lang="en-IN" dirty="0"/>
          </a:p>
        </p:txBody>
      </p:sp>
      <p:sp>
        <p:nvSpPr>
          <p:cNvPr id="6" name="TextBox 5">
            <a:extLst>
              <a:ext uri="{FF2B5EF4-FFF2-40B4-BE49-F238E27FC236}">
                <a16:creationId xmlns:a16="http://schemas.microsoft.com/office/drawing/2014/main" id="{9D2C68ED-9B75-8C0D-5DF9-677826FBC6AE}"/>
              </a:ext>
            </a:extLst>
          </p:cNvPr>
          <p:cNvSpPr txBox="1"/>
          <p:nvPr/>
        </p:nvSpPr>
        <p:spPr>
          <a:xfrm>
            <a:off x="3693458" y="773303"/>
            <a:ext cx="6096000" cy="5078313"/>
          </a:xfrm>
          <a:prstGeom prst="rect">
            <a:avLst/>
          </a:prstGeom>
          <a:noFill/>
        </p:spPr>
        <p:txBody>
          <a:bodyPr wrap="square">
            <a:spAutoFit/>
          </a:bodyPr>
          <a:lstStyle/>
          <a:p>
            <a:r>
              <a:rPr lang="en-IN" dirty="0"/>
              <a:t> task </a:t>
            </a:r>
            <a:r>
              <a:rPr lang="en-IN" dirty="0" err="1"/>
              <a:t>pre_test</a:t>
            </a:r>
            <a:r>
              <a:rPr lang="en-IN" dirty="0"/>
              <a:t>();</a:t>
            </a:r>
          </a:p>
          <a:p>
            <a:r>
              <a:rPr lang="en-IN" dirty="0"/>
              <a:t>    </a:t>
            </a:r>
            <a:r>
              <a:rPr lang="en-IN" dirty="0" err="1"/>
              <a:t>driv.reset</a:t>
            </a:r>
            <a:r>
              <a:rPr lang="en-IN" dirty="0"/>
              <a:t>();</a:t>
            </a:r>
          </a:p>
          <a:p>
            <a:r>
              <a:rPr lang="en-IN" dirty="0"/>
              <a:t>  </a:t>
            </a:r>
            <a:r>
              <a:rPr lang="en-IN" dirty="0" err="1"/>
              <a:t>endtask</a:t>
            </a:r>
            <a:endParaRPr lang="en-IN" dirty="0"/>
          </a:p>
          <a:p>
            <a:r>
              <a:rPr lang="en-IN" dirty="0"/>
              <a:t>  </a:t>
            </a:r>
          </a:p>
          <a:p>
            <a:r>
              <a:rPr lang="en-IN" dirty="0"/>
              <a:t>  task test();</a:t>
            </a:r>
          </a:p>
          <a:p>
            <a:r>
              <a:rPr lang="en-IN" dirty="0"/>
              <a:t>    fork </a:t>
            </a:r>
          </a:p>
          <a:p>
            <a:r>
              <a:rPr lang="en-IN" dirty="0"/>
              <a:t>      </a:t>
            </a:r>
            <a:r>
              <a:rPr lang="en-IN" dirty="0" err="1"/>
              <a:t>gen.main</a:t>
            </a:r>
            <a:r>
              <a:rPr lang="en-IN" dirty="0"/>
              <a:t>();</a:t>
            </a:r>
          </a:p>
          <a:p>
            <a:r>
              <a:rPr lang="en-IN" dirty="0"/>
              <a:t>      </a:t>
            </a:r>
            <a:r>
              <a:rPr lang="en-IN" dirty="0" err="1"/>
              <a:t>driv.main</a:t>
            </a:r>
            <a:r>
              <a:rPr lang="en-IN" dirty="0"/>
              <a:t>();</a:t>
            </a:r>
          </a:p>
          <a:p>
            <a:r>
              <a:rPr lang="en-IN" dirty="0"/>
              <a:t>      </a:t>
            </a:r>
            <a:r>
              <a:rPr lang="en-IN" dirty="0" err="1"/>
              <a:t>mon.main</a:t>
            </a:r>
            <a:r>
              <a:rPr lang="en-IN" dirty="0"/>
              <a:t>();</a:t>
            </a:r>
          </a:p>
          <a:p>
            <a:r>
              <a:rPr lang="en-IN" dirty="0"/>
              <a:t>      </a:t>
            </a:r>
            <a:r>
              <a:rPr lang="en-IN" dirty="0" err="1"/>
              <a:t>scb.main</a:t>
            </a:r>
            <a:r>
              <a:rPr lang="en-IN" dirty="0"/>
              <a:t>();</a:t>
            </a:r>
          </a:p>
          <a:p>
            <a:r>
              <a:rPr lang="en-IN" dirty="0"/>
              <a:t>    </a:t>
            </a:r>
            <a:r>
              <a:rPr lang="en-IN" dirty="0" err="1"/>
              <a:t>join_any</a:t>
            </a:r>
            <a:endParaRPr lang="en-IN" dirty="0"/>
          </a:p>
          <a:p>
            <a:r>
              <a:rPr lang="en-IN" dirty="0"/>
              <a:t>  </a:t>
            </a:r>
            <a:r>
              <a:rPr lang="en-IN" dirty="0" err="1"/>
              <a:t>endtask</a:t>
            </a:r>
            <a:endParaRPr lang="en-IN" dirty="0"/>
          </a:p>
          <a:p>
            <a:r>
              <a:rPr lang="en-IN" dirty="0"/>
              <a:t>  </a:t>
            </a:r>
          </a:p>
          <a:p>
            <a:r>
              <a:rPr lang="en-IN" dirty="0"/>
              <a:t>  task </a:t>
            </a:r>
            <a:r>
              <a:rPr lang="en-IN" dirty="0" err="1"/>
              <a:t>post_test</a:t>
            </a:r>
            <a:r>
              <a:rPr lang="en-IN" dirty="0"/>
              <a:t>();</a:t>
            </a:r>
          </a:p>
          <a:p>
            <a:r>
              <a:rPr lang="en-IN" dirty="0"/>
              <a:t>  wait(</a:t>
            </a:r>
            <a:r>
              <a:rPr lang="en-IN" dirty="0" err="1"/>
              <a:t>gen.ended.triggered</a:t>
            </a:r>
            <a:r>
              <a:rPr lang="en-IN" dirty="0"/>
              <a:t>);</a:t>
            </a:r>
          </a:p>
          <a:p>
            <a:r>
              <a:rPr lang="en-IN" dirty="0"/>
              <a:t>  wait(</a:t>
            </a:r>
            <a:r>
              <a:rPr lang="en-IN" dirty="0" err="1"/>
              <a:t>gen.repeat_count</a:t>
            </a:r>
            <a:r>
              <a:rPr lang="en-IN" dirty="0"/>
              <a:t>==</a:t>
            </a:r>
            <a:r>
              <a:rPr lang="en-IN" dirty="0" err="1"/>
              <a:t>driv.no_transaction</a:t>
            </a:r>
            <a:r>
              <a:rPr lang="en-IN" dirty="0"/>
              <a:t>);</a:t>
            </a:r>
          </a:p>
          <a:p>
            <a:r>
              <a:rPr lang="en-IN" dirty="0"/>
              <a:t>  wait(</a:t>
            </a:r>
            <a:r>
              <a:rPr lang="en-IN" dirty="0" err="1"/>
              <a:t>gen.repeat_count</a:t>
            </a:r>
            <a:r>
              <a:rPr lang="en-IN" dirty="0"/>
              <a:t>==</a:t>
            </a:r>
            <a:r>
              <a:rPr lang="en-IN" dirty="0" err="1"/>
              <a:t>scb.no_transaction</a:t>
            </a:r>
            <a:r>
              <a:rPr lang="en-IN" dirty="0"/>
              <a:t>);</a:t>
            </a:r>
          </a:p>
          <a:p>
            <a:r>
              <a:rPr lang="en-IN" dirty="0"/>
              <a:t>  </a:t>
            </a:r>
            <a:r>
              <a:rPr lang="en-IN" dirty="0" err="1"/>
              <a:t>endtask</a:t>
            </a:r>
            <a:endParaRPr lang="en-IN" dirty="0"/>
          </a:p>
        </p:txBody>
      </p:sp>
      <p:sp>
        <p:nvSpPr>
          <p:cNvPr id="8" name="TextBox 7">
            <a:extLst>
              <a:ext uri="{FF2B5EF4-FFF2-40B4-BE49-F238E27FC236}">
                <a16:creationId xmlns:a16="http://schemas.microsoft.com/office/drawing/2014/main" id="{C4DCA2D2-4C4D-3D7F-15FE-3C8F0ED97829}"/>
              </a:ext>
            </a:extLst>
          </p:cNvPr>
          <p:cNvSpPr txBox="1"/>
          <p:nvPr/>
        </p:nvSpPr>
        <p:spPr>
          <a:xfrm>
            <a:off x="7476565" y="1006384"/>
            <a:ext cx="6113928" cy="2031325"/>
          </a:xfrm>
          <a:prstGeom prst="rect">
            <a:avLst/>
          </a:prstGeom>
          <a:noFill/>
        </p:spPr>
        <p:txBody>
          <a:bodyPr wrap="square">
            <a:spAutoFit/>
          </a:bodyPr>
          <a:lstStyle/>
          <a:p>
            <a:r>
              <a:rPr lang="en-US" dirty="0"/>
              <a:t>task run;</a:t>
            </a:r>
          </a:p>
          <a:p>
            <a:r>
              <a:rPr lang="en-US" dirty="0"/>
              <a:t>    </a:t>
            </a:r>
            <a:r>
              <a:rPr lang="en-US" dirty="0" err="1"/>
              <a:t>pre_test</a:t>
            </a:r>
            <a:r>
              <a:rPr lang="en-US" dirty="0"/>
              <a:t>();</a:t>
            </a:r>
          </a:p>
          <a:p>
            <a:r>
              <a:rPr lang="en-US" dirty="0"/>
              <a:t>    test();</a:t>
            </a:r>
          </a:p>
          <a:p>
            <a:r>
              <a:rPr lang="en-US" dirty="0"/>
              <a:t>  </a:t>
            </a:r>
            <a:r>
              <a:rPr lang="en-US" dirty="0" err="1"/>
              <a:t>post_test</a:t>
            </a:r>
            <a:r>
              <a:rPr lang="en-US" dirty="0"/>
              <a:t>();</a:t>
            </a:r>
          </a:p>
          <a:p>
            <a:r>
              <a:rPr lang="en-US" dirty="0"/>
              <a:t>    $finish;</a:t>
            </a:r>
          </a:p>
          <a:p>
            <a:r>
              <a:rPr lang="en-US" dirty="0"/>
              <a:t>  </a:t>
            </a:r>
            <a:r>
              <a:rPr lang="en-US" dirty="0" err="1"/>
              <a:t>endtask</a:t>
            </a:r>
            <a:endParaRPr lang="en-US" dirty="0"/>
          </a:p>
          <a:p>
            <a:r>
              <a:rPr lang="en-US" dirty="0" err="1"/>
              <a:t>endclass</a:t>
            </a:r>
            <a:endParaRPr lang="en-US" dirty="0"/>
          </a:p>
        </p:txBody>
      </p:sp>
    </p:spTree>
    <p:extLst>
      <p:ext uri="{BB962C8B-B14F-4D97-AF65-F5344CB8AC3E}">
        <p14:creationId xmlns:p14="http://schemas.microsoft.com/office/powerpoint/2010/main" val="1609825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99</TotalTime>
  <Words>2015</Words>
  <Application>Microsoft Office PowerPoint</Application>
  <PresentationFormat>Widescreen</PresentationFormat>
  <Paragraphs>322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Monaco</vt:lpstr>
      <vt:lpstr>Wingdings</vt:lpstr>
      <vt:lpstr>Celestial</vt:lpstr>
      <vt:lpstr>                     VERIFICATION of DIGITAL SYSTEM   FINITE STATE MACHINE</vt:lpstr>
      <vt:lpstr>PowerPoint Presentation</vt:lpstr>
      <vt:lpstr>Block and state transition diagram</vt:lpstr>
      <vt:lpstr>DUT FILE</vt:lpstr>
      <vt:lpstr>Interface and transaction </vt:lpstr>
      <vt:lpstr>Generator  and  Driver </vt:lpstr>
      <vt:lpstr>monitor</vt:lpstr>
      <vt:lpstr>SCOREBOARD</vt:lpstr>
      <vt:lpstr>ENVIRONMENT</vt:lpstr>
      <vt:lpstr>TESTBENCH AND TOP MODULE</vt:lpstr>
      <vt:lpstr>OUTPUT </vt:lpstr>
      <vt:lpstr>OUTPUT WAVEFORM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PROJECT  Traffic light fsm</dc:title>
  <dc:creator>azeem gadkari</dc:creator>
  <cp:lastModifiedBy>azeem gadkari</cp:lastModifiedBy>
  <cp:revision>2</cp:revision>
  <dcterms:created xsi:type="dcterms:W3CDTF">2022-11-27T13:12:11Z</dcterms:created>
  <dcterms:modified xsi:type="dcterms:W3CDTF">2023-04-12T10:14:32Z</dcterms:modified>
</cp:coreProperties>
</file>