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97" r:id="rId2"/>
    <p:sldId id="298" r:id="rId3"/>
    <p:sldId id="257" r:id="rId4"/>
    <p:sldId id="299" r:id="rId5"/>
    <p:sldId id="300" r:id="rId6"/>
    <p:sldId id="301" r:id="rId7"/>
    <p:sldId id="302" r:id="rId8"/>
    <p:sldId id="303" r:id="rId9"/>
    <p:sldId id="304" r:id="rId10"/>
    <p:sldId id="305" r:id="rId11"/>
    <p:sldId id="306" r:id="rId12"/>
    <p:sldId id="307" r:id="rId13"/>
    <p:sldId id="312" r:id="rId14"/>
    <p:sldId id="308" r:id="rId15"/>
    <p:sldId id="309" r:id="rId16"/>
    <p:sldId id="310" r:id="rId17"/>
    <p:sldId id="31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B4CDC-C64C-4F99-AF0B-56F9B2BAEE01}" type="datetimeFigureOut">
              <a:rPr lang="en-US" smtClean="0"/>
              <a:t>11-Jun-20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13B9E-18E1-4592-BA78-C9843FDD5C0C}" type="slidenum">
              <a:rPr lang="en-US" smtClean="0"/>
              <a:t>‹#›</a:t>
            </a:fld>
            <a:endParaRPr lang="en-US"/>
          </a:p>
        </p:txBody>
      </p:sp>
    </p:spTree>
    <p:extLst>
      <p:ext uri="{BB962C8B-B14F-4D97-AF65-F5344CB8AC3E}">
        <p14:creationId xmlns:p14="http://schemas.microsoft.com/office/powerpoint/2010/main" val="403864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this slide when you finish preparing the other slides.</a:t>
            </a:r>
          </a:p>
        </p:txBody>
      </p:sp>
      <p:sp>
        <p:nvSpPr>
          <p:cNvPr id="4" name="Slide Number Placeholder 3"/>
          <p:cNvSpPr>
            <a:spLocks noGrp="1"/>
          </p:cNvSpPr>
          <p:nvPr>
            <p:ph type="sldNum" sz="quarter" idx="10"/>
          </p:nvPr>
        </p:nvSpPr>
        <p:spPr/>
        <p:txBody>
          <a:bodyPr/>
          <a:lstStyle/>
          <a:p>
            <a:fld id="{012E1C88-3939-4832-BAAB-091D6FA96EB5}" type="slidenum">
              <a:rPr lang="en-US" smtClean="0"/>
              <a:t>2</a:t>
            </a:fld>
            <a:endParaRPr lang="en-US" dirty="0"/>
          </a:p>
        </p:txBody>
      </p:sp>
    </p:spTree>
    <p:extLst>
      <p:ext uri="{BB962C8B-B14F-4D97-AF65-F5344CB8AC3E}">
        <p14:creationId xmlns:p14="http://schemas.microsoft.com/office/powerpoint/2010/main" val="4925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11-Jun-20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11-Jun-20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11-Jun-20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11-Jun-20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11-Jun-20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11-Jun-20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11-Jun-20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11-Jun-20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FDE4D6-E2C4-44C2-88C1-FD4406F4B88B}"/>
              </a:ext>
            </a:extLst>
          </p:cNvPr>
          <p:cNvSpPr>
            <a:spLocks noGrp="1"/>
          </p:cNvSpPr>
          <p:nvPr>
            <p:ph idx="1"/>
          </p:nvPr>
        </p:nvSpPr>
        <p:spPr/>
        <p:txBody>
          <a:bodyPr>
            <a:normAutofit/>
          </a:bodyPr>
          <a:lstStyle/>
          <a:p>
            <a:pPr marL="0" indent="0" algn="ctr">
              <a:buNone/>
            </a:pPr>
            <a:r>
              <a:rPr lang="en-US" sz="9600" b="1" dirty="0">
                <a:solidFill>
                  <a:srgbClr val="A62C6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a:t>
            </a:r>
          </a:p>
        </p:txBody>
      </p:sp>
      <p:pic>
        <p:nvPicPr>
          <p:cNvPr id="3" name="Picture 4" descr="See the source image">
            <a:extLst>
              <a:ext uri="{FF2B5EF4-FFF2-40B4-BE49-F238E27FC236}">
                <a16:creationId xmlns:a16="http://schemas.microsoft.com/office/drawing/2014/main" id="{E8D1818B-2539-42BC-AD3D-014494FF4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24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1D448E9-563D-4B90-B515-640931243C34}"/>
              </a:ext>
            </a:extLst>
          </p:cNvPr>
          <p:cNvSpPr/>
          <p:nvPr/>
        </p:nvSpPr>
        <p:spPr>
          <a:xfrm>
            <a:off x="722241" y="6036376"/>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Cardiac Dept,</a:t>
            </a:r>
          </a:p>
        </p:txBody>
      </p:sp>
      <p:sp>
        <p:nvSpPr>
          <p:cNvPr id="3" name="Rectangle: Rounded Corners 2">
            <a:extLst>
              <a:ext uri="{FF2B5EF4-FFF2-40B4-BE49-F238E27FC236}">
                <a16:creationId xmlns:a16="http://schemas.microsoft.com/office/drawing/2014/main" id="{F69649DB-AEBD-4736-A4F7-15DD9075E4A9}"/>
              </a:ext>
            </a:extLst>
          </p:cNvPr>
          <p:cNvSpPr/>
          <p:nvPr/>
        </p:nvSpPr>
        <p:spPr>
          <a:xfrm>
            <a:off x="722241" y="5068971"/>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Operation Dept.</a:t>
            </a:r>
          </a:p>
        </p:txBody>
      </p:sp>
      <p:sp>
        <p:nvSpPr>
          <p:cNvPr id="4" name="Rectangle: Rounded Corners 3">
            <a:extLst>
              <a:ext uri="{FF2B5EF4-FFF2-40B4-BE49-F238E27FC236}">
                <a16:creationId xmlns:a16="http://schemas.microsoft.com/office/drawing/2014/main" id="{45AA440D-25AA-4744-A57B-5383148B1A78}"/>
              </a:ext>
            </a:extLst>
          </p:cNvPr>
          <p:cNvSpPr/>
          <p:nvPr/>
        </p:nvSpPr>
        <p:spPr>
          <a:xfrm>
            <a:off x="722244" y="1398112"/>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Corona Dept.</a:t>
            </a:r>
          </a:p>
        </p:txBody>
      </p:sp>
      <p:sp>
        <p:nvSpPr>
          <p:cNvPr id="5" name="Rectangle: Rounded Corners 4">
            <a:extLst>
              <a:ext uri="{FF2B5EF4-FFF2-40B4-BE49-F238E27FC236}">
                <a16:creationId xmlns:a16="http://schemas.microsoft.com/office/drawing/2014/main" id="{221C74E1-2EB3-4F17-A69A-79EA369CD217}"/>
              </a:ext>
            </a:extLst>
          </p:cNvPr>
          <p:cNvSpPr/>
          <p:nvPr/>
        </p:nvSpPr>
        <p:spPr>
          <a:xfrm>
            <a:off x="722241" y="3207019"/>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Cancer Dept.</a:t>
            </a:r>
          </a:p>
        </p:txBody>
      </p:sp>
      <p:sp>
        <p:nvSpPr>
          <p:cNvPr id="6" name="Rectangle: Rounded Corners 5">
            <a:extLst>
              <a:ext uri="{FF2B5EF4-FFF2-40B4-BE49-F238E27FC236}">
                <a16:creationId xmlns:a16="http://schemas.microsoft.com/office/drawing/2014/main" id="{A122ACFD-E4E7-4730-880C-83F0E1234604}"/>
              </a:ext>
            </a:extLst>
          </p:cNvPr>
          <p:cNvSpPr/>
          <p:nvPr/>
        </p:nvSpPr>
        <p:spPr>
          <a:xfrm>
            <a:off x="722241" y="2272754"/>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Eye Dept.</a:t>
            </a:r>
          </a:p>
        </p:txBody>
      </p:sp>
      <p:sp>
        <p:nvSpPr>
          <p:cNvPr id="7" name="Rectangle: Rounded Corners 6">
            <a:extLst>
              <a:ext uri="{FF2B5EF4-FFF2-40B4-BE49-F238E27FC236}">
                <a16:creationId xmlns:a16="http://schemas.microsoft.com/office/drawing/2014/main" id="{DCB76BAA-2C65-466D-BA09-BE9C114B710C}"/>
              </a:ext>
            </a:extLst>
          </p:cNvPr>
          <p:cNvSpPr/>
          <p:nvPr/>
        </p:nvSpPr>
        <p:spPr>
          <a:xfrm>
            <a:off x="9462054" y="6036376"/>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Doctors Record</a:t>
            </a:r>
          </a:p>
        </p:txBody>
      </p:sp>
      <p:sp>
        <p:nvSpPr>
          <p:cNvPr id="8" name="Rectangle: Rounded Corners 7">
            <a:extLst>
              <a:ext uri="{FF2B5EF4-FFF2-40B4-BE49-F238E27FC236}">
                <a16:creationId xmlns:a16="http://schemas.microsoft.com/office/drawing/2014/main" id="{D7CBFAF0-412A-46F1-AE97-7C73C7A5D8EE}"/>
              </a:ext>
            </a:extLst>
          </p:cNvPr>
          <p:cNvSpPr/>
          <p:nvPr/>
        </p:nvSpPr>
        <p:spPr>
          <a:xfrm>
            <a:off x="9462054" y="5055732"/>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Nurses Record</a:t>
            </a:r>
          </a:p>
        </p:txBody>
      </p:sp>
      <p:sp>
        <p:nvSpPr>
          <p:cNvPr id="9" name="Rectangle: Rounded Corners 8">
            <a:extLst>
              <a:ext uri="{FF2B5EF4-FFF2-40B4-BE49-F238E27FC236}">
                <a16:creationId xmlns:a16="http://schemas.microsoft.com/office/drawing/2014/main" id="{0A9E3F96-A4F0-4717-AFCB-8B5AAEEFF824}"/>
              </a:ext>
            </a:extLst>
          </p:cNvPr>
          <p:cNvSpPr/>
          <p:nvPr/>
        </p:nvSpPr>
        <p:spPr>
          <a:xfrm>
            <a:off x="9448802" y="4154565"/>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Worker Record</a:t>
            </a:r>
          </a:p>
        </p:txBody>
      </p:sp>
      <p:sp>
        <p:nvSpPr>
          <p:cNvPr id="10" name="Rectangle: Rounded Corners 9">
            <a:extLst>
              <a:ext uri="{FF2B5EF4-FFF2-40B4-BE49-F238E27FC236}">
                <a16:creationId xmlns:a16="http://schemas.microsoft.com/office/drawing/2014/main" id="{272C3EB7-8B7F-4475-A12E-A0AB6EF5CE0F}"/>
              </a:ext>
            </a:extLst>
          </p:cNvPr>
          <p:cNvSpPr/>
          <p:nvPr/>
        </p:nvSpPr>
        <p:spPr>
          <a:xfrm>
            <a:off x="9448802" y="3207019"/>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Dept. Record</a:t>
            </a:r>
          </a:p>
        </p:txBody>
      </p:sp>
      <p:sp>
        <p:nvSpPr>
          <p:cNvPr id="11" name="Rectangle: Rounded Corners 10">
            <a:extLst>
              <a:ext uri="{FF2B5EF4-FFF2-40B4-BE49-F238E27FC236}">
                <a16:creationId xmlns:a16="http://schemas.microsoft.com/office/drawing/2014/main" id="{A1C7F7CF-660D-4765-A3A6-4C65FB28F610}"/>
              </a:ext>
            </a:extLst>
          </p:cNvPr>
          <p:cNvSpPr/>
          <p:nvPr/>
        </p:nvSpPr>
        <p:spPr>
          <a:xfrm>
            <a:off x="735496" y="4154565"/>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General Dept.</a:t>
            </a:r>
          </a:p>
        </p:txBody>
      </p:sp>
      <p:sp>
        <p:nvSpPr>
          <p:cNvPr id="12" name="Oval 11">
            <a:extLst>
              <a:ext uri="{FF2B5EF4-FFF2-40B4-BE49-F238E27FC236}">
                <a16:creationId xmlns:a16="http://schemas.microsoft.com/office/drawing/2014/main" id="{73ECFB0B-B644-4FEC-8ED2-BE7037FC1AD1}"/>
              </a:ext>
            </a:extLst>
          </p:cNvPr>
          <p:cNvSpPr/>
          <p:nvPr/>
        </p:nvSpPr>
        <p:spPr>
          <a:xfrm>
            <a:off x="4015405" y="2869934"/>
            <a:ext cx="4108175" cy="1411336"/>
          </a:xfrm>
          <a:prstGeom prst="ellipse">
            <a:avLst/>
          </a:prstGeom>
          <a:ln>
            <a:noFill/>
          </a:ln>
          <a:effectLst>
            <a:glow rad="228600">
              <a:schemeClr val="accent6">
                <a:satMod val="175000"/>
                <a:alpha val="40000"/>
              </a:schemeClr>
            </a:glow>
            <a:outerShdw blurRad="50800" dist="38100" dir="8100000" algn="tr" rotWithShape="0">
              <a:prstClr val="black">
                <a:alpha val="40000"/>
              </a:prstClr>
            </a:outerShdw>
          </a:effectLst>
          <a:scene3d>
            <a:camera prst="orthographicFront">
              <a:rot lat="0" lon="0" rev="0"/>
            </a:camera>
            <a:lightRig rig="balanced" dir="tl">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b="1" dirty="0">
                <a:solidFill>
                  <a:srgbClr val="92D050"/>
                </a:solidFill>
                <a:latin typeface="Times New Roman" panose="02020603050405020304" pitchFamily="18" charset="0"/>
                <a:cs typeface="Times New Roman" panose="02020603050405020304" pitchFamily="18" charset="0"/>
              </a:rPr>
              <a:t>Receptionist</a:t>
            </a:r>
          </a:p>
        </p:txBody>
      </p:sp>
      <p:sp>
        <p:nvSpPr>
          <p:cNvPr id="14" name="Rectangle: Rounded Corners 13">
            <a:extLst>
              <a:ext uri="{FF2B5EF4-FFF2-40B4-BE49-F238E27FC236}">
                <a16:creationId xmlns:a16="http://schemas.microsoft.com/office/drawing/2014/main" id="{71C9F230-127E-4260-9F74-E125FD0A1498}"/>
              </a:ext>
            </a:extLst>
          </p:cNvPr>
          <p:cNvSpPr/>
          <p:nvPr/>
        </p:nvSpPr>
        <p:spPr>
          <a:xfrm>
            <a:off x="9448802" y="1401438"/>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Doctors Timetable </a:t>
            </a:r>
          </a:p>
        </p:txBody>
      </p:sp>
      <p:sp>
        <p:nvSpPr>
          <p:cNvPr id="15" name="Rectangle: Rounded Corners 14">
            <a:extLst>
              <a:ext uri="{FF2B5EF4-FFF2-40B4-BE49-F238E27FC236}">
                <a16:creationId xmlns:a16="http://schemas.microsoft.com/office/drawing/2014/main" id="{A5D45CD6-52A3-4732-8C18-D5E8541AEA0A}"/>
              </a:ext>
            </a:extLst>
          </p:cNvPr>
          <p:cNvSpPr/>
          <p:nvPr/>
        </p:nvSpPr>
        <p:spPr>
          <a:xfrm>
            <a:off x="9448802" y="2269440"/>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Patient Record</a:t>
            </a:r>
          </a:p>
        </p:txBody>
      </p:sp>
      <p:cxnSp>
        <p:nvCxnSpPr>
          <p:cNvPr id="17" name="Straight Arrow Connector 16">
            <a:extLst>
              <a:ext uri="{FF2B5EF4-FFF2-40B4-BE49-F238E27FC236}">
                <a16:creationId xmlns:a16="http://schemas.microsoft.com/office/drawing/2014/main" id="{C2C19985-0B59-46C8-AC37-8515D80E3F65}"/>
              </a:ext>
            </a:extLst>
          </p:cNvPr>
          <p:cNvCxnSpPr>
            <a:cxnSpLocks/>
            <a:stCxn id="4" idx="3"/>
          </p:cNvCxnSpPr>
          <p:nvPr/>
        </p:nvCxnSpPr>
        <p:spPr>
          <a:xfrm>
            <a:off x="3134140" y="1616773"/>
            <a:ext cx="1172817" cy="13483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EC5F6776-A39E-46D5-A151-7F7C920DD64E}"/>
              </a:ext>
            </a:extLst>
          </p:cNvPr>
          <p:cNvCxnSpPr>
            <a:cxnSpLocks/>
          </p:cNvCxnSpPr>
          <p:nvPr/>
        </p:nvCxnSpPr>
        <p:spPr>
          <a:xfrm>
            <a:off x="3110949" y="2471525"/>
            <a:ext cx="904453" cy="7354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CBB240BC-0F8A-4EBB-9655-D080DF11DC79}"/>
              </a:ext>
            </a:extLst>
          </p:cNvPr>
          <p:cNvCxnSpPr>
            <a:cxnSpLocks/>
          </p:cNvCxnSpPr>
          <p:nvPr/>
        </p:nvCxnSpPr>
        <p:spPr>
          <a:xfrm>
            <a:off x="3154017" y="3419049"/>
            <a:ext cx="755374" cy="145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C82DAFEE-F898-47F1-B4F2-6D089D480D7C}"/>
              </a:ext>
            </a:extLst>
          </p:cNvPr>
          <p:cNvCxnSpPr>
            <a:cxnSpLocks/>
          </p:cNvCxnSpPr>
          <p:nvPr/>
        </p:nvCxnSpPr>
        <p:spPr>
          <a:xfrm flipV="1">
            <a:off x="3140769" y="3712673"/>
            <a:ext cx="768622" cy="6406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6EA4B140-07EC-479E-B373-8A71B86E821F}"/>
              </a:ext>
            </a:extLst>
          </p:cNvPr>
          <p:cNvCxnSpPr>
            <a:cxnSpLocks/>
          </p:cNvCxnSpPr>
          <p:nvPr/>
        </p:nvCxnSpPr>
        <p:spPr>
          <a:xfrm flipV="1">
            <a:off x="3154017" y="4000735"/>
            <a:ext cx="861385" cy="12736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9CB5F36-D338-4B21-A7B1-0A50DABE0FFA}"/>
              </a:ext>
            </a:extLst>
          </p:cNvPr>
          <p:cNvCxnSpPr>
            <a:cxnSpLocks/>
            <a:stCxn id="2" idx="3"/>
          </p:cNvCxnSpPr>
          <p:nvPr/>
        </p:nvCxnSpPr>
        <p:spPr>
          <a:xfrm flipV="1">
            <a:off x="3134137" y="4141284"/>
            <a:ext cx="1172820" cy="2113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BFA94FBD-810D-4BEE-9A75-53E3D19774F3}"/>
              </a:ext>
            </a:extLst>
          </p:cNvPr>
          <p:cNvCxnSpPr>
            <a:cxnSpLocks/>
          </p:cNvCxnSpPr>
          <p:nvPr/>
        </p:nvCxnSpPr>
        <p:spPr>
          <a:xfrm flipV="1">
            <a:off x="7938053" y="1597885"/>
            <a:ext cx="1510746" cy="14548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928738C5-38FA-4BFA-9185-5F9E4648BC04}"/>
              </a:ext>
            </a:extLst>
          </p:cNvPr>
          <p:cNvCxnSpPr>
            <a:cxnSpLocks/>
          </p:cNvCxnSpPr>
          <p:nvPr/>
        </p:nvCxnSpPr>
        <p:spPr>
          <a:xfrm flipV="1">
            <a:off x="8176587" y="2453807"/>
            <a:ext cx="1272212" cy="8271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90E30504-DC5E-498B-A6BE-75E66AC0B4AF}"/>
              </a:ext>
            </a:extLst>
          </p:cNvPr>
          <p:cNvCxnSpPr>
            <a:cxnSpLocks/>
          </p:cNvCxnSpPr>
          <p:nvPr/>
        </p:nvCxnSpPr>
        <p:spPr>
          <a:xfrm>
            <a:off x="8229594" y="3504432"/>
            <a:ext cx="12059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2A180650-CE63-4DB6-93C5-CB63118EFD09}"/>
              </a:ext>
            </a:extLst>
          </p:cNvPr>
          <p:cNvCxnSpPr>
            <a:cxnSpLocks/>
          </p:cNvCxnSpPr>
          <p:nvPr/>
        </p:nvCxnSpPr>
        <p:spPr>
          <a:xfrm>
            <a:off x="8229594" y="3821081"/>
            <a:ext cx="1205952" cy="512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223D13A4-25D3-43B5-B7B6-DC41B78DAA98}"/>
              </a:ext>
            </a:extLst>
          </p:cNvPr>
          <p:cNvCxnSpPr>
            <a:cxnSpLocks/>
          </p:cNvCxnSpPr>
          <p:nvPr/>
        </p:nvCxnSpPr>
        <p:spPr>
          <a:xfrm>
            <a:off x="8123580" y="4000735"/>
            <a:ext cx="1358352" cy="1239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098521B3-7E48-4780-8E9F-1045C294589B}"/>
              </a:ext>
            </a:extLst>
          </p:cNvPr>
          <p:cNvCxnSpPr>
            <a:cxnSpLocks/>
            <a:endCxn id="7" idx="1"/>
          </p:cNvCxnSpPr>
          <p:nvPr/>
        </p:nvCxnSpPr>
        <p:spPr>
          <a:xfrm>
            <a:off x="7911548" y="4154565"/>
            <a:ext cx="1550506" cy="21004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7204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par>
                                <p:cTn id="39" presetID="22" presetClass="entr" presetSubtype="4"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down)">
                                      <p:cBhvr>
                                        <p:cTn id="44" dur="500"/>
                                        <p:tgtEl>
                                          <p:spTgt spid="21"/>
                                        </p:tgtEl>
                                      </p:cBhvr>
                                    </p:animEffect>
                                  </p:childTnLst>
                                </p:cTn>
                              </p:par>
                              <p:par>
                                <p:cTn id="45" presetID="22" presetClass="entr" presetSubtype="4"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par>
                                <p:cTn id="48" presetID="22" presetClass="entr" presetSubtype="4"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par>
                                <p:cTn id="51" presetID="22" presetClass="entr" presetSubtype="4"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childTnLst>
                          </p:cTn>
                        </p:par>
                        <p:par>
                          <p:cTn id="54" fill="hold">
                            <p:stCondLst>
                              <p:cond delay="1500"/>
                            </p:stCondLst>
                            <p:childTnLst>
                              <p:par>
                                <p:cTn id="55" presetID="16" presetClass="entr" presetSubtype="21"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arn(inVertical)">
                                      <p:cBhvr>
                                        <p:cTn id="57" dur="500"/>
                                        <p:tgtEl>
                                          <p:spTgt spid="12"/>
                                        </p:tgtEl>
                                      </p:cBhvr>
                                    </p:animEffect>
                                  </p:childTnLst>
                                </p:cTn>
                              </p:par>
                            </p:childTnLst>
                          </p:cTn>
                        </p:par>
                        <p:par>
                          <p:cTn id="58" fill="hold">
                            <p:stCondLst>
                              <p:cond delay="2000"/>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par>
                                <p:cTn id="62" presetID="22" presetClass="entr" presetSubtype="4"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down)">
                                      <p:cBhvr>
                                        <p:cTn id="64" dur="500"/>
                                        <p:tgtEl>
                                          <p:spTgt spid="46"/>
                                        </p:tgtEl>
                                      </p:cBhvr>
                                    </p:animEffect>
                                  </p:childTnLst>
                                </p:cTn>
                              </p:par>
                              <p:par>
                                <p:cTn id="65" presetID="22" presetClass="entr" presetSubtype="4"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down)">
                                      <p:cBhvr>
                                        <p:cTn id="67" dur="500"/>
                                        <p:tgtEl>
                                          <p:spTgt spid="48"/>
                                        </p:tgtEl>
                                      </p:cBhvr>
                                    </p:animEffect>
                                  </p:childTnLst>
                                </p:cTn>
                              </p:par>
                              <p:par>
                                <p:cTn id="68" presetID="22" presetClass="entr" presetSubtype="4" fill="hold"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down)">
                                      <p:cBhvr>
                                        <p:cTn id="70" dur="500"/>
                                        <p:tgtEl>
                                          <p:spTgt spid="50"/>
                                        </p:tgtEl>
                                      </p:cBhvr>
                                    </p:animEffect>
                                  </p:childTnLst>
                                </p:cTn>
                              </p:par>
                              <p:par>
                                <p:cTn id="71" presetID="22" presetClass="entr" presetSubtype="4"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down)">
                                      <p:cBhvr>
                                        <p:cTn id="73" dur="500"/>
                                        <p:tgtEl>
                                          <p:spTgt spid="54"/>
                                        </p:tgtEl>
                                      </p:cBhvr>
                                    </p:animEffect>
                                  </p:childTnLst>
                                </p:cTn>
                              </p:par>
                              <p:par>
                                <p:cTn id="74" presetID="22" presetClass="entr" presetSubtype="4" fill="hold"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down)">
                                      <p:cBhvr>
                                        <p:cTn id="76" dur="500"/>
                                        <p:tgtEl>
                                          <p:spTgt spid="52"/>
                                        </p:tgtEl>
                                      </p:cBhvr>
                                    </p:animEffect>
                                  </p:childTnLst>
                                </p:cTn>
                              </p:par>
                            </p:childTnLst>
                          </p:cTn>
                        </p:par>
                        <p:par>
                          <p:cTn id="77" fill="hold">
                            <p:stCondLst>
                              <p:cond delay="2500"/>
                            </p:stCondLst>
                            <p:childTnLst>
                              <p:par>
                                <p:cTn id="78" presetID="42" presetClass="entr" presetSubtype="0" fill="hold" grpId="0"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1000"/>
                                        <p:tgtEl>
                                          <p:spTgt spid="14"/>
                                        </p:tgtEl>
                                      </p:cBhvr>
                                    </p:animEffect>
                                    <p:anim calcmode="lin" valueType="num">
                                      <p:cBhvr>
                                        <p:cTn id="81" dur="1000" fill="hold"/>
                                        <p:tgtEl>
                                          <p:spTgt spid="14"/>
                                        </p:tgtEl>
                                        <p:attrNameLst>
                                          <p:attrName>ppt_x</p:attrName>
                                        </p:attrNameLst>
                                      </p:cBhvr>
                                      <p:tavLst>
                                        <p:tav tm="0">
                                          <p:val>
                                            <p:strVal val="#ppt_x"/>
                                          </p:val>
                                        </p:tav>
                                        <p:tav tm="100000">
                                          <p:val>
                                            <p:strVal val="#ppt_x"/>
                                          </p:val>
                                        </p:tav>
                                      </p:tavLst>
                                    </p:anim>
                                    <p:anim calcmode="lin" valueType="num">
                                      <p:cBhvr>
                                        <p:cTn id="82" dur="1000" fill="hold"/>
                                        <p:tgtEl>
                                          <p:spTgt spid="1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1000"/>
                                        <p:tgtEl>
                                          <p:spTgt spid="15"/>
                                        </p:tgtEl>
                                      </p:cBhvr>
                                    </p:animEffect>
                                    <p:anim calcmode="lin" valueType="num">
                                      <p:cBhvr>
                                        <p:cTn id="86" dur="1000" fill="hold"/>
                                        <p:tgtEl>
                                          <p:spTgt spid="15"/>
                                        </p:tgtEl>
                                        <p:attrNameLst>
                                          <p:attrName>ppt_x</p:attrName>
                                        </p:attrNameLst>
                                      </p:cBhvr>
                                      <p:tavLst>
                                        <p:tav tm="0">
                                          <p:val>
                                            <p:strVal val="#ppt_x"/>
                                          </p:val>
                                        </p:tav>
                                        <p:tav tm="100000">
                                          <p:val>
                                            <p:strVal val="#ppt_x"/>
                                          </p:val>
                                        </p:tav>
                                      </p:tavLst>
                                    </p:anim>
                                    <p:anim calcmode="lin" valueType="num">
                                      <p:cBhvr>
                                        <p:cTn id="87" dur="1000" fill="hold"/>
                                        <p:tgtEl>
                                          <p:spTgt spid="15"/>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1000"/>
                                        <p:tgtEl>
                                          <p:spTgt spid="10"/>
                                        </p:tgtEl>
                                      </p:cBhvr>
                                    </p:animEffect>
                                    <p:anim calcmode="lin" valueType="num">
                                      <p:cBhvr>
                                        <p:cTn id="91" dur="1000" fill="hold"/>
                                        <p:tgtEl>
                                          <p:spTgt spid="10"/>
                                        </p:tgtEl>
                                        <p:attrNameLst>
                                          <p:attrName>ppt_x</p:attrName>
                                        </p:attrNameLst>
                                      </p:cBhvr>
                                      <p:tavLst>
                                        <p:tav tm="0">
                                          <p:val>
                                            <p:strVal val="#ppt_x"/>
                                          </p:val>
                                        </p:tav>
                                        <p:tav tm="100000">
                                          <p:val>
                                            <p:strVal val="#ppt_x"/>
                                          </p:val>
                                        </p:tav>
                                      </p:tavLst>
                                    </p:anim>
                                    <p:anim calcmode="lin" valueType="num">
                                      <p:cBhvr>
                                        <p:cTn id="92" dur="1000" fill="hold"/>
                                        <p:tgtEl>
                                          <p:spTgt spid="1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fade">
                                      <p:cBhvr>
                                        <p:cTn id="95" dur="1000"/>
                                        <p:tgtEl>
                                          <p:spTgt spid="9"/>
                                        </p:tgtEl>
                                      </p:cBhvr>
                                    </p:animEffect>
                                    <p:anim calcmode="lin" valueType="num">
                                      <p:cBhvr>
                                        <p:cTn id="96" dur="1000" fill="hold"/>
                                        <p:tgtEl>
                                          <p:spTgt spid="9"/>
                                        </p:tgtEl>
                                        <p:attrNameLst>
                                          <p:attrName>ppt_x</p:attrName>
                                        </p:attrNameLst>
                                      </p:cBhvr>
                                      <p:tavLst>
                                        <p:tav tm="0">
                                          <p:val>
                                            <p:strVal val="#ppt_x"/>
                                          </p:val>
                                        </p:tav>
                                        <p:tav tm="100000">
                                          <p:val>
                                            <p:strVal val="#ppt_x"/>
                                          </p:val>
                                        </p:tav>
                                      </p:tavLst>
                                    </p:anim>
                                    <p:anim calcmode="lin" valueType="num">
                                      <p:cBhvr>
                                        <p:cTn id="97" dur="1000" fill="hold"/>
                                        <p:tgtEl>
                                          <p:spTgt spid="9"/>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fade">
                                      <p:cBhvr>
                                        <p:cTn id="100" dur="1000"/>
                                        <p:tgtEl>
                                          <p:spTgt spid="8"/>
                                        </p:tgtEl>
                                      </p:cBhvr>
                                    </p:animEffect>
                                    <p:anim calcmode="lin" valueType="num">
                                      <p:cBhvr>
                                        <p:cTn id="101" dur="1000" fill="hold"/>
                                        <p:tgtEl>
                                          <p:spTgt spid="8"/>
                                        </p:tgtEl>
                                        <p:attrNameLst>
                                          <p:attrName>ppt_x</p:attrName>
                                        </p:attrNameLst>
                                      </p:cBhvr>
                                      <p:tavLst>
                                        <p:tav tm="0">
                                          <p:val>
                                            <p:strVal val="#ppt_x"/>
                                          </p:val>
                                        </p:tav>
                                        <p:tav tm="100000">
                                          <p:val>
                                            <p:strVal val="#ppt_x"/>
                                          </p:val>
                                        </p:tav>
                                      </p:tavLst>
                                    </p:anim>
                                    <p:anim calcmode="lin" valueType="num">
                                      <p:cBhvr>
                                        <p:cTn id="102" dur="1000" fill="hold"/>
                                        <p:tgtEl>
                                          <p:spTgt spid="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7"/>
                                        </p:tgtEl>
                                        <p:attrNameLst>
                                          <p:attrName>style.visibility</p:attrName>
                                        </p:attrNameLst>
                                      </p:cBhvr>
                                      <p:to>
                                        <p:strVal val="visible"/>
                                      </p:to>
                                    </p:set>
                                    <p:animEffect transition="in" filter="fade">
                                      <p:cBhvr>
                                        <p:cTn id="105" dur="1000"/>
                                        <p:tgtEl>
                                          <p:spTgt spid="7"/>
                                        </p:tgtEl>
                                      </p:cBhvr>
                                    </p:animEffect>
                                    <p:anim calcmode="lin" valueType="num">
                                      <p:cBhvr>
                                        <p:cTn id="106" dur="1000" fill="hold"/>
                                        <p:tgtEl>
                                          <p:spTgt spid="7"/>
                                        </p:tgtEl>
                                        <p:attrNameLst>
                                          <p:attrName>ppt_x</p:attrName>
                                        </p:attrNameLst>
                                      </p:cBhvr>
                                      <p:tavLst>
                                        <p:tav tm="0">
                                          <p:val>
                                            <p:strVal val="#ppt_x"/>
                                          </p:val>
                                        </p:tav>
                                        <p:tav tm="100000">
                                          <p:val>
                                            <p:strVal val="#ppt_x"/>
                                          </p:val>
                                        </p:tav>
                                      </p:tavLst>
                                    </p:anim>
                                    <p:anim calcmode="lin" valueType="num">
                                      <p:cBhvr>
                                        <p:cTn id="10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BBE8BC0-069B-4DEB-B146-7874E7990796}"/>
              </a:ext>
            </a:extLst>
          </p:cNvPr>
          <p:cNvSpPr/>
          <p:nvPr/>
        </p:nvSpPr>
        <p:spPr>
          <a:xfrm>
            <a:off x="735493" y="3207019"/>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Lab </a:t>
            </a:r>
          </a:p>
        </p:txBody>
      </p:sp>
      <p:sp>
        <p:nvSpPr>
          <p:cNvPr id="3" name="Rectangle: Rounded Corners 2">
            <a:extLst>
              <a:ext uri="{FF2B5EF4-FFF2-40B4-BE49-F238E27FC236}">
                <a16:creationId xmlns:a16="http://schemas.microsoft.com/office/drawing/2014/main" id="{FF3ADB17-F727-406D-866F-E68ECA7094E9}"/>
              </a:ext>
            </a:extLst>
          </p:cNvPr>
          <p:cNvSpPr/>
          <p:nvPr/>
        </p:nvSpPr>
        <p:spPr>
          <a:xfrm>
            <a:off x="722241" y="2272754"/>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Pharmacy</a:t>
            </a:r>
          </a:p>
        </p:txBody>
      </p:sp>
      <p:sp>
        <p:nvSpPr>
          <p:cNvPr id="4" name="Rectangle: Rounded Corners 3">
            <a:extLst>
              <a:ext uri="{FF2B5EF4-FFF2-40B4-BE49-F238E27FC236}">
                <a16:creationId xmlns:a16="http://schemas.microsoft.com/office/drawing/2014/main" id="{0A515303-211B-43BA-AAC4-3F61CBAB85D4}"/>
              </a:ext>
            </a:extLst>
          </p:cNvPr>
          <p:cNvSpPr/>
          <p:nvPr/>
        </p:nvSpPr>
        <p:spPr>
          <a:xfrm>
            <a:off x="9448802" y="4154565"/>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Unique ID</a:t>
            </a:r>
          </a:p>
        </p:txBody>
      </p:sp>
      <p:sp>
        <p:nvSpPr>
          <p:cNvPr id="5" name="Rectangle: Rounded Corners 4">
            <a:extLst>
              <a:ext uri="{FF2B5EF4-FFF2-40B4-BE49-F238E27FC236}">
                <a16:creationId xmlns:a16="http://schemas.microsoft.com/office/drawing/2014/main" id="{CED34E3E-934F-4674-BDC9-08A808F651E9}"/>
              </a:ext>
            </a:extLst>
          </p:cNvPr>
          <p:cNvSpPr/>
          <p:nvPr/>
        </p:nvSpPr>
        <p:spPr>
          <a:xfrm>
            <a:off x="9448802" y="3207019"/>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Mange Quantity</a:t>
            </a:r>
          </a:p>
        </p:txBody>
      </p:sp>
      <p:sp>
        <p:nvSpPr>
          <p:cNvPr id="6" name="Rectangle: Rounded Corners 5">
            <a:extLst>
              <a:ext uri="{FF2B5EF4-FFF2-40B4-BE49-F238E27FC236}">
                <a16:creationId xmlns:a16="http://schemas.microsoft.com/office/drawing/2014/main" id="{FAEEDF28-F55D-474C-B538-1D889CE5E07A}"/>
              </a:ext>
            </a:extLst>
          </p:cNvPr>
          <p:cNvSpPr/>
          <p:nvPr/>
        </p:nvSpPr>
        <p:spPr>
          <a:xfrm>
            <a:off x="735496" y="4154565"/>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Vending Machine</a:t>
            </a:r>
          </a:p>
        </p:txBody>
      </p:sp>
      <p:sp>
        <p:nvSpPr>
          <p:cNvPr id="7" name="Oval 6">
            <a:extLst>
              <a:ext uri="{FF2B5EF4-FFF2-40B4-BE49-F238E27FC236}">
                <a16:creationId xmlns:a16="http://schemas.microsoft.com/office/drawing/2014/main" id="{810BA4E8-9DB3-4496-8C04-BC3FF4B00623}"/>
              </a:ext>
            </a:extLst>
          </p:cNvPr>
          <p:cNvSpPr/>
          <p:nvPr/>
        </p:nvSpPr>
        <p:spPr>
          <a:xfrm>
            <a:off x="4015405" y="2729989"/>
            <a:ext cx="4108175" cy="1411336"/>
          </a:xfrm>
          <a:prstGeom prst="ellipse">
            <a:avLst/>
          </a:prstGeom>
          <a:ln>
            <a:noFill/>
          </a:ln>
          <a:effectLst>
            <a:glow rad="228600">
              <a:schemeClr val="accent6">
                <a:satMod val="175000"/>
                <a:alpha val="40000"/>
              </a:schemeClr>
            </a:glow>
            <a:outerShdw blurRad="50800" dist="38100" dir="8100000" algn="tr" rotWithShape="0">
              <a:prstClr val="black">
                <a:alpha val="40000"/>
              </a:prstClr>
            </a:outerShdw>
          </a:effectLst>
          <a:scene3d>
            <a:camera prst="orthographicFront">
              <a:rot lat="0" lon="0" rev="0"/>
            </a:camera>
            <a:lightRig rig="balanced" dir="tl">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b="1" dirty="0">
                <a:solidFill>
                  <a:srgbClr val="92D050"/>
                </a:solidFill>
                <a:latin typeface="Times New Roman" panose="02020603050405020304" pitchFamily="18" charset="0"/>
                <a:cs typeface="Times New Roman" panose="02020603050405020304" pitchFamily="18" charset="0"/>
              </a:rPr>
              <a:t>Manager</a:t>
            </a:r>
          </a:p>
        </p:txBody>
      </p:sp>
      <p:sp>
        <p:nvSpPr>
          <p:cNvPr id="8" name="Rectangle: Rounded Corners 7">
            <a:extLst>
              <a:ext uri="{FF2B5EF4-FFF2-40B4-BE49-F238E27FC236}">
                <a16:creationId xmlns:a16="http://schemas.microsoft.com/office/drawing/2014/main" id="{31F520AA-9149-4879-9CA3-DBBCE2D6BCC9}"/>
              </a:ext>
            </a:extLst>
          </p:cNvPr>
          <p:cNvSpPr/>
          <p:nvPr/>
        </p:nvSpPr>
        <p:spPr>
          <a:xfrm>
            <a:off x="9448802" y="2269440"/>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Stock Record</a:t>
            </a:r>
          </a:p>
        </p:txBody>
      </p:sp>
      <p:cxnSp>
        <p:nvCxnSpPr>
          <p:cNvPr id="17" name="Straight Arrow Connector 16">
            <a:extLst>
              <a:ext uri="{FF2B5EF4-FFF2-40B4-BE49-F238E27FC236}">
                <a16:creationId xmlns:a16="http://schemas.microsoft.com/office/drawing/2014/main" id="{54F12F9A-A1A1-4169-A5B9-2418531C003D}"/>
              </a:ext>
            </a:extLst>
          </p:cNvPr>
          <p:cNvCxnSpPr>
            <a:cxnSpLocks/>
          </p:cNvCxnSpPr>
          <p:nvPr/>
        </p:nvCxnSpPr>
        <p:spPr>
          <a:xfrm>
            <a:off x="3147389" y="2544417"/>
            <a:ext cx="894524" cy="5830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D4202FA9-6586-4FE4-A6BD-C987B2B0DF83}"/>
              </a:ext>
            </a:extLst>
          </p:cNvPr>
          <p:cNvCxnSpPr>
            <a:cxnSpLocks/>
          </p:cNvCxnSpPr>
          <p:nvPr/>
        </p:nvCxnSpPr>
        <p:spPr>
          <a:xfrm>
            <a:off x="3147389" y="3412843"/>
            <a:ext cx="762002" cy="128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F88009F-B54B-484D-9CF7-181F409BAAAF}"/>
              </a:ext>
            </a:extLst>
          </p:cNvPr>
          <p:cNvCxnSpPr>
            <a:cxnSpLocks/>
          </p:cNvCxnSpPr>
          <p:nvPr/>
        </p:nvCxnSpPr>
        <p:spPr>
          <a:xfrm flipV="1">
            <a:off x="3147389" y="3717244"/>
            <a:ext cx="868016" cy="6303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21CF4410-35ED-4429-BD62-ADE0E8B338C5}"/>
              </a:ext>
            </a:extLst>
          </p:cNvPr>
          <p:cNvCxnSpPr>
            <a:cxnSpLocks/>
            <a:endCxn id="8" idx="1"/>
          </p:cNvCxnSpPr>
          <p:nvPr/>
        </p:nvCxnSpPr>
        <p:spPr>
          <a:xfrm flipV="1">
            <a:off x="8229594" y="2488101"/>
            <a:ext cx="1219208" cy="596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D9616512-4356-458D-83A4-B9E2C32A30F7}"/>
              </a:ext>
            </a:extLst>
          </p:cNvPr>
          <p:cNvCxnSpPr>
            <a:cxnSpLocks/>
            <a:endCxn id="5" idx="1"/>
          </p:cNvCxnSpPr>
          <p:nvPr/>
        </p:nvCxnSpPr>
        <p:spPr>
          <a:xfrm flipV="1">
            <a:off x="8229594" y="3425680"/>
            <a:ext cx="1219208" cy="99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818F3C16-F2B7-41FA-921A-9CE7AF481F02}"/>
              </a:ext>
            </a:extLst>
          </p:cNvPr>
          <p:cNvCxnSpPr>
            <a:cxnSpLocks/>
            <a:endCxn id="4" idx="1"/>
          </p:cNvCxnSpPr>
          <p:nvPr/>
        </p:nvCxnSpPr>
        <p:spPr>
          <a:xfrm>
            <a:off x="8229594" y="3773782"/>
            <a:ext cx="1219208" cy="599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57328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2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par>
                          <p:cTn id="30" fill="hold">
                            <p:stCondLst>
                              <p:cond delay="1500"/>
                            </p:stCondLst>
                            <p:childTnLst>
                              <p:par>
                                <p:cTn id="31" presetID="16" presetClass="entr" presetSubtype="2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par>
                          <p:cTn id="34" fill="hold">
                            <p:stCondLst>
                              <p:cond delay="2000"/>
                            </p:stCondLst>
                            <p:childTnLst>
                              <p:par>
                                <p:cTn id="35" presetID="22" presetClass="entr" presetSubtype="4"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par>
                                <p:cTn id="41" presetID="22" presetClass="entr" presetSubtype="4"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down)">
                                      <p:cBhvr>
                                        <p:cTn id="43" dur="500"/>
                                        <p:tgtEl>
                                          <p:spTgt spid="31"/>
                                        </p:tgtEl>
                                      </p:cBhvr>
                                    </p:animEffect>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E603-F213-458B-BB3F-6D78FF8022CE}"/>
              </a:ext>
            </a:extLst>
          </p:cNvPr>
          <p:cNvSpPr>
            <a:spLocks noGrp="1"/>
          </p:cNvSpPr>
          <p:nvPr>
            <p:ph type="title"/>
          </p:nvPr>
        </p:nvSpPr>
        <p:spPr>
          <a:xfrm>
            <a:off x="581192" y="781878"/>
            <a:ext cx="11029616" cy="775052"/>
          </a:xfrm>
        </p:spPr>
        <p:txBody>
          <a:bodyPr>
            <a:normAutofit/>
          </a:bodyPr>
          <a:lstStyle/>
          <a:p>
            <a:pPr algn="ctr"/>
            <a:r>
              <a:rPr lang="en-US" sz="4000" b="1" dirty="0">
                <a:solidFill>
                  <a:srgbClr val="FFC000"/>
                </a:solidFill>
                <a:latin typeface="Times New Roman" panose="02020603050405020304" pitchFamily="18" charset="0"/>
                <a:cs typeface="Times New Roman" panose="02020603050405020304" pitchFamily="18" charset="0"/>
              </a:rPr>
              <a:t>Project development Tools </a:t>
            </a:r>
            <a:endParaRPr lang="en-US" sz="6600" b="1" dirty="0">
              <a:solidFill>
                <a:srgbClr val="FFC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6ABCAC1-FE12-4435-8D66-4E18EB6764BB}"/>
              </a:ext>
            </a:extLst>
          </p:cNvPr>
          <p:cNvSpPr txBox="1"/>
          <p:nvPr/>
        </p:nvSpPr>
        <p:spPr>
          <a:xfrm>
            <a:off x="846236" y="2226366"/>
            <a:ext cx="3977556" cy="334995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Eclipse</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MS Word </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PowerPoint</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Git Hub (Communication)</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Smart Git</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Git (Commands) </a:t>
            </a:r>
          </a:p>
        </p:txBody>
      </p:sp>
      <p:pic>
        <p:nvPicPr>
          <p:cNvPr id="5" name="Picture 4" descr="See the source image">
            <a:extLst>
              <a:ext uri="{FF2B5EF4-FFF2-40B4-BE49-F238E27FC236}">
                <a16:creationId xmlns:a16="http://schemas.microsoft.com/office/drawing/2014/main" id="{902706FD-186A-4219-8F6A-323345627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266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D633-4C93-4059-ACC1-71DC1ABF7944}"/>
              </a:ext>
            </a:extLst>
          </p:cNvPr>
          <p:cNvSpPr>
            <a:spLocks noGrp="1"/>
          </p:cNvSpPr>
          <p:nvPr>
            <p:ph type="title"/>
          </p:nvPr>
        </p:nvSpPr>
        <p:spPr>
          <a:xfrm>
            <a:off x="581192" y="734518"/>
            <a:ext cx="11029616" cy="833570"/>
          </a:xfrm>
        </p:spPr>
        <p:txBody>
          <a:bodyPr>
            <a:normAutofit/>
          </a:bodyPr>
          <a:lstStyle/>
          <a:p>
            <a:pPr algn="ctr"/>
            <a:r>
              <a:rPr lang="en-US" sz="4000" b="1" dirty="0">
                <a:solidFill>
                  <a:srgbClr val="FFC000"/>
                </a:solidFill>
                <a:latin typeface="Times New Roman" panose="02020603050405020304" pitchFamily="18" charset="0"/>
                <a:cs typeface="Times New Roman" panose="02020603050405020304" pitchFamily="18" charset="0"/>
              </a:rPr>
              <a:t>Program Information</a:t>
            </a:r>
          </a:p>
        </p:txBody>
      </p:sp>
      <p:pic>
        <p:nvPicPr>
          <p:cNvPr id="3" name="Picture 2" descr="See the source image">
            <a:extLst>
              <a:ext uri="{FF2B5EF4-FFF2-40B4-BE49-F238E27FC236}">
                <a16:creationId xmlns:a16="http://schemas.microsoft.com/office/drawing/2014/main" id="{75EEA755-B30C-488E-B959-4C178B7CE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E251C0E-9F77-4555-91AE-083F66499B91}"/>
              </a:ext>
            </a:extLst>
          </p:cNvPr>
          <p:cNvSpPr/>
          <p:nvPr/>
        </p:nvSpPr>
        <p:spPr>
          <a:xfrm>
            <a:off x="1431235" y="2240592"/>
            <a:ext cx="10402956" cy="3246530"/>
          </a:xfrm>
          <a:prstGeom prst="rect">
            <a:avLst/>
          </a:prstGeom>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Total Classes      = 35</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Total Functions = 165</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Total Lines         = 13K</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a:p>
            <a:pPr>
              <a:lnSpc>
                <a:spcPct val="150000"/>
              </a:lnSpc>
            </a:pPr>
            <a:r>
              <a:rPr lang="en-US" sz="2800" b="1" dirty="0">
                <a:latin typeface="Times New Roman" panose="02020603050405020304" pitchFamily="18" charset="0"/>
                <a:cs typeface="Times New Roman" panose="02020603050405020304" pitchFamily="18" charset="0"/>
              </a:rPr>
              <a:t>Main Body Hint = if ( while (switch (While (if (switch ( ))))).  </a:t>
            </a:r>
          </a:p>
        </p:txBody>
      </p:sp>
    </p:spTree>
    <p:extLst>
      <p:ext uri="{BB962C8B-B14F-4D97-AF65-F5344CB8AC3E}">
        <p14:creationId xmlns:p14="http://schemas.microsoft.com/office/powerpoint/2010/main" val="15013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3C4F24D1-0B83-4D49-81C3-13E322A26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774"/>
            <a:ext cx="12351026" cy="7003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631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340C4B-7CDC-4EE7-8ADF-39A800A5F55D}"/>
              </a:ext>
            </a:extLst>
          </p:cNvPr>
          <p:cNvSpPr/>
          <p:nvPr/>
        </p:nvSpPr>
        <p:spPr>
          <a:xfrm>
            <a:off x="581192" y="2274838"/>
            <a:ext cx="11029616" cy="2223942"/>
          </a:xfrm>
          <a:prstGeom prst="rect">
            <a:avLst/>
          </a:prstGeom>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	I would like to express my special thanks to my teacher </a:t>
            </a:r>
            <a:r>
              <a:rPr lang="en-US" b="1" dirty="0">
                <a:latin typeface="Times New Roman" panose="02020603050405020304" pitchFamily="18" charset="0"/>
                <a:cs typeface="Times New Roman" panose="02020603050405020304" pitchFamily="18" charset="0"/>
              </a:rPr>
              <a:t>(Amina Saud &amp; </a:t>
            </a:r>
            <a:r>
              <a:rPr lang="en-US" b="1" dirty="0" err="1">
                <a:latin typeface="Times New Roman" panose="02020603050405020304" pitchFamily="18" charset="0"/>
                <a:cs typeface="Times New Roman" panose="02020603050405020304" pitchFamily="18" charset="0"/>
              </a:rPr>
              <a:t>Zunair</a:t>
            </a:r>
            <a:r>
              <a:rPr lang="en-US" b="1" dirty="0">
                <a:latin typeface="Times New Roman" panose="02020603050405020304" pitchFamily="18" charset="0"/>
                <a:cs typeface="Times New Roman" panose="02020603050405020304" pitchFamily="18" charset="0"/>
              </a:rPr>
              <a:t> Mahmood)</a:t>
            </a:r>
            <a:r>
              <a:rPr lang="en-US" dirty="0">
                <a:latin typeface="Times New Roman" panose="02020603050405020304" pitchFamily="18" charset="0"/>
                <a:cs typeface="Times New Roman" panose="02020603050405020304" pitchFamily="18" charset="0"/>
              </a:rPr>
              <a:t> who gave me the golden opportunity to do this wonderful project on the topic (Hospital Management System), which also helped me in doing a lot of learning and I came to know about so many new things I am really thankful to them. Secondly, I would also like to thank </a:t>
            </a:r>
            <a:r>
              <a:rPr lang="en-US" b="1" dirty="0">
                <a:latin typeface="Times New Roman" panose="02020603050405020304" pitchFamily="18" charset="0"/>
                <a:cs typeface="Times New Roman" panose="02020603050405020304" pitchFamily="18" charset="0"/>
              </a:rPr>
              <a:t>Group Members</a:t>
            </a:r>
            <a:r>
              <a:rPr lang="en-US" dirty="0">
                <a:latin typeface="Times New Roman" panose="02020603050405020304" pitchFamily="18" charset="0"/>
                <a:cs typeface="Times New Roman" panose="02020603050405020304" pitchFamily="18" charset="0"/>
              </a:rPr>
              <a:t> who helped me a lot in finalizing this project within the limited time frame.</a:t>
            </a:r>
          </a:p>
        </p:txBody>
      </p:sp>
      <p:sp>
        <p:nvSpPr>
          <p:cNvPr id="4" name="Rectangle 3">
            <a:extLst>
              <a:ext uri="{FF2B5EF4-FFF2-40B4-BE49-F238E27FC236}">
                <a16:creationId xmlns:a16="http://schemas.microsoft.com/office/drawing/2014/main" id="{2CCB9BC0-AA8C-4888-9B5D-6D725D76401B}"/>
              </a:ext>
            </a:extLst>
          </p:cNvPr>
          <p:cNvSpPr/>
          <p:nvPr/>
        </p:nvSpPr>
        <p:spPr>
          <a:xfrm>
            <a:off x="8516147" y="5053740"/>
            <a:ext cx="2554580"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Thank you !</a:t>
            </a:r>
          </a:p>
        </p:txBody>
      </p:sp>
      <p:pic>
        <p:nvPicPr>
          <p:cNvPr id="5" name="Picture 4" descr="See the source image">
            <a:extLst>
              <a:ext uri="{FF2B5EF4-FFF2-40B4-BE49-F238E27FC236}">
                <a16:creationId xmlns:a16="http://schemas.microsoft.com/office/drawing/2014/main" id="{346DA860-3924-456A-9626-5967F3837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e the source image">
            <a:extLst>
              <a:ext uri="{FF2B5EF4-FFF2-40B4-BE49-F238E27FC236}">
                <a16:creationId xmlns:a16="http://schemas.microsoft.com/office/drawing/2014/main" id="{1DA04F34-3D84-4BBD-A24B-D99D8D064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0840" y="630266"/>
            <a:ext cx="2813595" cy="123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383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A906D0-3587-47D6-B2C5-2A87D2E6F2FD}"/>
              </a:ext>
            </a:extLst>
          </p:cNvPr>
          <p:cNvPicPr>
            <a:picLocks noChangeAspect="1"/>
          </p:cNvPicPr>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33830529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nodeType="with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See the source image">
            <a:extLst>
              <a:ext uri="{FF2B5EF4-FFF2-40B4-BE49-F238E27FC236}">
                <a16:creationId xmlns:a16="http://schemas.microsoft.com/office/drawing/2014/main" id="{39A102FB-DDB7-46E8-80D1-6CE70B17D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28398"/>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9D805F-8FA4-4E95-86BE-5CC116A17BC5}"/>
              </a:ext>
            </a:extLst>
          </p:cNvPr>
          <p:cNvPicPr>
            <a:picLocks noChangeAspect="1"/>
          </p:cNvPicPr>
          <p:nvPr/>
        </p:nvPicPr>
        <p:blipFill>
          <a:blip r:embed="rId3"/>
          <a:stretch>
            <a:fillRect/>
          </a:stretch>
        </p:blipFill>
        <p:spPr>
          <a:xfrm>
            <a:off x="-1" y="0"/>
            <a:ext cx="12192001" cy="6852964"/>
          </a:xfrm>
          <a:prstGeom prst="rect">
            <a:avLst/>
          </a:prstGeom>
        </p:spPr>
      </p:pic>
    </p:spTree>
    <p:extLst>
      <p:ext uri="{BB962C8B-B14F-4D97-AF65-F5344CB8AC3E}">
        <p14:creationId xmlns:p14="http://schemas.microsoft.com/office/powerpoint/2010/main" val="18060378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fill="hold" nodeType="withEffect">
                                  <p:stCondLst>
                                    <p:cond delay="0"/>
                                  </p:stCondLst>
                                  <p:childTnLst>
                                    <p:animClr clrSpc="hsl" dir="cw">
                                      <p:cBhvr override="childStyle">
                                        <p:cTn id="6" dur="500" fill="hold"/>
                                        <p:tgtEl>
                                          <p:spTgt spid="6"/>
                                        </p:tgtEl>
                                        <p:attrNameLst>
                                          <p:attrName>style.color</p:attrName>
                                        </p:attrNameLst>
                                      </p:cBhvr>
                                      <p:by>
                                        <p:hsl h="0" s="12549" l="25098"/>
                                      </p:by>
                                    </p:animClr>
                                    <p:animClr clrSpc="hsl" dir="cw">
                                      <p:cBhvr>
                                        <p:cTn id="7" dur="500" fill="hold"/>
                                        <p:tgtEl>
                                          <p:spTgt spid="6"/>
                                        </p:tgtEl>
                                        <p:attrNameLst>
                                          <p:attrName>fillcolor</p:attrName>
                                        </p:attrNameLst>
                                      </p:cBhvr>
                                      <p:by>
                                        <p:hsl h="0" s="12549" l="25098"/>
                                      </p:by>
                                    </p:animClr>
                                    <p:animClr clrSpc="hsl" dir="cw">
                                      <p:cBhvr>
                                        <p:cTn id="8" dur="500" fill="hold"/>
                                        <p:tgtEl>
                                          <p:spTgt spid="6"/>
                                        </p:tgtEl>
                                        <p:attrNameLst>
                                          <p:attrName>stroke.color</p:attrName>
                                        </p:attrNameLst>
                                      </p:cBhvr>
                                      <p:by>
                                        <p:hsl h="0" s="12549" l="25098"/>
                                      </p:by>
                                    </p:animClr>
                                    <p:set>
                                      <p:cBhvr>
                                        <p:cTn id="9"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1CF94250-8D97-401F-A36C-5B5DB39DDD59}"/>
              </a:ext>
            </a:extLst>
          </p:cNvPr>
          <p:cNvSpPr>
            <a:spLocks noGrp="1"/>
          </p:cNvSpPr>
          <p:nvPr>
            <p:ph type="ctrTitle"/>
          </p:nvPr>
        </p:nvSpPr>
        <p:spPr>
          <a:xfrm>
            <a:off x="2610677" y="1559171"/>
            <a:ext cx="7209183" cy="643217"/>
          </a:xfrm>
        </p:spPr>
        <p:txBody>
          <a:bodyPr>
            <a:normAutofit/>
          </a:bodyPr>
          <a:lstStyle/>
          <a:p>
            <a:pPr algn="ctr"/>
            <a:r>
              <a:rPr lang="en-US" sz="3200" b="1" dirty="0">
                <a:solidFill>
                  <a:schemeClr val="accent2"/>
                </a:solidFill>
                <a:latin typeface="Times New Roman" panose="02020603050405020304" pitchFamily="18" charset="0"/>
                <a:cs typeface="Times New Roman" panose="02020603050405020304" pitchFamily="18" charset="0"/>
              </a:rPr>
              <a:t>Object-oriented programing</a:t>
            </a:r>
          </a:p>
        </p:txBody>
      </p:sp>
      <p:sp>
        <p:nvSpPr>
          <p:cNvPr id="3" name="Subtitle 2" descr="subtitle">
            <a:extLst>
              <a:ext uri="{FF2B5EF4-FFF2-40B4-BE49-F238E27FC236}">
                <a16:creationId xmlns:a16="http://schemas.microsoft.com/office/drawing/2014/main" id="{6D55F7CC-C3DE-41F7-8BE1-39A9489FC047}"/>
              </a:ext>
            </a:extLst>
          </p:cNvPr>
          <p:cNvSpPr>
            <a:spLocks noGrp="1"/>
          </p:cNvSpPr>
          <p:nvPr>
            <p:ph type="subTitle" idx="1"/>
          </p:nvPr>
        </p:nvSpPr>
        <p:spPr/>
        <p:txBody>
          <a:bodyPr/>
          <a:lstStyle/>
          <a:p>
            <a:pPr algn="ctr"/>
            <a:r>
              <a:rPr lang="en-US" dirty="0"/>
              <a:t>          &lt;BSCS-G-Section&gt;</a:t>
            </a:r>
          </a:p>
        </p:txBody>
      </p:sp>
      <p:sp>
        <p:nvSpPr>
          <p:cNvPr id="4" name="TextBox 3">
            <a:extLst>
              <a:ext uri="{FF2B5EF4-FFF2-40B4-BE49-F238E27FC236}">
                <a16:creationId xmlns:a16="http://schemas.microsoft.com/office/drawing/2014/main" id="{79B8EEAE-3964-4050-94DF-F6FFBBB37065}"/>
              </a:ext>
            </a:extLst>
          </p:cNvPr>
          <p:cNvSpPr txBox="1"/>
          <p:nvPr/>
        </p:nvSpPr>
        <p:spPr>
          <a:xfrm>
            <a:off x="581194" y="3197857"/>
            <a:ext cx="10696406" cy="2554545"/>
          </a:xfrm>
          <a:prstGeom prst="rect">
            <a:avLst/>
          </a:prstGeom>
          <a:noFill/>
        </p:spPr>
        <p:txBody>
          <a:bodyPr wrap="square" rtlCol="0">
            <a:spAutoFit/>
          </a:bodyPr>
          <a:lstStyle/>
          <a:p>
            <a:r>
              <a:rPr lang="en-US" sz="3200" b="1" dirty="0">
                <a:solidFill>
                  <a:srgbClr val="92D050"/>
                </a:solidFill>
                <a:latin typeface="Times New Roman" panose="02020603050405020304" pitchFamily="18" charset="0"/>
                <a:cs typeface="Times New Roman" panose="02020603050405020304" pitchFamily="18" charset="0"/>
              </a:rPr>
              <a:t>Presented by</a:t>
            </a:r>
          </a:p>
          <a:p>
            <a:pPr marL="457200" indent="-457200">
              <a:buClr>
                <a:srgbClr val="00B050"/>
              </a:buClr>
              <a:buFont typeface="Wingdings" panose="05000000000000000000" pitchFamily="2" charset="2"/>
              <a:buChar char="v"/>
            </a:pPr>
            <a:r>
              <a:rPr lang="en-US" sz="3200" b="1" dirty="0">
                <a:solidFill>
                  <a:srgbClr val="FFC000"/>
                </a:solidFill>
                <a:latin typeface="Times New Roman" panose="02020603050405020304" pitchFamily="18" charset="0"/>
                <a:cs typeface="Times New Roman" panose="02020603050405020304" pitchFamily="18" charset="0"/>
              </a:rPr>
              <a:t>Muhammad Azeem</a:t>
            </a:r>
          </a:p>
          <a:p>
            <a:pPr marL="457200" indent="-457200">
              <a:buClr>
                <a:srgbClr val="00B050"/>
              </a:buClr>
              <a:buFont typeface="Wingdings" panose="05000000000000000000" pitchFamily="2" charset="2"/>
              <a:buChar char="v"/>
            </a:pPr>
            <a:r>
              <a:rPr lang="en-US" sz="3200" b="1" dirty="0">
                <a:solidFill>
                  <a:srgbClr val="FFC000"/>
                </a:solidFill>
                <a:latin typeface="Times New Roman" panose="02020603050405020304" pitchFamily="18" charset="0"/>
                <a:cs typeface="Times New Roman" panose="02020603050405020304" pitchFamily="18" charset="0"/>
              </a:rPr>
              <a:t>Muhammad Maaz Usman</a:t>
            </a:r>
          </a:p>
          <a:p>
            <a:pPr marL="457200" indent="-457200">
              <a:buClr>
                <a:srgbClr val="00B050"/>
              </a:buClr>
              <a:buFont typeface="Wingdings" panose="05000000000000000000" pitchFamily="2" charset="2"/>
              <a:buChar char="v"/>
            </a:pPr>
            <a:r>
              <a:rPr lang="en-US" sz="3200" b="1" dirty="0">
                <a:solidFill>
                  <a:srgbClr val="FFC000"/>
                </a:solidFill>
                <a:latin typeface="Times New Roman" panose="02020603050405020304" pitchFamily="18" charset="0"/>
                <a:cs typeface="Times New Roman" panose="02020603050405020304" pitchFamily="18" charset="0"/>
              </a:rPr>
              <a:t>Osman Asgher</a:t>
            </a:r>
          </a:p>
          <a:p>
            <a:pPr marL="457200" indent="-457200">
              <a:buClr>
                <a:srgbClr val="00B050"/>
              </a:buClr>
              <a:buFont typeface="Wingdings" panose="05000000000000000000" pitchFamily="2" charset="2"/>
              <a:buChar char="v"/>
            </a:pPr>
            <a:r>
              <a:rPr lang="en-US" sz="3200" b="1" dirty="0">
                <a:solidFill>
                  <a:srgbClr val="FFC000"/>
                </a:solidFill>
                <a:latin typeface="Times New Roman" panose="02020603050405020304" pitchFamily="18" charset="0"/>
                <a:cs typeface="Times New Roman" panose="02020603050405020304" pitchFamily="18" charset="0"/>
              </a:rPr>
              <a:t>Umer Farooq </a:t>
            </a:r>
            <a:endParaRPr lang="en-US" sz="2800" b="1" dirty="0">
              <a:solidFill>
                <a:srgbClr val="FFC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ED3A1E2-2DD9-43B3-AFBF-C1FDC6F655BC}"/>
              </a:ext>
            </a:extLst>
          </p:cNvPr>
          <p:cNvSpPr txBox="1"/>
          <p:nvPr/>
        </p:nvSpPr>
        <p:spPr>
          <a:xfrm>
            <a:off x="437322" y="2624101"/>
            <a:ext cx="5459895" cy="461665"/>
          </a:xfrm>
          <a:prstGeom prst="rect">
            <a:avLst/>
          </a:prstGeom>
          <a:noFill/>
        </p:spPr>
        <p:txBody>
          <a:bodyPr wrap="square" rtlCol="0">
            <a:spAutoFit/>
          </a:bodyPr>
          <a:lstStyle/>
          <a:p>
            <a:r>
              <a:rPr lang="en-US" sz="2400" b="1" dirty="0">
                <a:solidFill>
                  <a:schemeClr val="accent2"/>
                </a:solidFill>
                <a:latin typeface="Times New Roman" panose="02020603050405020304" pitchFamily="18" charset="0"/>
                <a:cs typeface="Times New Roman" panose="02020603050405020304" pitchFamily="18" charset="0"/>
              </a:rPr>
              <a:t>TEACHER: MA’AM AMINA SAUD</a:t>
            </a:r>
          </a:p>
        </p:txBody>
      </p:sp>
      <p:pic>
        <p:nvPicPr>
          <p:cNvPr id="1026" name="Picture 2" descr="See the source image">
            <a:extLst>
              <a:ext uri="{FF2B5EF4-FFF2-40B4-BE49-F238E27FC236}">
                <a16:creationId xmlns:a16="http://schemas.microsoft.com/office/drawing/2014/main" id="{5B616493-1BB0-4E8E-A7A6-D36BBC9D4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8" y="781915"/>
            <a:ext cx="2813595" cy="158264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39038E62-CF87-4E58-ADD2-1C6E4EAC2FE2}"/>
              </a:ext>
            </a:extLst>
          </p:cNvPr>
          <p:cNvSpPr txBox="1">
            <a:spLocks/>
          </p:cNvSpPr>
          <p:nvPr/>
        </p:nvSpPr>
        <p:spPr>
          <a:xfrm>
            <a:off x="373940" y="548858"/>
            <a:ext cx="9591696" cy="848139"/>
          </a:xfrm>
          <a:prstGeom prst="rect">
            <a:avLst/>
          </a:prstGeom>
          <a:effectLst/>
        </p:spPr>
        <p:txBody>
          <a:bodyPr vert="horz" lIns="91440" tIns="45720" rIns="91440" bIns="45720" rtlCol="0" anchor="b">
            <a:normAutofit fontScale="77500" lnSpcReduction="2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i="1" u="sng" dirty="0">
                <a:solidFill>
                  <a:schemeClr val="accent2"/>
                </a:solidFill>
                <a:latin typeface="Times New Roman" panose="02020603050405020304" pitchFamily="18" charset="0"/>
                <a:cs typeface="Times New Roman" panose="02020603050405020304" pitchFamily="18" charset="0"/>
              </a:rPr>
              <a:t>Project</a:t>
            </a:r>
          </a:p>
          <a:p>
            <a:r>
              <a:rPr lang="en-US" sz="4000" b="1" dirty="0">
                <a:solidFill>
                  <a:schemeClr val="accent2"/>
                </a:solidFill>
                <a:latin typeface="Times New Roman" panose="02020603050405020304" pitchFamily="18" charset="0"/>
                <a:cs typeface="Times New Roman" panose="02020603050405020304" pitchFamily="18" charset="0"/>
              </a:rPr>
              <a:t>                        Hospital Management System</a:t>
            </a:r>
          </a:p>
        </p:txBody>
      </p:sp>
      <p:pic>
        <p:nvPicPr>
          <p:cNvPr id="9" name="Picture 8" descr="See the source image">
            <a:extLst>
              <a:ext uri="{FF2B5EF4-FFF2-40B4-BE49-F238E27FC236}">
                <a16:creationId xmlns:a16="http://schemas.microsoft.com/office/drawing/2014/main" id="{6E742A72-0BC0-42C1-BD79-BF5B677D0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765" y="1042336"/>
            <a:ext cx="1033670" cy="10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075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 calcmode="lin" valueType="num">
                                      <p:cBhvr additive="base">
                                        <p:cTn id="3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nodeType="after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additive="base">
                                        <p:cTn id="4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2" presetClass="entr" presetSubtype="4" fill="hold" nodeType="after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 calcmode="lin" valueType="num">
                                      <p:cBhvr additive="base">
                                        <p:cTn id="4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2" presetClass="entr" presetSubtype="4" fill="hold" nodeType="after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 calcmode="lin" valueType="num">
                                      <p:cBhvr additive="base">
                                        <p:cTn id="5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10" presetClass="entr" presetSubtype="0" fill="hold" nodeType="afterEffect">
                                  <p:stCondLst>
                                    <p:cond delay="0"/>
                                  </p:stCondLst>
                                  <p:childTnLst>
                                    <p:set>
                                      <p:cBhvr>
                                        <p:cTn id="57" dur="1" fill="hold">
                                          <p:stCondLst>
                                            <p:cond delay="0"/>
                                          </p:stCondLst>
                                        </p:cTn>
                                        <p:tgtEl>
                                          <p:spTgt spid="1026"/>
                                        </p:tgtEl>
                                        <p:attrNameLst>
                                          <p:attrName>style.visibility</p:attrName>
                                        </p:attrNameLst>
                                      </p:cBhvr>
                                      <p:to>
                                        <p:strVal val="visible"/>
                                      </p:to>
                                    </p:set>
                                    <p:animEffect transition="in" filter="fade">
                                      <p:cBhvr>
                                        <p:cTn id="58" dur="500"/>
                                        <p:tgtEl>
                                          <p:spTgt spid="1026"/>
                                        </p:tgtEl>
                                      </p:cBhvr>
                                    </p:animEffect>
                                  </p:childTnLst>
                                </p:cTn>
                              </p:par>
                            </p:childTnLst>
                          </p:cTn>
                        </p:par>
                        <p:par>
                          <p:cTn id="59" fill="hold">
                            <p:stCondLst>
                              <p:cond delay="6000"/>
                            </p:stCondLst>
                            <p:childTnLst>
                              <p:par>
                                <p:cTn id="60" presetID="10" presetClass="entr" presetSubtype="0"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A1A5-9E19-49A3-B9F8-00C6721E7189}"/>
              </a:ext>
            </a:extLst>
          </p:cNvPr>
          <p:cNvSpPr>
            <a:spLocks noGrp="1"/>
          </p:cNvSpPr>
          <p:nvPr>
            <p:ph type="title"/>
          </p:nvPr>
        </p:nvSpPr>
        <p:spPr>
          <a:xfrm>
            <a:off x="662609" y="741722"/>
            <a:ext cx="11025808" cy="769815"/>
          </a:xfrm>
        </p:spPr>
        <p:txBody>
          <a:bodyPr>
            <a:normAutofit/>
          </a:bodyPr>
          <a:lstStyle/>
          <a:p>
            <a:pPr algn="ctr"/>
            <a:r>
              <a:rPr lang="en-US" sz="4000" b="1" dirty="0">
                <a:solidFill>
                  <a:srgbClr val="FFC000"/>
                </a:solidFill>
                <a:latin typeface="Times New Roman" panose="02020603050405020304" pitchFamily="18" charset="0"/>
                <a:cs typeface="Times New Roman" panose="02020603050405020304" pitchFamily="18" charset="0"/>
              </a:rPr>
              <a:t>Table Of Contents</a:t>
            </a:r>
          </a:p>
        </p:txBody>
      </p:sp>
      <p:sp>
        <p:nvSpPr>
          <p:cNvPr id="4" name="TextBox 3">
            <a:extLst>
              <a:ext uri="{FF2B5EF4-FFF2-40B4-BE49-F238E27FC236}">
                <a16:creationId xmlns:a16="http://schemas.microsoft.com/office/drawing/2014/main" id="{30D4A483-FC14-4B66-AA8A-F178DE2C83DB}"/>
              </a:ext>
            </a:extLst>
          </p:cNvPr>
          <p:cNvSpPr txBox="1"/>
          <p:nvPr/>
        </p:nvSpPr>
        <p:spPr>
          <a:xfrm>
            <a:off x="556591" y="2146852"/>
            <a:ext cx="11131826" cy="390395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Why have I chosen it</a:t>
            </a:r>
          </a:p>
          <a:p>
            <a:pPr marL="285750" indent="-28575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What have I learnt from doing project</a:t>
            </a:r>
          </a:p>
          <a:p>
            <a:pPr marL="285750" indent="-28575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Features </a:t>
            </a:r>
          </a:p>
          <a:p>
            <a:pPr marL="285750" indent="-28575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Program Circle</a:t>
            </a:r>
          </a:p>
          <a:p>
            <a:pPr marL="285750" indent="-28575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Demo (Execution of Project)</a:t>
            </a:r>
          </a:p>
          <a:p>
            <a:pPr marL="285750" indent="-28575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Question and Answer session</a:t>
            </a:r>
          </a:p>
        </p:txBody>
      </p:sp>
      <p:pic>
        <p:nvPicPr>
          <p:cNvPr id="5" name="Picture 4" descr="See the source image">
            <a:extLst>
              <a:ext uri="{FF2B5EF4-FFF2-40B4-BE49-F238E27FC236}">
                <a16:creationId xmlns:a16="http://schemas.microsoft.com/office/drawing/2014/main" id="{5D474BA0-B598-4F1B-979F-CFCA5E206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501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nodeType="after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 calcmode="lin" valueType="num">
                                      <p:cBhvr additive="base">
                                        <p:cTn id="3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 calcmode="lin" valueType="num">
                                      <p:cBhvr additive="base">
                                        <p:cTn id="4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nodeType="after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277A-C128-4385-9B90-054D9223E338}"/>
              </a:ext>
            </a:extLst>
          </p:cNvPr>
          <p:cNvSpPr>
            <a:spLocks noGrp="1"/>
          </p:cNvSpPr>
          <p:nvPr>
            <p:ph type="title"/>
          </p:nvPr>
        </p:nvSpPr>
        <p:spPr>
          <a:xfrm>
            <a:off x="581192" y="877828"/>
            <a:ext cx="11029616" cy="737329"/>
          </a:xfrm>
        </p:spPr>
        <p:txBody>
          <a:bodyPr>
            <a:normAutofit/>
          </a:bodyPr>
          <a:lstStyle/>
          <a:p>
            <a:pPr algn="ctr"/>
            <a:r>
              <a:rPr lang="en-US" sz="4000" b="1" dirty="0">
                <a:solidFill>
                  <a:srgbClr val="FFC000"/>
                </a:solidFill>
                <a:latin typeface="Times New Roman" panose="02020603050405020304" pitchFamily="18" charset="0"/>
                <a:cs typeface="Times New Roman" panose="02020603050405020304" pitchFamily="18" charset="0"/>
              </a:rPr>
              <a:t>Introduction</a:t>
            </a:r>
            <a:endParaRPr lang="en-US" sz="4000" dirty="0">
              <a:solidFill>
                <a:srgbClr val="FFC000"/>
              </a:solidFill>
              <a:latin typeface="Times New Roman" panose="02020603050405020304" pitchFamily="18" charset="0"/>
              <a:cs typeface="Times New Roman" panose="02020603050405020304" pitchFamily="18" charset="0"/>
            </a:endParaRPr>
          </a:p>
        </p:txBody>
      </p:sp>
      <p:pic>
        <p:nvPicPr>
          <p:cNvPr id="2052" name="Picture 4" descr="See the source image">
            <a:extLst>
              <a:ext uri="{FF2B5EF4-FFF2-40B4-BE49-F238E27FC236}">
                <a16:creationId xmlns:a16="http://schemas.microsoft.com/office/drawing/2014/main" id="{C1F9851E-CBEA-4652-8603-5576F8B5C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F5F9EB0-5D4A-49D7-8E19-FC9158DF5AAF}"/>
              </a:ext>
            </a:extLst>
          </p:cNvPr>
          <p:cNvSpPr/>
          <p:nvPr/>
        </p:nvSpPr>
        <p:spPr>
          <a:xfrm>
            <a:off x="914400" y="2492784"/>
            <a:ext cx="10071653" cy="2952027"/>
          </a:xfrm>
          <a:prstGeom prst="rect">
            <a:avLst/>
          </a:prstGeom>
        </p:spPr>
        <p:txBody>
          <a:bodyPr wrap="square">
            <a:spAutoFit/>
          </a:bodyPr>
          <a:lstStyle/>
          <a:p>
            <a:pPr algn="just">
              <a:lnSpc>
                <a:spcPct val="150000"/>
              </a:lnSpc>
            </a:pPr>
            <a:r>
              <a:rPr lang="en-US" dirty="0"/>
              <a:t>	The project Hospital Management system includes registration of patients, storing their information into the system with the help of File handling and it can also be used by pharmacy, labs and Vending Machine. The Software has the facility to give a unique id for every patient, stores, vending machine, and All Staff. The details of every patient and the staff are saved automatically. The Hospital Management System can be entered using a username and password (GUI) as well as Pharmacy, Lab, Vending machine. Receptionists can manage All Doctors, Nurses, and workers Timetable and Accountant can manage all salaries. In this project, there is a small Bank system in the software and all the revenue is saved in Bank.</a:t>
            </a:r>
          </a:p>
        </p:txBody>
      </p:sp>
    </p:spTree>
    <p:extLst>
      <p:ext uri="{BB962C8B-B14F-4D97-AF65-F5344CB8AC3E}">
        <p14:creationId xmlns:p14="http://schemas.microsoft.com/office/powerpoint/2010/main" val="993037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1456-F354-4BEB-A6A1-96A5BA9E49C5}"/>
              </a:ext>
            </a:extLst>
          </p:cNvPr>
          <p:cNvSpPr>
            <a:spLocks noGrp="1"/>
          </p:cNvSpPr>
          <p:nvPr>
            <p:ph type="title"/>
          </p:nvPr>
        </p:nvSpPr>
        <p:spPr>
          <a:xfrm>
            <a:off x="581192" y="755374"/>
            <a:ext cx="11029616" cy="869850"/>
          </a:xfrm>
        </p:spPr>
        <p:txBody>
          <a:bodyPr>
            <a:normAutofit/>
          </a:bodyPr>
          <a:lstStyle/>
          <a:p>
            <a:pPr algn="ctr"/>
            <a:r>
              <a:rPr lang="en-US" sz="4000" b="1" dirty="0">
                <a:solidFill>
                  <a:srgbClr val="FFC000"/>
                </a:solidFill>
                <a:latin typeface="Times New Roman" panose="02020603050405020304" pitchFamily="18" charset="0"/>
                <a:cs typeface="Times New Roman" panose="02020603050405020304" pitchFamily="18" charset="0"/>
              </a:rPr>
              <a:t>WHY I HAVE CHOSEN IT </a:t>
            </a:r>
          </a:p>
        </p:txBody>
      </p:sp>
      <p:sp>
        <p:nvSpPr>
          <p:cNvPr id="3" name="Oval 2">
            <a:extLst>
              <a:ext uri="{FF2B5EF4-FFF2-40B4-BE49-F238E27FC236}">
                <a16:creationId xmlns:a16="http://schemas.microsoft.com/office/drawing/2014/main" id="{440512CD-A2FE-4070-A648-899A0343C348}"/>
              </a:ext>
            </a:extLst>
          </p:cNvPr>
          <p:cNvSpPr/>
          <p:nvPr/>
        </p:nvSpPr>
        <p:spPr>
          <a:xfrm>
            <a:off x="4757530" y="2411896"/>
            <a:ext cx="2862470" cy="1391478"/>
          </a:xfrm>
          <a:prstGeom prst="ellipse">
            <a:avLst/>
          </a:prstGeom>
          <a:effectLst>
            <a:glow rad="63500">
              <a:schemeClr val="accent3">
                <a:satMod val="175000"/>
                <a:alpha val="40000"/>
              </a:schemeClr>
            </a:glow>
            <a:outerShdw blurRad="88900" dist="38100" dir="5040000" rotWithShape="0">
              <a:srgbClr val="000000">
                <a:alpha val="60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D939044-DFAD-443A-9871-D4A497B6D6DD}"/>
              </a:ext>
            </a:extLst>
          </p:cNvPr>
          <p:cNvSpPr/>
          <p:nvPr/>
        </p:nvSpPr>
        <p:spPr>
          <a:xfrm>
            <a:off x="1709530" y="4373217"/>
            <a:ext cx="2862470" cy="1729409"/>
          </a:xfrm>
          <a:prstGeom prst="roundRect">
            <a:avLst/>
          </a:prstGeom>
          <a:effectLst>
            <a:glow rad="139700">
              <a:schemeClr val="accent5">
                <a:satMod val="175000"/>
                <a:alpha val="40000"/>
              </a:schemeClr>
            </a:glow>
            <a:outerShdw blurRad="88900" dist="38100" dir="5040000" rotWithShape="0">
              <a:srgbClr val="000000">
                <a:alpha val="60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C4A122-9833-433C-B30E-C84EB3F26381}"/>
              </a:ext>
            </a:extLst>
          </p:cNvPr>
          <p:cNvSpPr/>
          <p:nvPr/>
        </p:nvSpPr>
        <p:spPr>
          <a:xfrm>
            <a:off x="7732643" y="4373217"/>
            <a:ext cx="2862470" cy="1729409"/>
          </a:xfrm>
          <a:prstGeom prst="roundRect">
            <a:avLst/>
          </a:prstGeom>
          <a:effectLst>
            <a:glow rad="139700">
              <a:schemeClr val="accent5">
                <a:satMod val="175000"/>
                <a:alpha val="40000"/>
              </a:schemeClr>
            </a:glow>
            <a:outerShdw blurRad="88900" dist="38100" dir="5040000" rotWithShape="0">
              <a:srgbClr val="000000">
                <a:alpha val="60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641A8A8-714E-4A9A-8D79-C49866373015}"/>
              </a:ext>
            </a:extLst>
          </p:cNvPr>
          <p:cNvCxnSpPr>
            <a:cxnSpLocks/>
          </p:cNvCxnSpPr>
          <p:nvPr/>
        </p:nvCxnSpPr>
        <p:spPr>
          <a:xfrm flipH="1">
            <a:off x="4572000" y="3737113"/>
            <a:ext cx="563218" cy="636104"/>
          </a:xfrm>
          <a:prstGeom prst="straightConnector1">
            <a:avLst/>
          </a:prstGeom>
          <a:ln>
            <a:tailEnd type="triangle"/>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FF32BDB-831A-463A-A172-E392F4D6073D}"/>
              </a:ext>
            </a:extLst>
          </p:cNvPr>
          <p:cNvCxnSpPr>
            <a:cxnSpLocks/>
          </p:cNvCxnSpPr>
          <p:nvPr/>
        </p:nvCxnSpPr>
        <p:spPr>
          <a:xfrm>
            <a:off x="7169426" y="3684104"/>
            <a:ext cx="563217" cy="689113"/>
          </a:xfrm>
          <a:prstGeom prst="straightConnector1">
            <a:avLst/>
          </a:prstGeom>
          <a:ln>
            <a:tailEnd type="triangle"/>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C924BF2-7C24-4BFE-944D-ED6B378344F5}"/>
              </a:ext>
            </a:extLst>
          </p:cNvPr>
          <p:cNvSpPr/>
          <p:nvPr/>
        </p:nvSpPr>
        <p:spPr>
          <a:xfrm>
            <a:off x="5191349" y="2544441"/>
            <a:ext cx="1994832" cy="954107"/>
          </a:xfrm>
          <a:prstGeom prst="rect">
            <a:avLst/>
          </a:prstGeom>
        </p:spPr>
        <p:txBody>
          <a:bodyPr wrap="square">
            <a:spAutoFit/>
          </a:bodyPr>
          <a:lstStyle/>
          <a:p>
            <a:pPr algn="ctr"/>
            <a:r>
              <a:rPr lang="en-US" sz="2800" b="1" dirty="0">
                <a:solidFill>
                  <a:srgbClr val="FFFF00"/>
                </a:solidFill>
                <a:latin typeface="Times New Roman" panose="02020603050405020304" pitchFamily="18" charset="0"/>
                <a:cs typeface="Times New Roman" panose="02020603050405020304" pitchFamily="18" charset="0"/>
              </a:rPr>
              <a:t>Proposed system </a:t>
            </a:r>
          </a:p>
        </p:txBody>
      </p:sp>
      <p:sp>
        <p:nvSpPr>
          <p:cNvPr id="21" name="Rectangle 20">
            <a:extLst>
              <a:ext uri="{FF2B5EF4-FFF2-40B4-BE49-F238E27FC236}">
                <a16:creationId xmlns:a16="http://schemas.microsoft.com/office/drawing/2014/main" id="{EB34C131-1E3E-4A17-B75B-FEBB781DEFF1}"/>
              </a:ext>
            </a:extLst>
          </p:cNvPr>
          <p:cNvSpPr/>
          <p:nvPr/>
        </p:nvSpPr>
        <p:spPr>
          <a:xfrm>
            <a:off x="1798421" y="4437029"/>
            <a:ext cx="2641057" cy="1631216"/>
          </a:xfrm>
          <a:prstGeom prst="rect">
            <a:avLst/>
          </a:prstGeom>
        </p:spPr>
        <p:txBody>
          <a:bodyPr wrap="square">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This system will be most useful for searching the details of Doctors, and Patients </a:t>
            </a:r>
          </a:p>
        </p:txBody>
      </p:sp>
      <p:sp>
        <p:nvSpPr>
          <p:cNvPr id="22" name="Rectangle 21">
            <a:extLst>
              <a:ext uri="{FF2B5EF4-FFF2-40B4-BE49-F238E27FC236}">
                <a16:creationId xmlns:a16="http://schemas.microsoft.com/office/drawing/2014/main" id="{41E2F5E4-6C3E-49EA-AC8E-72B7F075E47E}"/>
              </a:ext>
            </a:extLst>
          </p:cNvPr>
          <p:cNvSpPr/>
          <p:nvPr/>
        </p:nvSpPr>
        <p:spPr>
          <a:xfrm>
            <a:off x="7843349" y="4437029"/>
            <a:ext cx="2641057" cy="1631216"/>
          </a:xfrm>
          <a:prstGeom prst="rect">
            <a:avLst/>
          </a:prstGeom>
        </p:spPr>
        <p:txBody>
          <a:bodyPr wrap="square">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Manage Doctor time, salaries, department, and Unique ID as well as Nurses and workers </a:t>
            </a:r>
          </a:p>
        </p:txBody>
      </p:sp>
      <p:sp>
        <p:nvSpPr>
          <p:cNvPr id="23" name="TextBox 22">
            <a:extLst>
              <a:ext uri="{FF2B5EF4-FFF2-40B4-BE49-F238E27FC236}">
                <a16:creationId xmlns:a16="http://schemas.microsoft.com/office/drawing/2014/main" id="{5CBC302E-51FA-47CA-9292-284E8CF0CDCA}"/>
              </a:ext>
            </a:extLst>
          </p:cNvPr>
          <p:cNvSpPr txBox="1"/>
          <p:nvPr/>
        </p:nvSpPr>
        <p:spPr>
          <a:xfrm>
            <a:off x="581192" y="2175109"/>
            <a:ext cx="2612582" cy="400110"/>
          </a:xfrm>
          <a:prstGeom prst="rect">
            <a:avLst/>
          </a:prstGeom>
          <a:noFill/>
        </p:spPr>
        <p:txBody>
          <a:bodyPr wrap="square" rtlCol="0">
            <a:spAutoFit/>
          </a:bodyPr>
          <a:lstStyle/>
          <a:p>
            <a:r>
              <a:rPr lang="en-US" sz="2000" b="1" dirty="0"/>
              <a:t>Because of Covid-19</a:t>
            </a:r>
          </a:p>
        </p:txBody>
      </p:sp>
      <p:pic>
        <p:nvPicPr>
          <p:cNvPr id="24" name="Picture 4" descr="See the source image">
            <a:extLst>
              <a:ext uri="{FF2B5EF4-FFF2-40B4-BE49-F238E27FC236}">
                <a16:creationId xmlns:a16="http://schemas.microsoft.com/office/drawing/2014/main" id="{30F99020-E1B7-4BAC-8C56-BD2D52C44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586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16" presetClass="entr" presetSubtype="21"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arn(inVertical)">
                                      <p:cBhvr>
                                        <p:cTn id="50" dur="500"/>
                                        <p:tgtEl>
                                          <p:spTgt spid="10"/>
                                        </p:tgtEl>
                                      </p:cBhvr>
                                    </p:animEffect>
                                  </p:childTnLst>
                                </p:cTn>
                              </p:par>
                              <p:par>
                                <p:cTn id="51" presetID="16" presetClass="entr" presetSubtype="21"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arn(inVertical)">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90E2-C587-4090-8DF6-28EECF2AC52B}"/>
              </a:ext>
            </a:extLst>
          </p:cNvPr>
          <p:cNvSpPr>
            <a:spLocks noGrp="1"/>
          </p:cNvSpPr>
          <p:nvPr>
            <p:ph type="title"/>
          </p:nvPr>
        </p:nvSpPr>
        <p:spPr>
          <a:xfrm>
            <a:off x="952253" y="874643"/>
            <a:ext cx="11029616" cy="662610"/>
          </a:xfrm>
        </p:spPr>
        <p:txBody>
          <a:bodyPr>
            <a:normAutofit fontScale="90000"/>
          </a:bodyPr>
          <a:lstStyle/>
          <a:p>
            <a:pPr algn="ctr"/>
            <a:r>
              <a:rPr lang="en-US" sz="3600" b="1" dirty="0">
                <a:solidFill>
                  <a:srgbClr val="FFC000"/>
                </a:solidFill>
              </a:rPr>
              <a:t>WHAT HAVE I LEARNT FROM DOING PROJECT</a:t>
            </a:r>
          </a:p>
        </p:txBody>
      </p:sp>
      <p:pic>
        <p:nvPicPr>
          <p:cNvPr id="3" name="Picture 4" descr="See the source image">
            <a:extLst>
              <a:ext uri="{FF2B5EF4-FFF2-40B4-BE49-F238E27FC236}">
                <a16:creationId xmlns:a16="http://schemas.microsoft.com/office/drawing/2014/main" id="{FBE89C8D-42AA-46FD-BB80-5C73DACCA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5B40243-5D64-47C4-A414-DF589E882A90}"/>
              </a:ext>
            </a:extLst>
          </p:cNvPr>
          <p:cNvSpPr/>
          <p:nvPr/>
        </p:nvSpPr>
        <p:spPr>
          <a:xfrm>
            <a:off x="408914" y="1763328"/>
            <a:ext cx="11783086" cy="5115311"/>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While doing Java Object Oriented Programming semester project I have learnt following respective things.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Important Object Oriented concepts </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Inheritance </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Polymorphism  </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Encapsulation </a:t>
            </a:r>
          </a:p>
          <a:p>
            <a:pPr marL="342900" indent="-342900">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Implementation </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Abstract classes &amp; Interfaces</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Exception Handling </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File Handling </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Graphical interface Design</a:t>
            </a:r>
          </a:p>
        </p:txBody>
      </p:sp>
      <p:pic>
        <p:nvPicPr>
          <p:cNvPr id="5" name="Picture 4">
            <a:extLst>
              <a:ext uri="{FF2B5EF4-FFF2-40B4-BE49-F238E27FC236}">
                <a16:creationId xmlns:a16="http://schemas.microsoft.com/office/drawing/2014/main" id="{327A770F-1878-4134-821B-DA18945DEBC2}"/>
              </a:ext>
            </a:extLst>
          </p:cNvPr>
          <p:cNvPicPr>
            <a:picLocks noChangeAspect="1"/>
          </p:cNvPicPr>
          <p:nvPr/>
        </p:nvPicPr>
        <p:blipFill rotWithShape="1">
          <a:blip r:embed="rId3"/>
          <a:srcRect l="18587" t="24365" r="43261" b="18132"/>
          <a:stretch/>
        </p:blipFill>
        <p:spPr>
          <a:xfrm>
            <a:off x="7131573" y="2570923"/>
            <a:ext cx="4651513" cy="3736324"/>
          </a:xfrm>
          <a:prstGeom prst="rect">
            <a:avLst/>
          </a:prstGeom>
        </p:spPr>
      </p:pic>
    </p:spTree>
    <p:extLst>
      <p:ext uri="{BB962C8B-B14F-4D97-AF65-F5344CB8AC3E}">
        <p14:creationId xmlns:p14="http://schemas.microsoft.com/office/powerpoint/2010/main" val="132347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6" presetClass="entr" presetSubtype="1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B193-922F-4305-965F-C390345E080B}"/>
              </a:ext>
            </a:extLst>
          </p:cNvPr>
          <p:cNvSpPr>
            <a:spLocks noGrp="1"/>
          </p:cNvSpPr>
          <p:nvPr>
            <p:ph type="title"/>
          </p:nvPr>
        </p:nvSpPr>
        <p:spPr>
          <a:xfrm>
            <a:off x="581192" y="795130"/>
            <a:ext cx="11029616" cy="763833"/>
          </a:xfrm>
        </p:spPr>
        <p:txBody>
          <a:bodyPr>
            <a:normAutofit/>
          </a:bodyPr>
          <a:lstStyle/>
          <a:p>
            <a:pPr algn="ctr"/>
            <a:r>
              <a:rPr lang="en-US" sz="4000" b="1" dirty="0">
                <a:solidFill>
                  <a:srgbClr val="FFC000"/>
                </a:solidFill>
                <a:latin typeface="Times New Roman" panose="02020603050405020304" pitchFamily="18" charset="0"/>
                <a:cs typeface="Times New Roman" panose="02020603050405020304" pitchFamily="18" charset="0"/>
              </a:rPr>
              <a:t>FEATURES OF MY PROJECT</a:t>
            </a:r>
          </a:p>
        </p:txBody>
      </p:sp>
      <p:pic>
        <p:nvPicPr>
          <p:cNvPr id="3" name="Picture 4" descr="See the source image">
            <a:extLst>
              <a:ext uri="{FF2B5EF4-FFF2-40B4-BE49-F238E27FC236}">
                <a16:creationId xmlns:a16="http://schemas.microsoft.com/office/drawing/2014/main" id="{765E0FDD-AD89-4923-910B-0D731ABF1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BE87E626-9F51-4875-ACDC-B9706B4A2568}"/>
              </a:ext>
            </a:extLst>
          </p:cNvPr>
          <p:cNvSpPr/>
          <p:nvPr/>
        </p:nvSpPr>
        <p:spPr>
          <a:xfrm>
            <a:off x="5380383" y="1974573"/>
            <a:ext cx="1895060" cy="914400"/>
          </a:xfrm>
          <a:prstGeom prst="ellipse">
            <a:avLst/>
          </a:prstGeom>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E075418-063D-47E2-ADA4-085A0F2E8F4D}"/>
              </a:ext>
            </a:extLst>
          </p:cNvPr>
          <p:cNvSpPr/>
          <p:nvPr/>
        </p:nvSpPr>
        <p:spPr>
          <a:xfrm>
            <a:off x="715618" y="4803911"/>
            <a:ext cx="2224459" cy="1015663"/>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rot lat="0" lon="0" rev="0"/>
            </a:camera>
            <a:lightRig rig="threePt" dir="tl">
              <a:rot lat="0" lon="0" rev="1200000"/>
            </a:lightRig>
          </a:scene3d>
          <a:sp3d>
            <a:bevelT w="38100" h="508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7CF8F4-464C-4E1E-ACE4-433F470D4FBE}"/>
              </a:ext>
            </a:extLst>
          </p:cNvPr>
          <p:cNvSpPr/>
          <p:nvPr/>
        </p:nvSpPr>
        <p:spPr>
          <a:xfrm>
            <a:off x="9715748" y="2888973"/>
            <a:ext cx="1895060" cy="914400"/>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rot lat="0" lon="0" rev="0"/>
            </a:camera>
            <a:lightRig rig="threePt" dir="tl">
              <a:rot lat="0" lon="0" rev="1200000"/>
            </a:lightRig>
          </a:scene3d>
          <a:sp3d>
            <a:bevelT w="38100" h="508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B9DE22-C4B9-4265-8BBA-6A110A40F67E}"/>
              </a:ext>
            </a:extLst>
          </p:cNvPr>
          <p:cNvSpPr/>
          <p:nvPr/>
        </p:nvSpPr>
        <p:spPr>
          <a:xfrm>
            <a:off x="7275443" y="2888973"/>
            <a:ext cx="1895060" cy="914400"/>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rot lat="0" lon="0" rev="0"/>
            </a:camera>
            <a:lightRig rig="threePt" dir="tl">
              <a:rot lat="0" lon="0" rev="1200000"/>
            </a:lightRig>
          </a:scene3d>
          <a:sp3d>
            <a:bevelT w="38100" h="508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2E6C030-C653-42EA-B1C9-3452B714DAFF}"/>
              </a:ext>
            </a:extLst>
          </p:cNvPr>
          <p:cNvSpPr/>
          <p:nvPr/>
        </p:nvSpPr>
        <p:spPr>
          <a:xfrm>
            <a:off x="3485323" y="2888973"/>
            <a:ext cx="1895060" cy="914400"/>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rot lat="0" lon="0" rev="0"/>
            </a:camera>
            <a:lightRig rig="threePt" dir="tl">
              <a:rot lat="0" lon="0" rev="1200000"/>
            </a:lightRig>
          </a:scene3d>
          <a:sp3d>
            <a:bevelT w="38100" h="508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95474A-6EA7-470C-AD7C-D50D724A7B3E}"/>
              </a:ext>
            </a:extLst>
          </p:cNvPr>
          <p:cNvSpPr/>
          <p:nvPr/>
        </p:nvSpPr>
        <p:spPr>
          <a:xfrm>
            <a:off x="911087" y="2888973"/>
            <a:ext cx="1895060" cy="914400"/>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rot lat="0" lon="0" rev="0"/>
            </a:camera>
            <a:lightRig rig="threePt" dir="tl">
              <a:rot lat="0" lon="0" rev="1200000"/>
            </a:lightRig>
          </a:scene3d>
          <a:sp3d>
            <a:bevelT w="38100" h="508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D31D296C-E64E-4578-8620-BB613A60C720}"/>
              </a:ext>
            </a:extLst>
          </p:cNvPr>
          <p:cNvCxnSpPr/>
          <p:nvPr/>
        </p:nvCxnSpPr>
        <p:spPr>
          <a:xfrm flipH="1">
            <a:off x="5221357" y="2743200"/>
            <a:ext cx="265043" cy="2517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DAC313A-A377-46DF-A7A3-657A07919D92}"/>
              </a:ext>
            </a:extLst>
          </p:cNvPr>
          <p:cNvCxnSpPr/>
          <p:nvPr/>
        </p:nvCxnSpPr>
        <p:spPr>
          <a:xfrm flipH="1">
            <a:off x="2806147" y="2431773"/>
            <a:ext cx="2415210" cy="6957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8962499-67E4-48DE-B843-1CD62E571E59}"/>
              </a:ext>
            </a:extLst>
          </p:cNvPr>
          <p:cNvCxnSpPr/>
          <p:nvPr/>
        </p:nvCxnSpPr>
        <p:spPr>
          <a:xfrm>
            <a:off x="7407965" y="2431773"/>
            <a:ext cx="2307783" cy="5632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CF58EB03-7BEA-44F4-80BE-671217416473}"/>
              </a:ext>
            </a:extLst>
          </p:cNvPr>
          <p:cNvCxnSpPr>
            <a:cxnSpLocks/>
          </p:cNvCxnSpPr>
          <p:nvPr/>
        </p:nvCxnSpPr>
        <p:spPr>
          <a:xfrm>
            <a:off x="7169426" y="2743200"/>
            <a:ext cx="251791" cy="2517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FC3F15F-261A-4979-B203-D5707D7B0650}"/>
              </a:ext>
            </a:extLst>
          </p:cNvPr>
          <p:cNvCxnSpPr>
            <a:cxnSpLocks/>
          </p:cNvCxnSpPr>
          <p:nvPr/>
        </p:nvCxnSpPr>
        <p:spPr>
          <a:xfrm flipH="1">
            <a:off x="2610679" y="3061252"/>
            <a:ext cx="410818" cy="17426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62D3A04F-A2DC-46AE-A119-3DC95D42360B}"/>
              </a:ext>
            </a:extLst>
          </p:cNvPr>
          <p:cNvCxnSpPr>
            <a:cxnSpLocks/>
          </p:cNvCxnSpPr>
          <p:nvPr/>
        </p:nvCxnSpPr>
        <p:spPr>
          <a:xfrm>
            <a:off x="3000666" y="3061252"/>
            <a:ext cx="566076" cy="17426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3D0329E7-AE5A-4C3F-BDDE-3677FF892CCD}"/>
              </a:ext>
            </a:extLst>
          </p:cNvPr>
          <p:cNvCxnSpPr>
            <a:cxnSpLocks/>
          </p:cNvCxnSpPr>
          <p:nvPr/>
        </p:nvCxnSpPr>
        <p:spPr>
          <a:xfrm flipH="1">
            <a:off x="8852678" y="2932043"/>
            <a:ext cx="659070" cy="18718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4D9EBCEA-D28B-43A5-8E12-92FF3C310795}"/>
              </a:ext>
            </a:extLst>
          </p:cNvPr>
          <p:cNvCxnSpPr>
            <a:cxnSpLocks/>
          </p:cNvCxnSpPr>
          <p:nvPr/>
        </p:nvCxnSpPr>
        <p:spPr>
          <a:xfrm>
            <a:off x="9490916" y="2932043"/>
            <a:ext cx="449664" cy="18718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9" name="Rectangle 48">
            <a:extLst>
              <a:ext uri="{FF2B5EF4-FFF2-40B4-BE49-F238E27FC236}">
                <a16:creationId xmlns:a16="http://schemas.microsoft.com/office/drawing/2014/main" id="{AB528F1F-2338-458C-A591-C459AECECC27}"/>
              </a:ext>
            </a:extLst>
          </p:cNvPr>
          <p:cNvSpPr/>
          <p:nvPr/>
        </p:nvSpPr>
        <p:spPr>
          <a:xfrm>
            <a:off x="1056862" y="2966278"/>
            <a:ext cx="1710368" cy="707886"/>
          </a:xfrm>
          <a:prstGeom prst="rect">
            <a:avLst/>
          </a:prstGeom>
        </p:spPr>
        <p:txBody>
          <a:bodyPr wrap="square">
            <a:spAutoFit/>
          </a:bodyPr>
          <a:lstStyle/>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Update Data</a:t>
            </a:r>
          </a:p>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in All File </a:t>
            </a:r>
          </a:p>
        </p:txBody>
      </p:sp>
      <p:sp>
        <p:nvSpPr>
          <p:cNvPr id="50" name="Rectangle 49">
            <a:extLst>
              <a:ext uri="{FF2B5EF4-FFF2-40B4-BE49-F238E27FC236}">
                <a16:creationId xmlns:a16="http://schemas.microsoft.com/office/drawing/2014/main" id="{E7296094-D205-44FA-9D63-1B6DB49904C1}"/>
              </a:ext>
            </a:extLst>
          </p:cNvPr>
          <p:cNvSpPr/>
          <p:nvPr/>
        </p:nvSpPr>
        <p:spPr>
          <a:xfrm>
            <a:off x="9919263" y="2966278"/>
            <a:ext cx="1397566" cy="707886"/>
          </a:xfrm>
          <a:prstGeom prst="rect">
            <a:avLst/>
          </a:prstGeom>
        </p:spPr>
        <p:txBody>
          <a:bodyPr wrap="square">
            <a:spAutoFit/>
          </a:bodyPr>
          <a:lstStyle/>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View Data</a:t>
            </a:r>
          </a:p>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in All File </a:t>
            </a:r>
          </a:p>
        </p:txBody>
      </p:sp>
      <p:sp>
        <p:nvSpPr>
          <p:cNvPr id="51" name="Rectangle 50">
            <a:extLst>
              <a:ext uri="{FF2B5EF4-FFF2-40B4-BE49-F238E27FC236}">
                <a16:creationId xmlns:a16="http://schemas.microsoft.com/office/drawing/2014/main" id="{9B9BCF8F-002A-46DC-BA69-1EDCDEB4C4CD}"/>
              </a:ext>
            </a:extLst>
          </p:cNvPr>
          <p:cNvSpPr/>
          <p:nvPr/>
        </p:nvSpPr>
        <p:spPr>
          <a:xfrm>
            <a:off x="7329177" y="2966278"/>
            <a:ext cx="1858119" cy="707886"/>
          </a:xfrm>
          <a:prstGeom prst="rect">
            <a:avLst/>
          </a:prstGeom>
        </p:spPr>
        <p:txBody>
          <a:bodyPr wrap="square">
            <a:spAutoFit/>
          </a:bodyPr>
          <a:lstStyle/>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Delete Data </a:t>
            </a:r>
          </a:p>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in All File </a:t>
            </a:r>
          </a:p>
        </p:txBody>
      </p:sp>
      <p:sp>
        <p:nvSpPr>
          <p:cNvPr id="52" name="Rectangle 51">
            <a:extLst>
              <a:ext uri="{FF2B5EF4-FFF2-40B4-BE49-F238E27FC236}">
                <a16:creationId xmlns:a16="http://schemas.microsoft.com/office/drawing/2014/main" id="{820EF780-60B4-4CBF-B22A-ADB0DE375A41}"/>
              </a:ext>
            </a:extLst>
          </p:cNvPr>
          <p:cNvSpPr/>
          <p:nvPr/>
        </p:nvSpPr>
        <p:spPr>
          <a:xfrm>
            <a:off x="1003399" y="4696022"/>
            <a:ext cx="1691060" cy="1015663"/>
          </a:xfrm>
          <a:prstGeom prst="rect">
            <a:avLst/>
          </a:prstGeom>
        </p:spPr>
        <p:txBody>
          <a:bodyPr wrap="square">
            <a:spAutoFit/>
          </a:bodyPr>
          <a:lstStyle/>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Search Doctor with current Time</a:t>
            </a:r>
          </a:p>
        </p:txBody>
      </p:sp>
      <p:sp>
        <p:nvSpPr>
          <p:cNvPr id="53" name="Rectangle 52">
            <a:extLst>
              <a:ext uri="{FF2B5EF4-FFF2-40B4-BE49-F238E27FC236}">
                <a16:creationId xmlns:a16="http://schemas.microsoft.com/office/drawing/2014/main" id="{337F5FC8-564D-4962-B0B5-B60BAC8E3388}"/>
              </a:ext>
            </a:extLst>
          </p:cNvPr>
          <p:cNvSpPr/>
          <p:nvPr/>
        </p:nvSpPr>
        <p:spPr>
          <a:xfrm>
            <a:off x="3681060" y="2966278"/>
            <a:ext cx="1568707" cy="707886"/>
          </a:xfrm>
          <a:prstGeom prst="rect">
            <a:avLst/>
          </a:prstGeom>
        </p:spPr>
        <p:txBody>
          <a:bodyPr wrap="square">
            <a:spAutoFit/>
          </a:bodyPr>
          <a:lstStyle/>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Search Data in All File </a:t>
            </a:r>
          </a:p>
        </p:txBody>
      </p:sp>
      <p:sp>
        <p:nvSpPr>
          <p:cNvPr id="54" name="Oval 53">
            <a:extLst>
              <a:ext uri="{FF2B5EF4-FFF2-40B4-BE49-F238E27FC236}">
                <a16:creationId xmlns:a16="http://schemas.microsoft.com/office/drawing/2014/main" id="{739995D0-BF70-4F1F-A919-5FCE2F65B34B}"/>
              </a:ext>
            </a:extLst>
          </p:cNvPr>
          <p:cNvSpPr/>
          <p:nvPr/>
        </p:nvSpPr>
        <p:spPr>
          <a:xfrm>
            <a:off x="9591261" y="4800598"/>
            <a:ext cx="2498488" cy="1015663"/>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rot lat="0" lon="0" rev="0"/>
            </a:camera>
            <a:lightRig rig="threePt" dir="tl">
              <a:rot lat="0" lon="0" rev="1200000"/>
            </a:lightRig>
          </a:scene3d>
          <a:sp3d>
            <a:bevelT w="38100" h="508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EEEF5BA-0D14-48A9-8CAC-AA11FA558C89}"/>
              </a:ext>
            </a:extLst>
          </p:cNvPr>
          <p:cNvSpPr/>
          <p:nvPr/>
        </p:nvSpPr>
        <p:spPr>
          <a:xfrm>
            <a:off x="6718852" y="4800599"/>
            <a:ext cx="2654247" cy="1015663"/>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rot lat="0" lon="0" rev="0"/>
            </a:camera>
            <a:lightRig rig="threePt" dir="tl">
              <a:rot lat="0" lon="0" rev="1200000"/>
            </a:lightRig>
          </a:scene3d>
          <a:sp3d>
            <a:bevelT w="38100" h="508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A90880F-DBFB-4587-846A-6503CC7D2D1E}"/>
              </a:ext>
            </a:extLst>
          </p:cNvPr>
          <p:cNvSpPr/>
          <p:nvPr/>
        </p:nvSpPr>
        <p:spPr>
          <a:xfrm>
            <a:off x="3246285" y="4803911"/>
            <a:ext cx="2454284" cy="1015663"/>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rot lat="0" lon="0" rev="0"/>
            </a:camera>
            <a:lightRig rig="threePt" dir="tl">
              <a:rot lat="0" lon="0" rev="1200000"/>
            </a:lightRig>
          </a:scene3d>
          <a:sp3d>
            <a:bevelT w="38100" h="508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B646F40-1728-4499-A76F-A3BC0C17D802}"/>
              </a:ext>
            </a:extLst>
          </p:cNvPr>
          <p:cNvSpPr/>
          <p:nvPr/>
        </p:nvSpPr>
        <p:spPr>
          <a:xfrm>
            <a:off x="10058396" y="4763723"/>
            <a:ext cx="1691060" cy="1015663"/>
          </a:xfrm>
          <a:prstGeom prst="rect">
            <a:avLst/>
          </a:prstGeom>
        </p:spPr>
        <p:txBody>
          <a:bodyPr wrap="square">
            <a:spAutoFit/>
          </a:bodyPr>
          <a:lstStyle/>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Accountant maintain all Staff Salaries</a:t>
            </a:r>
          </a:p>
        </p:txBody>
      </p:sp>
      <p:sp>
        <p:nvSpPr>
          <p:cNvPr id="58" name="Rectangle 57">
            <a:extLst>
              <a:ext uri="{FF2B5EF4-FFF2-40B4-BE49-F238E27FC236}">
                <a16:creationId xmlns:a16="http://schemas.microsoft.com/office/drawing/2014/main" id="{D147E1A4-5B29-4213-BB29-76A8ED46F677}"/>
              </a:ext>
            </a:extLst>
          </p:cNvPr>
          <p:cNvSpPr/>
          <p:nvPr/>
        </p:nvSpPr>
        <p:spPr>
          <a:xfrm>
            <a:off x="7018474" y="4838147"/>
            <a:ext cx="2125842" cy="1015663"/>
          </a:xfrm>
          <a:prstGeom prst="rect">
            <a:avLst/>
          </a:prstGeom>
        </p:spPr>
        <p:txBody>
          <a:bodyPr wrap="square">
            <a:spAutoFit/>
          </a:bodyPr>
          <a:lstStyle/>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Pharmacy record and maintain Stock</a:t>
            </a:r>
          </a:p>
        </p:txBody>
      </p:sp>
      <p:sp>
        <p:nvSpPr>
          <p:cNvPr id="59" name="Rectangle 58">
            <a:extLst>
              <a:ext uri="{FF2B5EF4-FFF2-40B4-BE49-F238E27FC236}">
                <a16:creationId xmlns:a16="http://schemas.microsoft.com/office/drawing/2014/main" id="{06527EFC-A0AF-4FCF-8198-FDCCB96BD2B0}"/>
              </a:ext>
            </a:extLst>
          </p:cNvPr>
          <p:cNvSpPr/>
          <p:nvPr/>
        </p:nvSpPr>
        <p:spPr>
          <a:xfrm>
            <a:off x="3602412" y="4800598"/>
            <a:ext cx="1964229" cy="1015663"/>
          </a:xfrm>
          <a:prstGeom prst="rect">
            <a:avLst/>
          </a:prstGeom>
        </p:spPr>
        <p:txBody>
          <a:bodyPr wrap="square">
            <a:spAutoFit/>
          </a:bodyPr>
          <a:lstStyle/>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Use 3 interface To control all program</a:t>
            </a:r>
          </a:p>
        </p:txBody>
      </p:sp>
      <p:sp>
        <p:nvSpPr>
          <p:cNvPr id="60" name="Oval 59">
            <a:extLst>
              <a:ext uri="{FF2B5EF4-FFF2-40B4-BE49-F238E27FC236}">
                <a16:creationId xmlns:a16="http://schemas.microsoft.com/office/drawing/2014/main" id="{013E7A1B-E583-41BB-AACA-D93D4B100DFE}"/>
              </a:ext>
            </a:extLst>
          </p:cNvPr>
          <p:cNvSpPr/>
          <p:nvPr/>
        </p:nvSpPr>
        <p:spPr>
          <a:xfrm>
            <a:off x="5011455" y="3769474"/>
            <a:ext cx="2654247" cy="1015663"/>
          </a:xfrm>
          <a:prstGeom prst="ellipse">
            <a:avLst/>
          </a:prstGeom>
          <a:effectLst>
            <a:glow rad="63500">
              <a:schemeClr val="accent5">
                <a:satMod val="175000"/>
                <a:alpha val="40000"/>
              </a:schemeClr>
            </a:glow>
            <a:outerShdw blurRad="50800" dist="38100" dir="13500000" algn="br" rotWithShape="0">
              <a:prstClr val="black">
                <a:alpha val="40000"/>
              </a:prstClr>
            </a:outerShdw>
          </a:effectLst>
          <a:scene3d>
            <a:camera prst="orthographicFront">
              <a:rot lat="0" lon="0" rev="0"/>
            </a:camera>
            <a:lightRig rig="threePt" dir="tl">
              <a:rot lat="0" lon="0" rev="1200000"/>
            </a:lightRig>
          </a:scene3d>
          <a:sp3d>
            <a:bevelT w="38100" h="508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FAE2213-1297-4DEA-812F-31B4FFBEAA27}"/>
              </a:ext>
            </a:extLst>
          </p:cNvPr>
          <p:cNvSpPr/>
          <p:nvPr/>
        </p:nvSpPr>
        <p:spPr>
          <a:xfrm>
            <a:off x="5317998" y="3729550"/>
            <a:ext cx="2125842" cy="1015663"/>
          </a:xfrm>
          <a:prstGeom prst="rect">
            <a:avLst/>
          </a:prstGeom>
        </p:spPr>
        <p:txBody>
          <a:bodyPr wrap="square">
            <a:spAutoFit/>
          </a:bodyPr>
          <a:lstStyle/>
          <a:p>
            <a:pPr algn="ctr"/>
            <a:r>
              <a:rPr lang="en-US" sz="2000" b="1" dirty="0">
                <a:solidFill>
                  <a:schemeClr val="accent1">
                    <a:lumMod val="75000"/>
                    <a:lumOff val="25000"/>
                  </a:schemeClr>
                </a:solidFill>
                <a:latin typeface="Times New Roman" panose="02020603050405020304" pitchFamily="18" charset="0"/>
                <a:cs typeface="Times New Roman" panose="02020603050405020304" pitchFamily="18" charset="0"/>
              </a:rPr>
              <a:t>Small Bank, Vending, and Stock System</a:t>
            </a:r>
          </a:p>
        </p:txBody>
      </p:sp>
      <p:cxnSp>
        <p:nvCxnSpPr>
          <p:cNvPr id="64" name="Straight Arrow Connector 63">
            <a:extLst>
              <a:ext uri="{FF2B5EF4-FFF2-40B4-BE49-F238E27FC236}">
                <a16:creationId xmlns:a16="http://schemas.microsoft.com/office/drawing/2014/main" id="{A3FA77CD-8324-4EB1-8A51-D3BCFDE7039B}"/>
              </a:ext>
            </a:extLst>
          </p:cNvPr>
          <p:cNvCxnSpPr/>
          <p:nvPr/>
        </p:nvCxnSpPr>
        <p:spPr>
          <a:xfrm>
            <a:off x="6327913" y="2994991"/>
            <a:ext cx="0" cy="734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a:extLst>
              <a:ext uri="{FF2B5EF4-FFF2-40B4-BE49-F238E27FC236}">
                <a16:creationId xmlns:a16="http://schemas.microsoft.com/office/drawing/2014/main" id="{A8F3BAA1-DF0D-4B8A-8E0A-7AE628BFB543}"/>
              </a:ext>
            </a:extLst>
          </p:cNvPr>
          <p:cNvSpPr/>
          <p:nvPr/>
        </p:nvSpPr>
        <p:spPr>
          <a:xfrm>
            <a:off x="5450520" y="2174173"/>
            <a:ext cx="1804918" cy="461665"/>
          </a:xfrm>
          <a:prstGeom prst="rect">
            <a:avLst/>
          </a:prstGeom>
        </p:spPr>
        <p:txBody>
          <a:bodyPr wrap="none">
            <a:spAutoFit/>
          </a:bodyPr>
          <a:lstStyle/>
          <a:p>
            <a:r>
              <a:rPr lang="en-US" sz="2400" b="1" dirty="0">
                <a:solidFill>
                  <a:srgbClr val="FFC000"/>
                </a:solidFill>
                <a:latin typeface="Times New Roman" panose="02020603050405020304" pitchFamily="18" charset="0"/>
                <a:cs typeface="Times New Roman" panose="02020603050405020304" pitchFamily="18" charset="0"/>
              </a:rPr>
              <a:t>FEATURES</a:t>
            </a:r>
            <a:endParaRPr lang="en-US" sz="2400" dirty="0"/>
          </a:p>
        </p:txBody>
      </p:sp>
      <p:sp>
        <p:nvSpPr>
          <p:cNvPr id="66" name="Rectangle: Rounded Corners 65">
            <a:extLst>
              <a:ext uri="{FF2B5EF4-FFF2-40B4-BE49-F238E27FC236}">
                <a16:creationId xmlns:a16="http://schemas.microsoft.com/office/drawing/2014/main" id="{66BDE32C-19E5-411C-AC2A-C6DB84F6082F}"/>
              </a:ext>
            </a:extLst>
          </p:cNvPr>
          <p:cNvSpPr/>
          <p:nvPr/>
        </p:nvSpPr>
        <p:spPr>
          <a:xfrm>
            <a:off x="581191" y="1974573"/>
            <a:ext cx="1725419" cy="695740"/>
          </a:xfrm>
          <a:prstGeom prst="roundRect">
            <a:avLst/>
          </a:prstGeom>
          <a:ln>
            <a:noFill/>
          </a:ln>
          <a:effectLst>
            <a:glow rad="228600">
              <a:schemeClr val="accent3">
                <a:satMod val="175000"/>
                <a:alpha val="40000"/>
              </a:schemeClr>
            </a:glow>
            <a:outerShdw blurRad="44450" dist="27940" dir="5400000" algn="ctr">
              <a:srgbClr val="000000">
                <a:alpha val="32000"/>
              </a:srgbClr>
            </a:outerShdw>
            <a:softEdge rad="63500"/>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788BA99-C9CC-4414-9CE3-12A5768B4100}"/>
              </a:ext>
            </a:extLst>
          </p:cNvPr>
          <p:cNvSpPr/>
          <p:nvPr/>
        </p:nvSpPr>
        <p:spPr>
          <a:xfrm>
            <a:off x="552781" y="2031760"/>
            <a:ext cx="1749197" cy="461665"/>
          </a:xfrm>
          <a:prstGeom prst="rect">
            <a:avLst/>
          </a:prstGeom>
        </p:spPr>
        <p:txBody>
          <a:bodyPr wrap="none">
            <a:spAutoFit/>
          </a:bodyPr>
          <a:lstStyle/>
          <a:p>
            <a:r>
              <a:rPr lang="en-US" sz="2400" b="1" dirty="0">
                <a:solidFill>
                  <a:srgbClr val="FFC000"/>
                </a:solidFill>
                <a:latin typeface="Times New Roman" panose="02020603050405020304" pitchFamily="18" charset="0"/>
                <a:cs typeface="Times New Roman" panose="02020603050405020304" pitchFamily="18" charset="0"/>
              </a:rPr>
              <a:t>Use GitHub</a:t>
            </a:r>
            <a:endParaRPr lang="en-US" sz="2400" dirty="0"/>
          </a:p>
        </p:txBody>
      </p:sp>
      <p:cxnSp>
        <p:nvCxnSpPr>
          <p:cNvPr id="68" name="Straight Arrow Connector 67">
            <a:extLst>
              <a:ext uri="{FF2B5EF4-FFF2-40B4-BE49-F238E27FC236}">
                <a16:creationId xmlns:a16="http://schemas.microsoft.com/office/drawing/2014/main" id="{24E3ABCE-BBC4-447E-AEDE-02B948649931}"/>
              </a:ext>
            </a:extLst>
          </p:cNvPr>
          <p:cNvCxnSpPr>
            <a:cxnSpLocks/>
          </p:cNvCxnSpPr>
          <p:nvPr/>
        </p:nvCxnSpPr>
        <p:spPr>
          <a:xfrm flipH="1">
            <a:off x="2458387" y="2285368"/>
            <a:ext cx="28596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64557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5">
                                            <p:txEl>
                                              <p:pRg st="0" end="0"/>
                                            </p:txEl>
                                          </p:spTgt>
                                        </p:tgtEl>
                                        <p:attrNameLst>
                                          <p:attrName>style.visibility</p:attrName>
                                        </p:attrNameLst>
                                      </p:cBhvr>
                                      <p:to>
                                        <p:strVal val="visible"/>
                                      </p:to>
                                    </p:set>
                                    <p:animEffect transition="in" filter="fade">
                                      <p:cBhvr>
                                        <p:cTn id="22" dur="1000"/>
                                        <p:tgtEl>
                                          <p:spTgt spid="65">
                                            <p:txEl>
                                              <p:pRg st="0" end="0"/>
                                            </p:txEl>
                                          </p:spTgt>
                                        </p:tgtEl>
                                      </p:cBhvr>
                                    </p:animEffect>
                                    <p:anim calcmode="lin" valueType="num">
                                      <p:cBhvr>
                                        <p:cTn id="23" dur="1000" fill="hold"/>
                                        <p:tgtEl>
                                          <p:spTgt spid="6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65">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anim calcmode="lin" valueType="num">
                                      <p:cBhvr>
                                        <p:cTn id="28" dur="1000" fill="hold"/>
                                        <p:tgtEl>
                                          <p:spTgt spid="67"/>
                                        </p:tgtEl>
                                        <p:attrNameLst>
                                          <p:attrName>ppt_x</p:attrName>
                                        </p:attrNameLst>
                                      </p:cBhvr>
                                      <p:tavLst>
                                        <p:tav tm="0">
                                          <p:val>
                                            <p:strVal val="#ppt_x"/>
                                          </p:val>
                                        </p:tav>
                                        <p:tav tm="100000">
                                          <p:val>
                                            <p:strVal val="#ppt_x"/>
                                          </p:val>
                                        </p:tav>
                                      </p:tavLst>
                                    </p:anim>
                                    <p:anim calcmode="lin" valueType="num">
                                      <p:cBhvr>
                                        <p:cTn id="29" dur="1000" fill="hold"/>
                                        <p:tgtEl>
                                          <p:spTgt spid="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1000"/>
                                        <p:tgtEl>
                                          <p:spTgt spid="66"/>
                                        </p:tgtEl>
                                      </p:cBhvr>
                                    </p:animEffect>
                                    <p:anim calcmode="lin" valueType="num">
                                      <p:cBhvr>
                                        <p:cTn id="33" dur="1000" fill="hold"/>
                                        <p:tgtEl>
                                          <p:spTgt spid="66"/>
                                        </p:tgtEl>
                                        <p:attrNameLst>
                                          <p:attrName>ppt_x</p:attrName>
                                        </p:attrNameLst>
                                      </p:cBhvr>
                                      <p:tavLst>
                                        <p:tav tm="0">
                                          <p:val>
                                            <p:strVal val="#ppt_x"/>
                                          </p:val>
                                        </p:tav>
                                        <p:tav tm="100000">
                                          <p:val>
                                            <p:strVal val="#ppt_x"/>
                                          </p:val>
                                        </p:tav>
                                      </p:tavLst>
                                    </p:anim>
                                    <p:anim calcmode="lin" valueType="num">
                                      <p:cBhvr>
                                        <p:cTn id="34" dur="1000" fill="hold"/>
                                        <p:tgtEl>
                                          <p:spTgt spid="6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1000"/>
                                        <p:tgtEl>
                                          <p:spTgt spid="53"/>
                                        </p:tgtEl>
                                      </p:cBhvr>
                                    </p:animEffect>
                                    <p:anim calcmode="lin" valueType="num">
                                      <p:cBhvr>
                                        <p:cTn id="53" dur="1000" fill="hold"/>
                                        <p:tgtEl>
                                          <p:spTgt spid="53"/>
                                        </p:tgtEl>
                                        <p:attrNameLst>
                                          <p:attrName>ppt_x</p:attrName>
                                        </p:attrNameLst>
                                      </p:cBhvr>
                                      <p:tavLst>
                                        <p:tav tm="0">
                                          <p:val>
                                            <p:strVal val="#ppt_x"/>
                                          </p:val>
                                        </p:tav>
                                        <p:tav tm="100000">
                                          <p:val>
                                            <p:strVal val="#ppt_x"/>
                                          </p:val>
                                        </p:tav>
                                      </p:tavLst>
                                    </p:anim>
                                    <p:anim calcmode="lin" valueType="num">
                                      <p:cBhvr>
                                        <p:cTn id="54" dur="1000" fill="hold"/>
                                        <p:tgtEl>
                                          <p:spTgt spid="5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1000"/>
                                        <p:tgtEl>
                                          <p:spTgt spid="51"/>
                                        </p:tgtEl>
                                      </p:cBhvr>
                                    </p:animEffect>
                                    <p:anim calcmode="lin" valueType="num">
                                      <p:cBhvr>
                                        <p:cTn id="63" dur="1000" fill="hold"/>
                                        <p:tgtEl>
                                          <p:spTgt spid="51"/>
                                        </p:tgtEl>
                                        <p:attrNameLst>
                                          <p:attrName>ppt_x</p:attrName>
                                        </p:attrNameLst>
                                      </p:cBhvr>
                                      <p:tavLst>
                                        <p:tav tm="0">
                                          <p:val>
                                            <p:strVal val="#ppt_x"/>
                                          </p:val>
                                        </p:tav>
                                        <p:tav tm="100000">
                                          <p:val>
                                            <p:strVal val="#ppt_x"/>
                                          </p:val>
                                        </p:tav>
                                      </p:tavLst>
                                    </p:anim>
                                    <p:anim calcmode="lin" valueType="num">
                                      <p:cBhvr>
                                        <p:cTn id="64" dur="1000" fill="hold"/>
                                        <p:tgtEl>
                                          <p:spTgt spid="5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1000"/>
                                        <p:tgtEl>
                                          <p:spTgt spid="60"/>
                                        </p:tgtEl>
                                      </p:cBhvr>
                                    </p:animEffect>
                                    <p:anim calcmode="lin" valueType="num">
                                      <p:cBhvr>
                                        <p:cTn id="78" dur="1000" fill="hold"/>
                                        <p:tgtEl>
                                          <p:spTgt spid="60"/>
                                        </p:tgtEl>
                                        <p:attrNameLst>
                                          <p:attrName>ppt_x</p:attrName>
                                        </p:attrNameLst>
                                      </p:cBhvr>
                                      <p:tavLst>
                                        <p:tav tm="0">
                                          <p:val>
                                            <p:strVal val="#ppt_x"/>
                                          </p:val>
                                        </p:tav>
                                        <p:tav tm="100000">
                                          <p:val>
                                            <p:strVal val="#ppt_x"/>
                                          </p:val>
                                        </p:tav>
                                      </p:tavLst>
                                    </p:anim>
                                    <p:anim calcmode="lin" valueType="num">
                                      <p:cBhvr>
                                        <p:cTn id="79" dur="1000" fill="hold"/>
                                        <p:tgtEl>
                                          <p:spTgt spid="6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1000"/>
                                        <p:tgtEl>
                                          <p:spTgt spid="62"/>
                                        </p:tgtEl>
                                      </p:cBhvr>
                                    </p:animEffect>
                                    <p:anim calcmode="lin" valueType="num">
                                      <p:cBhvr>
                                        <p:cTn id="83" dur="1000" fill="hold"/>
                                        <p:tgtEl>
                                          <p:spTgt spid="62"/>
                                        </p:tgtEl>
                                        <p:attrNameLst>
                                          <p:attrName>ppt_x</p:attrName>
                                        </p:attrNameLst>
                                      </p:cBhvr>
                                      <p:tavLst>
                                        <p:tav tm="0">
                                          <p:val>
                                            <p:strVal val="#ppt_x"/>
                                          </p:val>
                                        </p:tav>
                                        <p:tav tm="100000">
                                          <p:val>
                                            <p:strVal val="#ppt_x"/>
                                          </p:val>
                                        </p:tav>
                                      </p:tavLst>
                                    </p:anim>
                                    <p:anim calcmode="lin" valueType="num">
                                      <p:cBhvr>
                                        <p:cTn id="84" dur="1000" fill="hold"/>
                                        <p:tgtEl>
                                          <p:spTgt spid="6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fade">
                                      <p:cBhvr>
                                        <p:cTn id="87" dur="1000"/>
                                        <p:tgtEl>
                                          <p:spTgt spid="9"/>
                                        </p:tgtEl>
                                      </p:cBhvr>
                                    </p:animEffect>
                                    <p:anim calcmode="lin" valueType="num">
                                      <p:cBhvr>
                                        <p:cTn id="88" dur="1000" fill="hold"/>
                                        <p:tgtEl>
                                          <p:spTgt spid="9"/>
                                        </p:tgtEl>
                                        <p:attrNameLst>
                                          <p:attrName>ppt_x</p:attrName>
                                        </p:attrNameLst>
                                      </p:cBhvr>
                                      <p:tavLst>
                                        <p:tav tm="0">
                                          <p:val>
                                            <p:strVal val="#ppt_x"/>
                                          </p:val>
                                        </p:tav>
                                        <p:tav tm="100000">
                                          <p:val>
                                            <p:strVal val="#ppt_x"/>
                                          </p:val>
                                        </p:tav>
                                      </p:tavLst>
                                    </p:anim>
                                    <p:anim calcmode="lin" valueType="num">
                                      <p:cBhvr>
                                        <p:cTn id="89" dur="1000" fill="hold"/>
                                        <p:tgtEl>
                                          <p:spTgt spid="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fade">
                                      <p:cBhvr>
                                        <p:cTn id="92" dur="1000"/>
                                        <p:tgtEl>
                                          <p:spTgt spid="52"/>
                                        </p:tgtEl>
                                      </p:cBhvr>
                                    </p:animEffect>
                                    <p:anim calcmode="lin" valueType="num">
                                      <p:cBhvr>
                                        <p:cTn id="93" dur="1000" fill="hold"/>
                                        <p:tgtEl>
                                          <p:spTgt spid="52"/>
                                        </p:tgtEl>
                                        <p:attrNameLst>
                                          <p:attrName>ppt_x</p:attrName>
                                        </p:attrNameLst>
                                      </p:cBhvr>
                                      <p:tavLst>
                                        <p:tav tm="0">
                                          <p:val>
                                            <p:strVal val="#ppt_x"/>
                                          </p:val>
                                        </p:tav>
                                        <p:tav tm="100000">
                                          <p:val>
                                            <p:strVal val="#ppt_x"/>
                                          </p:val>
                                        </p:tav>
                                      </p:tavLst>
                                    </p:anim>
                                    <p:anim calcmode="lin" valueType="num">
                                      <p:cBhvr>
                                        <p:cTn id="94" dur="1000" fill="hold"/>
                                        <p:tgtEl>
                                          <p:spTgt spid="5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fade">
                                      <p:cBhvr>
                                        <p:cTn id="97" dur="1000"/>
                                        <p:tgtEl>
                                          <p:spTgt spid="56"/>
                                        </p:tgtEl>
                                      </p:cBhvr>
                                    </p:animEffect>
                                    <p:anim calcmode="lin" valueType="num">
                                      <p:cBhvr>
                                        <p:cTn id="98" dur="1000" fill="hold"/>
                                        <p:tgtEl>
                                          <p:spTgt spid="56"/>
                                        </p:tgtEl>
                                        <p:attrNameLst>
                                          <p:attrName>ppt_x</p:attrName>
                                        </p:attrNameLst>
                                      </p:cBhvr>
                                      <p:tavLst>
                                        <p:tav tm="0">
                                          <p:val>
                                            <p:strVal val="#ppt_x"/>
                                          </p:val>
                                        </p:tav>
                                        <p:tav tm="100000">
                                          <p:val>
                                            <p:strVal val="#ppt_x"/>
                                          </p:val>
                                        </p:tav>
                                      </p:tavLst>
                                    </p:anim>
                                    <p:anim calcmode="lin" valueType="num">
                                      <p:cBhvr>
                                        <p:cTn id="99" dur="1000" fill="hold"/>
                                        <p:tgtEl>
                                          <p:spTgt spid="5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fade">
                                      <p:cBhvr>
                                        <p:cTn id="102" dur="1000"/>
                                        <p:tgtEl>
                                          <p:spTgt spid="59"/>
                                        </p:tgtEl>
                                      </p:cBhvr>
                                    </p:animEffect>
                                    <p:anim calcmode="lin" valueType="num">
                                      <p:cBhvr>
                                        <p:cTn id="103" dur="1000" fill="hold"/>
                                        <p:tgtEl>
                                          <p:spTgt spid="59"/>
                                        </p:tgtEl>
                                        <p:attrNameLst>
                                          <p:attrName>ppt_x</p:attrName>
                                        </p:attrNameLst>
                                      </p:cBhvr>
                                      <p:tavLst>
                                        <p:tav tm="0">
                                          <p:val>
                                            <p:strVal val="#ppt_x"/>
                                          </p:val>
                                        </p:tav>
                                        <p:tav tm="100000">
                                          <p:val>
                                            <p:strVal val="#ppt_x"/>
                                          </p:val>
                                        </p:tav>
                                      </p:tavLst>
                                    </p:anim>
                                    <p:anim calcmode="lin" valueType="num">
                                      <p:cBhvr>
                                        <p:cTn id="104" dur="1000" fill="hold"/>
                                        <p:tgtEl>
                                          <p:spTgt spid="5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fade">
                                      <p:cBhvr>
                                        <p:cTn id="107" dur="1000"/>
                                        <p:tgtEl>
                                          <p:spTgt spid="58"/>
                                        </p:tgtEl>
                                      </p:cBhvr>
                                    </p:animEffect>
                                    <p:anim calcmode="lin" valueType="num">
                                      <p:cBhvr>
                                        <p:cTn id="108" dur="1000" fill="hold"/>
                                        <p:tgtEl>
                                          <p:spTgt spid="58"/>
                                        </p:tgtEl>
                                        <p:attrNameLst>
                                          <p:attrName>ppt_x</p:attrName>
                                        </p:attrNameLst>
                                      </p:cBhvr>
                                      <p:tavLst>
                                        <p:tav tm="0">
                                          <p:val>
                                            <p:strVal val="#ppt_x"/>
                                          </p:val>
                                        </p:tav>
                                        <p:tav tm="100000">
                                          <p:val>
                                            <p:strVal val="#ppt_x"/>
                                          </p:val>
                                        </p:tav>
                                      </p:tavLst>
                                    </p:anim>
                                    <p:anim calcmode="lin" valueType="num">
                                      <p:cBhvr>
                                        <p:cTn id="109" dur="1000" fill="hold"/>
                                        <p:tgtEl>
                                          <p:spTgt spid="5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1000"/>
                                        <p:tgtEl>
                                          <p:spTgt spid="55"/>
                                        </p:tgtEl>
                                      </p:cBhvr>
                                    </p:animEffect>
                                    <p:anim calcmode="lin" valueType="num">
                                      <p:cBhvr>
                                        <p:cTn id="113" dur="1000" fill="hold"/>
                                        <p:tgtEl>
                                          <p:spTgt spid="55"/>
                                        </p:tgtEl>
                                        <p:attrNameLst>
                                          <p:attrName>ppt_x</p:attrName>
                                        </p:attrNameLst>
                                      </p:cBhvr>
                                      <p:tavLst>
                                        <p:tav tm="0">
                                          <p:val>
                                            <p:strVal val="#ppt_x"/>
                                          </p:val>
                                        </p:tav>
                                        <p:tav tm="100000">
                                          <p:val>
                                            <p:strVal val="#ppt_x"/>
                                          </p:val>
                                        </p:tav>
                                      </p:tavLst>
                                    </p:anim>
                                    <p:anim calcmode="lin" valueType="num">
                                      <p:cBhvr>
                                        <p:cTn id="114" dur="1000" fill="hold"/>
                                        <p:tgtEl>
                                          <p:spTgt spid="5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fade">
                                      <p:cBhvr>
                                        <p:cTn id="122" dur="1000"/>
                                        <p:tgtEl>
                                          <p:spTgt spid="57"/>
                                        </p:tgtEl>
                                      </p:cBhvr>
                                    </p:animEffect>
                                    <p:anim calcmode="lin" valueType="num">
                                      <p:cBhvr>
                                        <p:cTn id="123" dur="1000" fill="hold"/>
                                        <p:tgtEl>
                                          <p:spTgt spid="57"/>
                                        </p:tgtEl>
                                        <p:attrNameLst>
                                          <p:attrName>ppt_x</p:attrName>
                                        </p:attrNameLst>
                                      </p:cBhvr>
                                      <p:tavLst>
                                        <p:tav tm="0">
                                          <p:val>
                                            <p:strVal val="#ppt_x"/>
                                          </p:val>
                                        </p:tav>
                                        <p:tav tm="100000">
                                          <p:val>
                                            <p:strVal val="#ppt_x"/>
                                          </p:val>
                                        </p:tav>
                                      </p:tavLst>
                                    </p:anim>
                                    <p:anim calcmode="lin" valueType="num">
                                      <p:cBhvr>
                                        <p:cTn id="124" dur="1000" fill="hold"/>
                                        <p:tgtEl>
                                          <p:spTgt spid="57"/>
                                        </p:tgtEl>
                                        <p:attrNameLst>
                                          <p:attrName>ppt_y</p:attrName>
                                        </p:attrNameLst>
                                      </p:cBhvr>
                                      <p:tavLst>
                                        <p:tav tm="0">
                                          <p:val>
                                            <p:strVal val="#ppt_y+.1"/>
                                          </p:val>
                                        </p:tav>
                                        <p:tav tm="100000">
                                          <p:val>
                                            <p:strVal val="#ppt_y"/>
                                          </p:val>
                                        </p:tav>
                                      </p:tavLst>
                                    </p:anim>
                                  </p:childTnLst>
                                </p:cTn>
                              </p:par>
                            </p:childTnLst>
                          </p:cTn>
                        </p:par>
                        <p:par>
                          <p:cTn id="125" fill="hold">
                            <p:stCondLst>
                              <p:cond delay="2500"/>
                            </p:stCondLst>
                            <p:childTnLst>
                              <p:par>
                                <p:cTn id="126" presetID="16" presetClass="entr" presetSubtype="21" fill="hold" nodeType="after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barn(inVertical)">
                                      <p:cBhvr>
                                        <p:cTn id="128" dur="500"/>
                                        <p:tgtEl>
                                          <p:spTgt spid="68"/>
                                        </p:tgtEl>
                                      </p:cBhvr>
                                    </p:animEffect>
                                  </p:childTnLst>
                                </p:cTn>
                              </p:par>
                              <p:par>
                                <p:cTn id="129" presetID="16" presetClass="entr" presetSubtype="21" fill="hold" nodeType="with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barn(inVertical)">
                                      <p:cBhvr>
                                        <p:cTn id="131" dur="500"/>
                                        <p:tgtEl>
                                          <p:spTgt spid="22"/>
                                        </p:tgtEl>
                                      </p:cBhvr>
                                    </p:animEffect>
                                  </p:childTnLst>
                                </p:cTn>
                              </p:par>
                              <p:par>
                                <p:cTn id="132" presetID="16" presetClass="entr" presetSubtype="21" fill="hold" nodeType="with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barn(inVertical)">
                                      <p:cBhvr>
                                        <p:cTn id="134" dur="500"/>
                                        <p:tgtEl>
                                          <p:spTgt spid="24"/>
                                        </p:tgtEl>
                                      </p:cBhvr>
                                    </p:animEffect>
                                  </p:childTnLst>
                                </p:cTn>
                              </p:par>
                              <p:par>
                                <p:cTn id="135" presetID="16" presetClass="entr" presetSubtype="21" fill="hold" nodeType="with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barn(inVertical)">
                                      <p:cBhvr>
                                        <p:cTn id="137" dur="500"/>
                                        <p:tgtEl>
                                          <p:spTgt spid="26"/>
                                        </p:tgtEl>
                                      </p:cBhvr>
                                    </p:animEffect>
                                  </p:childTnLst>
                                </p:cTn>
                              </p:par>
                              <p:par>
                                <p:cTn id="138" presetID="16" presetClass="entr" presetSubtype="21" fill="hold" nodeType="withEffect">
                                  <p:stCondLst>
                                    <p:cond delay="0"/>
                                  </p:stCondLst>
                                  <p:childTnLst>
                                    <p:set>
                                      <p:cBhvr>
                                        <p:cTn id="139" dur="1" fill="hold">
                                          <p:stCondLst>
                                            <p:cond delay="0"/>
                                          </p:stCondLst>
                                        </p:cTn>
                                        <p:tgtEl>
                                          <p:spTgt spid="18"/>
                                        </p:tgtEl>
                                        <p:attrNameLst>
                                          <p:attrName>style.visibility</p:attrName>
                                        </p:attrNameLst>
                                      </p:cBhvr>
                                      <p:to>
                                        <p:strVal val="visible"/>
                                      </p:to>
                                    </p:set>
                                    <p:animEffect transition="in" filter="barn(inVertical)">
                                      <p:cBhvr>
                                        <p:cTn id="140" dur="500"/>
                                        <p:tgtEl>
                                          <p:spTgt spid="18"/>
                                        </p:tgtEl>
                                      </p:cBhvr>
                                    </p:animEffect>
                                  </p:childTnLst>
                                </p:cTn>
                              </p:par>
                              <p:par>
                                <p:cTn id="141" presetID="16" presetClass="entr" presetSubtype="21" fill="hold" nodeType="with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barn(inVertical)">
                                      <p:cBhvr>
                                        <p:cTn id="143" dur="500"/>
                                        <p:tgtEl>
                                          <p:spTgt spid="30"/>
                                        </p:tgtEl>
                                      </p:cBhvr>
                                    </p:animEffect>
                                  </p:childTnLst>
                                </p:cTn>
                              </p:par>
                              <p:par>
                                <p:cTn id="144" presetID="16" presetClass="entr" presetSubtype="21" fill="hold" nodeType="with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barn(inVertical)">
                                      <p:cBhvr>
                                        <p:cTn id="146" dur="500"/>
                                        <p:tgtEl>
                                          <p:spTgt spid="33"/>
                                        </p:tgtEl>
                                      </p:cBhvr>
                                    </p:animEffect>
                                  </p:childTnLst>
                                </p:cTn>
                              </p:par>
                              <p:par>
                                <p:cTn id="147" presetID="16" presetClass="entr" presetSubtype="21" fill="hold" nodeType="withEffect">
                                  <p:stCondLst>
                                    <p:cond delay="0"/>
                                  </p:stCondLst>
                                  <p:childTnLst>
                                    <p:set>
                                      <p:cBhvr>
                                        <p:cTn id="148" dur="1" fill="hold">
                                          <p:stCondLst>
                                            <p:cond delay="0"/>
                                          </p:stCondLst>
                                        </p:cTn>
                                        <p:tgtEl>
                                          <p:spTgt spid="43"/>
                                        </p:tgtEl>
                                        <p:attrNameLst>
                                          <p:attrName>style.visibility</p:attrName>
                                        </p:attrNameLst>
                                      </p:cBhvr>
                                      <p:to>
                                        <p:strVal val="visible"/>
                                      </p:to>
                                    </p:set>
                                    <p:animEffect transition="in" filter="barn(inVertical)">
                                      <p:cBhvr>
                                        <p:cTn id="149" dur="500"/>
                                        <p:tgtEl>
                                          <p:spTgt spid="43"/>
                                        </p:tgtEl>
                                      </p:cBhvr>
                                    </p:animEffect>
                                  </p:childTnLst>
                                </p:cTn>
                              </p:par>
                              <p:par>
                                <p:cTn id="150" presetID="16" presetClass="entr" presetSubtype="21" fill="hold" nodeType="withEffect">
                                  <p:stCondLst>
                                    <p:cond delay="0"/>
                                  </p:stCondLst>
                                  <p:childTnLst>
                                    <p:set>
                                      <p:cBhvr>
                                        <p:cTn id="151" dur="1" fill="hold">
                                          <p:stCondLst>
                                            <p:cond delay="0"/>
                                          </p:stCondLst>
                                        </p:cTn>
                                        <p:tgtEl>
                                          <p:spTgt spid="44"/>
                                        </p:tgtEl>
                                        <p:attrNameLst>
                                          <p:attrName>style.visibility</p:attrName>
                                        </p:attrNameLst>
                                      </p:cBhvr>
                                      <p:to>
                                        <p:strVal val="visible"/>
                                      </p:to>
                                    </p:set>
                                    <p:animEffect transition="in" filter="barn(inVertical)">
                                      <p:cBhvr>
                                        <p:cTn id="152" dur="500"/>
                                        <p:tgtEl>
                                          <p:spTgt spid="44"/>
                                        </p:tgtEl>
                                      </p:cBhvr>
                                    </p:animEffect>
                                  </p:childTnLst>
                                </p:cTn>
                              </p:par>
                              <p:par>
                                <p:cTn id="153" presetID="16" presetClass="entr" presetSubtype="21"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Effect transition="in" filter="barn(inVertical)">
                                      <p:cBhvr>
                                        <p:cTn id="15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9" grpId="0" animBg="1"/>
      <p:bldP spid="10" grpId="0" animBg="1"/>
      <p:bldP spid="11" grpId="0" animBg="1"/>
      <p:bldP spid="12" grpId="0" animBg="1"/>
      <p:bldP spid="13" grpId="0" animBg="1"/>
      <p:bldP spid="49" grpId="0"/>
      <p:bldP spid="50" grpId="0"/>
      <p:bldP spid="51" grpId="0"/>
      <p:bldP spid="52" grpId="0"/>
      <p:bldP spid="53" grpId="0"/>
      <p:bldP spid="54" grpId="0" animBg="1"/>
      <p:bldP spid="55" grpId="0" animBg="1"/>
      <p:bldP spid="56" grpId="0" animBg="1"/>
      <p:bldP spid="57" grpId="0"/>
      <p:bldP spid="58" grpId="0"/>
      <p:bldP spid="59" grpId="0"/>
      <p:bldP spid="60" grpId="0" animBg="1"/>
      <p:bldP spid="62" grpId="0"/>
      <p:bldP spid="66" grpId="0" animBg="1"/>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0A36-6A1C-492F-8CA0-034329C074DA}"/>
              </a:ext>
            </a:extLst>
          </p:cNvPr>
          <p:cNvSpPr>
            <a:spLocks noGrp="1"/>
          </p:cNvSpPr>
          <p:nvPr>
            <p:ph type="title"/>
          </p:nvPr>
        </p:nvSpPr>
        <p:spPr>
          <a:xfrm>
            <a:off x="581192" y="795130"/>
            <a:ext cx="11029616" cy="750581"/>
          </a:xfrm>
        </p:spPr>
        <p:txBody>
          <a:bodyPr>
            <a:normAutofit/>
          </a:bodyPr>
          <a:lstStyle/>
          <a:p>
            <a:pPr algn="ctr"/>
            <a:r>
              <a:rPr lang="en-US" sz="4000" b="1" dirty="0">
                <a:solidFill>
                  <a:srgbClr val="FFC000"/>
                </a:solidFill>
                <a:latin typeface="Times New Roman" panose="02020603050405020304" pitchFamily="18" charset="0"/>
                <a:cs typeface="Times New Roman" panose="02020603050405020304" pitchFamily="18" charset="0"/>
              </a:rPr>
              <a:t>Program Circle</a:t>
            </a:r>
          </a:p>
        </p:txBody>
      </p:sp>
      <p:sp>
        <p:nvSpPr>
          <p:cNvPr id="3" name="Rectangle: Rounded Corners 2">
            <a:extLst>
              <a:ext uri="{FF2B5EF4-FFF2-40B4-BE49-F238E27FC236}">
                <a16:creationId xmlns:a16="http://schemas.microsoft.com/office/drawing/2014/main" id="{EDD09FC6-A020-46F7-91C9-56097DBF1EA7}"/>
              </a:ext>
            </a:extLst>
          </p:cNvPr>
          <p:cNvSpPr/>
          <p:nvPr/>
        </p:nvSpPr>
        <p:spPr>
          <a:xfrm>
            <a:off x="4625008" y="1987825"/>
            <a:ext cx="2941983" cy="636091"/>
          </a:xfrm>
          <a:prstGeom prst="roundRect">
            <a:avLst/>
          </a:prstGeom>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Hospital Management System</a:t>
            </a:r>
          </a:p>
        </p:txBody>
      </p:sp>
      <p:sp>
        <p:nvSpPr>
          <p:cNvPr id="6" name="Rectangle: Rounded Corners 5">
            <a:extLst>
              <a:ext uri="{FF2B5EF4-FFF2-40B4-BE49-F238E27FC236}">
                <a16:creationId xmlns:a16="http://schemas.microsoft.com/office/drawing/2014/main" id="{27A4DDB8-47A4-4580-A0BA-E9627DDE9556}"/>
              </a:ext>
            </a:extLst>
          </p:cNvPr>
          <p:cNvSpPr/>
          <p:nvPr/>
        </p:nvSpPr>
        <p:spPr>
          <a:xfrm>
            <a:off x="735496" y="6195409"/>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Vending Machine</a:t>
            </a:r>
          </a:p>
        </p:txBody>
      </p:sp>
      <p:sp>
        <p:nvSpPr>
          <p:cNvPr id="7" name="Rectangle: Rounded Corners 6">
            <a:extLst>
              <a:ext uri="{FF2B5EF4-FFF2-40B4-BE49-F238E27FC236}">
                <a16:creationId xmlns:a16="http://schemas.microsoft.com/office/drawing/2014/main" id="{FE6399D9-3EE0-44FB-8237-6377E38A7A4D}"/>
              </a:ext>
            </a:extLst>
          </p:cNvPr>
          <p:cNvSpPr/>
          <p:nvPr/>
        </p:nvSpPr>
        <p:spPr>
          <a:xfrm>
            <a:off x="722244" y="5287632"/>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Patient</a:t>
            </a:r>
          </a:p>
        </p:txBody>
      </p:sp>
      <p:sp>
        <p:nvSpPr>
          <p:cNvPr id="8" name="Rectangle: Rounded Corners 7">
            <a:extLst>
              <a:ext uri="{FF2B5EF4-FFF2-40B4-BE49-F238E27FC236}">
                <a16:creationId xmlns:a16="http://schemas.microsoft.com/office/drawing/2014/main" id="{A13CB48B-31FB-4698-BF62-5BD34899EA09}"/>
              </a:ext>
            </a:extLst>
          </p:cNvPr>
          <p:cNvSpPr/>
          <p:nvPr/>
        </p:nvSpPr>
        <p:spPr>
          <a:xfrm>
            <a:off x="722244" y="4412983"/>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Lab Test</a:t>
            </a:r>
          </a:p>
        </p:txBody>
      </p:sp>
      <p:sp>
        <p:nvSpPr>
          <p:cNvPr id="9" name="Rectangle: Rounded Corners 8">
            <a:extLst>
              <a:ext uri="{FF2B5EF4-FFF2-40B4-BE49-F238E27FC236}">
                <a16:creationId xmlns:a16="http://schemas.microsoft.com/office/drawing/2014/main" id="{50447549-34E4-4CBD-B3BF-360020243AA8}"/>
              </a:ext>
            </a:extLst>
          </p:cNvPr>
          <p:cNvSpPr/>
          <p:nvPr/>
        </p:nvSpPr>
        <p:spPr>
          <a:xfrm>
            <a:off x="735496" y="3538334"/>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Pharmacy</a:t>
            </a:r>
          </a:p>
        </p:txBody>
      </p:sp>
      <p:sp>
        <p:nvSpPr>
          <p:cNvPr id="10" name="Rectangle: Rounded Corners 9">
            <a:extLst>
              <a:ext uri="{FF2B5EF4-FFF2-40B4-BE49-F238E27FC236}">
                <a16:creationId xmlns:a16="http://schemas.microsoft.com/office/drawing/2014/main" id="{057FAD97-ED35-43CF-8836-E1DDA82C0F5B}"/>
              </a:ext>
            </a:extLst>
          </p:cNvPr>
          <p:cNvSpPr/>
          <p:nvPr/>
        </p:nvSpPr>
        <p:spPr>
          <a:xfrm>
            <a:off x="722244" y="2663685"/>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FB7D0573-2629-448E-86B8-4239DDAFAE7F}"/>
              </a:ext>
            </a:extLst>
          </p:cNvPr>
          <p:cNvSpPr/>
          <p:nvPr/>
        </p:nvSpPr>
        <p:spPr>
          <a:xfrm>
            <a:off x="9462054" y="6195409"/>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Profit</a:t>
            </a:r>
          </a:p>
        </p:txBody>
      </p:sp>
      <p:sp>
        <p:nvSpPr>
          <p:cNvPr id="17" name="Rectangle: Rounded Corners 16">
            <a:extLst>
              <a:ext uri="{FF2B5EF4-FFF2-40B4-BE49-F238E27FC236}">
                <a16:creationId xmlns:a16="http://schemas.microsoft.com/office/drawing/2014/main" id="{C41EE837-4A3A-4A8F-AC66-FFB6E51FB2D3}"/>
              </a:ext>
            </a:extLst>
          </p:cNvPr>
          <p:cNvSpPr/>
          <p:nvPr/>
        </p:nvSpPr>
        <p:spPr>
          <a:xfrm>
            <a:off x="9448802" y="5287632"/>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Nurses Salaries</a:t>
            </a:r>
          </a:p>
        </p:txBody>
      </p:sp>
      <p:sp>
        <p:nvSpPr>
          <p:cNvPr id="18" name="Rectangle: Rounded Corners 17">
            <a:extLst>
              <a:ext uri="{FF2B5EF4-FFF2-40B4-BE49-F238E27FC236}">
                <a16:creationId xmlns:a16="http://schemas.microsoft.com/office/drawing/2014/main" id="{9595B29A-AA7C-473E-B424-25F358AF0CAB}"/>
              </a:ext>
            </a:extLst>
          </p:cNvPr>
          <p:cNvSpPr/>
          <p:nvPr/>
        </p:nvSpPr>
        <p:spPr>
          <a:xfrm>
            <a:off x="9448802" y="4412983"/>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Worker Salaries</a:t>
            </a:r>
          </a:p>
        </p:txBody>
      </p:sp>
      <p:sp>
        <p:nvSpPr>
          <p:cNvPr id="19" name="Rectangle: Rounded Corners 18">
            <a:extLst>
              <a:ext uri="{FF2B5EF4-FFF2-40B4-BE49-F238E27FC236}">
                <a16:creationId xmlns:a16="http://schemas.microsoft.com/office/drawing/2014/main" id="{CB17E149-1069-4CCD-98C6-C1298B85FE09}"/>
              </a:ext>
            </a:extLst>
          </p:cNvPr>
          <p:cNvSpPr/>
          <p:nvPr/>
        </p:nvSpPr>
        <p:spPr>
          <a:xfrm>
            <a:off x="9462054" y="3538334"/>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Doctors Salaries </a:t>
            </a:r>
          </a:p>
        </p:txBody>
      </p:sp>
      <p:sp>
        <p:nvSpPr>
          <p:cNvPr id="20" name="Rectangle: Rounded Corners 19">
            <a:extLst>
              <a:ext uri="{FF2B5EF4-FFF2-40B4-BE49-F238E27FC236}">
                <a16:creationId xmlns:a16="http://schemas.microsoft.com/office/drawing/2014/main" id="{F263C5B0-3970-42E1-9942-723C1AFC2622}"/>
              </a:ext>
            </a:extLst>
          </p:cNvPr>
          <p:cNvSpPr/>
          <p:nvPr/>
        </p:nvSpPr>
        <p:spPr>
          <a:xfrm>
            <a:off x="9448802" y="2663685"/>
            <a:ext cx="2411896" cy="437321"/>
          </a:xfrm>
          <a:prstGeom prst="roundRect">
            <a:avLst/>
          </a:prstGeom>
          <a:effectLst>
            <a:glow rad="63500">
              <a:schemeClr val="accent5">
                <a:satMod val="175000"/>
                <a:alpha val="40000"/>
              </a:schemeClr>
            </a:glow>
            <a:outerShdw blurRad="38100" dist="25400" dir="5400000" rotWithShape="0">
              <a:srgbClr val="000000">
                <a:alpha val="5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Utility Bills</a:t>
            </a:r>
          </a:p>
        </p:txBody>
      </p:sp>
      <p:sp>
        <p:nvSpPr>
          <p:cNvPr id="33" name="Rectangle 32">
            <a:extLst>
              <a:ext uri="{FF2B5EF4-FFF2-40B4-BE49-F238E27FC236}">
                <a16:creationId xmlns:a16="http://schemas.microsoft.com/office/drawing/2014/main" id="{C1F8F65C-9422-4199-A341-2318CCD79B4B}"/>
              </a:ext>
            </a:extLst>
          </p:cNvPr>
          <p:cNvSpPr/>
          <p:nvPr/>
        </p:nvSpPr>
        <p:spPr>
          <a:xfrm>
            <a:off x="969891" y="2663683"/>
            <a:ext cx="1916602" cy="369332"/>
          </a:xfrm>
          <a:prstGeom prst="rect">
            <a:avLst/>
          </a:prstGeom>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All Departments</a:t>
            </a:r>
            <a:endParaRPr lang="en-US" dirty="0">
              <a:solidFill>
                <a:srgbClr val="C00000"/>
              </a:solidFill>
            </a:endParaRPr>
          </a:p>
        </p:txBody>
      </p:sp>
      <p:sp>
        <p:nvSpPr>
          <p:cNvPr id="34" name="Oval 33">
            <a:extLst>
              <a:ext uri="{FF2B5EF4-FFF2-40B4-BE49-F238E27FC236}">
                <a16:creationId xmlns:a16="http://schemas.microsoft.com/office/drawing/2014/main" id="{0111EB30-B40E-4383-AC21-9A2BE3793E0C}"/>
              </a:ext>
            </a:extLst>
          </p:cNvPr>
          <p:cNvSpPr/>
          <p:nvPr/>
        </p:nvSpPr>
        <p:spPr>
          <a:xfrm>
            <a:off x="4890052" y="3975655"/>
            <a:ext cx="2411896" cy="1305336"/>
          </a:xfrm>
          <a:prstGeom prst="ellipse">
            <a:avLst/>
          </a:prstGeom>
          <a:ln>
            <a:noFill/>
          </a:ln>
          <a:effectLst>
            <a:glow rad="228600">
              <a:schemeClr val="accent6">
                <a:satMod val="175000"/>
                <a:alpha val="40000"/>
              </a:schemeClr>
            </a:glow>
            <a:outerShdw blurRad="50800" dist="38100" dir="8100000" algn="tr" rotWithShape="0">
              <a:prstClr val="black">
                <a:alpha val="40000"/>
              </a:prstClr>
            </a:outerShdw>
          </a:effectLst>
          <a:scene3d>
            <a:camera prst="orthographicFront">
              <a:rot lat="0" lon="0" rev="0"/>
            </a:camera>
            <a:lightRig rig="balanced" dir="tl">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b="1" dirty="0">
                <a:solidFill>
                  <a:srgbClr val="92D050"/>
                </a:solidFill>
                <a:latin typeface="Times New Roman" panose="02020603050405020304" pitchFamily="18" charset="0"/>
                <a:cs typeface="Times New Roman" panose="02020603050405020304" pitchFamily="18" charset="0"/>
              </a:rPr>
              <a:t>Bank</a:t>
            </a:r>
          </a:p>
        </p:txBody>
      </p:sp>
      <p:cxnSp>
        <p:nvCxnSpPr>
          <p:cNvPr id="36" name="Straight Arrow Connector 35">
            <a:extLst>
              <a:ext uri="{FF2B5EF4-FFF2-40B4-BE49-F238E27FC236}">
                <a16:creationId xmlns:a16="http://schemas.microsoft.com/office/drawing/2014/main" id="{ADC38405-A9AA-49AD-86A3-D142250F8722}"/>
              </a:ext>
            </a:extLst>
          </p:cNvPr>
          <p:cNvCxnSpPr>
            <a:cxnSpLocks/>
            <a:stCxn id="10" idx="3"/>
          </p:cNvCxnSpPr>
          <p:nvPr/>
        </p:nvCxnSpPr>
        <p:spPr>
          <a:xfrm>
            <a:off x="3134140" y="2882346"/>
            <a:ext cx="1908313" cy="13384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C6E35CE9-0B76-48CF-86A2-169AA11AD302}"/>
              </a:ext>
            </a:extLst>
          </p:cNvPr>
          <p:cNvCxnSpPr>
            <a:cxnSpLocks/>
            <a:stCxn id="9" idx="3"/>
          </p:cNvCxnSpPr>
          <p:nvPr/>
        </p:nvCxnSpPr>
        <p:spPr>
          <a:xfrm>
            <a:off x="3147392" y="3756995"/>
            <a:ext cx="1729408" cy="7164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79534EC5-8B92-4B3D-AFF0-CC9791F3BCF1}"/>
              </a:ext>
            </a:extLst>
          </p:cNvPr>
          <p:cNvCxnSpPr>
            <a:cxnSpLocks/>
            <a:stCxn id="8" idx="3"/>
          </p:cNvCxnSpPr>
          <p:nvPr/>
        </p:nvCxnSpPr>
        <p:spPr>
          <a:xfrm>
            <a:off x="3134140" y="4631644"/>
            <a:ext cx="1643269" cy="33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D6F4894-74F4-485F-8DA2-AF4ADC6AE65F}"/>
              </a:ext>
            </a:extLst>
          </p:cNvPr>
          <p:cNvCxnSpPr>
            <a:cxnSpLocks/>
          </p:cNvCxnSpPr>
          <p:nvPr/>
        </p:nvCxnSpPr>
        <p:spPr>
          <a:xfrm flipV="1">
            <a:off x="3134140" y="4909871"/>
            <a:ext cx="1742660" cy="5612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CF6900E5-60A8-4531-B034-DE70546CA74D}"/>
              </a:ext>
            </a:extLst>
          </p:cNvPr>
          <p:cNvCxnSpPr>
            <a:cxnSpLocks/>
            <a:stCxn id="6" idx="3"/>
          </p:cNvCxnSpPr>
          <p:nvPr/>
        </p:nvCxnSpPr>
        <p:spPr>
          <a:xfrm flipV="1">
            <a:off x="3147392" y="5129395"/>
            <a:ext cx="1895061" cy="12846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3F4437E2-7A70-4181-B545-0A5DEAC601BB}"/>
              </a:ext>
            </a:extLst>
          </p:cNvPr>
          <p:cNvCxnSpPr>
            <a:cxnSpLocks/>
            <a:endCxn id="20" idx="1"/>
          </p:cNvCxnSpPr>
          <p:nvPr/>
        </p:nvCxnSpPr>
        <p:spPr>
          <a:xfrm flipV="1">
            <a:off x="7149549" y="2882346"/>
            <a:ext cx="2299253" cy="1336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195617B2-AF95-42A6-9DF2-2AC886E37987}"/>
              </a:ext>
            </a:extLst>
          </p:cNvPr>
          <p:cNvCxnSpPr>
            <a:cxnSpLocks/>
            <a:endCxn id="19" idx="1"/>
          </p:cNvCxnSpPr>
          <p:nvPr/>
        </p:nvCxnSpPr>
        <p:spPr>
          <a:xfrm flipV="1">
            <a:off x="7414591" y="3756995"/>
            <a:ext cx="2047463" cy="6310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4AF8FE43-8375-479E-981A-AC668AF1D2E8}"/>
              </a:ext>
            </a:extLst>
          </p:cNvPr>
          <p:cNvCxnSpPr>
            <a:cxnSpLocks/>
            <a:endCxn id="18" idx="1"/>
          </p:cNvCxnSpPr>
          <p:nvPr/>
        </p:nvCxnSpPr>
        <p:spPr>
          <a:xfrm>
            <a:off x="7414591" y="4626662"/>
            <a:ext cx="2034211" cy="49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532C4E5C-7412-46F8-A622-BB7F40744871}"/>
              </a:ext>
            </a:extLst>
          </p:cNvPr>
          <p:cNvCxnSpPr>
            <a:cxnSpLocks/>
          </p:cNvCxnSpPr>
          <p:nvPr/>
        </p:nvCxnSpPr>
        <p:spPr>
          <a:xfrm>
            <a:off x="7414591" y="4870276"/>
            <a:ext cx="2047463" cy="6496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4833CCA6-865A-4BD7-AEDB-606CB25211D3}"/>
              </a:ext>
            </a:extLst>
          </p:cNvPr>
          <p:cNvCxnSpPr>
            <a:cxnSpLocks/>
            <a:endCxn id="16" idx="1"/>
          </p:cNvCxnSpPr>
          <p:nvPr/>
        </p:nvCxnSpPr>
        <p:spPr>
          <a:xfrm>
            <a:off x="7149549" y="5044019"/>
            <a:ext cx="2312505" cy="13700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84" name="Picture 83" descr="See the source image">
            <a:extLst>
              <a:ext uri="{FF2B5EF4-FFF2-40B4-BE49-F238E27FC236}">
                <a16:creationId xmlns:a16="http://schemas.microsoft.com/office/drawing/2014/main" id="{EB2B852C-7B68-4B82-B379-F1F10B91F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729658"/>
            <a:ext cx="1033670" cy="10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253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1500"/>
                            </p:stCondLst>
                            <p:childTnLst>
                              <p:par>
                                <p:cTn id="15" presetID="6"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par>
                          <p:cTn id="18" fill="hold">
                            <p:stCondLst>
                              <p:cond delay="350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1000"/>
                                        <p:tgtEl>
                                          <p:spTgt spid="33"/>
                                        </p:tgtEl>
                                      </p:cBhvr>
                                    </p:animEffect>
                                    <p:anim calcmode="lin" valueType="num">
                                      <p:cBhvr>
                                        <p:cTn id="27" dur="1000" fill="hold"/>
                                        <p:tgtEl>
                                          <p:spTgt spid="33"/>
                                        </p:tgtEl>
                                        <p:attrNameLst>
                                          <p:attrName>ppt_x</p:attrName>
                                        </p:attrNameLst>
                                      </p:cBhvr>
                                      <p:tavLst>
                                        <p:tav tm="0">
                                          <p:val>
                                            <p:strVal val="#ppt_x"/>
                                          </p:val>
                                        </p:tav>
                                        <p:tav tm="100000">
                                          <p:val>
                                            <p:strVal val="#ppt_x"/>
                                          </p:val>
                                        </p:tav>
                                      </p:tavLst>
                                    </p:anim>
                                    <p:anim calcmode="lin" valueType="num">
                                      <p:cBhvr>
                                        <p:cTn id="28" dur="1000" fill="hold"/>
                                        <p:tgtEl>
                                          <p:spTgt spid="3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16" presetClass="entr" presetSubtype="21" fill="hold"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arn(inVertical)">
                                      <p:cBhvr>
                                        <p:cTn id="52" dur="500"/>
                                        <p:tgtEl>
                                          <p:spTgt spid="36"/>
                                        </p:tgtEl>
                                      </p:cBhvr>
                                    </p:animEffect>
                                  </p:childTnLst>
                                </p:cTn>
                              </p:par>
                              <p:par>
                                <p:cTn id="53" presetID="16" presetClass="entr" presetSubtype="21"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arn(inVertical)">
                                      <p:cBhvr>
                                        <p:cTn id="55" dur="500"/>
                                        <p:tgtEl>
                                          <p:spTgt spid="37"/>
                                        </p:tgtEl>
                                      </p:cBhvr>
                                    </p:animEffect>
                                  </p:childTnLst>
                                </p:cTn>
                              </p:par>
                              <p:par>
                                <p:cTn id="56" presetID="16" presetClass="entr" presetSubtype="21" fill="hold"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barn(inVertical)">
                                      <p:cBhvr>
                                        <p:cTn id="58" dur="500"/>
                                        <p:tgtEl>
                                          <p:spTgt spid="39"/>
                                        </p:tgtEl>
                                      </p:cBhvr>
                                    </p:animEffect>
                                  </p:childTnLst>
                                </p:cTn>
                              </p:par>
                              <p:par>
                                <p:cTn id="59" presetID="16" presetClass="entr" presetSubtype="21"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barn(inVertical)">
                                      <p:cBhvr>
                                        <p:cTn id="61" dur="500"/>
                                        <p:tgtEl>
                                          <p:spTgt spid="44"/>
                                        </p:tgtEl>
                                      </p:cBhvr>
                                    </p:animEffect>
                                  </p:childTnLst>
                                </p:cTn>
                              </p:par>
                              <p:par>
                                <p:cTn id="62" presetID="16" presetClass="entr" presetSubtype="21"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barn(inVertical)">
                                      <p:cBhvr>
                                        <p:cTn id="64" dur="500"/>
                                        <p:tgtEl>
                                          <p:spTgt spid="46"/>
                                        </p:tgtEl>
                                      </p:cBhvr>
                                    </p:animEffect>
                                  </p:childTnLst>
                                </p:cTn>
                              </p:par>
                            </p:childTnLst>
                          </p:cTn>
                        </p:par>
                        <p:par>
                          <p:cTn id="65" fill="hold">
                            <p:stCondLst>
                              <p:cond delay="5000"/>
                            </p:stCondLst>
                            <p:childTnLst>
                              <p:par>
                                <p:cTn id="66" presetID="42" presetClass="entr" presetSubtype="0" fill="hold" grpId="0" nodeType="after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1000"/>
                                        <p:tgtEl>
                                          <p:spTgt spid="34"/>
                                        </p:tgtEl>
                                      </p:cBhvr>
                                    </p:animEffect>
                                    <p:anim calcmode="lin" valueType="num">
                                      <p:cBhvr>
                                        <p:cTn id="69" dur="1000" fill="hold"/>
                                        <p:tgtEl>
                                          <p:spTgt spid="34"/>
                                        </p:tgtEl>
                                        <p:attrNameLst>
                                          <p:attrName>ppt_x</p:attrName>
                                        </p:attrNameLst>
                                      </p:cBhvr>
                                      <p:tavLst>
                                        <p:tav tm="0">
                                          <p:val>
                                            <p:strVal val="#ppt_x"/>
                                          </p:val>
                                        </p:tav>
                                        <p:tav tm="100000">
                                          <p:val>
                                            <p:strVal val="#ppt_x"/>
                                          </p:val>
                                        </p:tav>
                                      </p:tavLst>
                                    </p:anim>
                                    <p:anim calcmode="lin" valueType="num">
                                      <p:cBhvr>
                                        <p:cTn id="70" dur="1000" fill="hold"/>
                                        <p:tgtEl>
                                          <p:spTgt spid="34"/>
                                        </p:tgtEl>
                                        <p:attrNameLst>
                                          <p:attrName>ppt_y</p:attrName>
                                        </p:attrNameLst>
                                      </p:cBhvr>
                                      <p:tavLst>
                                        <p:tav tm="0">
                                          <p:val>
                                            <p:strVal val="#ppt_y+.1"/>
                                          </p:val>
                                        </p:tav>
                                        <p:tav tm="100000">
                                          <p:val>
                                            <p:strVal val="#ppt_y"/>
                                          </p:val>
                                        </p:tav>
                                      </p:tavLst>
                                    </p:anim>
                                  </p:childTnLst>
                                </p:cTn>
                              </p:par>
                              <p:par>
                                <p:cTn id="71" presetID="16" presetClass="entr" presetSubtype="21"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barn(inVertical)">
                                      <p:cBhvr>
                                        <p:cTn id="73" dur="500"/>
                                        <p:tgtEl>
                                          <p:spTgt spid="57"/>
                                        </p:tgtEl>
                                      </p:cBhvr>
                                    </p:animEffect>
                                  </p:childTnLst>
                                </p:cTn>
                              </p:par>
                              <p:par>
                                <p:cTn id="74" presetID="16" presetClass="entr" presetSubtype="21"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barn(inVertical)">
                                      <p:cBhvr>
                                        <p:cTn id="76" dur="500"/>
                                        <p:tgtEl>
                                          <p:spTgt spid="60"/>
                                        </p:tgtEl>
                                      </p:cBhvr>
                                    </p:animEffect>
                                  </p:childTnLst>
                                </p:cTn>
                              </p:par>
                              <p:par>
                                <p:cTn id="77" presetID="16" presetClass="entr" presetSubtype="21"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barn(inVertical)">
                                      <p:cBhvr>
                                        <p:cTn id="79" dur="500"/>
                                        <p:tgtEl>
                                          <p:spTgt spid="63"/>
                                        </p:tgtEl>
                                      </p:cBhvr>
                                    </p:animEffect>
                                  </p:childTnLst>
                                </p:cTn>
                              </p:par>
                              <p:par>
                                <p:cTn id="80" presetID="16" presetClass="entr" presetSubtype="21" fill="hold"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barn(inVertical)">
                                      <p:cBhvr>
                                        <p:cTn id="82" dur="500"/>
                                        <p:tgtEl>
                                          <p:spTgt spid="67"/>
                                        </p:tgtEl>
                                      </p:cBhvr>
                                    </p:animEffect>
                                  </p:childTnLst>
                                </p:cTn>
                              </p:par>
                              <p:par>
                                <p:cTn id="83" presetID="16" presetClass="entr" presetSubtype="21"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barn(inVertical)">
                                      <p:cBhvr>
                                        <p:cTn id="85" dur="500"/>
                                        <p:tgtEl>
                                          <p:spTgt spid="69"/>
                                        </p:tgtEl>
                                      </p:cBhvr>
                                    </p:animEffect>
                                  </p:childTnLst>
                                </p:cTn>
                              </p:par>
                            </p:childTnLst>
                          </p:cTn>
                        </p:par>
                        <p:par>
                          <p:cTn id="86" fill="hold">
                            <p:stCondLst>
                              <p:cond delay="6000"/>
                            </p:stCondLst>
                            <p:childTnLst>
                              <p:par>
                                <p:cTn id="87" presetID="42" presetClass="entr" presetSubtype="0" fill="hold" grpId="0" nodeType="after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1000"/>
                                        <p:tgtEl>
                                          <p:spTgt spid="19"/>
                                        </p:tgtEl>
                                      </p:cBhvr>
                                    </p:animEffect>
                                    <p:anim calcmode="lin" valueType="num">
                                      <p:cBhvr>
                                        <p:cTn id="95" dur="1000" fill="hold"/>
                                        <p:tgtEl>
                                          <p:spTgt spid="19"/>
                                        </p:tgtEl>
                                        <p:attrNameLst>
                                          <p:attrName>ppt_x</p:attrName>
                                        </p:attrNameLst>
                                      </p:cBhvr>
                                      <p:tavLst>
                                        <p:tav tm="0">
                                          <p:val>
                                            <p:strVal val="#ppt_x"/>
                                          </p:val>
                                        </p:tav>
                                        <p:tav tm="100000">
                                          <p:val>
                                            <p:strVal val="#ppt_x"/>
                                          </p:val>
                                        </p:tav>
                                      </p:tavLst>
                                    </p:anim>
                                    <p:anim calcmode="lin" valueType="num">
                                      <p:cBhvr>
                                        <p:cTn id="96" dur="1000" fill="hold"/>
                                        <p:tgtEl>
                                          <p:spTgt spid="1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1000"/>
                                        <p:tgtEl>
                                          <p:spTgt spid="18"/>
                                        </p:tgtEl>
                                      </p:cBhvr>
                                    </p:animEffect>
                                    <p:anim calcmode="lin" valueType="num">
                                      <p:cBhvr>
                                        <p:cTn id="100" dur="1000" fill="hold"/>
                                        <p:tgtEl>
                                          <p:spTgt spid="18"/>
                                        </p:tgtEl>
                                        <p:attrNameLst>
                                          <p:attrName>ppt_x</p:attrName>
                                        </p:attrNameLst>
                                      </p:cBhvr>
                                      <p:tavLst>
                                        <p:tav tm="0">
                                          <p:val>
                                            <p:strVal val="#ppt_x"/>
                                          </p:val>
                                        </p:tav>
                                        <p:tav tm="100000">
                                          <p:val>
                                            <p:strVal val="#ppt_x"/>
                                          </p:val>
                                        </p:tav>
                                      </p:tavLst>
                                    </p:anim>
                                    <p:anim calcmode="lin" valueType="num">
                                      <p:cBhvr>
                                        <p:cTn id="101" dur="1000" fill="hold"/>
                                        <p:tgtEl>
                                          <p:spTgt spid="1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1000"/>
                                        <p:tgtEl>
                                          <p:spTgt spid="17"/>
                                        </p:tgtEl>
                                      </p:cBhvr>
                                    </p:animEffect>
                                    <p:anim calcmode="lin" valueType="num">
                                      <p:cBhvr>
                                        <p:cTn id="105" dur="1000" fill="hold"/>
                                        <p:tgtEl>
                                          <p:spTgt spid="17"/>
                                        </p:tgtEl>
                                        <p:attrNameLst>
                                          <p:attrName>ppt_x</p:attrName>
                                        </p:attrNameLst>
                                      </p:cBhvr>
                                      <p:tavLst>
                                        <p:tav tm="0">
                                          <p:val>
                                            <p:strVal val="#ppt_x"/>
                                          </p:val>
                                        </p:tav>
                                        <p:tav tm="100000">
                                          <p:val>
                                            <p:strVal val="#ppt_x"/>
                                          </p:val>
                                        </p:tav>
                                      </p:tavLst>
                                    </p:anim>
                                    <p:anim calcmode="lin" valueType="num">
                                      <p:cBhvr>
                                        <p:cTn id="106" dur="1000" fill="hold"/>
                                        <p:tgtEl>
                                          <p:spTgt spid="1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1000"/>
                                        <p:tgtEl>
                                          <p:spTgt spid="16"/>
                                        </p:tgtEl>
                                      </p:cBhvr>
                                    </p:animEffect>
                                    <p:anim calcmode="lin" valueType="num">
                                      <p:cBhvr>
                                        <p:cTn id="110" dur="1000" fill="hold"/>
                                        <p:tgtEl>
                                          <p:spTgt spid="16"/>
                                        </p:tgtEl>
                                        <p:attrNameLst>
                                          <p:attrName>ppt_x</p:attrName>
                                        </p:attrNameLst>
                                      </p:cBhvr>
                                      <p:tavLst>
                                        <p:tav tm="0">
                                          <p:val>
                                            <p:strVal val="#ppt_x"/>
                                          </p:val>
                                        </p:tav>
                                        <p:tav tm="100000">
                                          <p:val>
                                            <p:strVal val="#ppt_x"/>
                                          </p:val>
                                        </p:tav>
                                      </p:tavLst>
                                    </p:anim>
                                    <p:anim calcmode="lin" valueType="num">
                                      <p:cBhvr>
                                        <p:cTn id="11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8" grpId="0" animBg="1"/>
      <p:bldP spid="9" grpId="0" animBg="1"/>
      <p:bldP spid="10" grpId="0" animBg="1"/>
      <p:bldP spid="16" grpId="0" animBg="1"/>
      <p:bldP spid="17" grpId="0" animBg="1"/>
      <p:bldP spid="18" grpId="0" animBg="1"/>
      <p:bldP spid="19" grpId="0" animBg="1"/>
      <p:bldP spid="20" grpId="0" animBg="1"/>
      <p:bldP spid="33" grpId="0"/>
      <p:bldP spid="34" grpId="0" animBg="1"/>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2074</TotalTime>
  <Words>560</Words>
  <Application>Microsoft Office PowerPoint</Application>
  <PresentationFormat>Widescreen</PresentationFormat>
  <Paragraphs>100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Gill Sans MT</vt:lpstr>
      <vt:lpstr>Times New Roman</vt:lpstr>
      <vt:lpstr>Wingdings</vt:lpstr>
      <vt:lpstr>Wingdings 2</vt:lpstr>
      <vt:lpstr>Dividend</vt:lpstr>
      <vt:lpstr>PowerPoint Presentation</vt:lpstr>
      <vt:lpstr>PowerPoint Presentation</vt:lpstr>
      <vt:lpstr>Object-oriented programing</vt:lpstr>
      <vt:lpstr>Table Of Contents</vt:lpstr>
      <vt:lpstr>Introduction</vt:lpstr>
      <vt:lpstr>WHY I HAVE CHOSEN IT </vt:lpstr>
      <vt:lpstr>WHAT HAVE I LEARNT FROM DOING PROJECT</vt:lpstr>
      <vt:lpstr>FEATURES OF MY PROJECT</vt:lpstr>
      <vt:lpstr>Program Circle</vt:lpstr>
      <vt:lpstr>PowerPoint Presentation</vt:lpstr>
      <vt:lpstr>PowerPoint Presentation</vt:lpstr>
      <vt:lpstr>Project development Tools </vt:lpstr>
      <vt:lpstr>Program Information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Azeem</dc:creator>
  <cp:lastModifiedBy>Muhammad Azeem</cp:lastModifiedBy>
  <cp:revision>43</cp:revision>
  <dcterms:created xsi:type="dcterms:W3CDTF">2020-06-09T19:20:47Z</dcterms:created>
  <dcterms:modified xsi:type="dcterms:W3CDTF">2020-06-11T16:16:37Z</dcterms:modified>
</cp:coreProperties>
</file>