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58" r:id="rId3"/>
    <p:sldId id="282" r:id="rId4"/>
    <p:sldId id="257" r:id="rId5"/>
    <p:sldId id="264" r:id="rId6"/>
    <p:sldId id="265" r:id="rId7"/>
    <p:sldId id="266" r:id="rId8"/>
    <p:sldId id="267" r:id="rId9"/>
    <p:sldId id="268" r:id="rId10"/>
    <p:sldId id="270" r:id="rId11"/>
    <p:sldId id="285" r:id="rId12"/>
    <p:sldId id="286" r:id="rId13"/>
    <p:sldId id="287" r:id="rId14"/>
    <p:sldId id="271" r:id="rId15"/>
    <p:sldId id="277" r:id="rId16"/>
    <p:sldId id="284"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1" autoAdjust="0"/>
    <p:restoredTop sz="93825" autoAdjust="0"/>
  </p:normalViewPr>
  <p:slideViewPr>
    <p:cSldViewPr snapToGrid="0">
      <p:cViewPr varScale="1">
        <p:scale>
          <a:sx n="84" d="100"/>
          <a:sy n="84" d="100"/>
        </p:scale>
        <p:origin x="2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8C33701-84E2-4B1F-A034-F7425BF1AA36}" type="datetimeFigureOut">
              <a:rPr lang="en-IN" smtClean="0"/>
              <a:t>20-04-2024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140391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C33701-84E2-4B1F-A034-F7425BF1AA36}"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284037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8C33701-84E2-4B1F-A034-F7425BF1AA36}" type="datetimeFigureOut">
              <a:rPr lang="en-IN" smtClean="0"/>
              <a:t>20-04-2024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2838554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8C33701-84E2-4B1F-A034-F7425BF1AA36}" type="datetimeFigureOut">
              <a:rPr lang="en-IN" smtClean="0"/>
              <a:t>20-04-2024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019633D-CE7F-4B66-A2D0-3FBC58DEC84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53378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8C33701-84E2-4B1F-A034-F7425BF1AA36}" type="datetimeFigureOut">
              <a:rPr lang="en-IN" smtClean="0"/>
              <a:t>20-04-2024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1220026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C33701-84E2-4B1F-A034-F7425BF1AA36}" type="datetimeFigureOut">
              <a:rPr lang="en-IN" smtClean="0"/>
              <a:t>20-04-2024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2475150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C33701-84E2-4B1F-A034-F7425BF1AA36}" type="datetimeFigureOut">
              <a:rPr lang="en-IN" smtClean="0"/>
              <a:t>20-04-2024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745883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C33701-84E2-4B1F-A034-F7425BF1AA3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87629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8C33701-84E2-4B1F-A034-F7425BF1AA36}" type="datetimeFigureOut">
              <a:rPr lang="en-IN" smtClean="0"/>
              <a:t>20-04-2024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32673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C33701-84E2-4B1F-A034-F7425BF1AA3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94534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8C33701-84E2-4B1F-A034-F7425BF1AA36}" type="datetimeFigureOut">
              <a:rPr lang="en-IN" smtClean="0"/>
              <a:t>20-04-2024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63771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C33701-84E2-4B1F-A034-F7425BF1AA36}"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820510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C33701-84E2-4B1F-A034-F7425BF1AA36}" type="datetimeFigureOut">
              <a:rPr lang="en-IN" smtClean="0"/>
              <a:t>20-04-2024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177229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C33701-84E2-4B1F-A034-F7425BF1AA36}" type="datetimeFigureOut">
              <a:rPr lang="en-IN" smtClean="0"/>
              <a:t>20-04-2024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3898718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33701-84E2-4B1F-A034-F7425BF1AA36}" type="datetimeFigureOut">
              <a:rPr lang="en-IN" smtClean="0"/>
              <a:t>20-04-2024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79548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C33701-84E2-4B1F-A034-F7425BF1AA36}"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328308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C33701-84E2-4B1F-A034-F7425BF1AA36}"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397212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8C33701-84E2-4B1F-A034-F7425BF1AA36}" type="datetimeFigureOut">
              <a:rPr lang="en-IN" smtClean="0"/>
              <a:t>20-04-2024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19633D-CE7F-4B66-A2D0-3FBC58DEC846}" type="slidenum">
              <a:rPr lang="en-IN" smtClean="0"/>
              <a:t>‹#›</a:t>
            </a:fld>
            <a:endParaRPr lang="en-IN"/>
          </a:p>
        </p:txBody>
      </p:sp>
    </p:spTree>
    <p:extLst>
      <p:ext uri="{BB962C8B-B14F-4D97-AF65-F5344CB8AC3E}">
        <p14:creationId xmlns:p14="http://schemas.microsoft.com/office/powerpoint/2010/main" val="382654606"/>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5BFE-A678-E193-1D41-7971440DFCB6}"/>
              </a:ext>
            </a:extLst>
          </p:cNvPr>
          <p:cNvSpPr>
            <a:spLocks noGrp="1"/>
          </p:cNvSpPr>
          <p:nvPr>
            <p:ph type="ctrTitle"/>
          </p:nvPr>
        </p:nvSpPr>
        <p:spPr>
          <a:xfrm>
            <a:off x="800100" y="2293258"/>
            <a:ext cx="10637157" cy="1405467"/>
          </a:xfrm>
        </p:spPr>
        <p:txBody>
          <a:bodyPr>
            <a:normAutofit fontScale="90000"/>
          </a:bodyPr>
          <a:lstStyle/>
          <a:p>
            <a:pPr algn="l"/>
            <a:r>
              <a:rPr lang="en-IN" sz="8000" dirty="0"/>
              <a:t>BANK LOAN ANALYSIS</a:t>
            </a:r>
          </a:p>
        </p:txBody>
      </p:sp>
      <p:sp>
        <p:nvSpPr>
          <p:cNvPr id="3" name="Subtitle 2">
            <a:extLst>
              <a:ext uri="{FF2B5EF4-FFF2-40B4-BE49-F238E27FC236}">
                <a16:creationId xmlns:a16="http://schemas.microsoft.com/office/drawing/2014/main" id="{C5FB246B-675E-3928-0623-B9EEEDD4C715}"/>
              </a:ext>
            </a:extLst>
          </p:cNvPr>
          <p:cNvSpPr>
            <a:spLocks noGrp="1"/>
          </p:cNvSpPr>
          <p:nvPr>
            <p:ph type="subTitle" idx="1"/>
          </p:nvPr>
        </p:nvSpPr>
        <p:spPr>
          <a:xfrm>
            <a:off x="6734628" y="3698726"/>
            <a:ext cx="3120571" cy="696686"/>
          </a:xfrm>
        </p:spPr>
        <p:txBody>
          <a:bodyPr>
            <a:normAutofit fontScale="85000" lnSpcReduction="10000"/>
          </a:bodyPr>
          <a:lstStyle/>
          <a:p>
            <a:r>
              <a:rPr lang="en-IN" sz="4400" dirty="0"/>
              <a:t>BY GROUP 6</a:t>
            </a:r>
          </a:p>
        </p:txBody>
      </p:sp>
      <p:pic>
        <p:nvPicPr>
          <p:cNvPr id="4" name="Google Shape;333;p57">
            <a:extLst>
              <a:ext uri="{FF2B5EF4-FFF2-40B4-BE49-F238E27FC236}">
                <a16:creationId xmlns:a16="http://schemas.microsoft.com/office/drawing/2014/main" id="{D29F6AFC-F8BD-1C85-61D2-428408E75FB5}"/>
              </a:ext>
            </a:extLst>
          </p:cNvPr>
          <p:cNvPicPr preferRelativeResize="0"/>
          <p:nvPr/>
        </p:nvPicPr>
        <p:blipFill rotWithShape="1">
          <a:blip r:embed="rId2">
            <a:alphaModFix/>
          </a:blip>
          <a:srcRect/>
          <a:stretch/>
        </p:blipFill>
        <p:spPr>
          <a:xfrm>
            <a:off x="9751204" y="464457"/>
            <a:ext cx="1990854" cy="1132114"/>
          </a:xfrm>
          <a:prstGeom prst="rect">
            <a:avLst/>
          </a:prstGeom>
          <a:noFill/>
          <a:ln>
            <a:noFill/>
          </a:ln>
        </p:spPr>
      </p:pic>
    </p:spTree>
    <p:extLst>
      <p:ext uri="{BB962C8B-B14F-4D97-AF65-F5344CB8AC3E}">
        <p14:creationId xmlns:p14="http://schemas.microsoft.com/office/powerpoint/2010/main" val="4778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44329E-4F81-CC62-67A1-E0E4E225C1D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8613" y="1687035"/>
            <a:ext cx="11601450" cy="4841015"/>
          </a:xfrm>
          <a:prstGeom prst="rect">
            <a:avLst/>
          </a:prstGeom>
        </p:spPr>
      </p:pic>
      <p:pic>
        <p:nvPicPr>
          <p:cNvPr id="2" name="Picture 1">
            <a:extLst>
              <a:ext uri="{FF2B5EF4-FFF2-40B4-BE49-F238E27FC236}">
                <a16:creationId xmlns:a16="http://schemas.microsoft.com/office/drawing/2014/main" id="{18357601-DD39-FED8-8628-E5616CE9C0DC}"/>
              </a:ext>
            </a:extLst>
          </p:cNvPr>
          <p:cNvPicPr>
            <a:picLocks noChangeAspect="1"/>
          </p:cNvPicPr>
          <p:nvPr/>
        </p:nvPicPr>
        <p:blipFill>
          <a:blip r:embed="rId3"/>
          <a:stretch>
            <a:fillRect/>
          </a:stretch>
        </p:blipFill>
        <p:spPr>
          <a:xfrm>
            <a:off x="1262743" y="210457"/>
            <a:ext cx="1582057" cy="1037772"/>
          </a:xfrm>
          <a:prstGeom prst="rect">
            <a:avLst/>
          </a:prstGeom>
        </p:spPr>
      </p:pic>
      <p:sp>
        <p:nvSpPr>
          <p:cNvPr id="5" name="TextBox 4">
            <a:extLst>
              <a:ext uri="{FF2B5EF4-FFF2-40B4-BE49-F238E27FC236}">
                <a16:creationId xmlns:a16="http://schemas.microsoft.com/office/drawing/2014/main" id="{4978ECC8-31CE-0B7D-6914-E6B42203FACF}"/>
              </a:ext>
            </a:extLst>
          </p:cNvPr>
          <p:cNvSpPr txBox="1"/>
          <p:nvPr/>
        </p:nvSpPr>
        <p:spPr>
          <a:xfrm>
            <a:off x="6560457" y="729343"/>
            <a:ext cx="6096000" cy="532903"/>
          </a:xfrm>
          <a:prstGeom prst="rect">
            <a:avLst/>
          </a:prstGeom>
          <a:noFill/>
        </p:spPr>
        <p:txBody>
          <a:bodyPr wrap="square">
            <a:spAutoFit/>
          </a:bodyPr>
          <a:lstStyle/>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BANK LOAN ANALYSIS DASHBROAD</a:t>
            </a:r>
          </a:p>
        </p:txBody>
      </p:sp>
      <p:sp>
        <p:nvSpPr>
          <p:cNvPr id="7" name="TextBox 6">
            <a:extLst>
              <a:ext uri="{FF2B5EF4-FFF2-40B4-BE49-F238E27FC236}">
                <a16:creationId xmlns:a16="http://schemas.microsoft.com/office/drawing/2014/main" id="{2D3F3E28-584F-C256-03D3-C56011CA4DB6}"/>
              </a:ext>
            </a:extLst>
          </p:cNvPr>
          <p:cNvSpPr txBox="1"/>
          <p:nvPr/>
        </p:nvSpPr>
        <p:spPr>
          <a:xfrm>
            <a:off x="3055259" y="541567"/>
            <a:ext cx="1582057" cy="595932"/>
          </a:xfrm>
          <a:prstGeom prst="rect">
            <a:avLst/>
          </a:prstGeom>
          <a:noFill/>
        </p:spPr>
        <p:txBody>
          <a:bodyPr wrap="square">
            <a:spAutoFit/>
          </a:bodyPr>
          <a:lstStyle/>
          <a:p>
            <a:pPr>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EXCEL</a:t>
            </a:r>
          </a:p>
        </p:txBody>
      </p:sp>
    </p:spTree>
    <p:extLst>
      <p:ext uri="{BB962C8B-B14F-4D97-AF65-F5344CB8AC3E}">
        <p14:creationId xmlns:p14="http://schemas.microsoft.com/office/powerpoint/2010/main" val="259094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8C5657-A1DF-CAAB-7819-6DDAE330F732}"/>
              </a:ext>
            </a:extLst>
          </p:cNvPr>
          <p:cNvPicPr>
            <a:picLocks noChangeAspect="1"/>
          </p:cNvPicPr>
          <p:nvPr/>
        </p:nvPicPr>
        <p:blipFill>
          <a:blip r:embed="rId2"/>
          <a:stretch>
            <a:fillRect/>
          </a:stretch>
        </p:blipFill>
        <p:spPr>
          <a:xfrm>
            <a:off x="573143" y="237016"/>
            <a:ext cx="1103646" cy="827735"/>
          </a:xfrm>
          <a:prstGeom prst="rect">
            <a:avLst/>
          </a:prstGeom>
        </p:spPr>
      </p:pic>
      <p:pic>
        <p:nvPicPr>
          <p:cNvPr id="4" name="Picture 3">
            <a:extLst>
              <a:ext uri="{FF2B5EF4-FFF2-40B4-BE49-F238E27FC236}">
                <a16:creationId xmlns:a16="http://schemas.microsoft.com/office/drawing/2014/main" id="{AE17E3D1-FFB4-F2C1-CA5F-57A8D473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63" y="1171575"/>
            <a:ext cx="3510137" cy="2509934"/>
          </a:xfrm>
          <a:prstGeom prst="rect">
            <a:avLst/>
          </a:prstGeom>
        </p:spPr>
      </p:pic>
      <p:pic>
        <p:nvPicPr>
          <p:cNvPr id="8" name="Picture 7">
            <a:extLst>
              <a:ext uri="{FF2B5EF4-FFF2-40B4-BE49-F238E27FC236}">
                <a16:creationId xmlns:a16="http://schemas.microsoft.com/office/drawing/2014/main" id="{08B92F31-206C-E267-0757-E751B110EF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463" y="3974071"/>
            <a:ext cx="5172075" cy="2509934"/>
          </a:xfrm>
          <a:prstGeom prst="rect">
            <a:avLst/>
          </a:prstGeom>
        </p:spPr>
      </p:pic>
      <p:pic>
        <p:nvPicPr>
          <p:cNvPr id="10" name="Picture 9">
            <a:extLst>
              <a:ext uri="{FF2B5EF4-FFF2-40B4-BE49-F238E27FC236}">
                <a16:creationId xmlns:a16="http://schemas.microsoft.com/office/drawing/2014/main" id="{021E3A71-3A83-8BAC-F46A-FC13CD0A58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974070"/>
            <a:ext cx="3790950" cy="2509933"/>
          </a:xfrm>
          <a:prstGeom prst="rect">
            <a:avLst/>
          </a:prstGeom>
        </p:spPr>
      </p:pic>
    </p:spTree>
    <p:extLst>
      <p:ext uri="{BB962C8B-B14F-4D97-AF65-F5344CB8AC3E}">
        <p14:creationId xmlns:p14="http://schemas.microsoft.com/office/powerpoint/2010/main" val="1968431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0D9992-E7A0-F5B8-BF61-2F2B75338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4" y="428625"/>
            <a:ext cx="5553850" cy="2714625"/>
          </a:xfrm>
          <a:prstGeom prst="rect">
            <a:avLst/>
          </a:prstGeom>
        </p:spPr>
      </p:pic>
      <p:pic>
        <p:nvPicPr>
          <p:cNvPr id="9" name="Picture 8">
            <a:extLst>
              <a:ext uri="{FF2B5EF4-FFF2-40B4-BE49-F238E27FC236}">
                <a16:creationId xmlns:a16="http://schemas.microsoft.com/office/drawing/2014/main" id="{5CFC7A51-DEA3-0718-5CDC-86A97DA22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4" y="3429000"/>
            <a:ext cx="5553850" cy="2857500"/>
          </a:xfrm>
          <a:prstGeom prst="rect">
            <a:avLst/>
          </a:prstGeom>
        </p:spPr>
      </p:pic>
      <p:pic>
        <p:nvPicPr>
          <p:cNvPr id="11" name="Picture 10">
            <a:extLst>
              <a:ext uri="{FF2B5EF4-FFF2-40B4-BE49-F238E27FC236}">
                <a16:creationId xmlns:a16="http://schemas.microsoft.com/office/drawing/2014/main" id="{407538B7-1299-34E8-03CF-52B3C6640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6448" y="428625"/>
            <a:ext cx="4003414" cy="2557462"/>
          </a:xfrm>
          <a:prstGeom prst="rect">
            <a:avLst/>
          </a:prstGeom>
        </p:spPr>
      </p:pic>
      <p:pic>
        <p:nvPicPr>
          <p:cNvPr id="13" name="Picture 12">
            <a:extLst>
              <a:ext uri="{FF2B5EF4-FFF2-40B4-BE49-F238E27FC236}">
                <a16:creationId xmlns:a16="http://schemas.microsoft.com/office/drawing/2014/main" id="{C6385EBE-EA25-1A99-B70A-D875DB98D3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6448" y="3428999"/>
            <a:ext cx="4003414" cy="2557461"/>
          </a:xfrm>
          <a:prstGeom prst="rect">
            <a:avLst/>
          </a:prstGeom>
        </p:spPr>
      </p:pic>
    </p:spTree>
    <p:extLst>
      <p:ext uri="{BB962C8B-B14F-4D97-AF65-F5344CB8AC3E}">
        <p14:creationId xmlns:p14="http://schemas.microsoft.com/office/powerpoint/2010/main" val="204532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A6C35F-A3D0-BE50-C07E-9294235FF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342899"/>
            <a:ext cx="5286375" cy="3086101"/>
          </a:xfrm>
          <a:prstGeom prst="rect">
            <a:avLst/>
          </a:prstGeom>
        </p:spPr>
      </p:pic>
      <p:pic>
        <p:nvPicPr>
          <p:cNvPr id="4" name="Picture 3">
            <a:extLst>
              <a:ext uri="{FF2B5EF4-FFF2-40B4-BE49-F238E27FC236}">
                <a16:creationId xmlns:a16="http://schemas.microsoft.com/office/drawing/2014/main" id="{3670975C-7B53-734E-78D6-F9853199E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 y="3871913"/>
            <a:ext cx="5457825" cy="2857500"/>
          </a:xfrm>
          <a:prstGeom prst="rect">
            <a:avLst/>
          </a:prstGeom>
        </p:spPr>
      </p:pic>
      <p:pic>
        <p:nvPicPr>
          <p:cNvPr id="6" name="Picture 5">
            <a:extLst>
              <a:ext uri="{FF2B5EF4-FFF2-40B4-BE49-F238E27FC236}">
                <a16:creationId xmlns:a16="http://schemas.microsoft.com/office/drawing/2014/main" id="{81A667DE-23AC-E386-195F-E0D03BF53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511" y="342899"/>
            <a:ext cx="3981451" cy="2600326"/>
          </a:xfrm>
          <a:prstGeom prst="rect">
            <a:avLst/>
          </a:prstGeom>
        </p:spPr>
      </p:pic>
      <p:pic>
        <p:nvPicPr>
          <p:cNvPr id="8" name="Picture 7">
            <a:extLst>
              <a:ext uri="{FF2B5EF4-FFF2-40B4-BE49-F238E27FC236}">
                <a16:creationId xmlns:a16="http://schemas.microsoft.com/office/drawing/2014/main" id="{83DADB4A-2842-5750-5A9C-4E5EF38517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871912"/>
            <a:ext cx="3890962" cy="2600325"/>
          </a:xfrm>
          <a:prstGeom prst="rect">
            <a:avLst/>
          </a:prstGeom>
        </p:spPr>
      </p:pic>
    </p:spTree>
    <p:extLst>
      <p:ext uri="{BB962C8B-B14F-4D97-AF65-F5344CB8AC3E}">
        <p14:creationId xmlns:p14="http://schemas.microsoft.com/office/powerpoint/2010/main" val="1302394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4A29E8-C289-CEC3-CD59-E22EC6B885F3}"/>
              </a:ext>
            </a:extLst>
          </p:cNvPr>
          <p:cNvPicPr>
            <a:picLocks noChangeAspect="1"/>
          </p:cNvPicPr>
          <p:nvPr/>
        </p:nvPicPr>
        <p:blipFill>
          <a:blip r:embed="rId2"/>
          <a:stretch>
            <a:fillRect/>
          </a:stretch>
        </p:blipFill>
        <p:spPr>
          <a:xfrm>
            <a:off x="135526" y="421283"/>
            <a:ext cx="1937069" cy="640985"/>
          </a:xfrm>
          <a:prstGeom prst="rect">
            <a:avLst/>
          </a:prstGeom>
        </p:spPr>
      </p:pic>
      <p:sp>
        <p:nvSpPr>
          <p:cNvPr id="5" name="TextBox 4">
            <a:extLst>
              <a:ext uri="{FF2B5EF4-FFF2-40B4-BE49-F238E27FC236}">
                <a16:creationId xmlns:a16="http://schemas.microsoft.com/office/drawing/2014/main" id="{80EB03F0-66BF-02B7-CC9A-73D89004E7C2}"/>
              </a:ext>
            </a:extLst>
          </p:cNvPr>
          <p:cNvSpPr txBox="1"/>
          <p:nvPr/>
        </p:nvSpPr>
        <p:spPr>
          <a:xfrm>
            <a:off x="6458857" y="208873"/>
            <a:ext cx="6096000" cy="532903"/>
          </a:xfrm>
          <a:prstGeom prst="rect">
            <a:avLst/>
          </a:prstGeom>
          <a:noFill/>
        </p:spPr>
        <p:txBody>
          <a:bodyPr wrap="square">
            <a:spAutoFit/>
          </a:bodyPr>
          <a:lstStyle/>
          <a:p>
            <a:pPr>
              <a:lnSpc>
                <a:spcPct val="107000"/>
              </a:lnSpc>
              <a:spcAft>
                <a:spcPts val="800"/>
              </a:spcAft>
            </a:pPr>
            <a:r>
              <a:rPr lang="en-IN"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BANK LOAN ANALYSIS DASHBROAD</a:t>
            </a:r>
          </a:p>
        </p:txBody>
      </p:sp>
      <p:pic>
        <p:nvPicPr>
          <p:cNvPr id="6" name="Picture 5">
            <a:extLst>
              <a:ext uri="{FF2B5EF4-FFF2-40B4-BE49-F238E27FC236}">
                <a16:creationId xmlns:a16="http://schemas.microsoft.com/office/drawing/2014/main" id="{05F62A9E-489B-2068-18A7-6D3AD5C9D2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17038" y="1056943"/>
            <a:ext cx="10679574" cy="5801057"/>
          </a:xfrm>
          <a:prstGeom prst="rect">
            <a:avLst/>
          </a:prstGeom>
        </p:spPr>
      </p:pic>
    </p:spTree>
    <p:extLst>
      <p:ext uri="{BB962C8B-B14F-4D97-AF65-F5344CB8AC3E}">
        <p14:creationId xmlns:p14="http://schemas.microsoft.com/office/powerpoint/2010/main" val="126026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EA04A2-62AA-C792-00AC-B9C0AFB74C36}"/>
              </a:ext>
            </a:extLst>
          </p:cNvPr>
          <p:cNvPicPr>
            <a:picLocks noChangeAspect="1"/>
          </p:cNvPicPr>
          <p:nvPr/>
        </p:nvPicPr>
        <p:blipFill>
          <a:blip r:embed="rId2"/>
          <a:stretch>
            <a:fillRect/>
          </a:stretch>
        </p:blipFill>
        <p:spPr>
          <a:xfrm>
            <a:off x="3429510" y="276334"/>
            <a:ext cx="1679518" cy="827734"/>
          </a:xfrm>
          <a:prstGeom prst="rect">
            <a:avLst/>
          </a:prstGeom>
        </p:spPr>
      </p:pic>
      <p:sp>
        <p:nvSpPr>
          <p:cNvPr id="5" name="TextBox 4">
            <a:extLst>
              <a:ext uri="{FF2B5EF4-FFF2-40B4-BE49-F238E27FC236}">
                <a16:creationId xmlns:a16="http://schemas.microsoft.com/office/drawing/2014/main" id="{32E2C9EB-692E-139E-B8D3-F3BB83BF6736}"/>
              </a:ext>
            </a:extLst>
          </p:cNvPr>
          <p:cNvSpPr txBox="1"/>
          <p:nvPr/>
        </p:nvSpPr>
        <p:spPr>
          <a:xfrm>
            <a:off x="5109028" y="422033"/>
            <a:ext cx="6125029" cy="595932"/>
          </a:xfrm>
          <a:prstGeom prst="rect">
            <a:avLst/>
          </a:prstGeom>
          <a:noFill/>
        </p:spPr>
        <p:txBody>
          <a:bodyPr wrap="square">
            <a:spAutoFit/>
          </a:bodyPr>
          <a:lstStyle/>
          <a:p>
            <a:pPr>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BANK LOAN ANALYSIS DASHBROAD</a:t>
            </a:r>
          </a:p>
        </p:txBody>
      </p:sp>
      <p:pic>
        <p:nvPicPr>
          <p:cNvPr id="6" name="Picture 5">
            <a:extLst>
              <a:ext uri="{FF2B5EF4-FFF2-40B4-BE49-F238E27FC236}">
                <a16:creationId xmlns:a16="http://schemas.microsoft.com/office/drawing/2014/main" id="{90D5688F-A8C8-9DD5-6B21-941B58A77F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49581" y="1249767"/>
            <a:ext cx="9815868" cy="5331899"/>
          </a:xfrm>
          <a:prstGeom prst="rect">
            <a:avLst/>
          </a:prstGeom>
        </p:spPr>
      </p:pic>
    </p:spTree>
    <p:extLst>
      <p:ext uri="{BB962C8B-B14F-4D97-AF65-F5344CB8AC3E}">
        <p14:creationId xmlns:p14="http://schemas.microsoft.com/office/powerpoint/2010/main" val="494098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C131-17CF-E912-4503-4F922A8958F9}"/>
              </a:ext>
            </a:extLst>
          </p:cNvPr>
          <p:cNvSpPr>
            <a:spLocks noGrp="1"/>
          </p:cNvSpPr>
          <p:nvPr>
            <p:ph type="ctrTitle"/>
          </p:nvPr>
        </p:nvSpPr>
        <p:spPr>
          <a:xfrm>
            <a:off x="3527650" y="638629"/>
            <a:ext cx="4397150" cy="754742"/>
          </a:xfrm>
        </p:spPr>
        <p:txBody>
          <a:bodyPr>
            <a:noAutofit/>
          </a:bodyPr>
          <a:lstStyle/>
          <a:p>
            <a:r>
              <a:rPr lang="en-IN" sz="4400" dirty="0"/>
              <a:t>CONCLUSION</a:t>
            </a:r>
          </a:p>
        </p:txBody>
      </p:sp>
      <p:sp>
        <p:nvSpPr>
          <p:cNvPr id="3" name="Subtitle 2">
            <a:extLst>
              <a:ext uri="{FF2B5EF4-FFF2-40B4-BE49-F238E27FC236}">
                <a16:creationId xmlns:a16="http://schemas.microsoft.com/office/drawing/2014/main" id="{CC4C739C-5105-E897-55E6-D9E2EF81A9A2}"/>
              </a:ext>
            </a:extLst>
          </p:cNvPr>
          <p:cNvSpPr>
            <a:spLocks noGrp="1"/>
          </p:cNvSpPr>
          <p:nvPr>
            <p:ph type="subTitle" idx="1"/>
          </p:nvPr>
        </p:nvSpPr>
        <p:spPr>
          <a:xfrm>
            <a:off x="609599" y="2104571"/>
            <a:ext cx="8795658" cy="2191658"/>
          </a:xfrm>
        </p:spPr>
        <p:txBody>
          <a:bodyPr/>
          <a:lstStyle/>
          <a:p>
            <a:pPr algn="l"/>
            <a:r>
              <a:rPr lang="en-US" sz="2400" dirty="0"/>
              <a:t>From the analysis of above dashboards and reports we can draw hidden insights. With the use of gained insights from the </a:t>
            </a:r>
            <a:r>
              <a:rPr lang="en-IN" sz="2400" dirty="0"/>
              <a:t>given KPI’s of finance dataset, Accurate </a:t>
            </a:r>
            <a:r>
              <a:rPr lang="en-US" sz="2400" dirty="0"/>
              <a:t>business decisions are made and can track the business state.</a:t>
            </a:r>
          </a:p>
          <a:p>
            <a:endParaRPr lang="en-IN" dirty="0"/>
          </a:p>
        </p:txBody>
      </p:sp>
    </p:spTree>
    <p:extLst>
      <p:ext uri="{BB962C8B-B14F-4D97-AF65-F5344CB8AC3E}">
        <p14:creationId xmlns:p14="http://schemas.microsoft.com/office/powerpoint/2010/main" val="2725966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3354-3184-77A8-4594-489B80A2F24A}"/>
              </a:ext>
            </a:extLst>
          </p:cNvPr>
          <p:cNvSpPr>
            <a:spLocks noGrp="1"/>
          </p:cNvSpPr>
          <p:nvPr>
            <p:ph type="title"/>
          </p:nvPr>
        </p:nvSpPr>
        <p:spPr>
          <a:xfrm>
            <a:off x="3287486" y="2318657"/>
            <a:ext cx="6872514" cy="2220685"/>
          </a:xfrm>
        </p:spPr>
        <p:txBody>
          <a:bodyPr>
            <a:normAutofit/>
          </a:bodyPr>
          <a:lstStyle/>
          <a:p>
            <a:r>
              <a:rPr lang="en-IN" sz="8800" dirty="0"/>
              <a:t>THANK YOU</a:t>
            </a:r>
          </a:p>
        </p:txBody>
      </p:sp>
    </p:spTree>
    <p:extLst>
      <p:ext uri="{BB962C8B-B14F-4D97-AF65-F5344CB8AC3E}">
        <p14:creationId xmlns:p14="http://schemas.microsoft.com/office/powerpoint/2010/main" val="228290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4F9F-B4B3-4488-A79E-9618455B6C39}"/>
              </a:ext>
            </a:extLst>
          </p:cNvPr>
          <p:cNvSpPr>
            <a:spLocks noGrp="1"/>
          </p:cNvSpPr>
          <p:nvPr>
            <p:ph type="title"/>
          </p:nvPr>
        </p:nvSpPr>
        <p:spPr>
          <a:xfrm>
            <a:off x="246743" y="609600"/>
            <a:ext cx="10570483" cy="1698171"/>
          </a:xfrm>
        </p:spPr>
        <p:txBody>
          <a:bodyPr>
            <a:normAutofit/>
          </a:bodyPr>
          <a:lstStyle/>
          <a:p>
            <a:r>
              <a:rPr lang="en-IN" sz="3200" b="1" dirty="0">
                <a:solidFill>
                  <a:schemeClr val="tx1"/>
                </a:solidFill>
              </a:rPr>
              <a:t>Dataset Introduction</a:t>
            </a:r>
            <a:endParaRPr lang="en-IN" sz="3200" dirty="0"/>
          </a:p>
        </p:txBody>
      </p:sp>
      <p:sp>
        <p:nvSpPr>
          <p:cNvPr id="3" name="Content Placeholder 2">
            <a:extLst>
              <a:ext uri="{FF2B5EF4-FFF2-40B4-BE49-F238E27FC236}">
                <a16:creationId xmlns:a16="http://schemas.microsoft.com/office/drawing/2014/main" id="{1035A6A3-7E35-6E2B-C63A-F6D428AB48AB}"/>
              </a:ext>
            </a:extLst>
          </p:cNvPr>
          <p:cNvSpPr>
            <a:spLocks noGrp="1"/>
          </p:cNvSpPr>
          <p:nvPr>
            <p:ph idx="1"/>
          </p:nvPr>
        </p:nvSpPr>
        <p:spPr>
          <a:xfrm>
            <a:off x="685801" y="2065867"/>
            <a:ext cx="10131425" cy="3725334"/>
          </a:xfrm>
        </p:spPr>
        <p:txBody>
          <a:bodyPr>
            <a:normAutofit/>
          </a:bodyPr>
          <a:lstStyle/>
          <a:p>
            <a:endParaRPr lang="en-IN" sz="4000" dirty="0">
              <a:latin typeface="Arial" panose="020B0604020202020204" pitchFamily="34" charset="0"/>
              <a:cs typeface="Arial" panose="020B0604020202020204" pitchFamily="34" charset="0"/>
            </a:endParaRPr>
          </a:p>
          <a:p>
            <a:endParaRPr lang="en-IN" sz="4000" dirty="0"/>
          </a:p>
        </p:txBody>
      </p:sp>
      <p:sp>
        <p:nvSpPr>
          <p:cNvPr id="4" name="TextBox 3">
            <a:extLst>
              <a:ext uri="{FF2B5EF4-FFF2-40B4-BE49-F238E27FC236}">
                <a16:creationId xmlns:a16="http://schemas.microsoft.com/office/drawing/2014/main" id="{580D97E2-F0C2-AB89-3415-7E63E70C3EF5}"/>
              </a:ext>
            </a:extLst>
          </p:cNvPr>
          <p:cNvSpPr txBox="1"/>
          <p:nvPr/>
        </p:nvSpPr>
        <p:spPr>
          <a:xfrm>
            <a:off x="370529" y="2471376"/>
            <a:ext cx="6630041" cy="2862322"/>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Domain : Finance </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Project : Bank loan of customers </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Datasets : Finance_1.xlsx &amp; Finance_2.xlsx </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Dataset Type : Excel Data </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Dataset Size: Each Excel file has 39k+ records</a:t>
            </a:r>
          </a:p>
        </p:txBody>
      </p:sp>
    </p:spTree>
    <p:extLst>
      <p:ext uri="{BB962C8B-B14F-4D97-AF65-F5344CB8AC3E}">
        <p14:creationId xmlns:p14="http://schemas.microsoft.com/office/powerpoint/2010/main" val="2395939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F9B3-8D3C-9FB4-6E4E-53FE0103BE3A}"/>
              </a:ext>
            </a:extLst>
          </p:cNvPr>
          <p:cNvSpPr>
            <a:spLocks noGrp="1"/>
          </p:cNvSpPr>
          <p:nvPr>
            <p:ph type="title"/>
          </p:nvPr>
        </p:nvSpPr>
        <p:spPr>
          <a:xfrm>
            <a:off x="203200" y="1313543"/>
            <a:ext cx="4615543" cy="1211942"/>
          </a:xfrm>
        </p:spPr>
        <p:txBody>
          <a:bodyPr>
            <a:normAutofit/>
          </a:bodyPr>
          <a:lstStyle/>
          <a:p>
            <a:r>
              <a:rPr lang="en-IN" sz="3600" b="1" dirty="0">
                <a:solidFill>
                  <a:schemeClr val="tx1"/>
                </a:solidFill>
              </a:rPr>
              <a:t>Project Objective</a:t>
            </a:r>
            <a:endParaRPr lang="en-IN" dirty="0"/>
          </a:p>
        </p:txBody>
      </p:sp>
      <p:sp>
        <p:nvSpPr>
          <p:cNvPr id="3" name="Content Placeholder 2">
            <a:extLst>
              <a:ext uri="{FF2B5EF4-FFF2-40B4-BE49-F238E27FC236}">
                <a16:creationId xmlns:a16="http://schemas.microsoft.com/office/drawing/2014/main" id="{88EF760E-221B-27A2-D02D-D2CB84E63635}"/>
              </a:ext>
            </a:extLst>
          </p:cNvPr>
          <p:cNvSpPr>
            <a:spLocks noGrp="1"/>
          </p:cNvSpPr>
          <p:nvPr>
            <p:ph idx="1"/>
          </p:nvPr>
        </p:nvSpPr>
        <p:spPr>
          <a:xfrm>
            <a:off x="203200" y="2525485"/>
            <a:ext cx="10614027" cy="3018971"/>
          </a:xfrm>
        </p:spPr>
        <p:txBody>
          <a:bodyPr/>
          <a:lstStyle/>
          <a:p>
            <a:pPr algn="just">
              <a:lnSpc>
                <a:spcPct val="150000"/>
              </a:lnSpc>
            </a:pPr>
            <a:r>
              <a:rPr lang="en-US" sz="2400" dirty="0">
                <a:latin typeface="Arial" panose="020B0604020202020204" pitchFamily="34" charset="0"/>
                <a:cs typeface="Arial" panose="020B0604020202020204" pitchFamily="34" charset="0"/>
              </a:rPr>
              <a:t>The project aim to analyze the </a:t>
            </a:r>
            <a:r>
              <a:rPr lang="en-IN" sz="2400" dirty="0">
                <a:latin typeface="Arial" panose="020B0604020202020204" pitchFamily="34" charset="0"/>
                <a:cs typeface="Arial" panose="020B0604020202020204" pitchFamily="34" charset="0"/>
              </a:rPr>
              <a:t>Finance dataset of bank loan of customers, </a:t>
            </a:r>
            <a:r>
              <a:rPr lang="en-US" sz="2400" dirty="0">
                <a:latin typeface="Arial" panose="020B0604020202020204" pitchFamily="34" charset="0"/>
                <a:cs typeface="Arial" panose="020B0604020202020204" pitchFamily="34" charset="0"/>
              </a:rPr>
              <a:t>through a report to get insights from it by </a:t>
            </a:r>
            <a:r>
              <a:rPr lang="en-IN" sz="2400" dirty="0">
                <a:latin typeface="Arial" panose="020B0604020202020204" pitchFamily="34" charset="0"/>
                <a:cs typeface="Arial" panose="020B0604020202020204" pitchFamily="34" charset="0"/>
              </a:rPr>
              <a:t>using different software tools such as Excel, MySQL, Tableau and Power Bi</a:t>
            </a:r>
            <a:r>
              <a:rPr lang="en-US" sz="2400" dirty="0">
                <a:latin typeface="Arial" panose="020B0604020202020204" pitchFamily="34" charset="0"/>
                <a:cs typeface="Arial" panose="020B0604020202020204" pitchFamily="34" charset="0"/>
              </a:rPr>
              <a:t>. </a:t>
            </a:r>
          </a:p>
          <a:p>
            <a:pPr algn="just">
              <a:lnSpc>
                <a:spcPct val="150000"/>
              </a:lnSpc>
            </a:pPr>
            <a:r>
              <a:rPr lang="en-US" sz="2400" dirty="0">
                <a:latin typeface="Arial" panose="020B0604020202020204" pitchFamily="34" charset="0"/>
                <a:cs typeface="Arial" panose="020B0604020202020204" pitchFamily="34" charset="0"/>
              </a:rPr>
              <a:t>From these gained insights accurate business decisions are made.</a:t>
            </a:r>
          </a:p>
          <a:p>
            <a:pPr algn="just">
              <a:lnSpc>
                <a:spcPct val="150000"/>
              </a:lnSpc>
            </a:pPr>
            <a:endParaRPr lang="en-US" sz="2400" dirty="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59921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E8D330-847C-99BA-C968-C85E8A318236}"/>
              </a:ext>
            </a:extLst>
          </p:cNvPr>
          <p:cNvSpPr>
            <a:spLocks noGrp="1"/>
          </p:cNvSpPr>
          <p:nvPr>
            <p:ph type="title"/>
          </p:nvPr>
        </p:nvSpPr>
        <p:spPr>
          <a:xfrm>
            <a:off x="1889921" y="557214"/>
            <a:ext cx="9939221" cy="1111929"/>
          </a:xfrm>
        </p:spPr>
        <p:txBody>
          <a:bodyPr>
            <a:noAutofit/>
          </a:bodyPr>
          <a:lstStyle/>
          <a:p>
            <a:r>
              <a:rPr lang="en-IN" sz="4400" dirty="0"/>
              <a:t>KEY PERFORMANCE INDICATOR</a:t>
            </a:r>
          </a:p>
        </p:txBody>
      </p:sp>
      <p:sp>
        <p:nvSpPr>
          <p:cNvPr id="5" name="Content Placeholder 4">
            <a:extLst>
              <a:ext uri="{FF2B5EF4-FFF2-40B4-BE49-F238E27FC236}">
                <a16:creationId xmlns:a16="http://schemas.microsoft.com/office/drawing/2014/main" id="{DD2A7DEF-2746-6ADC-F64C-4C3E49703B80}"/>
              </a:ext>
            </a:extLst>
          </p:cNvPr>
          <p:cNvSpPr>
            <a:spLocks noGrp="1"/>
          </p:cNvSpPr>
          <p:nvPr>
            <p:ph idx="1"/>
          </p:nvPr>
        </p:nvSpPr>
        <p:spPr>
          <a:xfrm>
            <a:off x="729344" y="1872346"/>
            <a:ext cx="10131425" cy="3819525"/>
          </a:xfrm>
        </p:spPr>
        <p:txBody>
          <a:bodyPr>
            <a:normAutofit/>
          </a:bodyPr>
          <a:lstStyle/>
          <a:p>
            <a:pPr marL="342900" indent="-342900">
              <a:buFont typeface="+mj-lt"/>
              <a:buAutoNum type="arabicPeriod"/>
            </a:pPr>
            <a:r>
              <a:rPr lang="en-US" sz="2800" dirty="0"/>
              <a:t>Year wise loan amount Stats</a:t>
            </a:r>
          </a:p>
          <a:p>
            <a:pPr marL="342900" indent="-342900">
              <a:buFont typeface="+mj-lt"/>
              <a:buAutoNum type="arabicPeriod"/>
            </a:pPr>
            <a:r>
              <a:rPr lang="en-US" sz="2800" dirty="0"/>
              <a:t>Grade and sub grade wise Revol_bal</a:t>
            </a:r>
          </a:p>
          <a:p>
            <a:pPr marL="342900" indent="-342900">
              <a:buFont typeface="+mj-lt"/>
              <a:buAutoNum type="arabicPeriod"/>
            </a:pPr>
            <a:r>
              <a:rPr lang="en-US" sz="2800" dirty="0"/>
              <a:t>Total Payment for Verified Status Vs Total Payment for Non Verified Status</a:t>
            </a:r>
          </a:p>
          <a:p>
            <a:pPr marL="342900" indent="-342900">
              <a:buFont typeface="+mj-lt"/>
              <a:buAutoNum type="arabicPeriod"/>
            </a:pPr>
            <a:r>
              <a:rPr lang="en-US" sz="2800" dirty="0"/>
              <a:t>State wise and month wise loan status</a:t>
            </a:r>
          </a:p>
          <a:p>
            <a:pPr marL="342900" indent="-342900">
              <a:buFont typeface="+mj-lt"/>
              <a:buAutoNum type="arabicPeriod"/>
            </a:pPr>
            <a:r>
              <a:rPr lang="en-US" sz="2800" dirty="0"/>
              <a:t>Home ownership Vs last payment date stats</a:t>
            </a:r>
          </a:p>
        </p:txBody>
      </p:sp>
      <p:pic>
        <p:nvPicPr>
          <p:cNvPr id="2" name="Picture 1">
            <a:extLst>
              <a:ext uri="{FF2B5EF4-FFF2-40B4-BE49-F238E27FC236}">
                <a16:creationId xmlns:a16="http://schemas.microsoft.com/office/drawing/2014/main" id="{0BBDB957-535B-02DB-4AD8-F20508896C50}"/>
              </a:ext>
            </a:extLst>
          </p:cNvPr>
          <p:cNvPicPr>
            <a:picLocks noChangeAspect="1"/>
          </p:cNvPicPr>
          <p:nvPr/>
        </p:nvPicPr>
        <p:blipFill>
          <a:blip r:embed="rId2"/>
          <a:stretch>
            <a:fillRect/>
          </a:stretch>
        </p:blipFill>
        <p:spPr>
          <a:xfrm>
            <a:off x="1288097" y="5820739"/>
            <a:ext cx="601825" cy="601825"/>
          </a:xfrm>
          <a:prstGeom prst="rect">
            <a:avLst/>
          </a:prstGeom>
        </p:spPr>
      </p:pic>
      <p:pic>
        <p:nvPicPr>
          <p:cNvPr id="3" name="Picture 2">
            <a:extLst>
              <a:ext uri="{FF2B5EF4-FFF2-40B4-BE49-F238E27FC236}">
                <a16:creationId xmlns:a16="http://schemas.microsoft.com/office/drawing/2014/main" id="{0FCA3108-A4E7-C1C3-2F9F-367B7C2AE02E}"/>
              </a:ext>
            </a:extLst>
          </p:cNvPr>
          <p:cNvPicPr>
            <a:picLocks noChangeAspect="1"/>
          </p:cNvPicPr>
          <p:nvPr/>
        </p:nvPicPr>
        <p:blipFill>
          <a:blip r:embed="rId3"/>
          <a:stretch>
            <a:fillRect/>
          </a:stretch>
        </p:blipFill>
        <p:spPr>
          <a:xfrm>
            <a:off x="2659118" y="5594829"/>
            <a:ext cx="1103646" cy="827735"/>
          </a:xfrm>
          <a:prstGeom prst="rect">
            <a:avLst/>
          </a:prstGeom>
        </p:spPr>
      </p:pic>
      <p:pic>
        <p:nvPicPr>
          <p:cNvPr id="6" name="Picture 5">
            <a:extLst>
              <a:ext uri="{FF2B5EF4-FFF2-40B4-BE49-F238E27FC236}">
                <a16:creationId xmlns:a16="http://schemas.microsoft.com/office/drawing/2014/main" id="{E1AF3680-7979-B79A-CE54-44EEF6646EB8}"/>
              </a:ext>
            </a:extLst>
          </p:cNvPr>
          <p:cNvPicPr>
            <a:picLocks noChangeAspect="1"/>
          </p:cNvPicPr>
          <p:nvPr/>
        </p:nvPicPr>
        <p:blipFill>
          <a:blip r:embed="rId4"/>
          <a:stretch>
            <a:fillRect/>
          </a:stretch>
        </p:blipFill>
        <p:spPr>
          <a:xfrm>
            <a:off x="4416482" y="5691871"/>
            <a:ext cx="1679518" cy="827734"/>
          </a:xfrm>
          <a:prstGeom prst="rect">
            <a:avLst/>
          </a:prstGeom>
        </p:spPr>
      </p:pic>
      <p:pic>
        <p:nvPicPr>
          <p:cNvPr id="7" name="Picture 6">
            <a:extLst>
              <a:ext uri="{FF2B5EF4-FFF2-40B4-BE49-F238E27FC236}">
                <a16:creationId xmlns:a16="http://schemas.microsoft.com/office/drawing/2014/main" id="{835F2A31-28CD-AE23-D2CA-845EE86614CF}"/>
              </a:ext>
            </a:extLst>
          </p:cNvPr>
          <p:cNvPicPr>
            <a:picLocks noChangeAspect="1"/>
          </p:cNvPicPr>
          <p:nvPr/>
        </p:nvPicPr>
        <p:blipFill>
          <a:blip r:embed="rId5"/>
          <a:stretch>
            <a:fillRect/>
          </a:stretch>
        </p:blipFill>
        <p:spPr>
          <a:xfrm>
            <a:off x="6727959" y="5594829"/>
            <a:ext cx="1701279" cy="850640"/>
          </a:xfrm>
          <a:prstGeom prst="rect">
            <a:avLst/>
          </a:prstGeom>
        </p:spPr>
      </p:pic>
    </p:spTree>
    <p:extLst>
      <p:ext uri="{BB962C8B-B14F-4D97-AF65-F5344CB8AC3E}">
        <p14:creationId xmlns:p14="http://schemas.microsoft.com/office/powerpoint/2010/main" val="8430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AF9B-0116-182A-9F09-774DA05E37BD}"/>
              </a:ext>
            </a:extLst>
          </p:cNvPr>
          <p:cNvSpPr>
            <a:spLocks noGrp="1"/>
          </p:cNvSpPr>
          <p:nvPr>
            <p:ph type="title"/>
          </p:nvPr>
        </p:nvSpPr>
        <p:spPr>
          <a:xfrm>
            <a:off x="3130006" y="997148"/>
            <a:ext cx="8524966" cy="957943"/>
          </a:xfrm>
        </p:spPr>
        <p:txBody>
          <a:bodyPr>
            <a:normAutofit/>
          </a:bodyPr>
          <a:lstStyle/>
          <a:p>
            <a:r>
              <a:rPr lang="en-IN" dirty="0"/>
              <a:t>Year wise loan amount stats</a:t>
            </a:r>
          </a:p>
        </p:txBody>
      </p:sp>
      <p:sp>
        <p:nvSpPr>
          <p:cNvPr id="3" name="TextBox 2">
            <a:extLst>
              <a:ext uri="{FF2B5EF4-FFF2-40B4-BE49-F238E27FC236}">
                <a16:creationId xmlns:a16="http://schemas.microsoft.com/office/drawing/2014/main" id="{E693048F-A63F-CFBD-9540-5230C6F14278}"/>
              </a:ext>
            </a:extLst>
          </p:cNvPr>
          <p:cNvSpPr txBox="1"/>
          <p:nvPr/>
        </p:nvSpPr>
        <p:spPr>
          <a:xfrm>
            <a:off x="5805714" y="3275529"/>
            <a:ext cx="6066972" cy="2585323"/>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The Loan </a:t>
            </a:r>
            <a:r>
              <a:rPr lang="en-IN" dirty="0">
                <a:latin typeface="Arial" panose="020B0604020202020204" pitchFamily="34" charset="0"/>
                <a:cs typeface="Arial" panose="020B0604020202020204" pitchFamily="34" charset="0"/>
              </a:rPr>
              <a:t>amount is directly proportional with the increasing years.</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It is continuously increasing by each year as you see it‘s varies from 2.0M to 261M between the years 2007 to 2011.</a:t>
            </a:r>
          </a:p>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From the year 2009, The </a:t>
            </a:r>
            <a:r>
              <a:rPr lang="en-IN" dirty="0">
                <a:latin typeface="Arial" panose="020B0604020202020204" pitchFamily="34" charset="0"/>
                <a:cs typeface="Arial" panose="020B0604020202020204" pitchFamily="34" charset="0"/>
              </a:rPr>
              <a:t>changes in loan amount is suddenly increased with a higher rate that is around 5 times higher rate for next 2 years as compared to previous 2 years.</a:t>
            </a:r>
            <a:endParaRPr lang="en-US" dirty="0">
              <a:latin typeface="Arial" panose="020B0604020202020204" pitchFamily="34" charset="0"/>
              <a:cs typeface="Arial" panose="020B0604020202020204" pitchFamily="34" charset="0"/>
            </a:endParaRPr>
          </a:p>
        </p:txBody>
      </p:sp>
      <p:pic>
        <p:nvPicPr>
          <p:cNvPr id="12" name="Content Placeholder 11">
            <a:extLst>
              <a:ext uri="{FF2B5EF4-FFF2-40B4-BE49-F238E27FC236}">
                <a16:creationId xmlns:a16="http://schemas.microsoft.com/office/drawing/2014/main" id="{F5AC2D76-E8F3-3E63-002A-3F6F9FE16F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314" y="2428874"/>
            <a:ext cx="5224236" cy="3800475"/>
          </a:xfrm>
        </p:spPr>
      </p:pic>
    </p:spTree>
    <p:extLst>
      <p:ext uri="{BB962C8B-B14F-4D97-AF65-F5344CB8AC3E}">
        <p14:creationId xmlns:p14="http://schemas.microsoft.com/office/powerpoint/2010/main" val="101682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9AC6-95AE-C2E0-C663-F9A283AC58F9}"/>
              </a:ext>
            </a:extLst>
          </p:cNvPr>
          <p:cNvSpPr>
            <a:spLocks noGrp="1"/>
          </p:cNvSpPr>
          <p:nvPr>
            <p:ph type="title"/>
          </p:nvPr>
        </p:nvSpPr>
        <p:spPr>
          <a:xfrm>
            <a:off x="2712360" y="993445"/>
            <a:ext cx="9154884" cy="783772"/>
          </a:xfrm>
        </p:spPr>
        <p:txBody>
          <a:bodyPr>
            <a:normAutofit/>
          </a:bodyPr>
          <a:lstStyle/>
          <a:p>
            <a:r>
              <a:rPr lang="en-IN" dirty="0"/>
              <a:t>Grade subgrade wise revol_bal</a:t>
            </a:r>
          </a:p>
        </p:txBody>
      </p:sp>
      <p:sp>
        <p:nvSpPr>
          <p:cNvPr id="4" name="TextBox 3">
            <a:extLst>
              <a:ext uri="{FF2B5EF4-FFF2-40B4-BE49-F238E27FC236}">
                <a16:creationId xmlns:a16="http://schemas.microsoft.com/office/drawing/2014/main" id="{98E10064-52F8-37EB-1FA8-54B7EA15215C}"/>
              </a:ext>
            </a:extLst>
          </p:cNvPr>
          <p:cNvSpPr txBox="1"/>
          <p:nvPr/>
        </p:nvSpPr>
        <p:spPr>
          <a:xfrm>
            <a:off x="3048000" y="3247962"/>
            <a:ext cx="6096000"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There</a:t>
            </a:r>
            <a:endParaRPr lang="en-IN" dirty="0"/>
          </a:p>
        </p:txBody>
      </p:sp>
      <p:sp>
        <p:nvSpPr>
          <p:cNvPr id="9" name="TextBox 8">
            <a:extLst>
              <a:ext uri="{FF2B5EF4-FFF2-40B4-BE49-F238E27FC236}">
                <a16:creationId xmlns:a16="http://schemas.microsoft.com/office/drawing/2014/main" id="{3D11E7B0-BF6A-F46B-6630-06642D984A1D}"/>
              </a:ext>
            </a:extLst>
          </p:cNvPr>
          <p:cNvSpPr txBox="1"/>
          <p:nvPr/>
        </p:nvSpPr>
        <p:spPr>
          <a:xfrm>
            <a:off x="5341258" y="3326458"/>
            <a:ext cx="6604000" cy="1754326"/>
          </a:xfrm>
          <a:prstGeom prst="rect">
            <a:avLst/>
          </a:prstGeom>
          <a:noFill/>
        </p:spPr>
        <p:txBody>
          <a:bodyPr wrap="square">
            <a:spAutoFit/>
          </a:bodyPr>
          <a:lstStyle/>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There are 7 main grades and it‘s further consists of 5 sub-grades, It is sown by different colours in the representation from grade A to G.</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The average revolving balance is higher in the grade “B3” that  is “40M” and the lowest is in “G5” that is “1M” </a:t>
            </a:r>
          </a:p>
          <a:p>
            <a:pPr algn="just"/>
            <a:endParaRPr lang="en-IN" dirty="0"/>
          </a:p>
        </p:txBody>
      </p:sp>
      <p:pic>
        <p:nvPicPr>
          <p:cNvPr id="8" name="Content Placeholder 7">
            <a:extLst>
              <a:ext uri="{FF2B5EF4-FFF2-40B4-BE49-F238E27FC236}">
                <a16:creationId xmlns:a16="http://schemas.microsoft.com/office/drawing/2014/main" id="{C032EF26-A3A2-2F9F-468F-7F0F36B4A1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44" y="2286000"/>
            <a:ext cx="5094514" cy="3786188"/>
          </a:xfrm>
        </p:spPr>
      </p:pic>
    </p:spTree>
    <p:extLst>
      <p:ext uri="{BB962C8B-B14F-4D97-AF65-F5344CB8AC3E}">
        <p14:creationId xmlns:p14="http://schemas.microsoft.com/office/powerpoint/2010/main" val="416265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3D64-50FF-90D0-3BD5-5C0E21E87A27}"/>
              </a:ext>
            </a:extLst>
          </p:cNvPr>
          <p:cNvSpPr>
            <a:spLocks noGrp="1"/>
          </p:cNvSpPr>
          <p:nvPr>
            <p:ph type="title"/>
          </p:nvPr>
        </p:nvSpPr>
        <p:spPr>
          <a:xfrm>
            <a:off x="3425370" y="1103087"/>
            <a:ext cx="8606973" cy="1103086"/>
          </a:xfrm>
        </p:spPr>
        <p:txBody>
          <a:bodyPr>
            <a:normAutofit fontScale="90000"/>
          </a:bodyPr>
          <a:lstStyle/>
          <a:p>
            <a:r>
              <a:rPr lang="en-IN" dirty="0"/>
              <a:t>Total payments for verified status vs NON VERIFIED STATUS</a:t>
            </a:r>
          </a:p>
        </p:txBody>
      </p:sp>
      <p:sp>
        <p:nvSpPr>
          <p:cNvPr id="4" name="TextBox 3">
            <a:extLst>
              <a:ext uri="{FF2B5EF4-FFF2-40B4-BE49-F238E27FC236}">
                <a16:creationId xmlns:a16="http://schemas.microsoft.com/office/drawing/2014/main" id="{F78C40DB-8F52-C89B-53D8-B45C7581A0BF}"/>
              </a:ext>
            </a:extLst>
          </p:cNvPr>
          <p:cNvSpPr txBox="1"/>
          <p:nvPr/>
        </p:nvSpPr>
        <p:spPr>
          <a:xfrm>
            <a:off x="5631543" y="4333961"/>
            <a:ext cx="6400800" cy="1200329"/>
          </a:xfrm>
          <a:prstGeom prst="rect">
            <a:avLst/>
          </a:prstGeom>
          <a:noFill/>
        </p:spPr>
        <p:txBody>
          <a:bodyPr wrap="square">
            <a:spAutoFit/>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The total </a:t>
            </a:r>
            <a:r>
              <a:rPr lang="en-IN" dirty="0">
                <a:latin typeface="Arial" panose="020B0604020202020204" pitchFamily="34" charset="0"/>
                <a:cs typeface="Arial" panose="020B0604020202020204" pitchFamily="34" charset="0"/>
              </a:rPr>
              <a:t>payment for verified account is higher as compared to non-verified.</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There are “220M” verified accounts and remaining “154” are non-verified.</a:t>
            </a:r>
            <a:endParaRPr lang="en-US" dirty="0">
              <a:latin typeface="Arial" panose="020B0604020202020204" pitchFamily="34" charset="0"/>
              <a:cs typeface="Arial" panose="020B0604020202020204" pitchFamily="34" charset="0"/>
            </a:endParaRPr>
          </a:p>
        </p:txBody>
      </p:sp>
      <p:pic>
        <p:nvPicPr>
          <p:cNvPr id="12" name="Content Placeholder 11">
            <a:extLst>
              <a:ext uri="{FF2B5EF4-FFF2-40B4-BE49-F238E27FC236}">
                <a16:creationId xmlns:a16="http://schemas.microsoft.com/office/drawing/2014/main" id="{1BBDF994-14EE-5E25-3136-F608B86DCF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13" y="2571750"/>
            <a:ext cx="5186362" cy="3571875"/>
          </a:xfrm>
        </p:spPr>
      </p:pic>
    </p:spTree>
    <p:extLst>
      <p:ext uri="{BB962C8B-B14F-4D97-AF65-F5344CB8AC3E}">
        <p14:creationId xmlns:p14="http://schemas.microsoft.com/office/powerpoint/2010/main" val="332463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4415-F6DB-4F47-85CC-AC175F6D9C6F}"/>
              </a:ext>
            </a:extLst>
          </p:cNvPr>
          <p:cNvSpPr>
            <a:spLocks noGrp="1"/>
          </p:cNvSpPr>
          <p:nvPr>
            <p:ph type="title"/>
          </p:nvPr>
        </p:nvSpPr>
        <p:spPr>
          <a:xfrm>
            <a:off x="2257449" y="591184"/>
            <a:ext cx="9777153" cy="990826"/>
          </a:xfrm>
        </p:spPr>
        <p:txBody>
          <a:bodyPr>
            <a:normAutofit fontScale="90000"/>
          </a:bodyPr>
          <a:lstStyle/>
          <a:p>
            <a:r>
              <a:rPr lang="en-IN" dirty="0"/>
              <a:t>STATE WISE AND MONTH WISE LOAN STATUS</a:t>
            </a:r>
          </a:p>
        </p:txBody>
      </p:sp>
      <p:sp>
        <p:nvSpPr>
          <p:cNvPr id="13" name="TextBox 12">
            <a:extLst>
              <a:ext uri="{FF2B5EF4-FFF2-40B4-BE49-F238E27FC236}">
                <a16:creationId xmlns:a16="http://schemas.microsoft.com/office/drawing/2014/main" id="{55D114F0-A09B-F9D8-325A-4C2E563DBD15}"/>
              </a:ext>
            </a:extLst>
          </p:cNvPr>
          <p:cNvSpPr txBox="1"/>
          <p:nvPr/>
        </p:nvSpPr>
        <p:spPr>
          <a:xfrm>
            <a:off x="6096000" y="2413337"/>
            <a:ext cx="5938602" cy="2308324"/>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In the </a:t>
            </a:r>
            <a:r>
              <a:rPr lang="en-IN" dirty="0">
                <a:latin typeface="Arial" panose="020B0604020202020204" pitchFamily="34" charset="0"/>
                <a:cs typeface="Arial" panose="020B0604020202020204" pitchFamily="34" charset="0"/>
              </a:rPr>
              <a:t>dataset we have 50 state, along with the 3 type of loan status.</a:t>
            </a:r>
            <a:r>
              <a:rPr lang="en-US" dirty="0">
                <a:latin typeface="Arial" panose="020B0604020202020204" pitchFamily="34" charset="0"/>
                <a:cs typeface="Arial" panose="020B0604020202020204" pitchFamily="34" charset="0"/>
              </a:rPr>
              <a:t> That is </a:t>
            </a:r>
            <a:r>
              <a:rPr lang="en-IN" dirty="0">
                <a:latin typeface="Arial" panose="020B0604020202020204" pitchFamily="34" charset="0"/>
                <a:cs typeface="Arial" panose="020B0604020202020204" pitchFamily="34" charset="0"/>
              </a:rPr>
              <a:t>charged off, current and fully paid.</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As you see from the representation, State ‘CA’ has the highest number of accounts in each type of lone status specially fully paid accounts. And state ‘ME’ has the lowest number of accounts in each type of loan status.</a:t>
            </a:r>
          </a:p>
        </p:txBody>
      </p:sp>
      <p:sp>
        <p:nvSpPr>
          <p:cNvPr id="15" name="TextBox 14">
            <a:extLst>
              <a:ext uri="{FF2B5EF4-FFF2-40B4-BE49-F238E27FC236}">
                <a16:creationId xmlns:a16="http://schemas.microsoft.com/office/drawing/2014/main" id="{63B15A06-ACE2-4A5E-1F3A-D9EF1960B270}"/>
              </a:ext>
            </a:extLst>
          </p:cNvPr>
          <p:cNvSpPr txBox="1"/>
          <p:nvPr/>
        </p:nvSpPr>
        <p:spPr>
          <a:xfrm>
            <a:off x="157397" y="4901972"/>
            <a:ext cx="11877205" cy="1754326"/>
          </a:xfrm>
          <a:prstGeom prst="rect">
            <a:avLst/>
          </a:prstGeom>
          <a:noFill/>
        </p:spPr>
        <p:txBody>
          <a:bodyPr wrap="square">
            <a:spAutoFit/>
          </a:bodyPr>
          <a:lstStyle/>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In the representation, Different colours of line shows the 3 type of loan status between the 12 months.</a:t>
            </a:r>
            <a:r>
              <a:rPr lang="en-US" dirty="0">
                <a:latin typeface="Arial" panose="020B0604020202020204" pitchFamily="34" charset="0"/>
                <a:cs typeface="Arial" panose="020B0604020202020204" pitchFamily="34" charset="0"/>
              </a:rPr>
              <a:t> That is red </a:t>
            </a:r>
            <a:r>
              <a:rPr lang="en-IN" dirty="0">
                <a:latin typeface="Arial" panose="020B0604020202020204" pitchFamily="34" charset="0"/>
                <a:cs typeface="Arial" panose="020B0604020202020204" pitchFamily="34" charset="0"/>
              </a:rPr>
              <a:t>line indicates</a:t>
            </a:r>
            <a:r>
              <a:rPr lang="en-US" dirty="0">
                <a:latin typeface="Arial" panose="020B0604020202020204" pitchFamily="34" charset="0"/>
                <a:cs typeface="Arial" panose="020B0604020202020204" pitchFamily="34" charset="0"/>
              </a:rPr>
              <a:t> the </a:t>
            </a:r>
            <a:r>
              <a:rPr lang="en-IN" dirty="0">
                <a:latin typeface="Arial" panose="020B0604020202020204" pitchFamily="34" charset="0"/>
                <a:cs typeface="Arial" panose="020B0604020202020204" pitchFamily="34" charset="0"/>
              </a:rPr>
              <a:t>changed off, orange</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line indicates</a:t>
            </a:r>
            <a:r>
              <a:rPr lang="en-US" dirty="0">
                <a:latin typeface="Arial" panose="020B0604020202020204" pitchFamily="34" charset="0"/>
                <a:cs typeface="Arial" panose="020B0604020202020204" pitchFamily="34" charset="0"/>
              </a:rPr>
              <a:t> the </a:t>
            </a:r>
            <a:r>
              <a:rPr lang="en-IN" dirty="0">
                <a:latin typeface="Arial" panose="020B0604020202020204" pitchFamily="34" charset="0"/>
                <a:cs typeface="Arial" panose="020B0604020202020204" pitchFamily="34" charset="0"/>
              </a:rPr>
              <a:t>current and green</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line indicates</a:t>
            </a:r>
            <a:r>
              <a:rPr lang="en-US" dirty="0">
                <a:latin typeface="Arial" panose="020B0604020202020204" pitchFamily="34" charset="0"/>
                <a:cs typeface="Arial" panose="020B0604020202020204" pitchFamily="34" charset="0"/>
              </a:rPr>
              <a:t> the </a:t>
            </a:r>
            <a:r>
              <a:rPr lang="en-IN" dirty="0">
                <a:latin typeface="Arial" panose="020B0604020202020204" pitchFamily="34" charset="0"/>
                <a:cs typeface="Arial" panose="020B0604020202020204" pitchFamily="34" charset="0"/>
              </a:rPr>
              <a:t>fully paid.</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As you see the highest number of fully paid accounts is in the year of ‘2016’ that is $2025 and lowest is in the year of 2008 that is $1.</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Same like this we can easily find the variations of number of accounts for other 2 type of loan status with the month wise.</a:t>
            </a:r>
          </a:p>
        </p:txBody>
      </p:sp>
      <p:pic>
        <p:nvPicPr>
          <p:cNvPr id="11" name="Content Placeholder 10">
            <a:extLst>
              <a:ext uri="{FF2B5EF4-FFF2-40B4-BE49-F238E27FC236}">
                <a16:creationId xmlns:a16="http://schemas.microsoft.com/office/drawing/2014/main" id="{0E19084A-6CA7-45A2-9680-FD7D87E962E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85598" y="1582010"/>
            <a:ext cx="5710402" cy="3204304"/>
          </a:xfrm>
        </p:spPr>
      </p:pic>
    </p:spTree>
    <p:extLst>
      <p:ext uri="{BB962C8B-B14F-4D97-AF65-F5344CB8AC3E}">
        <p14:creationId xmlns:p14="http://schemas.microsoft.com/office/powerpoint/2010/main" val="73502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C7E6-924F-AABE-A2D7-D51C4B5516C3}"/>
              </a:ext>
            </a:extLst>
          </p:cNvPr>
          <p:cNvSpPr>
            <a:spLocks noGrp="1"/>
          </p:cNvSpPr>
          <p:nvPr>
            <p:ph type="title"/>
          </p:nvPr>
        </p:nvSpPr>
        <p:spPr>
          <a:xfrm>
            <a:off x="1081087" y="764373"/>
            <a:ext cx="10932886" cy="1293028"/>
          </a:xfrm>
        </p:spPr>
        <p:txBody>
          <a:bodyPr>
            <a:normAutofit/>
          </a:bodyPr>
          <a:lstStyle/>
          <a:p>
            <a:r>
              <a:rPr lang="en-IN" sz="3600" dirty="0"/>
              <a:t>HOME OWNERSHIP VS LAST PAYMENT DATE STATS</a:t>
            </a:r>
          </a:p>
        </p:txBody>
      </p:sp>
      <p:sp>
        <p:nvSpPr>
          <p:cNvPr id="4" name="TextBox 3">
            <a:extLst>
              <a:ext uri="{FF2B5EF4-FFF2-40B4-BE49-F238E27FC236}">
                <a16:creationId xmlns:a16="http://schemas.microsoft.com/office/drawing/2014/main" id="{6C9189AD-68CF-720A-1216-506CA4293069}"/>
              </a:ext>
            </a:extLst>
          </p:cNvPr>
          <p:cNvSpPr txBox="1"/>
          <p:nvPr/>
        </p:nvSpPr>
        <p:spPr>
          <a:xfrm>
            <a:off x="5707743" y="2769275"/>
            <a:ext cx="6096000" cy="2031325"/>
          </a:xfrm>
          <a:prstGeom prst="rect">
            <a:avLst/>
          </a:prstGeom>
          <a:noFill/>
        </p:spPr>
        <p:txBody>
          <a:bodyPr wrap="square">
            <a:spAutoFit/>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Home </a:t>
            </a:r>
            <a:r>
              <a:rPr lang="en-IN" dirty="0">
                <a:latin typeface="Arial" panose="020B0604020202020204" pitchFamily="34" charset="0"/>
                <a:cs typeface="Arial" panose="020B0604020202020204" pitchFamily="34" charset="0"/>
              </a:rPr>
              <a:t>ownership consists of the 3 types that is mortgage, own and rent indicted by different colours green, yellow and orange respectively.</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In the tree map of representation, The type of amount of Home ownership varies from 2011 to 2016. And the maximum amount reaches in year 2012, That is around 46M. And the minimum amount is in 2011.</a:t>
            </a:r>
          </a:p>
        </p:txBody>
      </p:sp>
      <p:pic>
        <p:nvPicPr>
          <p:cNvPr id="12" name="Content Placeholder 11">
            <a:extLst>
              <a:ext uri="{FF2B5EF4-FFF2-40B4-BE49-F238E27FC236}">
                <a16:creationId xmlns:a16="http://schemas.microsoft.com/office/drawing/2014/main" id="{1983D59E-1636-9710-37EC-241FEA6DA3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8027" y="2057401"/>
            <a:ext cx="5529716" cy="4271962"/>
          </a:xfrm>
        </p:spPr>
      </p:pic>
    </p:spTree>
    <p:extLst>
      <p:ext uri="{BB962C8B-B14F-4D97-AF65-F5344CB8AC3E}">
        <p14:creationId xmlns:p14="http://schemas.microsoft.com/office/powerpoint/2010/main" val="14746697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361</TotalTime>
  <Words>629</Words>
  <Application>Microsoft Office PowerPoint</Application>
  <PresentationFormat>Widescreen</PresentationFormat>
  <Paragraphs>49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Vapor Trail</vt:lpstr>
      <vt:lpstr>BANK LOAN ANALYSIS</vt:lpstr>
      <vt:lpstr>Dataset Introduction</vt:lpstr>
      <vt:lpstr>Project Objective</vt:lpstr>
      <vt:lpstr>KEY PERFORMANCE INDICATOR</vt:lpstr>
      <vt:lpstr>Year wise loan amount stats</vt:lpstr>
      <vt:lpstr>Grade subgrade wise revol_bal</vt:lpstr>
      <vt:lpstr>Total payments for verified status vs NON VERIFIED STATUS</vt:lpstr>
      <vt:lpstr>STATE WISE AND MONTH WISE LOAN STATUS</vt:lpstr>
      <vt:lpstr>HOME OWNERSHIP VS LAST PAYMENT DATE STATS</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ANALYSIS</dc:title>
  <dc:creator>gollapallipriya23@gmail.com</dc:creator>
  <cp:lastModifiedBy>SHIVAM PANDEY</cp:lastModifiedBy>
  <cp:revision>7</cp:revision>
  <dcterms:created xsi:type="dcterms:W3CDTF">2024-03-23T08:56:16Z</dcterms:created>
  <dcterms:modified xsi:type="dcterms:W3CDTF">2024-04-20T04:32:35Z</dcterms:modified>
</cp:coreProperties>
</file>