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65" r:id="rId12"/>
    <p:sldId id="263" r:id="rId13"/>
    <p:sldId id="268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304-ss-Dinnerware-Quality-Flatware-Food-Grade-Stainless-Steel-Cutlery-Set-Knife-Fork-Spoon-Tea-Spoon/32787995562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overseas.in/thank-you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team-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45" y="1818921"/>
            <a:ext cx="5934508" cy="1639886"/>
          </a:xfrm>
        </p:spPr>
        <p:txBody>
          <a:bodyPr anchor="b">
            <a:normAutofit/>
          </a:bodyPr>
          <a:lstStyle/>
          <a:p>
            <a:r>
              <a:rPr lang="en-US" sz="4800" u="sng" cap="none" dirty="0">
                <a:latin typeface="Bookman Old Style" panose="02050604050505020204" pitchFamily="18" charset="0"/>
              </a:rPr>
              <a:t>Zomato Analysis</a:t>
            </a:r>
          </a:p>
        </p:txBody>
      </p:sp>
      <p:pic>
        <p:nvPicPr>
          <p:cNvPr id="7" name="Picture 6" descr="A silverware on a wood surface&#10;&#10;Description automatically generated">
            <a:extLst>
              <a:ext uri="{FF2B5EF4-FFF2-40B4-BE49-F238E27FC236}">
                <a16:creationId xmlns:a16="http://schemas.microsoft.com/office/drawing/2014/main" id="{DF3E0E43-E14E-5209-3E51-3AD760D22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01" r="20535"/>
          <a:stretch/>
        </p:blipFill>
        <p:spPr>
          <a:xfrm>
            <a:off x="7394789" y="1066800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0274" y="3458807"/>
            <a:ext cx="3852621" cy="789136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latin typeface="Bookman Old Style" panose="02050604050505020204" pitchFamily="18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8BAE4-D9C7-2E4E-276C-678A679F0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3477-AE77-5337-BB50-70910D42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33204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Key Insights from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9421-2FA2-FE39-3DD0-0A6B87AA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942" y="733204"/>
            <a:ext cx="9905999" cy="59989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We recently completed an in-depth analysis spotlighting Zomato, a trailblazing force in the food-tech domain. This project explored the intricacies of Zomato's operations, market strategies, and technological innovations reshaping the food delivery and restaurant discovery landscape.</a:t>
            </a:r>
          </a:p>
          <a:p>
            <a:pPr lvl="0"/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Key Areas Explored</a:t>
            </a:r>
          </a:p>
          <a:p>
            <a:pPr lvl="0"/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Market Insights: Unveiling Zomato's market presence both locally and globally, examining its competitive edge and strategies that drive its expansion in an ever-evolving industry.</a:t>
            </a:r>
          </a:p>
          <a:p>
            <a:pPr lvl="0"/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Revenue Dynamics: Delving into the diverse revenue streams powering Zomato, from partnerships with eateries to delivery charges and advertising models, revealing the financial backbone of the platform.</a:t>
            </a:r>
          </a:p>
          <a:p>
            <a:pPr lvl="0"/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Technology &amp; Operations: Examining the technological infrastructure and operational efficiencies that underpin Zomato's success, including a deep dive into its user interface and logistics for seamless food delivery.</a:t>
            </a:r>
          </a:p>
          <a:p>
            <a:pPr lvl="0"/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Data-Driven Strategies: Analyzing the pivotal role of data analytics in shaping Zomato's decisions, understanding user behaviors, dining trends, and their influence on the platform's strategies.</a:t>
            </a:r>
          </a:p>
          <a:p>
            <a:pPr lvl="0"/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Social Impact &amp; Sustainability: Evaluating Zomato's initiatives toward social responsibility and sustainability, assessing their impact on local communities and the environment.</a:t>
            </a:r>
          </a:p>
          <a:p>
            <a:pPr marL="0" lvl="0" indent="0">
              <a:buNone/>
            </a:pPr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Insights &amp; Findings:</a:t>
            </a:r>
          </a:p>
          <a:p>
            <a:pPr lvl="0"/>
            <a:r>
              <a:rPr lang="en-US" sz="1600" dirty="0"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This analysis not only shed light on Zomato's operational intricacies but also provided insights into the dynamic landscape of the food-tech industry. Understanding these facets unveils the potential for growth and innovation within the sector.</a:t>
            </a:r>
          </a:p>
        </p:txBody>
      </p:sp>
    </p:spTree>
    <p:extLst>
      <p:ext uri="{BB962C8B-B14F-4D97-AF65-F5344CB8AC3E}">
        <p14:creationId xmlns:p14="http://schemas.microsoft.com/office/powerpoint/2010/main" val="307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256A-D7B8-B7C7-1A40-1780FA83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B272-4CEA-9765-C4D8-FEC9A37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332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Challenges and Solution faced during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3E8EC-F964-DD82-7F56-8022AFBB8872}"/>
              </a:ext>
            </a:extLst>
          </p:cNvPr>
          <p:cNvSpPr txBox="1"/>
          <p:nvPr/>
        </p:nvSpPr>
        <p:spPr>
          <a:xfrm>
            <a:off x="1020417" y="868605"/>
            <a:ext cx="10825821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-apple-system"/>
              </a:rPr>
              <a:t>    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Data Quality Issues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:</a:t>
            </a:r>
          </a:p>
          <a:p>
            <a:endParaRPr lang="en-US" sz="16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pPr lvl="1"/>
            <a:r>
              <a:rPr lang="en-US" sz="16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Challenge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: </a:t>
            </a:r>
            <a:r>
              <a:rPr lang="en-IN" sz="16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quality and accuracy of the data being analysed is crucial. Incomplete, inconsistent, or erroneous data can lead to misleading insights.</a:t>
            </a:r>
          </a:p>
          <a:p>
            <a:pPr lvl="1"/>
            <a:endParaRPr lang="en-IN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Solution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: </a:t>
            </a:r>
            <a:r>
              <a:rPr lang="en-US" sz="1600" b="0" i="0" dirty="0">
                <a:effectLst/>
                <a:latin typeface="Bookman Old Style" panose="02050604050505020204" pitchFamily="18" charset="0"/>
              </a:rPr>
              <a:t>Implement robust data cleaning and preprocessing techniques. Identify and remove anomalies, duplicates, and outliers from the dataset1.</a:t>
            </a:r>
          </a:p>
          <a:p>
            <a:pPr lvl="1"/>
            <a:endParaRPr lang="en-US" sz="1600" dirty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1111"/>
                </a:solidFill>
                <a:latin typeface="Bookman Old Style" panose="02050604050505020204" pitchFamily="18" charset="0"/>
              </a:rPr>
              <a:t>   </a:t>
            </a:r>
            <a:r>
              <a:rPr lang="en-US" sz="16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Data Visualization Challenges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:</a:t>
            </a:r>
            <a:br>
              <a:rPr lang="en-US" sz="16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</a:br>
            <a:endParaRPr lang="en-US" sz="16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16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       Challenge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: </a:t>
            </a:r>
            <a:r>
              <a:rPr lang="en-US" sz="1600" b="0" i="0" dirty="0">
                <a:effectLst/>
                <a:latin typeface="Bookman Old Style" panose="02050604050505020204" pitchFamily="18" charset="0"/>
              </a:rPr>
              <a:t>Presenting complex data in a clear and meaningful way can be tricky.</a:t>
            </a:r>
          </a:p>
          <a:p>
            <a:endParaRPr lang="en-US" sz="16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1600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       Solution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: </a:t>
            </a:r>
            <a:r>
              <a:rPr lang="en-US" sz="1600" b="0" i="0" dirty="0">
                <a:effectLst/>
                <a:latin typeface="Bookman Old Style" panose="02050604050505020204" pitchFamily="18" charset="0"/>
              </a:rPr>
              <a:t>Learn effective data visualization techniques. Use charts, graphs, and dashboards to           convey insights visually. Keep it </a:t>
            </a:r>
            <a:r>
              <a:rPr lang="en-US" sz="1600" b="1" dirty="0">
                <a:latin typeface="Bookman Old Style" panose="02050604050505020204" pitchFamily="18" charset="0"/>
              </a:rPr>
              <a:t>simple</a:t>
            </a:r>
            <a:r>
              <a:rPr lang="en-US" sz="1600" b="0" i="0" dirty="0">
                <a:effectLst/>
                <a:latin typeface="Bookman Old Style" panose="02050604050505020204" pitchFamily="18" charset="0"/>
              </a:rPr>
              <a:t> and relevant.</a:t>
            </a:r>
          </a:p>
          <a:p>
            <a:endParaRPr lang="en-US" sz="1600" dirty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11111"/>
                </a:solidFill>
                <a:latin typeface="Bookman Old Style" panose="02050604050505020204" pitchFamily="18" charset="0"/>
              </a:rPr>
              <a:t>  Gathering the team </a:t>
            </a:r>
            <a:br>
              <a:rPr lang="en-US" sz="1600" b="1" dirty="0">
                <a:solidFill>
                  <a:srgbClr val="111111"/>
                </a:solidFill>
                <a:latin typeface="Bookman Old Style" panose="02050604050505020204" pitchFamily="18" charset="0"/>
              </a:rPr>
            </a:br>
            <a:br>
              <a:rPr lang="en-US" sz="1600" b="1" dirty="0">
                <a:solidFill>
                  <a:srgbClr val="111111"/>
                </a:solidFill>
                <a:latin typeface="Bookman Old Style" panose="02050604050505020204" pitchFamily="18" charset="0"/>
              </a:rPr>
            </a:br>
            <a:r>
              <a:rPr lang="en-US" sz="1600" b="1" dirty="0">
                <a:solidFill>
                  <a:srgbClr val="111111"/>
                </a:solidFill>
                <a:latin typeface="Bookman Old Style" panose="02050604050505020204" pitchFamily="18" charset="0"/>
              </a:rPr>
              <a:t>  Challenge: </a:t>
            </a:r>
            <a:r>
              <a:rPr lang="en-US" sz="1600" dirty="0">
                <a:latin typeface="Bookman Old Style" panose="02050604050505020204" pitchFamily="18" charset="0"/>
              </a:rPr>
              <a:t>Some people in the group was missing in the project due to which our Tableau presentation was up to mark how we expected as a team.</a:t>
            </a:r>
            <a:br>
              <a:rPr lang="en-US" sz="1600" dirty="0">
                <a:latin typeface="Bookman Old Style" panose="02050604050505020204" pitchFamily="18" charset="0"/>
              </a:rPr>
            </a:br>
            <a:br>
              <a:rPr lang="en-US" sz="1600" dirty="0">
                <a:solidFill>
                  <a:srgbClr val="111111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rgbClr val="111111"/>
                </a:solidFill>
                <a:latin typeface="Bookman Old Style" panose="02050604050505020204" pitchFamily="18" charset="0"/>
              </a:rPr>
              <a:t>  </a:t>
            </a:r>
            <a:r>
              <a:rPr lang="en-US" sz="1600" b="1" dirty="0">
                <a:solidFill>
                  <a:srgbClr val="111111"/>
                </a:solidFill>
                <a:latin typeface="Bookman Old Style" panose="02050604050505020204" pitchFamily="18" charset="0"/>
              </a:rPr>
              <a:t>Solution: </a:t>
            </a:r>
            <a:r>
              <a:rPr lang="en-US" sz="1600" dirty="0">
                <a:latin typeface="Bookman Old Style" panose="02050604050505020204" pitchFamily="18" charset="0"/>
              </a:rPr>
              <a:t>We sat with the team who where available and decided our further roadmap and how we are going to utilize our skills to make our project successful for us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1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49878-9FBB-772B-25C8-D64078A3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board with white text&#10;&#10;Description automatically generated">
            <a:extLst>
              <a:ext uri="{FF2B5EF4-FFF2-40B4-BE49-F238E27FC236}">
                <a16:creationId xmlns:a16="http://schemas.microsoft.com/office/drawing/2014/main" id="{57E6D0AA-2A19-B60C-DA1C-D90169261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98000" y="1391478"/>
            <a:ext cx="6733990" cy="4465983"/>
          </a:xfrm>
        </p:spPr>
      </p:pic>
    </p:spTree>
    <p:extLst>
      <p:ext uri="{BB962C8B-B14F-4D97-AF65-F5344CB8AC3E}">
        <p14:creationId xmlns:p14="http://schemas.microsoft.com/office/powerpoint/2010/main" val="72355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3" y="111669"/>
            <a:ext cx="9905998" cy="812717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Meet the Team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083DC3B-FDED-4379-445A-0F329DEF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800"/>
            <a:ext cx="10454240" cy="5108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>
                <a:latin typeface="Bookman Old Style" panose="02050604050505020204" pitchFamily="18" charset="0"/>
              </a:rPr>
              <a:t>  </a:t>
            </a:r>
            <a:endParaRPr lang="en-IN" sz="1700" b="0" i="0" u="none" strike="noStrike" dirty="0">
              <a:effectLst/>
              <a:latin typeface="Bookman Old Style" panose="02050604050505020204" pitchFamily="18" charset="0"/>
            </a:endParaRP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40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b="0" i="0" u="none" strike="noStrike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3AFC9-E3B2-3BA9-CE56-17EFFF32948B}"/>
              </a:ext>
            </a:extLst>
          </p:cNvPr>
          <p:cNvSpPr txBox="1"/>
          <p:nvPr/>
        </p:nvSpPr>
        <p:spPr>
          <a:xfrm>
            <a:off x="596348" y="1451018"/>
            <a:ext cx="51020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Mohammad Azeemuddin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Shivam Pandey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 Mr. Arjun Mada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Ammar Khalilur Rehman Shaikh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Yogendra Singh Mehra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Prakash Kumar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Koka Siddhartha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060DB1-59CF-A154-EF12-AAEF29E21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612" y="1166190"/>
            <a:ext cx="10454239" cy="5247861"/>
          </a:xfrm>
          <a:prstGeom prst="rect">
            <a:avLst/>
          </a:prstGeom>
          <a:effectLst>
            <a:outerShdw dist="50800" dir="3600000" sx="1000" sy="1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D00B83-3664-69B2-2D3D-AAB27FEECEE4}"/>
              </a:ext>
            </a:extLst>
          </p:cNvPr>
          <p:cNvSpPr txBox="1"/>
          <p:nvPr/>
        </p:nvSpPr>
        <p:spPr>
          <a:xfrm>
            <a:off x="836612" y="1735846"/>
            <a:ext cx="51020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Mohammad Azeemuddin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Shivam Pandey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 Mr. Arjun Mada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Ammar Khalilur Rehman Shaikh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Yogendra Singh Mehra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Prakash Kumar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Mr. Koka Siddhartha </a:t>
            </a:r>
          </a:p>
          <a:p>
            <a:pPr algn="ctr"/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27187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KPI’s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7164"/>
            <a:ext cx="9905999" cy="56984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1. Build a Data Model using the Sheets in the Excel File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2. Build a Calendar Table using the Columns Datekey_Opening   I. Financial Quarter ( Quarters based on Financial Month FQ-1 . FQ-2..)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3. Convert the Average cost for 2 column into USD dollars (currently the Average cost for 2 in local currencies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4.Find the Numbers of Resturants based on City and Country.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5.Numbers of Resturants opening based on Year , Quarter , Month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6. Count of Resturants based on Average Ratings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7. Create buckets based on Average Price of reasonable size and find out how many resturants falls in each buckets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8.Percentage of Resturants based on "Has_Table_booking"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9.Percentage of Resturants based on "Has_Online_delivery"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10. Develop Charts based on Cusines, City, Ratings ( Candidate have to think about new KPI to analyse)</a:t>
            </a:r>
          </a:p>
          <a:p>
            <a:pPr marL="0" indent="0">
              <a:buNone/>
            </a:pPr>
            <a:r>
              <a:rPr lang="en-IN" sz="2900" dirty="0">
                <a:latin typeface="Bookman Old Style" panose="02050604050505020204" pitchFamily="18" charset="0"/>
              </a:rPr>
              <a:t>11. Build a Dashboard for the KPI's Above.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6F93B2-0338-4E3F-6011-6B511B2A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831" y="-126861"/>
            <a:ext cx="5931771" cy="7398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Data Model used in the Project</a:t>
            </a:r>
            <a:endParaRPr lang="en-IN" sz="3200" u="sng" cap="none" dirty="0">
              <a:latin typeface="Bookman Old Style" panose="0205060405050502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7C26D-3820-9942-A628-BFB79A1F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28" y="697782"/>
            <a:ext cx="2154873" cy="2675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16771-4560-741E-F101-BA2EE99C4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90" y="697782"/>
            <a:ext cx="2514283" cy="2675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76CA3-6D4C-952B-5773-3933C0F09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62" y="697782"/>
            <a:ext cx="5931771" cy="2675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B3C175-485E-1CD2-3CD7-1B675D1A9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828" y="3657601"/>
            <a:ext cx="2154873" cy="2875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618A59-56B9-1469-5A3E-780506E97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186" y="3657601"/>
            <a:ext cx="1985010" cy="2875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D713DA-C441-9B70-58F3-C4C84E5F7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1681" y="3657602"/>
            <a:ext cx="1985010" cy="13238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482493-7010-7BD0-2829-F3BF165D5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1681" y="5151120"/>
            <a:ext cx="1985010" cy="13817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AB6493-BF53-9BD5-BE46-2B64091027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7176" y="3662313"/>
            <a:ext cx="1816257" cy="28705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8D699C-F3F1-D507-026E-3FA2C85042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8063" y="3657601"/>
            <a:ext cx="2220209" cy="28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0" y="117103"/>
            <a:ext cx="9905998" cy="786212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Excel Dashboard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8A9731-DE89-E26D-94BE-4BF270E1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30" y="1142586"/>
            <a:ext cx="10121705" cy="52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92230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Tableau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7DF01-D8DB-D3D8-954F-E434CBDD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14" y="892230"/>
            <a:ext cx="10006188" cy="54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DB5E0-C5CE-7112-50AC-4FB529A4B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3391-BB1E-9065-99EE-27B7E900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92230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Power BI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6E021-98F8-7C33-F8E2-F825B767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08" y="1059765"/>
            <a:ext cx="9813256" cy="53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4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B96B-F4B1-6D44-B4B3-FA1C3B21B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FE9A-ECDE-F254-5A0E-101BB321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92230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Power BI Dashboard (Country wise)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A149D-7FA3-2F34-3515-19A79446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64" y="1064316"/>
            <a:ext cx="9905998" cy="54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33204"/>
          </a:xfrm>
        </p:spPr>
        <p:txBody>
          <a:bodyPr>
            <a:normAutofit/>
          </a:bodyPr>
          <a:lstStyle/>
          <a:p>
            <a:pPr algn="ctr"/>
            <a:r>
              <a:rPr lang="en-US" sz="3200" u="sng" cap="none" dirty="0">
                <a:latin typeface="Bookman Old Style" panose="02050604050505020204" pitchFamily="18" charset="0"/>
              </a:rPr>
              <a:t>Key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942" y="733204"/>
            <a:ext cx="9905999" cy="59989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1600" dirty="0">
                <a:latin typeface="Bookman Old Style" panose="02050604050505020204" pitchFamily="18" charset="0"/>
              </a:rPr>
              <a:t>Conducted comprehensive data analysis on Zomato's vast dataset, extracting meaningful insights and trends that contributed to informed decision-making.</a:t>
            </a:r>
          </a:p>
          <a:p>
            <a:pPr marL="0" indent="0">
              <a:buNone/>
            </a:pPr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sz="1600" dirty="0">
                <a:latin typeface="Bookman Old Style" panose="02050604050505020204" pitchFamily="18" charset="0"/>
              </a:rPr>
              <a:t>Leveraged tools and algorithms to identify patterns, preferences, and customer behaviour, enabling targeted marketing campaigns and personalized recommendations.</a:t>
            </a:r>
          </a:p>
          <a:p>
            <a:pPr marL="0" indent="0">
              <a:buNone/>
            </a:pPr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sz="1600" dirty="0">
                <a:latin typeface="Bookman Old Style" panose="02050604050505020204" pitchFamily="18" charset="0"/>
              </a:rPr>
              <a:t>Developed interactive dashboards and visualizations using advanced tools such as Tableau, Power BI, or Excel libraries, enabling stakeholders to easily interpret complex data and make data-driven decisions.</a:t>
            </a:r>
          </a:p>
          <a:p>
            <a:pPr marL="0" indent="0">
              <a:buNone/>
            </a:pPr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sz="1600" dirty="0">
                <a:latin typeface="Bookman Old Style" panose="02050604050505020204" pitchFamily="18" charset="0"/>
              </a:rPr>
              <a:t>Collaborated with cross-functional teams, including product managers, marketing professionals, and business strategists, to align data insights with organizational goals and drive actionable results.</a:t>
            </a:r>
          </a:p>
          <a:p>
            <a:pPr marL="0" indent="0">
              <a:buNone/>
            </a:pPr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sz="1600" dirty="0">
                <a:latin typeface="Bookman Old Style" panose="02050604050505020204" pitchFamily="18" charset="0"/>
              </a:rPr>
              <a:t>Effectively communicated complex findings and recommendations to both technical and non-technical stakeholders through reports, presentations, and visualizations, facilitating understanding and driving consensus.</a:t>
            </a:r>
          </a:p>
          <a:p>
            <a:pPr lvl="0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132</TotalTime>
  <Words>813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Bookman Old Style</vt:lpstr>
      <vt:lpstr>Calibri</vt:lpstr>
      <vt:lpstr>Tahoma</vt:lpstr>
      <vt:lpstr>Tw Cen MT</vt:lpstr>
      <vt:lpstr>Circuit</vt:lpstr>
      <vt:lpstr>Zomato Analysis</vt:lpstr>
      <vt:lpstr>Meet the Team</vt:lpstr>
      <vt:lpstr>KPI’s of the Project</vt:lpstr>
      <vt:lpstr>Data Model used in the Project</vt:lpstr>
      <vt:lpstr>Excel Dashboard</vt:lpstr>
      <vt:lpstr>Tableau Dashboard</vt:lpstr>
      <vt:lpstr>Power BI Dashboard</vt:lpstr>
      <vt:lpstr>Power BI Dashboard (Country wise)</vt:lpstr>
      <vt:lpstr>Key Accomplishments</vt:lpstr>
      <vt:lpstr>Key Insights from Project</vt:lpstr>
      <vt:lpstr>Challenges and Solution faced during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</dc:title>
  <dc:creator>Raj Mishra</dc:creator>
  <cp:lastModifiedBy>Prakash Kumar</cp:lastModifiedBy>
  <cp:revision>2</cp:revision>
  <dcterms:created xsi:type="dcterms:W3CDTF">2024-03-23T14:11:43Z</dcterms:created>
  <dcterms:modified xsi:type="dcterms:W3CDTF">2024-03-23T16:25:56Z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