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20" d="100"/>
          <a:sy n="12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000" b="1" i="0" u="none" strike="noStrike" baseline="0">
                <a:solidFill>
                  <a:srgbClr val="595959"/>
                </a:solidFill>
                <a:latin typeface="Droid Sans"/>
                <a:ea typeface="Droid Sans"/>
                <a:cs typeface="Lucida Sans"/>
              </a:rPr>
              <a:t>EMPLOYEE</a:t>
            </a:r>
            <a:r>
              <a:rPr lang="zh-CN" sz="2000" b="1" i="0" u="none" strike="noStrike" baseline="0">
                <a:solidFill>
                  <a:srgbClr val="595959"/>
                </a:solidFill>
                <a:latin typeface="Droid Sans"/>
                <a:ea typeface="Droid Sans"/>
                <a:cs typeface="Lucida Sans"/>
              </a:rPr>
              <a:t> DTA ANALYSIS</a:t>
            </a:r>
          </a:p>
        </c:rich>
      </c:tx>
      <c:layout>
        <c:manualLayout>
          <c:xMode val="edge"/>
          <c:yMode val="edge"/>
          <c:x val="0.3002238"/>
          <c:y val="0.019423682"/>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MEDIAN</a:t>
            </a:r>
          </a:p>
        </c:rich>
      </c:tx>
      <c:layout>
        <c:manualLayout>
          <c:xMode val="edge"/>
          <c:yMode val="edge"/>
          <c:x val="0.3902"/>
          <c:y val="0.022040447"/>
        </c:manualLayout>
      </c:layout>
      <c:overlay val="0"/>
      <c:spPr>
        <a:noFill/>
        <a:ln>
          <a:noFill/>
        </a:ln>
      </c:spPr>
    </c:title>
    <c:autoTitleDeleted val="1"/>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v>low</c:v>
          </c:tx>
          <c:dPt>
            <c:idx val="0"/>
            <c:marker>
              <c:symbol val="dot"/>
              <c:size val="5"/>
            </c:marker>
            <c:invertIfNegative val="0"/>
            <c:bubble3D val="0"/>
            <c:spPr>
              <a:solidFill>
                <a:srgbClr val="4F81BD"/>
              </a:solidFill>
              <a:ln w="25400">
                <a:solidFill>
                  <a:srgbClr val="FFFFFF"/>
                </a:solidFill>
                <a:prstDash val="solid"/>
              </a:ln>
            </c:spPr>
          </c:dPt>
          <c:dPt>
            <c:idx val="1"/>
            <c:marker>
              <c:symbol val="dash"/>
              <c:size val="5"/>
            </c:marker>
            <c:invertIfNegative val="0"/>
            <c:bubble3D val="0"/>
            <c:spPr>
              <a:solidFill>
                <a:srgbClr val="C0504D"/>
              </a:solidFill>
              <a:ln w="25400">
                <a:solidFill>
                  <a:srgbClr val="FFFFFF"/>
                </a:solidFill>
                <a:prstDash val="solid"/>
              </a:ln>
            </c:spPr>
          </c:dPt>
          <c:dPt>
            <c:idx val="2"/>
            <c:marker>
              <c:symbol val="diamond"/>
              <c:size val="5"/>
            </c:marker>
            <c:invertIfNegative val="0"/>
            <c:bubble3D val="0"/>
            <c:spPr>
              <a:solidFill>
                <a:srgbClr val="9BBB59"/>
              </a:solidFill>
              <a:ln w="25400">
                <a:solidFill>
                  <a:srgbClr val="FFFFFF"/>
                </a:solidFill>
                <a:prstDash val="solid"/>
              </a:ln>
            </c:spPr>
          </c:dPt>
          <c:dPt>
            <c:idx val="3"/>
            <c:marker>
              <c:symbol val="square"/>
              <c:size val="5"/>
            </c:marker>
            <c:invertIfNegative val="0"/>
            <c:bubble3D val="0"/>
            <c:spPr>
              <a:solidFill>
                <a:srgbClr val="8064A2"/>
              </a:solidFill>
              <a:ln w="25400">
                <a:solidFill>
                  <a:srgbClr val="FFFFFF"/>
                </a:solidFill>
                <a:prstDash val="solid"/>
              </a:ln>
            </c:spPr>
          </c:dPt>
          <c:dPt>
            <c:idx val="4"/>
            <c:marker>
              <c:symbol val="triangle"/>
              <c:size val="5"/>
            </c:marker>
            <c:invertIfNegative val="0"/>
            <c:bubble3D val="0"/>
            <c:spPr>
              <a:solidFill>
                <a:srgbClr val="4BACC6"/>
              </a:solidFill>
              <a:ln w="25400">
                <a:solidFill>
                  <a:srgbClr val="FFFFFF"/>
                </a:solidFill>
                <a:prstDash val="solid"/>
              </a:ln>
            </c:spPr>
          </c:dPt>
          <c:dPt>
            <c:idx val="5"/>
            <c:marker>
              <c:symbol val="x"/>
              <c:size val="5"/>
            </c:marker>
            <c:invertIfNegative val="0"/>
            <c:bubble3D val="0"/>
            <c:spPr>
              <a:solidFill>
                <a:srgbClr val="F79646"/>
              </a:solidFill>
              <a:ln w="25400">
                <a:solidFill>
                  <a:srgbClr val="FFFFFF"/>
                </a:solidFill>
                <a:prstDash val="solid"/>
              </a:ln>
            </c:spPr>
          </c:dPt>
          <c:dPt>
            <c:idx val="6"/>
            <c:marker>
              <c:symbol val="star"/>
              <c:size val="5"/>
            </c:marker>
            <c:invertIfNegative val="0"/>
            <c:bubble3D val="0"/>
            <c:spPr>
              <a:solidFill>
                <a:srgbClr val="2C4D74"/>
              </a:solidFill>
              <a:ln w="25400">
                <a:solidFill>
                  <a:srgbClr val="FFFFFF"/>
                </a:solidFill>
                <a:prstDash val="solid"/>
              </a:ln>
            </c:spPr>
          </c:dPt>
          <c:dPt>
            <c:idx val="7"/>
            <c:marker>
              <c:symbol val="circle"/>
              <c:size val="5"/>
            </c:marker>
            <c:invertIfNegative val="0"/>
            <c:bubble3D val="0"/>
            <c:spPr>
              <a:solidFill>
                <a:srgbClr val="782C2A"/>
              </a:solidFill>
              <a:ln w="25400">
                <a:solidFill>
                  <a:srgbClr val="FFFFFF"/>
                </a:solidFill>
                <a:prstDash val="solid"/>
              </a:ln>
            </c:spPr>
          </c:dPt>
          <c:dPt>
            <c:idx val="8"/>
            <c:marker>
              <c:symbol val="plus"/>
              <c:size val="5"/>
            </c:marker>
            <c:invertIfNegative val="0"/>
            <c:bubble3D val="0"/>
            <c:spPr>
              <a:solidFill>
                <a:srgbClr val="5D7430"/>
              </a:solidFill>
              <a:ln w="25400">
                <a:solidFill>
                  <a:srgbClr val="FFFFFF"/>
                </a:solidFill>
                <a:prstDash val="solid"/>
              </a:ln>
            </c:spPr>
          </c:dPt>
          <c:dPt>
            <c:idx val="9"/>
            <c:marker>
              <c:symbol val="dot"/>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v>med</c:v>
          </c:tx>
          <c:dPt>
            <c:idx val="0"/>
            <c:marker>
              <c:symbol val="circle"/>
              <c:size val="5"/>
            </c:marker>
            <c:invertIfNegative val="0"/>
            <c:bubble3D val="0"/>
            <c:spPr>
              <a:solidFill>
                <a:srgbClr val="4F81BD"/>
              </a:solidFill>
              <a:ln w="25400">
                <a:solidFill>
                  <a:srgbClr val="FFFFFF"/>
                </a:solidFill>
                <a:prstDash val="solid"/>
              </a:ln>
            </c:spPr>
          </c:dPt>
          <c:dPt>
            <c:idx val="1"/>
            <c:marker>
              <c:symbol val="plus"/>
              <c:size val="5"/>
            </c:marker>
            <c:invertIfNegative val="0"/>
            <c:bubble3D val="0"/>
            <c:spPr>
              <a:solidFill>
                <a:srgbClr val="C0504D"/>
              </a:solidFill>
              <a:ln w="25400">
                <a:solidFill>
                  <a:srgbClr val="FFFFFF"/>
                </a:solidFill>
                <a:prstDash val="solid"/>
              </a:ln>
            </c:spPr>
          </c:dPt>
          <c:dPt>
            <c:idx val="2"/>
            <c:marker>
              <c:symbol val="dot"/>
              <c:size val="5"/>
            </c:marker>
            <c:invertIfNegative val="0"/>
            <c:bubble3D val="0"/>
            <c:spPr>
              <a:solidFill>
                <a:srgbClr val="9BBB59"/>
              </a:solidFill>
              <a:ln w="25400">
                <a:solidFill>
                  <a:srgbClr val="FFFFFF"/>
                </a:solidFill>
                <a:prstDash val="solid"/>
              </a:ln>
            </c:spPr>
          </c:dPt>
          <c:dPt>
            <c:idx val="3"/>
            <c:marker>
              <c:symbol val="dash"/>
              <c:size val="5"/>
            </c:marker>
            <c:invertIfNegative val="0"/>
            <c:bubble3D val="0"/>
            <c:spPr>
              <a:solidFill>
                <a:srgbClr val="8064A2"/>
              </a:solidFill>
              <a:ln w="25400">
                <a:solidFill>
                  <a:srgbClr val="FFFFFF"/>
                </a:solidFill>
                <a:prstDash val="solid"/>
              </a:ln>
            </c:spPr>
          </c:dPt>
          <c:dPt>
            <c:idx val="4"/>
            <c:marker>
              <c:symbol val="diamond"/>
              <c:size val="5"/>
            </c:marker>
            <c:invertIfNegative val="0"/>
            <c:bubble3D val="0"/>
            <c:spPr>
              <a:solidFill>
                <a:srgbClr val="4BACC6"/>
              </a:solidFill>
              <a:ln w="25400">
                <a:solidFill>
                  <a:srgbClr val="FFFFFF"/>
                </a:solidFill>
                <a:prstDash val="solid"/>
              </a:ln>
            </c:spPr>
          </c:dPt>
          <c:dPt>
            <c:idx val="5"/>
            <c:marker>
              <c:symbol val="square"/>
              <c:size val="5"/>
            </c:marker>
            <c:invertIfNegative val="0"/>
            <c:bubble3D val="0"/>
            <c:spPr>
              <a:solidFill>
                <a:srgbClr val="F79646"/>
              </a:solidFill>
              <a:ln w="25400">
                <a:solidFill>
                  <a:srgbClr val="FFFFFF"/>
                </a:solidFill>
                <a:prstDash val="solid"/>
              </a:ln>
            </c:spPr>
          </c:dPt>
          <c:dPt>
            <c:idx val="6"/>
            <c:marker>
              <c:symbol val="triangle"/>
              <c:size val="5"/>
            </c:marker>
            <c:invertIfNegative val="0"/>
            <c:bubble3D val="0"/>
            <c:spPr>
              <a:solidFill>
                <a:srgbClr val="2C4D74"/>
              </a:solidFill>
              <a:ln w="25400">
                <a:solidFill>
                  <a:srgbClr val="FFFFFF"/>
                </a:solidFill>
                <a:prstDash val="solid"/>
              </a:ln>
            </c:spPr>
          </c:dPt>
          <c:dPt>
            <c:idx val="7"/>
            <c:marker>
              <c:symbol val="x"/>
              <c:size val="5"/>
            </c:marker>
            <c:invertIfNegative val="0"/>
            <c:bubble3D val="0"/>
            <c:spPr>
              <a:solidFill>
                <a:srgbClr val="782C2A"/>
              </a:solidFill>
              <a:ln w="25400">
                <a:solidFill>
                  <a:srgbClr val="FFFFFF"/>
                </a:solidFill>
                <a:prstDash val="solid"/>
              </a:ln>
            </c:spPr>
          </c:dPt>
          <c:dPt>
            <c:idx val="8"/>
            <c:marker>
              <c:symbol val="star"/>
              <c:size val="5"/>
            </c:marker>
            <c:invertIfNegative val="0"/>
            <c:bubble3D val="0"/>
            <c:spPr>
              <a:solidFill>
                <a:srgbClr val="5D7430"/>
              </a:solidFill>
              <a:ln w="25400">
                <a:solidFill>
                  <a:srgbClr val="FFFFFF"/>
                </a:solidFill>
                <a:prstDash val="solid"/>
              </a:ln>
            </c:spPr>
          </c:dPt>
          <c:dPt>
            <c:idx val="9"/>
            <c:marker>
              <c:symbol val="circle"/>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v>very high</c:v>
          </c:tx>
          <c:dPt>
            <c:idx val="0"/>
            <c:marker>
              <c:symbol val="x"/>
              <c:size val="5"/>
            </c:marker>
            <c:invertIfNegative val="0"/>
            <c:bubble3D val="0"/>
            <c:spPr>
              <a:solidFill>
                <a:srgbClr val="4F81BD"/>
              </a:solidFill>
              <a:ln w="25400">
                <a:solidFill>
                  <a:srgbClr val="FFFFFF"/>
                </a:solidFill>
                <a:prstDash val="solid"/>
              </a:ln>
            </c:spPr>
          </c:dPt>
          <c:dPt>
            <c:idx val="1"/>
            <c:marker>
              <c:symbol val="star"/>
              <c:size val="5"/>
            </c:marker>
            <c:invertIfNegative val="0"/>
            <c:bubble3D val="0"/>
            <c:spPr>
              <a:solidFill>
                <a:srgbClr val="C0504D"/>
              </a:solidFill>
              <a:ln w="25400">
                <a:solidFill>
                  <a:srgbClr val="FFFFFF"/>
                </a:solidFill>
                <a:prstDash val="solid"/>
              </a:ln>
            </c:spPr>
          </c:dPt>
          <c:dPt>
            <c:idx val="2"/>
            <c:marker>
              <c:symbol val="circle"/>
              <c:size val="5"/>
            </c:marker>
            <c:invertIfNegative val="0"/>
            <c:bubble3D val="0"/>
            <c:spPr>
              <a:solidFill>
                <a:srgbClr val="9BBB59"/>
              </a:solidFill>
              <a:ln w="25400">
                <a:solidFill>
                  <a:srgbClr val="FFFFFF"/>
                </a:solidFill>
                <a:prstDash val="solid"/>
              </a:ln>
            </c:spPr>
          </c:dPt>
          <c:dPt>
            <c:idx val="3"/>
            <c:marker>
              <c:symbol val="plus"/>
              <c:size val="5"/>
            </c:marker>
            <c:invertIfNegative val="0"/>
            <c:bubble3D val="0"/>
            <c:spPr>
              <a:solidFill>
                <a:srgbClr val="8064A2"/>
              </a:solidFill>
              <a:ln w="25400">
                <a:solidFill>
                  <a:srgbClr val="FFFFFF"/>
                </a:solidFill>
                <a:prstDash val="solid"/>
              </a:ln>
            </c:spPr>
          </c:dPt>
          <c:dPt>
            <c:idx val="4"/>
            <c:marker>
              <c:symbol val="dot"/>
              <c:size val="5"/>
            </c:marker>
            <c:invertIfNegative val="0"/>
            <c:bubble3D val="0"/>
            <c:spPr>
              <a:solidFill>
                <a:srgbClr val="4BACC6"/>
              </a:solidFill>
              <a:ln w="25400">
                <a:solidFill>
                  <a:srgbClr val="FFFFFF"/>
                </a:solidFill>
                <a:prstDash val="solid"/>
              </a:ln>
            </c:spPr>
          </c:dPt>
          <c:dPt>
            <c:idx val="5"/>
            <c:marker>
              <c:symbol val="dash"/>
              <c:size val="5"/>
            </c:marker>
            <c:invertIfNegative val="0"/>
            <c:bubble3D val="0"/>
            <c:spPr>
              <a:solidFill>
                <a:srgbClr val="F79646"/>
              </a:solidFill>
              <a:ln w="25400">
                <a:solidFill>
                  <a:srgbClr val="FFFFFF"/>
                </a:solidFill>
                <a:prstDash val="solid"/>
              </a:ln>
            </c:spPr>
          </c:dPt>
          <c:dPt>
            <c:idx val="6"/>
            <c:marker>
              <c:symbol val="diamond"/>
              <c:size val="5"/>
            </c:marker>
            <c:invertIfNegative val="0"/>
            <c:bubble3D val="0"/>
            <c:spPr>
              <a:solidFill>
                <a:srgbClr val="2C4D74"/>
              </a:solidFill>
              <a:ln w="25400">
                <a:solidFill>
                  <a:srgbClr val="FFFFFF"/>
                </a:solidFill>
                <a:prstDash val="solid"/>
              </a:ln>
            </c:spPr>
          </c:dPt>
          <c:dPt>
            <c:idx val="7"/>
            <c:marker>
              <c:symbol val="square"/>
              <c:size val="5"/>
            </c:marker>
            <c:invertIfNegative val="0"/>
            <c:bubble3D val="0"/>
            <c:spPr>
              <a:solidFill>
                <a:srgbClr val="782C2A"/>
              </a:solidFill>
              <a:ln w="25400">
                <a:solidFill>
                  <a:srgbClr val="FFFFFF"/>
                </a:solidFill>
                <a:prstDash val="solid"/>
              </a:ln>
            </c:spPr>
          </c:dPt>
          <c:dPt>
            <c:idx val="8"/>
            <c:marker>
              <c:symbol val="triangle"/>
              <c:size val="5"/>
            </c:marker>
            <c:invertIfNegative val="0"/>
            <c:bubble3D val="0"/>
            <c:spPr>
              <a:solidFill>
                <a:srgbClr val="5D7430"/>
              </a:solidFill>
              <a:ln w="25400">
                <a:solidFill>
                  <a:srgbClr val="FFFFFF"/>
                </a:solidFill>
                <a:prstDash val="solid"/>
              </a:ln>
            </c:spPr>
          </c:dPt>
          <c:dPt>
            <c:idx val="9"/>
            <c:marker>
              <c:symbol val="x"/>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23785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74700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23630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50253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309846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835837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532880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590411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434991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3184336"/>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3728237"/>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22534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1663362"/>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016298"/>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82609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072363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27426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52113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434206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03677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940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050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99576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5109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02470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71344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804605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8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8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8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8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3"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7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7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7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0105750"/>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2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22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2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2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2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2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1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1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1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1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07483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7990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56495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6305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102654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90856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63031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6716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8797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89115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MOHAMMED AZEEZ.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22CCA</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17(</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asunm123312202228)</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56178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8"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9"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0"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1"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2"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58815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54"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19962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580330" y="293051"/>
            <a:ext cx="8480425" cy="67069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495642" y="1433839"/>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6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11227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70"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080414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188"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89"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186084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191"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2"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3"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4" name="矩形"/>
          <p:cNvSpPr>
            <a:spLocks/>
          </p:cNvSpPr>
          <p:nvPr/>
        </p:nvSpPr>
        <p:spPr>
          <a:xfrm rot="0">
            <a:off x="2245750" y="310554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776100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6"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7"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8"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508061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5060034"/>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589595"/>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13" name="图表"/>
          <p:cNvGraphicFramePr/>
          <p:nvPr/>
        </p:nvGraphicFramePr>
        <p:xfrm>
          <a:off x="1121790" y="1695450"/>
          <a:ext cx="5574285" cy="405490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578977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3504229"/>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27" name="图表"/>
          <p:cNvGraphicFramePr/>
          <p:nvPr/>
        </p:nvGraphicFramePr>
        <p:xfrm>
          <a:off x="1366887" y="1491792"/>
          <a:ext cx="5165887" cy="345728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120870410"/>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26911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31906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187088" y="2525119"/>
            <a:ext cx="1828800" cy="1828800"/>
          </a:xfrm>
          <a:prstGeom prst="rect"/>
          <a:noFill/>
          <a:ln w="12700" cmpd="sng" cap="flat">
            <a:noFill/>
            <a:prstDash val="solid"/>
            <a:miter/>
          </a:ln>
        </p:spPr>
      </p:sp>
      <p:sp>
        <p:nvSpPr>
          <p:cNvPr id="115"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2996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37729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2246494" y="505777"/>
            <a:ext cx="5279115"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55333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20252902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050743" y="3254854"/>
            <a:ext cx="6101487" cy="369332"/>
          </a:xfrm>
          <a:prstGeom prst="rect"/>
          <a:noFill/>
          <a:ln w="12700" cmpd="sng" cap="flat">
            <a:noFill/>
            <a:prstDash val="solid"/>
            <a:miter/>
          </a:ln>
        </p:spPr>
      </p:sp>
      <p:sp>
        <p:nvSpPr>
          <p:cNvPr id="142"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58444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4"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5" name="矩形"/>
          <p:cNvSpPr>
            <a:spLocks/>
          </p:cNvSpPr>
          <p:nvPr/>
        </p:nvSpPr>
        <p:spPr>
          <a:xfrm rot="0">
            <a:off x="1269121" y="3977530"/>
            <a:ext cx="8842248" cy="258775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6"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62914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2024-09-13T08:35:33Z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