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0267275" cy="42794238"/>
  <p:notesSz cx="31954788" cy="50149125"/>
  <p:embeddedFontLst>
    <p:embeddedFont>
      <p:font typeface="Libre Baskerville" panose="02000000000000000000" pitchFamily="2" charset="0"/>
      <p:regular r:id="rId5"/>
      <p:bold r:id="rId6"/>
    </p:embeddedFont>
    <p:embeddedFont>
      <p:font typeface="Montserrat Light" panose="00000400000000000000" pitchFamily="2" charset="0"/>
      <p:regular r:id="rId7"/>
    </p:embeddedFont>
  </p:embeddedFontLst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83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34889" algn="l" rtl="0" eaLnBrk="0" fontAlgn="base" hangingPunct="0">
      <a:spcBef>
        <a:spcPct val="0"/>
      </a:spcBef>
      <a:spcAft>
        <a:spcPct val="0"/>
      </a:spcAft>
      <a:defRPr sz="2283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69777" algn="l" rtl="0" eaLnBrk="0" fontAlgn="base" hangingPunct="0">
      <a:spcBef>
        <a:spcPct val="0"/>
      </a:spcBef>
      <a:spcAft>
        <a:spcPct val="0"/>
      </a:spcAft>
      <a:defRPr sz="2283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04666" algn="l" rtl="0" eaLnBrk="0" fontAlgn="base" hangingPunct="0">
      <a:spcBef>
        <a:spcPct val="0"/>
      </a:spcBef>
      <a:spcAft>
        <a:spcPct val="0"/>
      </a:spcAft>
      <a:defRPr sz="2283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39555" algn="l" rtl="0" eaLnBrk="0" fontAlgn="base" hangingPunct="0">
      <a:spcBef>
        <a:spcPct val="0"/>
      </a:spcBef>
      <a:spcAft>
        <a:spcPct val="0"/>
      </a:spcAft>
      <a:defRPr sz="2283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74443" algn="l" defTabSz="869777" rtl="0" eaLnBrk="1" latinLnBrk="0" hangingPunct="1">
      <a:defRPr sz="2283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609332" algn="l" defTabSz="869777" rtl="0" eaLnBrk="1" latinLnBrk="0" hangingPunct="1">
      <a:defRPr sz="2283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044220" algn="l" defTabSz="869777" rtl="0" eaLnBrk="1" latinLnBrk="0" hangingPunct="1">
      <a:defRPr sz="2283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479109" algn="l" defTabSz="869777" rtl="0" eaLnBrk="1" latinLnBrk="0" hangingPunct="1">
      <a:defRPr sz="2283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59" userDrawn="1">
          <p15:clr>
            <a:srgbClr val="A4A3A4"/>
          </p15:clr>
        </p15:guide>
        <p15:guide id="2" orient="horz" pos="7321" userDrawn="1">
          <p15:clr>
            <a:srgbClr val="A4A3A4"/>
          </p15:clr>
        </p15:guide>
        <p15:guide id="3" orient="horz" pos="4593" userDrawn="1">
          <p15:clr>
            <a:srgbClr val="A4A3A4"/>
          </p15:clr>
        </p15:guide>
        <p15:guide id="4" orient="horz" pos="8120" userDrawn="1">
          <p15:clr>
            <a:srgbClr val="A4A3A4"/>
          </p15:clr>
        </p15:guide>
        <p15:guide id="5" pos="497" userDrawn="1">
          <p15:clr>
            <a:srgbClr val="A4A3A4"/>
          </p15:clr>
        </p15:guide>
        <p15:guide id="6" pos="4767" userDrawn="1">
          <p15:clr>
            <a:srgbClr val="A4A3A4"/>
          </p15:clr>
        </p15:guide>
        <p15:guide id="7" pos="5098" userDrawn="1">
          <p15:clr>
            <a:srgbClr val="A4A3A4"/>
          </p15:clr>
        </p15:guide>
        <p15:guide id="8" pos="9367" userDrawn="1">
          <p15:clr>
            <a:srgbClr val="A4A3A4"/>
          </p15:clr>
        </p15:guide>
        <p15:guide id="9" pos="9699" userDrawn="1">
          <p15:clr>
            <a:srgbClr val="A4A3A4"/>
          </p15:clr>
        </p15:guide>
        <p15:guide id="10" pos="13968" userDrawn="1">
          <p15:clr>
            <a:srgbClr val="A4A3A4"/>
          </p15:clr>
        </p15:guide>
        <p15:guide id="11" pos="14300" userDrawn="1">
          <p15:clr>
            <a:srgbClr val="A4A3A4"/>
          </p15:clr>
        </p15:guide>
        <p15:guide id="12" pos="18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>
        <p:scale>
          <a:sx n="50" d="100"/>
          <a:sy n="50" d="100"/>
        </p:scale>
        <p:origin x="738" y="-8892"/>
      </p:cViewPr>
      <p:guideLst>
        <p:guide orient="horz" pos="25959"/>
        <p:guide orient="horz" pos="7321"/>
        <p:guide orient="horz" pos="4593"/>
        <p:guide orient="horz" pos="8120"/>
        <p:guide pos="497"/>
        <p:guide pos="4767"/>
        <p:guide pos="5098"/>
        <p:guide pos="9367"/>
        <p:guide pos="9699"/>
        <p:guide pos="13968"/>
        <p:guide pos="14300"/>
        <p:guide pos="18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47188" y="3757613"/>
            <a:ext cx="13258800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4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34889" algn="l" rtl="0" eaLnBrk="0" fontAlgn="base" hangingPunct="0">
      <a:spcBef>
        <a:spcPct val="30000"/>
      </a:spcBef>
      <a:spcAft>
        <a:spcPct val="0"/>
      </a:spcAft>
      <a:defRPr sz="114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69777" algn="l" rtl="0" eaLnBrk="0" fontAlgn="base" hangingPunct="0">
      <a:spcBef>
        <a:spcPct val="30000"/>
      </a:spcBef>
      <a:spcAft>
        <a:spcPct val="0"/>
      </a:spcAft>
      <a:defRPr sz="114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04666" algn="l" rtl="0" eaLnBrk="0" fontAlgn="base" hangingPunct="0">
      <a:spcBef>
        <a:spcPct val="30000"/>
      </a:spcBef>
      <a:spcAft>
        <a:spcPct val="0"/>
      </a:spcAft>
      <a:defRPr sz="114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39555" algn="l" rtl="0" eaLnBrk="0" fontAlgn="base" hangingPunct="0">
      <a:spcBef>
        <a:spcPct val="30000"/>
      </a:spcBef>
      <a:spcAft>
        <a:spcPct val="0"/>
      </a:spcAft>
      <a:defRPr sz="114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74443" algn="l" defTabSz="86977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6pPr>
    <a:lvl7pPr marL="2609332" algn="l" defTabSz="86977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7pPr>
    <a:lvl8pPr marL="3044220" algn="l" defTabSz="86977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8pPr>
    <a:lvl9pPr marL="3479109" algn="l" defTabSz="86977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47188" y="3757613"/>
            <a:ext cx="13258800" cy="1874837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241" y="13294778"/>
            <a:ext cx="25726796" cy="9171373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481" y="24249244"/>
            <a:ext cx="21186313" cy="10937956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15297" indent="0" algn="ctr">
              <a:buNone/>
              <a:defRPr/>
            </a:lvl2pPr>
            <a:lvl3pPr marL="630593" indent="0" algn="ctr">
              <a:buNone/>
              <a:defRPr/>
            </a:lvl3pPr>
            <a:lvl4pPr marL="945890" indent="0" algn="ctr">
              <a:buNone/>
              <a:defRPr/>
            </a:lvl4pPr>
            <a:lvl5pPr marL="1261186" indent="0" algn="ctr">
              <a:buNone/>
              <a:defRPr/>
            </a:lvl5pPr>
            <a:lvl6pPr marL="1576483" indent="0" algn="ctr">
              <a:buNone/>
              <a:defRPr/>
            </a:lvl6pPr>
            <a:lvl7pPr marL="1891779" indent="0" algn="ctr">
              <a:buNone/>
              <a:defRPr/>
            </a:lvl7pPr>
            <a:lvl8pPr marL="2207076" indent="0" algn="ctr">
              <a:buNone/>
              <a:defRPr/>
            </a:lvl8pPr>
            <a:lvl9pPr marL="25223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4852" y="3803520"/>
            <a:ext cx="6431212" cy="34235805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215" y="3803520"/>
            <a:ext cx="19200221" cy="34235805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5" y="27499675"/>
            <a:ext cx="25726796" cy="8498585"/>
          </a:xfrm>
        </p:spPr>
        <p:txBody>
          <a:bodyPr anchor="t"/>
          <a:lstStyle>
            <a:defPPr>
              <a:defRPr kern="1200"/>
            </a:defPPr>
            <a:lvl1pPr algn="l">
              <a:defRPr sz="275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5" y="18138434"/>
            <a:ext cx="25726796" cy="936124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379"/>
            </a:lvl1pPr>
            <a:lvl2pPr marL="315297" indent="0">
              <a:buNone/>
              <a:defRPr sz="1241"/>
            </a:lvl2pPr>
            <a:lvl3pPr marL="630593" indent="0">
              <a:buNone/>
              <a:defRPr sz="1103"/>
            </a:lvl3pPr>
            <a:lvl4pPr marL="945890" indent="0">
              <a:buNone/>
              <a:defRPr sz="965"/>
            </a:lvl4pPr>
            <a:lvl5pPr marL="1261186" indent="0">
              <a:buNone/>
              <a:defRPr sz="965"/>
            </a:lvl5pPr>
            <a:lvl6pPr marL="1576483" indent="0">
              <a:buNone/>
              <a:defRPr sz="965"/>
            </a:lvl6pPr>
            <a:lvl7pPr marL="1891779" indent="0">
              <a:buNone/>
              <a:defRPr sz="965"/>
            </a:lvl7pPr>
            <a:lvl8pPr marL="2207076" indent="0">
              <a:buNone/>
              <a:defRPr sz="965"/>
            </a:lvl8pPr>
            <a:lvl9pPr marL="2522372" indent="0">
              <a:buNone/>
              <a:defRPr sz="9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214" y="12361956"/>
            <a:ext cx="12815714" cy="25677370"/>
          </a:xfrm>
        </p:spPr>
        <p:txBody>
          <a:bodyPr/>
          <a:lstStyle>
            <a:defPPr>
              <a:defRPr kern="1200"/>
            </a:defPPr>
            <a:lvl1pPr>
              <a:defRPr sz="1931"/>
            </a:lvl1pPr>
            <a:lvl2pPr>
              <a:defRPr sz="1655"/>
            </a:lvl2pPr>
            <a:lvl3pPr>
              <a:defRPr sz="1379"/>
            </a:lvl3pPr>
            <a:lvl4pPr>
              <a:defRPr sz="1241"/>
            </a:lvl4pPr>
            <a:lvl5pPr>
              <a:defRPr sz="1241"/>
            </a:lvl5pPr>
            <a:lvl6pPr>
              <a:defRPr sz="1241"/>
            </a:lvl6pPr>
            <a:lvl7pPr>
              <a:defRPr sz="1241"/>
            </a:lvl7pPr>
            <a:lvl8pPr>
              <a:defRPr sz="1241"/>
            </a:lvl8pPr>
            <a:lvl9pPr>
              <a:defRPr sz="12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80348" y="12361956"/>
            <a:ext cx="12815714" cy="25677370"/>
          </a:xfrm>
        </p:spPr>
        <p:txBody>
          <a:bodyPr/>
          <a:lstStyle>
            <a:defPPr>
              <a:defRPr kern="1200"/>
            </a:defPPr>
            <a:lvl1pPr>
              <a:defRPr sz="1931"/>
            </a:lvl1pPr>
            <a:lvl2pPr>
              <a:defRPr sz="1655"/>
            </a:lvl2pPr>
            <a:lvl3pPr>
              <a:defRPr sz="1379"/>
            </a:lvl3pPr>
            <a:lvl4pPr>
              <a:defRPr sz="1241"/>
            </a:lvl4pPr>
            <a:lvl5pPr>
              <a:defRPr sz="1241"/>
            </a:lvl5pPr>
            <a:lvl6pPr>
              <a:defRPr sz="1241"/>
            </a:lvl6pPr>
            <a:lvl7pPr>
              <a:defRPr sz="1241"/>
            </a:lvl7pPr>
            <a:lvl8pPr>
              <a:defRPr sz="1241"/>
            </a:lvl8pPr>
            <a:lvl9pPr>
              <a:defRPr sz="12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170" y="1712925"/>
            <a:ext cx="27240936" cy="7132373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170" y="9580001"/>
            <a:ext cx="13373301" cy="3991322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55" b="1"/>
            </a:lvl1pPr>
            <a:lvl2pPr marL="315297" indent="0">
              <a:buNone/>
              <a:defRPr sz="1379" b="1"/>
            </a:lvl2pPr>
            <a:lvl3pPr marL="630593" indent="0">
              <a:buNone/>
              <a:defRPr sz="1241" b="1"/>
            </a:lvl3pPr>
            <a:lvl4pPr marL="945890" indent="0">
              <a:buNone/>
              <a:defRPr sz="1103" b="1"/>
            </a:lvl4pPr>
            <a:lvl5pPr marL="1261186" indent="0">
              <a:buNone/>
              <a:defRPr sz="1103" b="1"/>
            </a:lvl5pPr>
            <a:lvl6pPr marL="1576483" indent="0">
              <a:buNone/>
              <a:defRPr sz="1103" b="1"/>
            </a:lvl6pPr>
            <a:lvl7pPr marL="1891779" indent="0">
              <a:buNone/>
              <a:defRPr sz="1103" b="1"/>
            </a:lvl7pPr>
            <a:lvl8pPr marL="2207076" indent="0">
              <a:buNone/>
              <a:defRPr sz="1103" b="1"/>
            </a:lvl8pPr>
            <a:lvl9pPr marL="2522372" indent="0">
              <a:buNone/>
              <a:defRPr sz="11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170" y="13571321"/>
            <a:ext cx="13373301" cy="24655804"/>
          </a:xfrm>
        </p:spPr>
        <p:txBody>
          <a:bodyPr/>
          <a:lstStyle>
            <a:defPPr>
              <a:defRPr kern="1200"/>
            </a:defPPr>
            <a:lvl1pPr>
              <a:defRPr sz="1655"/>
            </a:lvl1pPr>
            <a:lvl2pPr>
              <a:defRPr sz="1379"/>
            </a:lvl2pPr>
            <a:lvl3pPr>
              <a:defRPr sz="1241"/>
            </a:lvl3pPr>
            <a:lvl4pPr>
              <a:defRPr sz="1103"/>
            </a:lvl4pPr>
            <a:lvl5pPr>
              <a:defRPr sz="1103"/>
            </a:lvl5pPr>
            <a:lvl6pPr>
              <a:defRPr sz="1103"/>
            </a:lvl6pPr>
            <a:lvl7pPr>
              <a:defRPr sz="1103"/>
            </a:lvl7pPr>
            <a:lvl8pPr>
              <a:defRPr sz="1103"/>
            </a:lvl8pPr>
            <a:lvl9pPr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4966" y="9580001"/>
            <a:ext cx="13379142" cy="3991322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55" b="1"/>
            </a:lvl1pPr>
            <a:lvl2pPr marL="315297" indent="0">
              <a:buNone/>
              <a:defRPr sz="1379" b="1"/>
            </a:lvl2pPr>
            <a:lvl3pPr marL="630593" indent="0">
              <a:buNone/>
              <a:defRPr sz="1241" b="1"/>
            </a:lvl3pPr>
            <a:lvl4pPr marL="945890" indent="0">
              <a:buNone/>
              <a:defRPr sz="1103" b="1"/>
            </a:lvl4pPr>
            <a:lvl5pPr marL="1261186" indent="0">
              <a:buNone/>
              <a:defRPr sz="1103" b="1"/>
            </a:lvl5pPr>
            <a:lvl6pPr marL="1576483" indent="0">
              <a:buNone/>
              <a:defRPr sz="1103" b="1"/>
            </a:lvl6pPr>
            <a:lvl7pPr marL="1891779" indent="0">
              <a:buNone/>
              <a:defRPr sz="1103" b="1"/>
            </a:lvl7pPr>
            <a:lvl8pPr marL="2207076" indent="0">
              <a:buNone/>
              <a:defRPr sz="1103" b="1"/>
            </a:lvl8pPr>
            <a:lvl9pPr marL="2522372" indent="0">
              <a:buNone/>
              <a:defRPr sz="11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4966" y="13571321"/>
            <a:ext cx="13379142" cy="24655804"/>
          </a:xfrm>
        </p:spPr>
        <p:txBody>
          <a:bodyPr/>
          <a:lstStyle>
            <a:defPPr>
              <a:defRPr kern="1200"/>
            </a:defPPr>
            <a:lvl1pPr>
              <a:defRPr sz="1655"/>
            </a:lvl1pPr>
            <a:lvl2pPr>
              <a:defRPr sz="1379"/>
            </a:lvl2pPr>
            <a:lvl3pPr>
              <a:defRPr sz="1241"/>
            </a:lvl3pPr>
            <a:lvl4pPr>
              <a:defRPr sz="1103"/>
            </a:lvl4pPr>
            <a:lvl5pPr>
              <a:defRPr sz="1103"/>
            </a:lvl5pPr>
            <a:lvl6pPr>
              <a:defRPr sz="1103"/>
            </a:lvl6pPr>
            <a:lvl7pPr>
              <a:defRPr sz="1103"/>
            </a:lvl7pPr>
            <a:lvl8pPr>
              <a:defRPr sz="1103"/>
            </a:lvl8pPr>
            <a:lvl9pPr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170" y="1704671"/>
            <a:ext cx="9957723" cy="7250009"/>
          </a:xfrm>
        </p:spPr>
        <p:txBody>
          <a:bodyPr anchor="b"/>
          <a:lstStyle>
            <a:defPPr>
              <a:defRPr kern="1200"/>
            </a:defPPr>
            <a:lvl1pPr algn="l">
              <a:defRPr sz="137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859" y="1704671"/>
            <a:ext cx="16920247" cy="36522455"/>
          </a:xfrm>
        </p:spPr>
        <p:txBody>
          <a:bodyPr/>
          <a:lstStyle>
            <a:defPPr>
              <a:defRPr kern="1200"/>
            </a:defPPr>
            <a:lvl1pPr>
              <a:defRPr sz="2207"/>
            </a:lvl1pPr>
            <a:lvl2pPr>
              <a:defRPr sz="1931"/>
            </a:lvl2pPr>
            <a:lvl3pPr>
              <a:defRPr sz="1655"/>
            </a:lvl3pPr>
            <a:lvl4pPr>
              <a:defRPr sz="1379"/>
            </a:lvl4pPr>
            <a:lvl5pPr>
              <a:defRPr sz="1379"/>
            </a:lvl5pPr>
            <a:lvl6pPr>
              <a:defRPr sz="1379"/>
            </a:lvl6pPr>
            <a:lvl7pPr>
              <a:defRPr sz="1379"/>
            </a:lvl7pPr>
            <a:lvl8pPr>
              <a:defRPr sz="1379"/>
            </a:lvl8pPr>
            <a:lvl9pPr>
              <a:defRPr sz="13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170" y="8954678"/>
            <a:ext cx="9957723" cy="2927244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65"/>
            </a:lvl1pPr>
            <a:lvl2pPr marL="315297" indent="0">
              <a:buNone/>
              <a:defRPr sz="828"/>
            </a:lvl2pPr>
            <a:lvl3pPr marL="630593" indent="0">
              <a:buNone/>
              <a:defRPr sz="690"/>
            </a:lvl3pPr>
            <a:lvl4pPr marL="945890" indent="0">
              <a:buNone/>
              <a:defRPr sz="621"/>
            </a:lvl4pPr>
            <a:lvl5pPr marL="1261186" indent="0">
              <a:buNone/>
              <a:defRPr sz="621"/>
            </a:lvl5pPr>
            <a:lvl6pPr marL="1576483" indent="0">
              <a:buNone/>
              <a:defRPr sz="621"/>
            </a:lvl6pPr>
            <a:lvl7pPr marL="1891779" indent="0">
              <a:buNone/>
              <a:defRPr sz="621"/>
            </a:lvl7pPr>
            <a:lvl8pPr marL="2207076" indent="0">
              <a:buNone/>
              <a:defRPr sz="621"/>
            </a:lvl8pPr>
            <a:lvl9pPr marL="2522372" indent="0">
              <a:buNone/>
              <a:defRPr sz="6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986" y="29955556"/>
            <a:ext cx="18159977" cy="3537294"/>
          </a:xfrm>
        </p:spPr>
        <p:txBody>
          <a:bodyPr anchor="b"/>
          <a:lstStyle>
            <a:defPPr>
              <a:defRPr kern="1200"/>
            </a:defPPr>
            <a:lvl1pPr algn="l">
              <a:defRPr sz="137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986" y="3824158"/>
            <a:ext cx="18159977" cy="2567530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207"/>
            </a:lvl1pPr>
            <a:lvl2pPr marL="315297" indent="0">
              <a:buNone/>
              <a:defRPr sz="1931"/>
            </a:lvl2pPr>
            <a:lvl3pPr marL="630593" indent="0">
              <a:buNone/>
              <a:defRPr sz="1655"/>
            </a:lvl3pPr>
            <a:lvl4pPr marL="945890" indent="0">
              <a:buNone/>
              <a:defRPr sz="1379"/>
            </a:lvl4pPr>
            <a:lvl5pPr marL="1261186" indent="0">
              <a:buNone/>
              <a:defRPr sz="1379"/>
            </a:lvl5pPr>
            <a:lvl6pPr marL="1576483" indent="0">
              <a:buNone/>
              <a:defRPr sz="1379"/>
            </a:lvl6pPr>
            <a:lvl7pPr marL="1891779" indent="0">
              <a:buNone/>
              <a:defRPr sz="1379"/>
            </a:lvl7pPr>
            <a:lvl8pPr marL="2207076" indent="0">
              <a:buNone/>
              <a:defRPr sz="1379"/>
            </a:lvl8pPr>
            <a:lvl9pPr marL="2522372" indent="0">
              <a:buNone/>
              <a:defRPr sz="137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986" y="33492850"/>
            <a:ext cx="18159977" cy="502114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65"/>
            </a:lvl1pPr>
            <a:lvl2pPr marL="315297" indent="0">
              <a:buNone/>
              <a:defRPr sz="828"/>
            </a:lvl2pPr>
            <a:lvl3pPr marL="630593" indent="0">
              <a:buNone/>
              <a:defRPr sz="690"/>
            </a:lvl3pPr>
            <a:lvl4pPr marL="945890" indent="0">
              <a:buNone/>
              <a:defRPr sz="621"/>
            </a:lvl4pPr>
            <a:lvl5pPr marL="1261186" indent="0">
              <a:buNone/>
              <a:defRPr sz="621"/>
            </a:lvl5pPr>
            <a:lvl6pPr marL="1576483" indent="0">
              <a:buNone/>
              <a:defRPr sz="621"/>
            </a:lvl6pPr>
            <a:lvl7pPr marL="1891779" indent="0">
              <a:buNone/>
              <a:defRPr sz="621"/>
            </a:lvl7pPr>
            <a:lvl8pPr marL="2207076" indent="0">
              <a:buNone/>
              <a:defRPr sz="621"/>
            </a:lvl8pPr>
            <a:lvl9pPr marL="2522372" indent="0">
              <a:buNone/>
              <a:defRPr sz="6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579" y="3803520"/>
            <a:ext cx="25724118" cy="713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579" y="12361955"/>
            <a:ext cx="25724118" cy="2567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579" y="38990721"/>
            <a:ext cx="6305682" cy="285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2942768">
              <a:defRPr sz="4483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787" y="38990721"/>
            <a:ext cx="9587703" cy="285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2942768">
              <a:defRPr sz="4483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0016" y="38990721"/>
            <a:ext cx="6305682" cy="285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2942768">
              <a:defRPr sz="4483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0578945" y="21506456"/>
            <a:ext cx="13918033" cy="3619929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6928187" y="21506456"/>
            <a:ext cx="13918033" cy="3619929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348716" y="43289542"/>
            <a:ext cx="27569844" cy="1423998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348715" y="43846758"/>
            <a:ext cx="15133638" cy="123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230">
                <a:solidFill>
                  <a:srgbClr val="808080"/>
                </a:solidFill>
              </a:rPr>
              <a:t>Template ID: persuadingsapphire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2942768" rtl="0" eaLnBrk="0" fontAlgn="base" hangingPunct="0">
        <a:spcBef>
          <a:spcPct val="0"/>
        </a:spcBef>
        <a:spcAft>
          <a:spcPct val="0"/>
        </a:spcAft>
        <a:defRPr sz="14137">
          <a:solidFill>
            <a:schemeClr val="tx2"/>
          </a:solidFill>
          <a:latin typeface="+mj-lt"/>
          <a:ea typeface="+mj-ea"/>
          <a:cs typeface="+mj-cs"/>
        </a:defRPr>
      </a:lvl1pPr>
      <a:lvl2pPr algn="ctr" defTabSz="2942768" rtl="0" eaLnBrk="0" fontAlgn="base" hangingPunct="0">
        <a:spcBef>
          <a:spcPct val="0"/>
        </a:spcBef>
        <a:spcAft>
          <a:spcPct val="0"/>
        </a:spcAft>
        <a:defRPr sz="14137">
          <a:solidFill>
            <a:schemeClr val="tx2"/>
          </a:solidFill>
          <a:latin typeface="Times New Roman" pitchFamily="18" charset="0"/>
        </a:defRPr>
      </a:lvl2pPr>
      <a:lvl3pPr algn="ctr" defTabSz="2942768" rtl="0" eaLnBrk="0" fontAlgn="base" hangingPunct="0">
        <a:spcBef>
          <a:spcPct val="0"/>
        </a:spcBef>
        <a:spcAft>
          <a:spcPct val="0"/>
        </a:spcAft>
        <a:defRPr sz="14137">
          <a:solidFill>
            <a:schemeClr val="tx2"/>
          </a:solidFill>
          <a:latin typeface="Times New Roman" pitchFamily="18" charset="0"/>
        </a:defRPr>
      </a:lvl3pPr>
      <a:lvl4pPr algn="ctr" defTabSz="2942768" rtl="0" eaLnBrk="0" fontAlgn="base" hangingPunct="0">
        <a:spcBef>
          <a:spcPct val="0"/>
        </a:spcBef>
        <a:spcAft>
          <a:spcPct val="0"/>
        </a:spcAft>
        <a:defRPr sz="14137">
          <a:solidFill>
            <a:schemeClr val="tx2"/>
          </a:solidFill>
          <a:latin typeface="Times New Roman" pitchFamily="18" charset="0"/>
        </a:defRPr>
      </a:lvl4pPr>
      <a:lvl5pPr algn="ctr" defTabSz="2942768" rtl="0" eaLnBrk="0" fontAlgn="base" hangingPunct="0">
        <a:spcBef>
          <a:spcPct val="0"/>
        </a:spcBef>
        <a:spcAft>
          <a:spcPct val="0"/>
        </a:spcAft>
        <a:defRPr sz="14137">
          <a:solidFill>
            <a:schemeClr val="tx2"/>
          </a:solidFill>
          <a:latin typeface="Times New Roman" pitchFamily="18" charset="0"/>
        </a:defRPr>
      </a:lvl5pPr>
      <a:lvl6pPr marL="315297" algn="ctr" defTabSz="2942768" rtl="0" eaLnBrk="0" fontAlgn="base" hangingPunct="0">
        <a:spcBef>
          <a:spcPct val="0"/>
        </a:spcBef>
        <a:spcAft>
          <a:spcPct val="0"/>
        </a:spcAft>
        <a:defRPr sz="14137">
          <a:solidFill>
            <a:schemeClr val="tx2"/>
          </a:solidFill>
          <a:latin typeface="Times New Roman" pitchFamily="18" charset="0"/>
        </a:defRPr>
      </a:lvl6pPr>
      <a:lvl7pPr marL="630593" algn="ctr" defTabSz="2942768" rtl="0" eaLnBrk="0" fontAlgn="base" hangingPunct="0">
        <a:spcBef>
          <a:spcPct val="0"/>
        </a:spcBef>
        <a:spcAft>
          <a:spcPct val="0"/>
        </a:spcAft>
        <a:defRPr sz="14137">
          <a:solidFill>
            <a:schemeClr val="tx2"/>
          </a:solidFill>
          <a:latin typeface="Times New Roman" pitchFamily="18" charset="0"/>
        </a:defRPr>
      </a:lvl7pPr>
      <a:lvl8pPr marL="945890" algn="ctr" defTabSz="2942768" rtl="0" eaLnBrk="0" fontAlgn="base" hangingPunct="0">
        <a:spcBef>
          <a:spcPct val="0"/>
        </a:spcBef>
        <a:spcAft>
          <a:spcPct val="0"/>
        </a:spcAft>
        <a:defRPr sz="14137">
          <a:solidFill>
            <a:schemeClr val="tx2"/>
          </a:solidFill>
          <a:latin typeface="Times New Roman" pitchFamily="18" charset="0"/>
        </a:defRPr>
      </a:lvl8pPr>
      <a:lvl9pPr marL="1261186" algn="ctr" defTabSz="2942768" rtl="0" eaLnBrk="0" fontAlgn="base" hangingPunct="0">
        <a:spcBef>
          <a:spcPct val="0"/>
        </a:spcBef>
        <a:spcAft>
          <a:spcPct val="0"/>
        </a:spcAft>
        <a:defRPr sz="14137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103538" indent="-1103538" algn="l" defTabSz="2942768" rtl="0" eaLnBrk="0" fontAlgn="base" hangingPunct="0">
        <a:spcBef>
          <a:spcPct val="20000"/>
        </a:spcBef>
        <a:spcAft>
          <a:spcPct val="0"/>
        </a:spcAft>
        <a:buChar char="•"/>
        <a:defRPr sz="10275">
          <a:solidFill>
            <a:schemeClr val="tx1"/>
          </a:solidFill>
          <a:latin typeface="+mn-lt"/>
          <a:ea typeface="+mn-ea"/>
          <a:cs typeface="+mn-cs"/>
        </a:defRPr>
      </a:lvl1pPr>
      <a:lvl2pPr marL="2390999" indent="-919615" algn="l" defTabSz="2942768" rtl="0" eaLnBrk="0" fontAlgn="base" hangingPunct="0">
        <a:spcBef>
          <a:spcPct val="20000"/>
        </a:spcBef>
        <a:spcAft>
          <a:spcPct val="0"/>
        </a:spcAft>
        <a:buChar char="–"/>
        <a:defRPr sz="9034">
          <a:solidFill>
            <a:schemeClr val="tx1"/>
          </a:solidFill>
          <a:latin typeface="+mn-lt"/>
        </a:defRPr>
      </a:lvl2pPr>
      <a:lvl3pPr marL="3678460" indent="-735692" algn="l" defTabSz="2942768" rtl="0" eaLnBrk="0" fontAlgn="base" hangingPunct="0">
        <a:spcBef>
          <a:spcPct val="20000"/>
        </a:spcBef>
        <a:spcAft>
          <a:spcPct val="0"/>
        </a:spcAft>
        <a:buChar char="•"/>
        <a:defRPr sz="7724">
          <a:solidFill>
            <a:schemeClr val="tx1"/>
          </a:solidFill>
          <a:latin typeface="+mn-lt"/>
        </a:defRPr>
      </a:lvl3pPr>
      <a:lvl4pPr marL="5149844" indent="-735692" algn="l" defTabSz="2942768" rtl="0" eaLnBrk="0" fontAlgn="base" hangingPunct="0">
        <a:spcBef>
          <a:spcPct val="20000"/>
        </a:spcBef>
        <a:spcAft>
          <a:spcPct val="0"/>
        </a:spcAft>
        <a:buChar char="–"/>
        <a:defRPr sz="6414">
          <a:solidFill>
            <a:schemeClr val="tx1"/>
          </a:solidFill>
          <a:latin typeface="+mn-lt"/>
        </a:defRPr>
      </a:lvl4pPr>
      <a:lvl5pPr marL="6621228" indent="-735692" algn="l" defTabSz="2942768" rtl="0" eaLnBrk="0" fontAlgn="base" hangingPunct="0">
        <a:spcBef>
          <a:spcPct val="20000"/>
        </a:spcBef>
        <a:spcAft>
          <a:spcPct val="0"/>
        </a:spcAft>
        <a:buChar char="»"/>
        <a:defRPr sz="6414">
          <a:solidFill>
            <a:schemeClr val="tx1"/>
          </a:solidFill>
          <a:latin typeface="+mn-lt"/>
        </a:defRPr>
      </a:lvl5pPr>
      <a:lvl6pPr marL="6936524" indent="-735692" algn="l" defTabSz="2942768" rtl="0" eaLnBrk="0" fontAlgn="base" hangingPunct="0">
        <a:spcBef>
          <a:spcPct val="20000"/>
        </a:spcBef>
        <a:spcAft>
          <a:spcPct val="0"/>
        </a:spcAft>
        <a:buChar char="»"/>
        <a:defRPr sz="6414">
          <a:solidFill>
            <a:schemeClr val="tx1"/>
          </a:solidFill>
          <a:latin typeface="+mn-lt"/>
        </a:defRPr>
      </a:lvl6pPr>
      <a:lvl7pPr marL="7251821" indent="-735692" algn="l" defTabSz="2942768" rtl="0" eaLnBrk="0" fontAlgn="base" hangingPunct="0">
        <a:spcBef>
          <a:spcPct val="20000"/>
        </a:spcBef>
        <a:spcAft>
          <a:spcPct val="0"/>
        </a:spcAft>
        <a:buChar char="»"/>
        <a:defRPr sz="6414">
          <a:solidFill>
            <a:schemeClr val="tx1"/>
          </a:solidFill>
          <a:latin typeface="+mn-lt"/>
        </a:defRPr>
      </a:lvl7pPr>
      <a:lvl8pPr marL="7567117" indent="-735692" algn="l" defTabSz="2942768" rtl="0" eaLnBrk="0" fontAlgn="base" hangingPunct="0">
        <a:spcBef>
          <a:spcPct val="20000"/>
        </a:spcBef>
        <a:spcAft>
          <a:spcPct val="0"/>
        </a:spcAft>
        <a:buChar char="»"/>
        <a:defRPr sz="6414">
          <a:solidFill>
            <a:schemeClr val="tx1"/>
          </a:solidFill>
          <a:latin typeface="+mn-lt"/>
        </a:defRPr>
      </a:lvl8pPr>
      <a:lvl9pPr marL="7882414" indent="-735692" algn="l" defTabSz="2942768" rtl="0" eaLnBrk="0" fontAlgn="base" hangingPunct="0">
        <a:spcBef>
          <a:spcPct val="20000"/>
        </a:spcBef>
        <a:spcAft>
          <a:spcPct val="0"/>
        </a:spcAft>
        <a:buChar char="»"/>
        <a:defRPr sz="641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30593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1pPr>
      <a:lvl2pPr marL="315297" algn="l" defTabSz="630593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2pPr>
      <a:lvl3pPr marL="630593" algn="l" defTabSz="630593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3pPr>
      <a:lvl4pPr marL="945890" algn="l" defTabSz="630593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4pPr>
      <a:lvl5pPr marL="1261186" algn="l" defTabSz="630593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5pPr>
      <a:lvl6pPr marL="1576483" algn="l" defTabSz="630593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6pPr>
      <a:lvl7pPr marL="1891779" algn="l" defTabSz="630593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7pPr>
      <a:lvl8pPr marL="2207076" algn="l" defTabSz="630593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8pPr>
      <a:lvl9pPr marL="2522372" algn="l" defTabSz="630593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hyperlink" Target="mailto:axa00770@gmail.com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hyperlink" Target="mailto:azez214@gmail.com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mailto:ahmed.alkhayal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hyperlink" Target="mailto:Mjabdulaal@kau.edu.sa" TargetMode="External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BBFDBA0-F6C6-C5ED-A140-A38595C7E2EB}"/>
              </a:ext>
            </a:extLst>
          </p:cNvPr>
          <p:cNvSpPr/>
          <p:nvPr/>
        </p:nvSpPr>
        <p:spPr>
          <a:xfrm>
            <a:off x="15364060" y="26274324"/>
            <a:ext cx="3481334" cy="947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620" dirty="0"/>
          </a:p>
        </p:txBody>
      </p:sp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4770437" y="1438531"/>
            <a:ext cx="21183601" cy="1894280"/>
          </a:xfrm>
          <a:prstGeom prst="rect">
            <a:avLst/>
          </a:prstGeom>
        </p:spPr>
        <p:txBody>
          <a:bodyPr lIns="88280" tIns="44140" rIns="88280" bIns="44140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85" dirty="0">
                <a:solidFill>
                  <a:srgbClr val="235078"/>
                </a:solidFill>
                <a:latin typeface="Libre Baskerville" panose="02000000000000000000" pitchFamily="2" charset="0"/>
              </a:rPr>
              <a:t>Coloring Black &amp; White Images Using Generative Adversarial Networks (GAN)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5913437" y="3634633"/>
            <a:ext cx="18897600" cy="1396680"/>
          </a:xfrm>
          <a:prstGeom prst="rect">
            <a:avLst/>
          </a:prstGeom>
        </p:spPr>
        <p:txBody>
          <a:bodyPr wrap="square" lIns="88280" tIns="44140" rIns="88280" bIns="44140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862" dirty="0">
                <a:solidFill>
                  <a:srgbClr val="1482A5"/>
                </a:solidFill>
                <a:latin typeface="Montserrat Light" panose="00000400000000000000" pitchFamily="50" charset="0"/>
              </a:rPr>
              <a:t>Ahmed Alkhayal || Abdulaziz Ebrahim || Turki Al-Zahrani </a:t>
            </a:r>
          </a:p>
          <a:p>
            <a:pPr algn="ctr"/>
            <a:r>
              <a:rPr lang="en-US" sz="3862" dirty="0">
                <a:solidFill>
                  <a:srgbClr val="1482A5"/>
                </a:solidFill>
                <a:latin typeface="Montserrat Light" panose="00000400000000000000" pitchFamily="50" charset="0"/>
              </a:rPr>
              <a:t>Instructor: Dr. Mohammed J. Abdulaal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700631" y="6157118"/>
            <a:ext cx="13991360" cy="9144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62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15575283" y="6134578"/>
            <a:ext cx="13991360" cy="9166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62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700631" y="26271787"/>
            <a:ext cx="13991360" cy="1204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62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15364059" y="27200589"/>
            <a:ext cx="14202584" cy="547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62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1018614" y="7326400"/>
            <a:ext cx="13355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Image colorization is a field that has been explored since the invention of media capture devices. From the mid-1800s till this day, image coloring was and still is done either the traditional way of hand coloring or via computer applications; in both cases the process is done by expert artists. These old methods are both expensive and time-consuming. In addition, artists can manipulate images in ways that could alter their historical significance. The aim of this project is to develop a fully automated system that is fast, scalable, and requires no human intervention to color grayscale images.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1018615" y="6486035"/>
            <a:ext cx="13355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dirty="0">
                <a:solidFill>
                  <a:srgbClr val="235078"/>
                </a:solidFill>
                <a:latin typeface="Libre Baskerville" panose="02000000000000000000" pitchFamily="2" charset="0"/>
              </a:rPr>
              <a:t>Motivation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15375171" y="35702341"/>
            <a:ext cx="14191471" cy="2562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62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15866280" y="35987339"/>
            <a:ext cx="13355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dirty="0">
                <a:solidFill>
                  <a:srgbClr val="235078"/>
                </a:solidFill>
                <a:latin typeface="Libre Baskerville" panose="02000000000000000000" pitchFamily="2" charset="0"/>
              </a:rPr>
              <a:t>Acknowledgements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15844053" y="7326400"/>
            <a:ext cx="133553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GANs are made up of two parts: Generator and Discriminator both parts compete against each other making them better at their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Discriminators are used to classify whether images are real or fake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Generators creates fake images from noisy input (latent vectors z)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15832940" y="6432935"/>
            <a:ext cx="13355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dirty="0">
                <a:solidFill>
                  <a:srgbClr val="235078"/>
                </a:solidFill>
                <a:latin typeface="Libre Baskerville" panose="02000000000000000000" pitchFamily="2" charset="0"/>
              </a:rPr>
              <a:t>Background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15478907" y="26495413"/>
            <a:ext cx="3262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dirty="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1018614" y="27669091"/>
            <a:ext cx="1335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After training the model on the three datasets for 100 epochs each: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1007501" y="26683636"/>
            <a:ext cx="13355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400" dirty="0">
                <a:solidFill>
                  <a:srgbClr val="235078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A0EA5-6568-5CB2-BFDE-67BFCD200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16" y="934721"/>
            <a:ext cx="3523221" cy="4296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4AB0CD-B2F9-2409-E28A-5E0CECCCDEE9}"/>
              </a:ext>
            </a:extLst>
          </p:cNvPr>
          <p:cNvSpPr/>
          <p:nvPr/>
        </p:nvSpPr>
        <p:spPr>
          <a:xfrm>
            <a:off x="727617" y="38889750"/>
            <a:ext cx="28839025" cy="3310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620" dirty="0"/>
          </a:p>
        </p:txBody>
      </p:sp>
      <p:pic>
        <p:nvPicPr>
          <p:cNvPr id="1026" name="Picture 2" descr="historic-photos-colorization-77">
            <a:extLst>
              <a:ext uri="{FF2B5EF4-FFF2-40B4-BE49-F238E27FC236}">
                <a16:creationId xmlns:a16="http://schemas.microsoft.com/office/drawing/2014/main" id="{99CE57DE-9A54-7571-E3D5-254554A4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95" y="11429197"/>
            <a:ext cx="4357687" cy="34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CEB3410-0166-DE26-DA23-A891E651E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99437" y="11429197"/>
            <a:ext cx="4357686" cy="34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5370F131-1E85-C9A3-729C-0C865D6EBA2D}"/>
              </a:ext>
            </a:extLst>
          </p:cNvPr>
          <p:cNvSpPr/>
          <p:nvPr/>
        </p:nvSpPr>
        <p:spPr bwMode="auto">
          <a:xfrm>
            <a:off x="7121996" y="12683264"/>
            <a:ext cx="914400" cy="970345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30" name="Picture 6" descr="Deep Convolutional GAN in PyTorch and TensorFlow">
            <a:extLst>
              <a:ext uri="{FF2B5EF4-FFF2-40B4-BE49-F238E27FC236}">
                <a16:creationId xmlns:a16="http://schemas.microsoft.com/office/drawing/2014/main" id="{C6A57D6E-14E3-4F94-FB7A-FEBE1732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037" y="8967478"/>
            <a:ext cx="8991599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1E160B-B4F9-ACE7-85F5-5A66108EB7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9887" y="12440125"/>
            <a:ext cx="7942151" cy="26821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D9F4ED-B62A-53CE-BEB7-39C1D0ADB0AB}"/>
              </a:ext>
            </a:extLst>
          </p:cNvPr>
          <p:cNvSpPr/>
          <p:nvPr/>
        </p:nvSpPr>
        <p:spPr>
          <a:xfrm>
            <a:off x="762223" y="16001981"/>
            <a:ext cx="18083170" cy="950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62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4E8E6-D04E-7D90-5E66-A9FFE61CBE58}"/>
              </a:ext>
            </a:extLst>
          </p:cNvPr>
          <p:cNvSpPr txBox="1"/>
          <p:nvPr/>
        </p:nvSpPr>
        <p:spPr>
          <a:xfrm>
            <a:off x="1018615" y="16346410"/>
            <a:ext cx="9162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dirty="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164FA-B734-AF0B-D379-5CB83522CFF0}"/>
              </a:ext>
            </a:extLst>
          </p:cNvPr>
          <p:cNvSpPr txBox="1"/>
          <p:nvPr/>
        </p:nvSpPr>
        <p:spPr>
          <a:xfrm>
            <a:off x="1018615" y="17274810"/>
            <a:ext cx="91620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Our system uses techniques based on the state-of-the-art general solution for image-to-image tasks proposed by Berkeley AI Research [1]. The system consists of four steps:</a:t>
            </a:r>
          </a:p>
          <a:p>
            <a:pPr algn="just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Acquiring relevant dataset (8000 images minimum)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Data preprocessing and format conversion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Training the model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Detaching the generator network for inference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55B89B-6175-B5B7-9C49-02B59328A8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476" y="16201350"/>
            <a:ext cx="8072412" cy="90263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F968926-B506-57CA-EDDC-504342395D9D}"/>
              </a:ext>
            </a:extLst>
          </p:cNvPr>
          <p:cNvSpPr/>
          <p:nvPr/>
        </p:nvSpPr>
        <p:spPr>
          <a:xfrm>
            <a:off x="1018613" y="21900905"/>
            <a:ext cx="9162021" cy="3248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62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AEA5B-0AE3-6570-488E-F8DF071DC204}"/>
              </a:ext>
            </a:extLst>
          </p:cNvPr>
          <p:cNvSpPr txBox="1"/>
          <p:nvPr/>
        </p:nvSpPr>
        <p:spPr>
          <a:xfrm>
            <a:off x="1177064" y="22232517"/>
            <a:ext cx="87520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Preprocessing Methods</a:t>
            </a:r>
          </a:p>
          <a:p>
            <a:pPr algn="just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RGB to L*a*b conversion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Image resizing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Image rescaling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Image augmentation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Image batching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022FA9-C6AD-EDB1-B2DD-CA88CD70AEA3}"/>
              </a:ext>
            </a:extLst>
          </p:cNvPr>
          <p:cNvSpPr/>
          <p:nvPr/>
        </p:nvSpPr>
        <p:spPr>
          <a:xfrm>
            <a:off x="19583401" y="16001980"/>
            <a:ext cx="9983242" cy="6701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62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77DD1-BF64-EC73-CADF-D2F75E1DE5D4}"/>
              </a:ext>
            </a:extLst>
          </p:cNvPr>
          <p:cNvSpPr txBox="1"/>
          <p:nvPr/>
        </p:nvSpPr>
        <p:spPr>
          <a:xfrm>
            <a:off x="19945887" y="16201350"/>
            <a:ext cx="9162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dirty="0">
                <a:solidFill>
                  <a:srgbClr val="235078"/>
                </a:solidFill>
                <a:latin typeface="Libre Baskerville" panose="02000000000000000000" pitchFamily="2" charset="0"/>
              </a:rPr>
              <a:t>Datasets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8F5EF-EB06-229B-21CB-C0AEEB0F7B0E}"/>
              </a:ext>
            </a:extLst>
          </p:cNvPr>
          <p:cNvSpPr txBox="1"/>
          <p:nvPr/>
        </p:nvSpPr>
        <p:spPr>
          <a:xfrm>
            <a:off x="19971835" y="17339885"/>
            <a:ext cx="27056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Places365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Annotated Anime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Black Clover Manga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7CFC9A8-2A26-DA8B-140A-B296A8D1C0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31020" y="16909236"/>
            <a:ext cx="6379535" cy="1524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DD7412-6BEC-B352-A99A-6042DFC6D0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31020" y="18940223"/>
            <a:ext cx="6379535" cy="12928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C2E03FE-187E-E135-2FBB-22AD4FA858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08793" y="20893431"/>
            <a:ext cx="6379535" cy="127798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CB8181-7F3F-21E2-2FC0-A61F0FA685FD}"/>
              </a:ext>
            </a:extLst>
          </p:cNvPr>
          <p:cNvSpPr/>
          <p:nvPr/>
        </p:nvSpPr>
        <p:spPr>
          <a:xfrm>
            <a:off x="19588323" y="23081360"/>
            <a:ext cx="9978319" cy="360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620" dirty="0"/>
          </a:p>
        </p:txBody>
      </p:sp>
      <p:pic>
        <p:nvPicPr>
          <p:cNvPr id="32" name="Picture 31" descr="Generative Adversarial Network (GAN) - Semiconductor Engineering">
            <a:extLst>
              <a:ext uri="{FF2B5EF4-FFF2-40B4-BE49-F238E27FC236}">
                <a16:creationId xmlns:a16="http://schemas.microsoft.com/office/drawing/2014/main" id="{E0DC3887-4314-25AC-C313-C6AE89518FB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383" y="23335726"/>
            <a:ext cx="7036513" cy="3123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4B2FE99-C387-98D6-195E-3558DB976AC0}"/>
              </a:ext>
            </a:extLst>
          </p:cNvPr>
          <p:cNvSpPr txBox="1"/>
          <p:nvPr/>
        </p:nvSpPr>
        <p:spPr>
          <a:xfrm>
            <a:off x="19945886" y="23341473"/>
            <a:ext cx="273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dirty="0">
                <a:solidFill>
                  <a:srgbClr val="235078"/>
                </a:solidFill>
                <a:latin typeface="Libre Baskerville" panose="02000000000000000000" pitchFamily="2" charset="0"/>
              </a:rPr>
              <a:t>Model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D5027DE-0942-71DC-DFDB-2305A4D3C29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29219285"/>
            <a:ext cx="5431309" cy="2567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9899D2-4FF7-2307-B1AE-C61E99AA3718}"/>
              </a:ext>
            </a:extLst>
          </p:cNvPr>
          <p:cNvSpPr txBox="1"/>
          <p:nvPr/>
        </p:nvSpPr>
        <p:spPr>
          <a:xfrm>
            <a:off x="1007500" y="28516284"/>
            <a:ext cx="1335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		      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Places365				   	  Annotated Anime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0C99638-E00E-A703-0104-89BE26686A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9310" y="29219285"/>
            <a:ext cx="5356362" cy="2567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252683-D213-FD63-0009-2931C817D6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6138" y="32558076"/>
            <a:ext cx="5431309" cy="25442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17EAAC9-0560-8EDA-2D0C-F1FCC3295277}"/>
              </a:ext>
            </a:extLst>
          </p:cNvPr>
          <p:cNvSpPr txBox="1"/>
          <p:nvPr/>
        </p:nvSpPr>
        <p:spPr>
          <a:xfrm>
            <a:off x="4726138" y="31920604"/>
            <a:ext cx="5454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	Black Clover Manga			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8280E-5561-3706-3D49-5E507F1D2A50}"/>
              </a:ext>
            </a:extLst>
          </p:cNvPr>
          <p:cNvSpPr txBox="1"/>
          <p:nvPr/>
        </p:nvSpPr>
        <p:spPr>
          <a:xfrm>
            <a:off x="1177064" y="35458699"/>
            <a:ext cx="13355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To determine the accuracy of the model two participants were asked to distinguish between real and fake colored images by our model. They were both presented 9 fake and 1 real image:</a:t>
            </a:r>
          </a:p>
          <a:p>
            <a:pPr algn="just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Person 1: had an accuracy of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50%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equivalent to randomly guessing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Person 2: had an accuracy of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40%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worse than randomly guessing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01528D-1379-8F0C-A37C-3B3622D99E9D}"/>
              </a:ext>
            </a:extLst>
          </p:cNvPr>
          <p:cNvSpPr txBox="1"/>
          <p:nvPr/>
        </p:nvSpPr>
        <p:spPr>
          <a:xfrm>
            <a:off x="15832940" y="27483479"/>
            <a:ext cx="132749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Concluding from the results we obtained, our system looked very reliable even on the small scale we trained on. And detaching the generator network provided us with a small and fast network that could potentially be used in real-time applications like real time coloring of camera feed from space or in mines and caves.</a:t>
            </a:r>
          </a:p>
          <a:p>
            <a:pPr algn="just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Scaling Potential</a:t>
            </a:r>
          </a:p>
          <a:p>
            <a:pPr algn="just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Increasing training 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Using pretrained network as the feature extractor parts of the model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58DC16-03D5-521A-60AE-A5590506A8AA}"/>
              </a:ext>
            </a:extLst>
          </p:cNvPr>
          <p:cNvSpPr txBox="1"/>
          <p:nvPr/>
        </p:nvSpPr>
        <p:spPr>
          <a:xfrm>
            <a:off x="15904380" y="36886870"/>
            <a:ext cx="13214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Instructor Dr. Mohammed J. Abdulaal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Engineer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Moein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Shariatnia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5F959C-5785-51E8-AE17-781E2B0569ED}"/>
              </a:ext>
            </a:extLst>
          </p:cNvPr>
          <p:cNvSpPr/>
          <p:nvPr/>
        </p:nvSpPr>
        <p:spPr>
          <a:xfrm>
            <a:off x="15375171" y="33144619"/>
            <a:ext cx="14191471" cy="2133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62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EB78C5-5C0C-4B69-107D-DC75A6E59DC5}"/>
              </a:ext>
            </a:extLst>
          </p:cNvPr>
          <p:cNvSpPr txBox="1"/>
          <p:nvPr/>
        </p:nvSpPr>
        <p:spPr>
          <a:xfrm>
            <a:off x="15866280" y="33434251"/>
            <a:ext cx="13355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dirty="0">
                <a:solidFill>
                  <a:srgbClr val="235078"/>
                </a:solidFill>
                <a:latin typeface="Libre Baskerville" panose="02000000000000000000" pitchFamily="2" charset="0"/>
              </a:rPr>
              <a:t>References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CFE3CE-3297-9E9E-E98A-8BB4E6CAA7C4}"/>
              </a:ext>
            </a:extLst>
          </p:cNvPr>
          <p:cNvSpPr txBox="1"/>
          <p:nvPr/>
        </p:nvSpPr>
        <p:spPr>
          <a:xfrm>
            <a:off x="15832939" y="34225014"/>
            <a:ext cx="13523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[1] J.-Y. Z. T. Z. A. A. E. Phillip Isola, "Image-to-Image Translation with Conditional Adversarial Networks," 2022.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188E5F-7777-483F-F77E-6F91EBCDCA27}"/>
              </a:ext>
            </a:extLst>
          </p:cNvPr>
          <p:cNvSpPr txBox="1"/>
          <p:nvPr/>
        </p:nvSpPr>
        <p:spPr>
          <a:xfrm>
            <a:off x="1177063" y="39475246"/>
            <a:ext cx="133553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4400" u="sng" dirty="0">
                <a:solidFill>
                  <a:srgbClr val="235078"/>
                </a:solidFill>
                <a:latin typeface="Libre Baskerville" panose="02000000000000000000" pitchFamily="2" charset="0"/>
              </a:rPr>
              <a:t>EE490 - AI for Audio and Image Signals</a:t>
            </a:r>
          </a:p>
          <a:p>
            <a:pPr algn="ctr"/>
            <a:r>
              <a:rPr lang="en-US" sz="4400" dirty="0">
                <a:solidFill>
                  <a:srgbClr val="235078"/>
                </a:solidFill>
                <a:latin typeface="Libre Baskerville" panose="02000000000000000000" pitchFamily="2" charset="0"/>
              </a:rPr>
              <a:t>Computer and Electrical Engineering</a:t>
            </a:r>
          </a:p>
          <a:p>
            <a:pPr algn="ctr"/>
            <a:r>
              <a:rPr lang="en-US" sz="4400" dirty="0">
                <a:solidFill>
                  <a:srgbClr val="235078"/>
                </a:solidFill>
                <a:latin typeface="Libre Baskerville" panose="02000000000000000000" pitchFamily="2" charset="0"/>
              </a:rPr>
              <a:t>King Abdulaziz University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31CBA0-FBF8-775F-85C1-F51EC27C6B8D}"/>
              </a:ext>
            </a:extLst>
          </p:cNvPr>
          <p:cNvSpPr txBox="1"/>
          <p:nvPr/>
        </p:nvSpPr>
        <p:spPr>
          <a:xfrm>
            <a:off x="15575283" y="39163574"/>
            <a:ext cx="13651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Contact details: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Ahmed Alkhayal:	 	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  <a:hlinkClick r:id="rId16"/>
              </a:rPr>
              <a:t>ahmed.alkhayal@gmail.com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	+966 50 880 5534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Abdulaziz Ebrahim: 	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  <a:hlinkClick r:id="rId17"/>
              </a:rPr>
              <a:t>azez214@gmail.com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		+966 53 298 3708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Turki Al-Zahrani:		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  <a:hlinkClick r:id="rId18"/>
              </a:rPr>
              <a:t>axa00770@gmail.com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 		+966 55 143 5548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Dr. Mohammed J. Abdulaal:	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  <a:hlinkClick r:id="rId19"/>
              </a:rPr>
              <a:t>Mjabdulaal@kau.edu.sa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ersuadingsapphire|08-2022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3783</TotalTime>
  <Words>561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Montserrat Light</vt:lpstr>
      <vt:lpstr>Times New Roman</vt:lpstr>
      <vt:lpstr>Libre Baskerville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ahmed alkhayal</cp:lastModifiedBy>
  <cp:revision>309</cp:revision>
  <cp:lastPrinted>2006-11-15T16:04:57Z</cp:lastPrinted>
  <dcterms:modified xsi:type="dcterms:W3CDTF">2022-11-20T01:55:42Z</dcterms:modified>
  <cp:category>templates for scientific poster</cp:category>
</cp:coreProperties>
</file>