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0" r:id="rId5"/>
    <p:sldId id="301" r:id="rId6"/>
    <p:sldId id="259" r:id="rId7"/>
    <p:sldId id="260" r:id="rId8"/>
    <p:sldId id="261" r:id="rId9"/>
    <p:sldId id="262" r:id="rId10"/>
    <p:sldId id="263" r:id="rId11"/>
    <p:sldId id="287" r:id="rId12"/>
    <p:sldId id="265" r:id="rId13"/>
    <p:sldId id="285" r:id="rId14"/>
    <p:sldId id="282" r:id="rId15"/>
    <p:sldId id="283" r:id="rId16"/>
    <p:sldId id="290" r:id="rId17"/>
    <p:sldId id="291" r:id="rId18"/>
    <p:sldId id="289" r:id="rId19"/>
    <p:sldId id="292" r:id="rId20"/>
    <p:sldId id="286" r:id="rId21"/>
    <p:sldId id="293" r:id="rId22"/>
    <p:sldId id="294" r:id="rId23"/>
    <p:sldId id="295" r:id="rId24"/>
    <p:sldId id="296" r:id="rId25"/>
    <p:sldId id="297" r:id="rId26"/>
    <p:sldId id="266" r:id="rId27"/>
    <p:sldId id="268" r:id="rId28"/>
    <p:sldId id="267" r:id="rId29"/>
    <p:sldId id="270" r:id="rId30"/>
    <p:sldId id="271" r:id="rId31"/>
    <p:sldId id="273" r:id="rId32"/>
    <p:sldId id="274" r:id="rId33"/>
    <p:sldId id="276" r:id="rId34"/>
    <p:sldId id="277" r:id="rId35"/>
    <p:sldId id="278" r:id="rId36"/>
    <p:sldId id="275" r:id="rId37"/>
    <p:sldId id="279" r:id="rId38"/>
    <p:sldId id="280" r:id="rId39"/>
    <p:sldId id="281" r:id="rId40"/>
    <p:sldId id="302" r:id="rId4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p:cViewPr varScale="1">
        <p:scale>
          <a:sx n="71" d="100"/>
          <a:sy n="71" d="100"/>
        </p:scale>
        <p:origin x="13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42822" y="204342"/>
            <a:ext cx="7058355" cy="121920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557273"/>
            <a:ext cx="8072119" cy="43421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Integrated_Development_Environment"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en.wikipedia.org/wiki/Statistical_computing"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R_(programming_langua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segoviamartin/PDSS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lassroom.github.com/a/XvcIQC_A" TargetMode="External"/><Relationship Id="rId2" Type="http://schemas.openxmlformats.org/officeDocument/2006/relationships/hyperlink" Target="https://ourcodingclub.github.io/tutorials/intro-to-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peri.umass.edu/publication/item/526-does-high-public-debt-consistently-stifle-economic-growth-a-critique-of-reinhart-and-rogof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jsegoviamartin/PDSS3" TargetMode="External"/><Relationship Id="rId2" Type="http://schemas.openxmlformats.org/officeDocument/2006/relationships/hyperlink" Target="https://ourcodingclub.github.io/tutorials/intro-to-r/" TargetMode="External"/><Relationship Id="rId1" Type="http://schemas.openxmlformats.org/officeDocument/2006/relationships/slideLayout" Target="../slideLayouts/slideLayout2.xml"/><Relationship Id="rId4" Type="http://schemas.openxmlformats.org/officeDocument/2006/relationships/hyperlink" Target="https://classroom.github.com/a/XvcIQC_A"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5525" y="2159380"/>
            <a:ext cx="4553585" cy="1341120"/>
          </a:xfrm>
          <a:prstGeom prst="rect">
            <a:avLst/>
          </a:prstGeom>
        </p:spPr>
        <p:txBody>
          <a:bodyPr vert="horz" wrap="square" lIns="0" tIns="0" rIns="0" bIns="0" rtlCol="0">
            <a:spAutoFit/>
          </a:bodyPr>
          <a:lstStyle/>
          <a:p>
            <a:pPr marL="635" algn="ctr">
              <a:lnSpc>
                <a:spcPct val="100000"/>
              </a:lnSpc>
            </a:pPr>
            <a:r>
              <a:rPr spc="-10" dirty="0"/>
              <a:t>Lecture</a:t>
            </a:r>
            <a:r>
              <a:rPr spc="-90" dirty="0"/>
              <a:t> </a:t>
            </a:r>
            <a:r>
              <a:rPr dirty="0"/>
              <a:t>1:</a:t>
            </a:r>
          </a:p>
          <a:p>
            <a:pPr algn="ctr">
              <a:lnSpc>
                <a:spcPct val="100000"/>
              </a:lnSpc>
            </a:pPr>
            <a:r>
              <a:rPr spc="-10" dirty="0"/>
              <a:t>Course</a:t>
            </a:r>
            <a:r>
              <a:rPr spc="-80" dirty="0"/>
              <a:t> </a:t>
            </a:r>
            <a:r>
              <a:rPr spc="-10" dirty="0"/>
              <a:t>Introduction</a:t>
            </a:r>
          </a:p>
        </p:txBody>
      </p:sp>
      <p:sp>
        <p:nvSpPr>
          <p:cNvPr id="3" name="object 3"/>
          <p:cNvSpPr txBox="1"/>
          <p:nvPr/>
        </p:nvSpPr>
        <p:spPr>
          <a:xfrm>
            <a:off x="1447800" y="3657600"/>
            <a:ext cx="6439408" cy="430887"/>
          </a:xfrm>
          <a:prstGeom prst="rect">
            <a:avLst/>
          </a:prstGeom>
        </p:spPr>
        <p:txBody>
          <a:bodyPr vert="horz" wrap="square" lIns="0" tIns="0" rIns="0" bIns="0" rtlCol="0">
            <a:spAutoFit/>
          </a:bodyPr>
          <a:lstStyle/>
          <a:p>
            <a:pPr marL="12700" algn="ctr">
              <a:lnSpc>
                <a:spcPct val="100000"/>
              </a:lnSpc>
            </a:pPr>
            <a:r>
              <a:rPr lang="es-ES" sz="2800" spc="-15" dirty="0" err="1" smtClean="0">
                <a:solidFill>
                  <a:srgbClr val="888888"/>
                </a:solidFill>
                <a:latin typeface="Calibri"/>
                <a:cs typeface="Calibri"/>
              </a:rPr>
              <a:t>Programming</a:t>
            </a:r>
            <a:r>
              <a:rPr lang="es-ES" sz="2800" spc="-15" dirty="0" smtClean="0">
                <a:solidFill>
                  <a:srgbClr val="888888"/>
                </a:solidFill>
                <a:latin typeface="Calibri"/>
                <a:cs typeface="Calibri"/>
              </a:rPr>
              <a:t>, data </a:t>
            </a:r>
            <a:r>
              <a:rPr lang="es-ES" sz="2800" spc="-15" dirty="0" err="1" smtClean="0">
                <a:solidFill>
                  <a:srgbClr val="888888"/>
                </a:solidFill>
                <a:latin typeface="Calibri"/>
                <a:cs typeface="Calibri"/>
              </a:rPr>
              <a:t>science</a:t>
            </a:r>
            <a:r>
              <a:rPr lang="es-ES" sz="2800" spc="-15" dirty="0" smtClean="0">
                <a:solidFill>
                  <a:srgbClr val="888888"/>
                </a:solidFill>
                <a:latin typeface="Calibri"/>
                <a:cs typeface="Calibri"/>
              </a:rPr>
              <a:t> and </a:t>
            </a:r>
            <a:r>
              <a:rPr lang="es-ES" sz="2800" spc="-15" dirty="0" err="1" smtClean="0">
                <a:solidFill>
                  <a:srgbClr val="888888"/>
                </a:solidFill>
                <a:latin typeface="Calibri"/>
                <a:cs typeface="Calibri"/>
              </a:rPr>
              <a:t>statistics</a:t>
            </a:r>
            <a:r>
              <a:rPr lang="es-ES" sz="2800" spc="-15" dirty="0" smtClean="0">
                <a:solidFill>
                  <a:srgbClr val="888888"/>
                </a:solidFill>
                <a:latin typeface="Calibri"/>
                <a:cs typeface="Calibri"/>
              </a:rPr>
              <a:t> 3</a:t>
            </a:r>
            <a:endParaRPr sz="2800" dirty="0">
              <a:latin typeface="Calibri"/>
              <a:cs typeface="Calibri"/>
            </a:endParaRPr>
          </a:p>
        </p:txBody>
      </p:sp>
      <p:sp>
        <p:nvSpPr>
          <p:cNvPr id="4" name="object 4"/>
          <p:cNvSpPr txBox="1"/>
          <p:nvPr/>
        </p:nvSpPr>
        <p:spPr>
          <a:xfrm>
            <a:off x="1122375" y="4598289"/>
            <a:ext cx="6617970" cy="338554"/>
          </a:xfrm>
          <a:prstGeom prst="rect">
            <a:avLst/>
          </a:prstGeom>
        </p:spPr>
        <p:txBody>
          <a:bodyPr vert="horz" wrap="square" lIns="0" tIns="0" rIns="0" bIns="0" rtlCol="0">
            <a:spAutoFit/>
          </a:bodyPr>
          <a:lstStyle/>
          <a:p>
            <a:pPr marL="12700" algn="ctr">
              <a:lnSpc>
                <a:spcPct val="100000"/>
              </a:lnSpc>
            </a:pPr>
            <a:r>
              <a:rPr lang="es-ES" sz="2200" dirty="0" smtClean="0">
                <a:latin typeface="Calibri"/>
                <a:cs typeface="Calibri"/>
              </a:rPr>
              <a:t>Jose </a:t>
            </a:r>
            <a:r>
              <a:rPr lang="es-ES" sz="2200" dirty="0" smtClean="0">
                <a:latin typeface="Calibri"/>
                <a:cs typeface="Calibri"/>
              </a:rPr>
              <a:t>Segovia-Martin</a:t>
            </a:r>
            <a:endParaRPr sz="22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651000">
              <a:lnSpc>
                <a:spcPct val="100000"/>
              </a:lnSpc>
            </a:pPr>
            <a:r>
              <a:rPr dirty="0"/>
              <a:t>If </a:t>
            </a:r>
            <a:r>
              <a:rPr spc="-20" dirty="0"/>
              <a:t>you</a:t>
            </a:r>
            <a:r>
              <a:rPr spc="-75" dirty="0"/>
              <a:t> </a:t>
            </a:r>
            <a:r>
              <a:rPr dirty="0"/>
              <a:t>struggle….</a:t>
            </a:r>
          </a:p>
        </p:txBody>
      </p:sp>
      <p:sp>
        <p:nvSpPr>
          <p:cNvPr id="3" name="object 3"/>
          <p:cNvSpPr txBox="1"/>
          <p:nvPr/>
        </p:nvSpPr>
        <p:spPr>
          <a:xfrm>
            <a:off x="535940" y="1539494"/>
            <a:ext cx="7202170" cy="3498394"/>
          </a:xfrm>
          <a:prstGeom prst="rect">
            <a:avLst/>
          </a:prstGeom>
        </p:spPr>
        <p:txBody>
          <a:bodyPr vert="horz" wrap="square" lIns="0" tIns="0" rIns="0" bIns="0" rtlCol="0">
            <a:spAutoFit/>
          </a:bodyPr>
          <a:lstStyle/>
          <a:p>
            <a:pPr marL="355600" indent="-342900">
              <a:lnSpc>
                <a:spcPts val="3240"/>
              </a:lnSpc>
              <a:buFont typeface="Arial"/>
              <a:buChar char="•"/>
              <a:tabLst>
                <a:tab pos="355600" algn="l"/>
              </a:tabLst>
            </a:pPr>
            <a:r>
              <a:rPr sz="3000" spc="-5" dirty="0">
                <a:latin typeface="Calibri"/>
                <a:cs typeface="Calibri"/>
              </a:rPr>
              <a:t>Do </a:t>
            </a:r>
            <a:r>
              <a:rPr sz="3000" spc="-15" dirty="0">
                <a:latin typeface="Calibri"/>
                <a:cs typeface="Calibri"/>
              </a:rPr>
              <a:t>your best to follow </a:t>
            </a:r>
            <a:r>
              <a:rPr sz="3000" dirty="0">
                <a:latin typeface="Calibri"/>
                <a:cs typeface="Calibri"/>
              </a:rPr>
              <a:t>the </a:t>
            </a:r>
            <a:r>
              <a:rPr sz="3000" spc="-10" dirty="0">
                <a:latin typeface="Calibri"/>
                <a:cs typeface="Calibri"/>
              </a:rPr>
              <a:t>suggested</a:t>
            </a:r>
            <a:r>
              <a:rPr sz="3000" spc="-25" dirty="0">
                <a:latin typeface="Calibri"/>
                <a:cs typeface="Calibri"/>
              </a:rPr>
              <a:t> </a:t>
            </a:r>
            <a:r>
              <a:rPr sz="3000" spc="-10" dirty="0">
                <a:latin typeface="Calibri"/>
                <a:cs typeface="Calibri"/>
              </a:rPr>
              <a:t>weekly</a:t>
            </a:r>
            <a:endParaRPr sz="3000" dirty="0">
              <a:latin typeface="Calibri"/>
              <a:cs typeface="Calibri"/>
            </a:endParaRPr>
          </a:p>
          <a:p>
            <a:pPr marL="355600">
              <a:lnSpc>
                <a:spcPts val="3240"/>
              </a:lnSpc>
            </a:pPr>
            <a:r>
              <a:rPr sz="3000" spc="-5" dirty="0">
                <a:latin typeface="Calibri"/>
                <a:cs typeface="Calibri"/>
              </a:rPr>
              <a:t>schedule.</a:t>
            </a:r>
            <a:endParaRPr sz="3000" dirty="0">
              <a:latin typeface="Calibri"/>
              <a:cs typeface="Calibri"/>
            </a:endParaRPr>
          </a:p>
          <a:p>
            <a:pPr>
              <a:lnSpc>
                <a:spcPct val="100000"/>
              </a:lnSpc>
              <a:spcBef>
                <a:spcPts val="35"/>
              </a:spcBef>
            </a:pPr>
            <a:endParaRPr sz="3100" dirty="0">
              <a:latin typeface="Times New Roman"/>
              <a:cs typeface="Times New Roman"/>
            </a:endParaRPr>
          </a:p>
          <a:p>
            <a:pPr marL="355600" indent="-342900">
              <a:lnSpc>
                <a:spcPct val="100000"/>
              </a:lnSpc>
              <a:buFont typeface="Arial"/>
              <a:buChar char="•"/>
              <a:tabLst>
                <a:tab pos="355600" algn="l"/>
              </a:tabLst>
            </a:pPr>
            <a:r>
              <a:rPr sz="3000" dirty="0">
                <a:latin typeface="Calibri"/>
                <a:cs typeface="Calibri"/>
              </a:rPr>
              <a:t>If </a:t>
            </a:r>
            <a:r>
              <a:rPr sz="3000" spc="-15" dirty="0">
                <a:latin typeface="Calibri"/>
                <a:cs typeface="Calibri"/>
              </a:rPr>
              <a:t>you get</a:t>
            </a:r>
            <a:r>
              <a:rPr sz="3000" spc="-85" dirty="0">
                <a:latin typeface="Calibri"/>
                <a:cs typeface="Calibri"/>
              </a:rPr>
              <a:t> </a:t>
            </a:r>
            <a:r>
              <a:rPr sz="3000" spc="-10" dirty="0">
                <a:latin typeface="Calibri"/>
                <a:cs typeface="Calibri"/>
              </a:rPr>
              <a:t>stuck:</a:t>
            </a:r>
            <a:endParaRPr sz="3000" dirty="0">
              <a:latin typeface="Calibri"/>
              <a:cs typeface="Calibri"/>
            </a:endParaRPr>
          </a:p>
          <a:p>
            <a:pPr marL="754380" lvl="1" indent="-284480">
              <a:lnSpc>
                <a:spcPct val="100000"/>
              </a:lnSpc>
              <a:buFont typeface="Arial"/>
              <a:buChar char="–"/>
              <a:tabLst>
                <a:tab pos="755015" algn="l"/>
              </a:tabLst>
            </a:pPr>
            <a:r>
              <a:rPr sz="2600" dirty="0" smtClean="0">
                <a:latin typeface="Calibri"/>
                <a:cs typeface="Calibri"/>
              </a:rPr>
              <a:t>Ask </a:t>
            </a:r>
            <a:r>
              <a:rPr sz="2600" spc="-5" dirty="0">
                <a:latin typeface="Calibri"/>
                <a:cs typeface="Calibri"/>
              </a:rPr>
              <a:t>questions </a:t>
            </a:r>
            <a:r>
              <a:rPr sz="2600" dirty="0">
                <a:latin typeface="Calibri"/>
                <a:cs typeface="Calibri"/>
              </a:rPr>
              <a:t>in class and</a:t>
            </a:r>
            <a:r>
              <a:rPr sz="2600" spc="-130" dirty="0">
                <a:latin typeface="Calibri"/>
                <a:cs typeface="Calibri"/>
              </a:rPr>
              <a:t> </a:t>
            </a:r>
            <a:r>
              <a:rPr sz="2600" spc="-5" dirty="0">
                <a:latin typeface="Calibri"/>
                <a:cs typeface="Calibri"/>
              </a:rPr>
              <a:t>labs</a:t>
            </a:r>
            <a:endParaRPr sz="2600" dirty="0">
              <a:latin typeface="Calibri"/>
              <a:cs typeface="Calibri"/>
            </a:endParaRPr>
          </a:p>
          <a:p>
            <a:pPr marL="754380" lvl="1" indent="-284480">
              <a:lnSpc>
                <a:spcPct val="100000"/>
              </a:lnSpc>
              <a:buFont typeface="Arial"/>
              <a:buChar char="–"/>
              <a:tabLst>
                <a:tab pos="755015" algn="l"/>
              </a:tabLst>
            </a:pPr>
            <a:r>
              <a:rPr sz="2600" spc="-30" dirty="0" smtClean="0">
                <a:latin typeface="Calibri"/>
                <a:cs typeface="Calibri"/>
              </a:rPr>
              <a:t>Work </a:t>
            </a:r>
            <a:r>
              <a:rPr sz="2600" dirty="0">
                <a:latin typeface="Calibri"/>
                <a:cs typeface="Calibri"/>
              </a:rPr>
              <a:t>with </a:t>
            </a:r>
            <a:r>
              <a:rPr sz="2600" spc="-5" dirty="0">
                <a:latin typeface="Calibri"/>
                <a:cs typeface="Calibri"/>
              </a:rPr>
              <a:t>friends </a:t>
            </a:r>
            <a:r>
              <a:rPr sz="2600" dirty="0">
                <a:latin typeface="Calibri"/>
                <a:cs typeface="Calibri"/>
              </a:rPr>
              <a:t>and </a:t>
            </a:r>
            <a:r>
              <a:rPr sz="2600" spc="-5" dirty="0">
                <a:latin typeface="Calibri"/>
                <a:cs typeface="Calibri"/>
              </a:rPr>
              <a:t>help </a:t>
            </a:r>
            <a:r>
              <a:rPr sz="2600" dirty="0">
                <a:latin typeface="Calibri"/>
                <a:cs typeface="Calibri"/>
              </a:rPr>
              <a:t>each</a:t>
            </a:r>
            <a:r>
              <a:rPr sz="2600" spc="-85" dirty="0">
                <a:latin typeface="Calibri"/>
                <a:cs typeface="Calibri"/>
              </a:rPr>
              <a:t> </a:t>
            </a:r>
            <a:r>
              <a:rPr sz="2600" spc="-45" dirty="0">
                <a:latin typeface="Calibri"/>
                <a:cs typeface="Calibri"/>
              </a:rPr>
              <a:t>other.</a:t>
            </a:r>
            <a:endParaRPr sz="2600" dirty="0">
              <a:latin typeface="Calibri"/>
              <a:cs typeface="Calibri"/>
            </a:endParaRPr>
          </a:p>
          <a:p>
            <a:pPr lvl="1">
              <a:lnSpc>
                <a:spcPct val="100000"/>
              </a:lnSpc>
              <a:spcBef>
                <a:spcPts val="20"/>
              </a:spcBef>
              <a:buFont typeface="Arial"/>
              <a:buChar char="–"/>
            </a:pPr>
            <a:endParaRPr sz="3100" dirty="0">
              <a:latin typeface="Times New Roman"/>
              <a:cs typeface="Times New Roman"/>
            </a:endParaRPr>
          </a:p>
          <a:p>
            <a:pPr marL="355600" indent="-342900">
              <a:lnSpc>
                <a:spcPct val="100000"/>
              </a:lnSpc>
              <a:buFont typeface="Arial"/>
              <a:buChar char="•"/>
              <a:tabLst>
                <a:tab pos="355600" algn="l"/>
              </a:tabLst>
            </a:pPr>
            <a:r>
              <a:rPr sz="3000" spc="-5" dirty="0">
                <a:latin typeface="Calibri"/>
                <a:cs typeface="Calibri"/>
              </a:rPr>
              <a:t>Do not </a:t>
            </a:r>
            <a:r>
              <a:rPr sz="3000" spc="-10" dirty="0">
                <a:latin typeface="Calibri"/>
                <a:cs typeface="Calibri"/>
              </a:rPr>
              <a:t>wait </a:t>
            </a:r>
            <a:r>
              <a:rPr sz="3000" spc="-15" dirty="0">
                <a:latin typeface="Calibri"/>
                <a:cs typeface="Calibri"/>
              </a:rPr>
              <a:t>weeks </a:t>
            </a:r>
            <a:r>
              <a:rPr sz="3000" dirty="0">
                <a:latin typeface="Calibri"/>
                <a:cs typeface="Calibri"/>
              </a:rPr>
              <a:t>and </a:t>
            </a:r>
            <a:r>
              <a:rPr sz="3000" spc="-15" dirty="0">
                <a:latin typeface="Calibri"/>
                <a:cs typeface="Calibri"/>
              </a:rPr>
              <a:t>weeks to </a:t>
            </a:r>
            <a:r>
              <a:rPr sz="3000" spc="-5" dirty="0">
                <a:latin typeface="Calibri"/>
                <a:cs typeface="Calibri"/>
              </a:rPr>
              <a:t>seek</a:t>
            </a:r>
            <a:r>
              <a:rPr sz="3000" spc="-35" dirty="0">
                <a:latin typeface="Calibri"/>
                <a:cs typeface="Calibri"/>
              </a:rPr>
              <a:t> </a:t>
            </a:r>
            <a:r>
              <a:rPr sz="3000" spc="-10" dirty="0">
                <a:latin typeface="Calibri"/>
                <a:cs typeface="Calibri"/>
              </a:rPr>
              <a:t>help.</a:t>
            </a:r>
            <a:endParaRPr sz="3000" dirty="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4080604"/>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800" spc="-15" dirty="0" err="1" smtClean="0">
                <a:latin typeface="Calibri"/>
                <a:cs typeface="Calibri"/>
              </a:rPr>
              <a:t>Models</a:t>
            </a:r>
            <a:r>
              <a:rPr sz="2800" spc="-35" dirty="0" smtClean="0">
                <a:latin typeface="Calibri"/>
                <a:cs typeface="Calibri"/>
              </a:rPr>
              <a:t>:</a:t>
            </a:r>
            <a:endParaRPr lang="es-ES" sz="2800" spc="-35" dirty="0" smtClean="0">
              <a:latin typeface="Calibri"/>
              <a:cs typeface="Calibri"/>
            </a:endParaRPr>
          </a:p>
          <a:p>
            <a:pPr marL="12700">
              <a:lnSpc>
                <a:spcPct val="100000"/>
              </a:lnSpc>
              <a:tabLst>
                <a:tab pos="355600" algn="l"/>
              </a:tabLst>
            </a:pPr>
            <a:endParaRPr sz="2800" dirty="0">
              <a:latin typeface="Calibri"/>
              <a:cs typeface="Calibri"/>
            </a:endParaRPr>
          </a:p>
          <a:p>
            <a:pPr marL="754380" lvl="1" indent="-284480">
              <a:lnSpc>
                <a:spcPct val="100000"/>
              </a:lnSpc>
              <a:spcBef>
                <a:spcPts val="535"/>
              </a:spcBef>
              <a:buFont typeface="Arial"/>
              <a:buChar char="–"/>
              <a:tabLst>
                <a:tab pos="755015" algn="l"/>
              </a:tabLst>
            </a:pPr>
            <a:r>
              <a:rPr lang="es-ES" sz="2000" spc="-10" dirty="0" err="1" smtClean="0">
                <a:latin typeface="Calibri"/>
                <a:cs typeface="Calibri"/>
              </a:rPr>
              <a:t>Intro</a:t>
            </a:r>
            <a:r>
              <a:rPr lang="es-ES" sz="2000" spc="-10" dirty="0" smtClean="0">
                <a:latin typeface="Calibri"/>
                <a:cs typeface="Calibri"/>
              </a:rPr>
              <a:t> to </a:t>
            </a:r>
            <a:r>
              <a:rPr lang="es-ES" sz="2000" spc="-10" dirty="0" err="1" smtClean="0">
                <a:latin typeface="Calibri"/>
                <a:cs typeface="Calibri"/>
              </a:rPr>
              <a:t>Rstudio</a:t>
            </a:r>
            <a:r>
              <a:rPr lang="es-ES" sz="2000" spc="-10" dirty="0" smtClean="0">
                <a:latin typeface="Calibri"/>
                <a:cs typeface="Calibri"/>
              </a:rPr>
              <a:t>, R.</a:t>
            </a:r>
          </a:p>
          <a:p>
            <a:pPr marL="754380" lvl="1" indent="-284480">
              <a:lnSpc>
                <a:spcPct val="100000"/>
              </a:lnSpc>
              <a:spcBef>
                <a:spcPts val="535"/>
              </a:spcBef>
              <a:buFont typeface="Arial"/>
              <a:buChar char="–"/>
              <a:tabLst>
                <a:tab pos="755015" algn="l"/>
              </a:tabLst>
            </a:pPr>
            <a:r>
              <a:rPr lang="es-ES" sz="2000" spc="-10" dirty="0" smtClean="0">
                <a:latin typeface="Calibri"/>
                <a:cs typeface="Calibri"/>
              </a:rPr>
              <a:t>Simple and </a:t>
            </a:r>
            <a:r>
              <a:rPr lang="es-ES" sz="2000" spc="-10" dirty="0" err="1" smtClean="0">
                <a:latin typeface="Calibri"/>
                <a:cs typeface="Calibri"/>
              </a:rPr>
              <a:t>multiple</a:t>
            </a:r>
            <a:r>
              <a:rPr lang="es-ES" sz="2000" spc="-10" dirty="0" smtClean="0">
                <a:latin typeface="Calibri"/>
                <a:cs typeface="Calibri"/>
              </a:rPr>
              <a:t> </a:t>
            </a:r>
            <a:r>
              <a:rPr lang="es-ES" sz="2000" spc="-10" dirty="0" err="1" smtClean="0">
                <a:latin typeface="Calibri"/>
                <a:cs typeface="Calibri"/>
              </a:rPr>
              <a:t>regression</a:t>
            </a:r>
            <a:r>
              <a:rPr lang="es-ES" sz="2000" spc="-10" dirty="0" smtClean="0">
                <a:latin typeface="Calibri"/>
                <a:cs typeface="Calibri"/>
              </a:rPr>
              <a:t> </a:t>
            </a:r>
            <a:r>
              <a:rPr lang="es-ES" sz="2000" spc="-10" dirty="0" err="1" smtClean="0">
                <a:latin typeface="Calibri"/>
                <a:cs typeface="Calibri"/>
              </a:rPr>
              <a:t>refresher</a:t>
            </a:r>
            <a:endParaRPr sz="2000" dirty="0">
              <a:latin typeface="Calibri"/>
              <a:cs typeface="Calibri"/>
            </a:endParaRPr>
          </a:p>
          <a:p>
            <a:pPr marL="754380" lvl="1" indent="-284480">
              <a:lnSpc>
                <a:spcPct val="100000"/>
              </a:lnSpc>
              <a:spcBef>
                <a:spcPts val="480"/>
              </a:spcBef>
              <a:buFont typeface="Arial"/>
              <a:buChar char="–"/>
              <a:tabLst>
                <a:tab pos="755015" algn="l"/>
              </a:tabLst>
            </a:pPr>
            <a:r>
              <a:rPr sz="2000" spc="-5" dirty="0" smtClean="0">
                <a:latin typeface="Calibri"/>
                <a:cs typeface="Calibri"/>
              </a:rPr>
              <a:t>Coding </a:t>
            </a:r>
            <a:r>
              <a:rPr sz="2000" dirty="0" smtClean="0">
                <a:latin typeface="Calibri"/>
                <a:cs typeface="Calibri"/>
              </a:rPr>
              <a:t>models within</a:t>
            </a:r>
            <a:r>
              <a:rPr sz="2000" spc="-65" dirty="0" smtClean="0">
                <a:latin typeface="Calibri"/>
                <a:cs typeface="Calibri"/>
              </a:rPr>
              <a:t> </a:t>
            </a:r>
            <a:r>
              <a:rPr sz="2000" spc="-10" dirty="0" smtClean="0">
                <a:latin typeface="Calibri"/>
                <a:cs typeface="Calibri"/>
              </a:rPr>
              <a:t>regression</a:t>
            </a:r>
            <a:endParaRPr sz="200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Mixed</a:t>
            </a:r>
            <a:r>
              <a:rPr lang="es-ES" sz="2000" spc="-10" dirty="0" smtClean="0">
                <a:latin typeface="Calibri"/>
                <a:cs typeface="Calibri"/>
              </a:rPr>
              <a:t> </a:t>
            </a:r>
            <a:r>
              <a:rPr lang="es-ES" sz="2000" spc="-10" dirty="0" err="1" smtClean="0">
                <a:latin typeface="Calibri"/>
                <a:cs typeface="Calibri"/>
              </a:rPr>
              <a:t>effects</a:t>
            </a:r>
            <a:r>
              <a:rPr lang="es-ES" sz="2000" spc="-10" dirty="0" smtClean="0">
                <a:latin typeface="Calibri"/>
                <a:cs typeface="Calibri"/>
              </a:rPr>
              <a:t> </a:t>
            </a:r>
            <a:r>
              <a:rPr lang="es-ES" sz="2000" spc="-10" dirty="0" err="1" smtClean="0">
                <a:latin typeface="Calibri"/>
                <a:cs typeface="Calibri"/>
              </a:rPr>
              <a:t>models</a:t>
            </a:r>
            <a:endParaRPr lang="es-ES" sz="2000" spc="-1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Equation</a:t>
            </a:r>
            <a:r>
              <a:rPr lang="es-ES" sz="2000" spc="-10" dirty="0" smtClean="0">
                <a:latin typeface="Calibri"/>
                <a:cs typeface="Calibri"/>
              </a:rPr>
              <a:t> </a:t>
            </a:r>
            <a:r>
              <a:rPr lang="es-ES" sz="2000" spc="-10" dirty="0" err="1" smtClean="0">
                <a:latin typeface="Calibri"/>
                <a:cs typeface="Calibri"/>
              </a:rPr>
              <a:t>based</a:t>
            </a:r>
            <a:r>
              <a:rPr lang="es-ES" sz="2000" spc="-10" dirty="0" smtClean="0">
                <a:latin typeface="Calibri"/>
                <a:cs typeface="Calibri"/>
              </a:rPr>
              <a:t> </a:t>
            </a:r>
            <a:r>
              <a:rPr lang="es-ES" sz="2000" spc="-10" dirty="0" err="1" smtClean="0">
                <a:latin typeface="Calibri"/>
                <a:cs typeface="Calibri"/>
              </a:rPr>
              <a:t>models</a:t>
            </a:r>
            <a:r>
              <a:rPr lang="es-ES" sz="2000" spc="-10" dirty="0" smtClean="0">
                <a:latin typeface="Calibri"/>
                <a:cs typeface="Calibri"/>
              </a:rPr>
              <a:t> (</a:t>
            </a:r>
            <a:r>
              <a:rPr lang="es-ES" sz="2000" spc="-10" dirty="0" err="1" smtClean="0">
                <a:latin typeface="Calibri"/>
                <a:cs typeface="Calibri"/>
              </a:rPr>
              <a:t>ordinary</a:t>
            </a:r>
            <a:r>
              <a:rPr lang="es-ES" sz="2000" spc="-10" dirty="0" smtClean="0">
                <a:latin typeface="Calibri"/>
                <a:cs typeface="Calibri"/>
              </a:rPr>
              <a:t> </a:t>
            </a:r>
            <a:r>
              <a:rPr lang="es-ES" sz="2000" spc="-10" dirty="0" err="1" smtClean="0">
                <a:latin typeface="Calibri"/>
                <a:cs typeface="Calibri"/>
              </a:rPr>
              <a:t>differential</a:t>
            </a:r>
            <a:r>
              <a:rPr lang="es-ES" sz="2000" spc="-10" dirty="0" smtClean="0">
                <a:latin typeface="Calibri"/>
                <a:cs typeface="Calibri"/>
              </a:rPr>
              <a:t> </a:t>
            </a:r>
            <a:r>
              <a:rPr lang="es-ES" sz="2000" spc="-10" dirty="0" err="1" smtClean="0">
                <a:latin typeface="Calibri"/>
                <a:cs typeface="Calibri"/>
              </a:rPr>
              <a:t>equations</a:t>
            </a:r>
            <a:r>
              <a:rPr lang="es-ES" sz="2000" spc="-10" dirty="0" smtClean="0">
                <a:latin typeface="Calibri"/>
                <a:cs typeface="Calibri"/>
              </a:rPr>
              <a:t>)</a:t>
            </a:r>
            <a:endParaRPr sz="200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Agent</a:t>
            </a:r>
            <a:r>
              <a:rPr lang="es-ES" sz="2000" spc="-10" dirty="0" smtClean="0">
                <a:latin typeface="Calibri"/>
                <a:cs typeface="Calibri"/>
              </a:rPr>
              <a:t> </a:t>
            </a:r>
            <a:r>
              <a:rPr lang="es-ES" sz="2000" spc="-10" dirty="0" err="1" smtClean="0">
                <a:latin typeface="Calibri"/>
                <a:cs typeface="Calibri"/>
              </a:rPr>
              <a:t>based</a:t>
            </a:r>
            <a:r>
              <a:rPr lang="es-ES" sz="2000" spc="-10" dirty="0" smtClean="0">
                <a:latin typeface="Calibri"/>
                <a:cs typeface="Calibri"/>
              </a:rPr>
              <a:t> </a:t>
            </a:r>
            <a:r>
              <a:rPr lang="es-ES" sz="2000" spc="-10" dirty="0" err="1" smtClean="0">
                <a:latin typeface="Calibri"/>
                <a:cs typeface="Calibri"/>
              </a:rPr>
              <a:t>models</a:t>
            </a:r>
            <a:endParaRPr sz="2000" dirty="0" smtClean="0">
              <a:latin typeface="Calibri"/>
              <a:cs typeface="Calibri"/>
            </a:endParaRPr>
          </a:p>
          <a:p>
            <a:pPr marL="754380" lvl="1" indent="-284480">
              <a:lnSpc>
                <a:spcPct val="100000"/>
              </a:lnSpc>
              <a:spcBef>
                <a:spcPts val="480"/>
              </a:spcBef>
              <a:buFont typeface="Arial"/>
              <a:buChar char="–"/>
              <a:tabLst>
                <a:tab pos="755015" algn="l"/>
              </a:tabLst>
            </a:pPr>
            <a:r>
              <a:rPr sz="2000" dirty="0" smtClean="0">
                <a:latin typeface="Calibri"/>
                <a:cs typeface="Calibri"/>
              </a:rPr>
              <a:t>Model</a:t>
            </a:r>
            <a:r>
              <a:rPr sz="2000" spc="-85" dirty="0" smtClean="0">
                <a:latin typeface="Calibri"/>
                <a:cs typeface="Calibri"/>
              </a:rPr>
              <a:t> </a:t>
            </a:r>
            <a:r>
              <a:rPr sz="2000" spc="-5" dirty="0" smtClean="0">
                <a:latin typeface="Calibri"/>
                <a:cs typeface="Calibri"/>
              </a:rPr>
              <a:t>building</a:t>
            </a:r>
            <a:r>
              <a:rPr lang="es-ES" sz="2000" spc="-5" dirty="0" smtClean="0">
                <a:latin typeface="Calibri"/>
                <a:cs typeface="Calibri"/>
              </a:rPr>
              <a:t> – Neural Networks</a:t>
            </a:r>
            <a:endParaRPr sz="2000" dirty="0" smtClean="0">
              <a:latin typeface="Calibri"/>
              <a:cs typeface="Calibri"/>
            </a:endParaRP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spTree>
    <p:extLst>
      <p:ext uri="{BB962C8B-B14F-4D97-AF65-F5344CB8AC3E}">
        <p14:creationId xmlns:p14="http://schemas.microsoft.com/office/powerpoint/2010/main" val="34015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1849224"/>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800" spc="-15" dirty="0" err="1" smtClean="0">
                <a:latin typeface="Calibri"/>
                <a:cs typeface="Calibri"/>
              </a:rPr>
              <a:t>Models</a:t>
            </a:r>
            <a:r>
              <a:rPr sz="2800" spc="-35" dirty="0" smtClean="0">
                <a:latin typeface="Calibri"/>
                <a:cs typeface="Calibri"/>
              </a:rPr>
              <a:t>:</a:t>
            </a:r>
            <a:endParaRPr lang="es-ES" sz="2800" spc="-35" dirty="0" smtClean="0">
              <a:latin typeface="Calibri"/>
              <a:cs typeface="Calibri"/>
            </a:endParaRPr>
          </a:p>
          <a:p>
            <a:pPr marL="12700">
              <a:lnSpc>
                <a:spcPct val="100000"/>
              </a:lnSpc>
              <a:tabLst>
                <a:tab pos="355600" algn="l"/>
              </a:tabLst>
            </a:pPr>
            <a:endParaRPr sz="2800" dirty="0">
              <a:latin typeface="Calibri"/>
              <a:cs typeface="Calibri"/>
            </a:endParaRPr>
          </a:p>
          <a:p>
            <a:pPr marL="754380" lvl="1" indent="-284480">
              <a:lnSpc>
                <a:spcPct val="100000"/>
              </a:lnSpc>
              <a:spcBef>
                <a:spcPts val="535"/>
              </a:spcBef>
              <a:buFont typeface="Arial"/>
              <a:buChar char="–"/>
              <a:tabLst>
                <a:tab pos="755015" algn="l"/>
              </a:tabLst>
            </a:pPr>
            <a:r>
              <a:rPr lang="es-ES" sz="2000" spc="-10" dirty="0" err="1" smtClean="0">
                <a:latin typeface="Calibri"/>
                <a:cs typeface="Calibri"/>
              </a:rPr>
              <a:t>Intro</a:t>
            </a:r>
            <a:r>
              <a:rPr lang="es-ES" sz="2000" spc="-10" dirty="0" smtClean="0">
                <a:latin typeface="Calibri"/>
                <a:cs typeface="Calibri"/>
              </a:rPr>
              <a:t> to </a:t>
            </a:r>
            <a:r>
              <a:rPr lang="es-ES" sz="2000" spc="-10" dirty="0" err="1" smtClean="0">
                <a:latin typeface="Calibri"/>
                <a:cs typeface="Calibri"/>
              </a:rPr>
              <a:t>Rstudio</a:t>
            </a:r>
            <a:r>
              <a:rPr lang="es-ES" sz="2000" spc="-10" dirty="0" smtClean="0">
                <a:latin typeface="Calibri"/>
                <a:cs typeface="Calibri"/>
              </a:rPr>
              <a:t>, R.</a:t>
            </a: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104644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endParaRPr lang="es-ES" sz="2800" spc="-35" dirty="0" smtClean="0">
              <a:latin typeface="Calibri"/>
              <a:cs typeface="Calibri"/>
            </a:endParaRP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pic>
        <p:nvPicPr>
          <p:cNvPr id="5" name="Imagen 4"/>
          <p:cNvPicPr>
            <a:picLocks noChangeAspect="1"/>
          </p:cNvPicPr>
          <p:nvPr/>
        </p:nvPicPr>
        <p:blipFill>
          <a:blip r:embed="rId2"/>
          <a:stretch>
            <a:fillRect/>
          </a:stretch>
        </p:blipFill>
        <p:spPr>
          <a:xfrm>
            <a:off x="1371600" y="1905000"/>
            <a:ext cx="6542141" cy="2995612"/>
          </a:xfrm>
          <a:prstGeom prst="rect">
            <a:avLst/>
          </a:prstGeom>
        </p:spPr>
      </p:pic>
      <p:sp>
        <p:nvSpPr>
          <p:cNvPr id="6" name="Rectángulo 5"/>
          <p:cNvSpPr/>
          <p:nvPr/>
        </p:nvSpPr>
        <p:spPr>
          <a:xfrm>
            <a:off x="609600" y="5334000"/>
            <a:ext cx="8077200" cy="923330"/>
          </a:xfrm>
          <a:prstGeom prst="rect">
            <a:avLst/>
          </a:prstGeom>
        </p:spPr>
        <p:txBody>
          <a:bodyPr wrap="square">
            <a:spAutoFit/>
          </a:bodyPr>
          <a:lstStyle/>
          <a:p>
            <a:r>
              <a:rPr lang="en-US" dirty="0">
                <a:solidFill>
                  <a:srgbClr val="384743"/>
                </a:solidFill>
                <a:latin typeface="Open Sans"/>
              </a:rPr>
              <a:t>R is a statistical programming language that has rapidly gained popularity in many scientific fields. It was developed by Ross </a:t>
            </a:r>
            <a:r>
              <a:rPr lang="en-US" dirty="0" err="1">
                <a:solidFill>
                  <a:srgbClr val="384743"/>
                </a:solidFill>
                <a:latin typeface="Open Sans"/>
              </a:rPr>
              <a:t>Ihaka</a:t>
            </a:r>
            <a:r>
              <a:rPr lang="en-US" dirty="0">
                <a:solidFill>
                  <a:srgbClr val="384743"/>
                </a:solidFill>
                <a:latin typeface="Open Sans"/>
              </a:rPr>
              <a:t> and Robert Gentleman as an open source implementation of the “S” programming language. </a:t>
            </a:r>
            <a:endParaRPr lang="en-US" dirty="0"/>
          </a:p>
        </p:txBody>
      </p:sp>
    </p:spTree>
    <p:extLst>
      <p:ext uri="{BB962C8B-B14F-4D97-AF65-F5344CB8AC3E}">
        <p14:creationId xmlns:p14="http://schemas.microsoft.com/office/powerpoint/2010/main" val="2480247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104644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endParaRPr lang="es-ES" sz="2800" spc="-35" dirty="0" smtClean="0">
              <a:latin typeface="Calibri"/>
              <a:cs typeface="Calibri"/>
            </a:endParaRP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pic>
        <p:nvPicPr>
          <p:cNvPr id="4" name="Imagen 3"/>
          <p:cNvPicPr>
            <a:picLocks noChangeAspect="1"/>
          </p:cNvPicPr>
          <p:nvPr/>
        </p:nvPicPr>
        <p:blipFill>
          <a:blip r:embed="rId2"/>
          <a:stretch>
            <a:fillRect/>
          </a:stretch>
        </p:blipFill>
        <p:spPr>
          <a:xfrm>
            <a:off x="381000" y="1143000"/>
            <a:ext cx="8477250" cy="4610100"/>
          </a:xfrm>
          <a:prstGeom prst="rect">
            <a:avLst/>
          </a:prstGeom>
        </p:spPr>
      </p:pic>
      <p:sp>
        <p:nvSpPr>
          <p:cNvPr id="5" name="Rectángulo 4"/>
          <p:cNvSpPr/>
          <p:nvPr/>
        </p:nvSpPr>
        <p:spPr>
          <a:xfrm>
            <a:off x="1295400" y="5867400"/>
            <a:ext cx="8001000" cy="646331"/>
          </a:xfrm>
          <a:prstGeom prst="rect">
            <a:avLst/>
          </a:prstGeom>
        </p:spPr>
        <p:txBody>
          <a:bodyPr wrap="square">
            <a:spAutoFit/>
          </a:bodyPr>
          <a:lstStyle/>
          <a:p>
            <a:r>
              <a:rPr lang="en-US" b="1" dirty="0" err="1">
                <a:solidFill>
                  <a:srgbClr val="202122"/>
                </a:solidFill>
                <a:latin typeface="Arial" panose="020B0604020202020204" pitchFamily="34" charset="0"/>
              </a:rPr>
              <a:t>RStudio</a:t>
            </a:r>
            <a:r>
              <a:rPr lang="en-US" dirty="0">
                <a:solidFill>
                  <a:srgbClr val="202122"/>
                </a:solidFill>
                <a:latin typeface="Arial" panose="020B0604020202020204" pitchFamily="34" charset="0"/>
              </a:rPr>
              <a:t> is an </a:t>
            </a:r>
            <a:r>
              <a:rPr lang="en-US" dirty="0">
                <a:solidFill>
                  <a:srgbClr val="0645AD"/>
                </a:solidFill>
                <a:latin typeface="Arial" panose="020B0604020202020204" pitchFamily="34" charset="0"/>
                <a:hlinkClick r:id="rId3" tooltip="Integrated Development Environment"/>
              </a:rPr>
              <a:t>Integrated Development Environment</a:t>
            </a:r>
            <a:r>
              <a:rPr lang="en-US" dirty="0">
                <a:solidFill>
                  <a:srgbClr val="202122"/>
                </a:solidFill>
                <a:latin typeface="Arial" panose="020B0604020202020204" pitchFamily="34" charset="0"/>
              </a:rPr>
              <a:t> (IDE) for </a:t>
            </a:r>
            <a:r>
              <a:rPr lang="en-US" dirty="0">
                <a:solidFill>
                  <a:srgbClr val="0645AD"/>
                </a:solidFill>
                <a:latin typeface="Arial" panose="020B0604020202020204" pitchFamily="34" charset="0"/>
                <a:hlinkClick r:id="rId4" tooltip="R (programming language)"/>
              </a:rPr>
              <a:t>R</a:t>
            </a:r>
            <a:r>
              <a:rPr lang="en-US" dirty="0">
                <a:solidFill>
                  <a:srgbClr val="202122"/>
                </a:solidFill>
                <a:latin typeface="Arial" panose="020B0604020202020204" pitchFamily="34" charset="0"/>
              </a:rPr>
              <a:t>, a </a:t>
            </a:r>
            <a:r>
              <a:rPr lang="en-US" dirty="0">
                <a:solidFill>
                  <a:srgbClr val="0645AD"/>
                </a:solidFill>
                <a:latin typeface="Arial" panose="020B0604020202020204" pitchFamily="34" charset="0"/>
                <a:hlinkClick r:id="rId5" tooltip="Programming language"/>
              </a:rPr>
              <a:t>programming language</a:t>
            </a:r>
            <a:r>
              <a:rPr lang="en-US" dirty="0">
                <a:solidFill>
                  <a:srgbClr val="202122"/>
                </a:solidFill>
                <a:latin typeface="Arial" panose="020B0604020202020204" pitchFamily="34" charset="0"/>
              </a:rPr>
              <a:t> for </a:t>
            </a:r>
            <a:r>
              <a:rPr lang="en-US" dirty="0">
                <a:solidFill>
                  <a:srgbClr val="0645AD"/>
                </a:solidFill>
                <a:latin typeface="Arial" panose="020B0604020202020204" pitchFamily="34" charset="0"/>
                <a:hlinkClick r:id="rId6" tooltip="Statistical computing"/>
              </a:rPr>
              <a:t>statistical computing</a:t>
            </a:r>
            <a:r>
              <a:rPr lang="en-US" dirty="0">
                <a:solidFill>
                  <a:srgbClr val="202122"/>
                </a:solidFill>
                <a:latin typeface="Arial" panose="020B0604020202020204" pitchFamily="34" charset="0"/>
              </a:rPr>
              <a:t> and graphics. </a:t>
            </a:r>
            <a:endParaRPr lang="en-US" dirty="0"/>
          </a:p>
        </p:txBody>
      </p:sp>
    </p:spTree>
    <p:extLst>
      <p:ext uri="{BB962C8B-B14F-4D97-AF65-F5344CB8AC3E}">
        <p14:creationId xmlns:p14="http://schemas.microsoft.com/office/powerpoint/2010/main" val="366761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2221121"/>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800" spc="-15" dirty="0" err="1" smtClean="0">
                <a:latin typeface="Calibri"/>
                <a:cs typeface="Calibri"/>
              </a:rPr>
              <a:t>Models</a:t>
            </a:r>
            <a:r>
              <a:rPr sz="2800" spc="-35" dirty="0" smtClean="0">
                <a:latin typeface="Calibri"/>
                <a:cs typeface="Calibri"/>
              </a:rPr>
              <a:t>:</a:t>
            </a:r>
            <a:endParaRPr lang="es-ES" sz="2800" spc="-35" dirty="0" smtClean="0">
              <a:latin typeface="Calibri"/>
              <a:cs typeface="Calibri"/>
            </a:endParaRPr>
          </a:p>
          <a:p>
            <a:pPr marL="12700">
              <a:lnSpc>
                <a:spcPct val="100000"/>
              </a:lnSpc>
              <a:tabLst>
                <a:tab pos="355600" algn="l"/>
              </a:tabLst>
            </a:pPr>
            <a:endParaRPr sz="2800" dirty="0">
              <a:latin typeface="Calibri"/>
              <a:cs typeface="Calibri"/>
            </a:endParaRPr>
          </a:p>
          <a:p>
            <a:pPr marL="754380" lvl="1" indent="-284480">
              <a:lnSpc>
                <a:spcPct val="100000"/>
              </a:lnSpc>
              <a:spcBef>
                <a:spcPts val="535"/>
              </a:spcBef>
              <a:buFont typeface="Arial"/>
              <a:buChar char="–"/>
              <a:tabLst>
                <a:tab pos="755015" algn="l"/>
              </a:tabLst>
            </a:pPr>
            <a:r>
              <a:rPr lang="es-ES" sz="2000" spc="-10" dirty="0" err="1" smtClean="0">
                <a:latin typeface="Calibri"/>
                <a:cs typeface="Calibri"/>
              </a:rPr>
              <a:t>Intro</a:t>
            </a:r>
            <a:r>
              <a:rPr lang="es-ES" sz="2000" spc="-10" dirty="0" smtClean="0">
                <a:latin typeface="Calibri"/>
                <a:cs typeface="Calibri"/>
              </a:rPr>
              <a:t> to </a:t>
            </a:r>
            <a:r>
              <a:rPr lang="es-ES" sz="2000" spc="-10" dirty="0" err="1" smtClean="0">
                <a:latin typeface="Calibri"/>
                <a:cs typeface="Calibri"/>
              </a:rPr>
              <a:t>Rstudio</a:t>
            </a:r>
            <a:r>
              <a:rPr lang="es-ES" sz="2000" spc="-10" dirty="0" smtClean="0">
                <a:latin typeface="Calibri"/>
                <a:cs typeface="Calibri"/>
              </a:rPr>
              <a:t>, R.</a:t>
            </a:r>
          </a:p>
          <a:p>
            <a:pPr marL="754380" lvl="1" indent="-284480">
              <a:lnSpc>
                <a:spcPct val="100000"/>
              </a:lnSpc>
              <a:spcBef>
                <a:spcPts val="535"/>
              </a:spcBef>
              <a:buFont typeface="Arial"/>
              <a:buChar char="–"/>
              <a:tabLst>
                <a:tab pos="755015" algn="l"/>
              </a:tabLst>
            </a:pPr>
            <a:r>
              <a:rPr lang="es-ES" sz="2000" spc="-10" dirty="0" smtClean="0">
                <a:latin typeface="Calibri"/>
                <a:cs typeface="Calibri"/>
              </a:rPr>
              <a:t>Simple and </a:t>
            </a:r>
            <a:r>
              <a:rPr lang="es-ES" sz="2000" spc="-10" dirty="0" err="1" smtClean="0">
                <a:latin typeface="Calibri"/>
                <a:cs typeface="Calibri"/>
              </a:rPr>
              <a:t>multiple</a:t>
            </a:r>
            <a:r>
              <a:rPr lang="es-ES" sz="2000" spc="-10" dirty="0" smtClean="0">
                <a:latin typeface="Calibri"/>
                <a:cs typeface="Calibri"/>
              </a:rPr>
              <a:t> </a:t>
            </a:r>
            <a:r>
              <a:rPr lang="es-ES" sz="2000" spc="-10" dirty="0" err="1" smtClean="0">
                <a:latin typeface="Calibri"/>
                <a:cs typeface="Calibri"/>
              </a:rPr>
              <a:t>regression</a:t>
            </a:r>
            <a:r>
              <a:rPr lang="es-ES" sz="2000" spc="-10" dirty="0" smtClean="0">
                <a:latin typeface="Calibri"/>
                <a:cs typeface="Calibri"/>
              </a:rPr>
              <a:t> </a:t>
            </a:r>
            <a:r>
              <a:rPr lang="es-ES" sz="2000" spc="-10" dirty="0" err="1" smtClean="0">
                <a:latin typeface="Calibri"/>
                <a:cs typeface="Calibri"/>
              </a:rPr>
              <a:t>refresher</a:t>
            </a:r>
            <a:endParaRPr sz="2000" dirty="0">
              <a:latin typeface="Calibri"/>
              <a:cs typeface="Calibri"/>
            </a:endParaRP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spTree>
    <p:extLst>
      <p:ext uri="{BB962C8B-B14F-4D97-AF65-F5344CB8AC3E}">
        <p14:creationId xmlns:p14="http://schemas.microsoft.com/office/powerpoint/2010/main" val="9806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pic>
        <p:nvPicPr>
          <p:cNvPr id="3074" name="Picture 2" descr="Simple vs. Multiple Regression 7 In general, the objective of regression analysis is 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858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951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pic>
        <p:nvPicPr>
          <p:cNvPr id="4098" name="Picture 2" descr="http://ps121science.weebly.com/intro-to-science.ht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371600"/>
            <a:ext cx="404812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149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pic>
        <p:nvPicPr>
          <p:cNvPr id="1026" name="Picture 2" descr="https://miro.medium.com/max/630/1*uLHXR8LKGDucpwUYHx3Va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 y="1295400"/>
            <a:ext cx="8171231" cy="42672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de flecha 3"/>
          <p:cNvCxnSpPr/>
          <p:nvPr/>
        </p:nvCxnSpPr>
        <p:spPr>
          <a:xfrm flipH="1">
            <a:off x="4953000" y="2133600"/>
            <a:ext cx="685800" cy="6096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H="1">
            <a:off x="4114800" y="1676400"/>
            <a:ext cx="304800" cy="10668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4419600" y="1219200"/>
            <a:ext cx="4648200" cy="646331"/>
          </a:xfrm>
          <a:prstGeom prst="rect">
            <a:avLst/>
          </a:prstGeom>
          <a:noFill/>
        </p:spPr>
        <p:txBody>
          <a:bodyPr wrap="square" rtlCol="0">
            <a:spAutoFit/>
          </a:bodyPr>
          <a:lstStyle/>
          <a:p>
            <a:r>
              <a:rPr lang="en-US" dirty="0" smtClean="0"/>
              <a:t>Estimate of the intercept</a:t>
            </a:r>
          </a:p>
          <a:p>
            <a:r>
              <a:rPr lang="en-US" dirty="0" smtClean="0"/>
              <a:t>(</a:t>
            </a:r>
            <a:r>
              <a:rPr lang="en-US" b="1" dirty="0" smtClean="0"/>
              <a:t>the </a:t>
            </a:r>
            <a:r>
              <a:rPr lang="en-US" b="1" dirty="0"/>
              <a:t>expected mean value of Y when all </a:t>
            </a:r>
            <a:r>
              <a:rPr lang="en-US" b="1" dirty="0" smtClean="0"/>
              <a:t>X=0)</a:t>
            </a:r>
            <a:endParaRPr lang="en-US" dirty="0"/>
          </a:p>
        </p:txBody>
      </p:sp>
      <p:sp>
        <p:nvSpPr>
          <p:cNvPr id="10" name="CuadroTexto 9"/>
          <p:cNvSpPr txBox="1"/>
          <p:nvPr/>
        </p:nvSpPr>
        <p:spPr>
          <a:xfrm>
            <a:off x="5715000" y="1981200"/>
            <a:ext cx="3429000" cy="923330"/>
          </a:xfrm>
          <a:prstGeom prst="rect">
            <a:avLst/>
          </a:prstGeom>
          <a:noFill/>
        </p:spPr>
        <p:txBody>
          <a:bodyPr wrap="square" rtlCol="0">
            <a:spAutoFit/>
          </a:bodyPr>
          <a:lstStyle/>
          <a:p>
            <a:r>
              <a:rPr lang="en-US" dirty="0" smtClean="0"/>
              <a:t>Estimate of the slope</a:t>
            </a:r>
          </a:p>
          <a:p>
            <a:r>
              <a:rPr lang="en-US" b="1" dirty="0" smtClean="0"/>
              <a:t>(the </a:t>
            </a:r>
            <a:r>
              <a:rPr lang="en-US" b="1" dirty="0"/>
              <a:t>rate at which y is changing with respect to </a:t>
            </a:r>
            <a:r>
              <a:rPr lang="en-US" b="1" dirty="0" smtClean="0"/>
              <a:t>x)</a:t>
            </a:r>
            <a:endParaRPr lang="en-US" b="1" dirty="0"/>
          </a:p>
        </p:txBody>
      </p:sp>
    </p:spTree>
    <p:extLst>
      <p:ext uri="{BB962C8B-B14F-4D97-AF65-F5344CB8AC3E}">
        <p14:creationId xmlns:p14="http://schemas.microsoft.com/office/powerpoint/2010/main" val="149270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2964914"/>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800" spc="-15" dirty="0" err="1" smtClean="0">
                <a:latin typeface="Calibri"/>
                <a:cs typeface="Calibri"/>
              </a:rPr>
              <a:t>Models</a:t>
            </a:r>
            <a:r>
              <a:rPr sz="2800" spc="-35" dirty="0" smtClean="0">
                <a:latin typeface="Calibri"/>
                <a:cs typeface="Calibri"/>
              </a:rPr>
              <a:t>:</a:t>
            </a:r>
            <a:endParaRPr lang="es-ES" sz="2800" spc="-35" dirty="0" smtClean="0">
              <a:latin typeface="Calibri"/>
              <a:cs typeface="Calibri"/>
            </a:endParaRPr>
          </a:p>
          <a:p>
            <a:pPr marL="12700">
              <a:lnSpc>
                <a:spcPct val="100000"/>
              </a:lnSpc>
              <a:tabLst>
                <a:tab pos="355600" algn="l"/>
              </a:tabLst>
            </a:pPr>
            <a:endParaRPr sz="2800" dirty="0">
              <a:latin typeface="Calibri"/>
              <a:cs typeface="Calibri"/>
            </a:endParaRPr>
          </a:p>
          <a:p>
            <a:pPr marL="754380" lvl="1" indent="-284480">
              <a:lnSpc>
                <a:spcPct val="100000"/>
              </a:lnSpc>
              <a:spcBef>
                <a:spcPts val="535"/>
              </a:spcBef>
              <a:buFont typeface="Arial"/>
              <a:buChar char="–"/>
              <a:tabLst>
                <a:tab pos="755015" algn="l"/>
              </a:tabLst>
            </a:pPr>
            <a:r>
              <a:rPr lang="es-ES" sz="2000" spc="-10" dirty="0" err="1" smtClean="0">
                <a:latin typeface="Calibri"/>
                <a:cs typeface="Calibri"/>
              </a:rPr>
              <a:t>Intro</a:t>
            </a:r>
            <a:r>
              <a:rPr lang="es-ES" sz="2000" spc="-10" dirty="0" smtClean="0">
                <a:latin typeface="Calibri"/>
                <a:cs typeface="Calibri"/>
              </a:rPr>
              <a:t> to </a:t>
            </a:r>
            <a:r>
              <a:rPr lang="es-ES" sz="2000" spc="-10" dirty="0" err="1" smtClean="0">
                <a:latin typeface="Calibri"/>
                <a:cs typeface="Calibri"/>
              </a:rPr>
              <a:t>Rstudio</a:t>
            </a:r>
            <a:r>
              <a:rPr lang="es-ES" sz="2000" spc="-10" dirty="0" smtClean="0">
                <a:latin typeface="Calibri"/>
                <a:cs typeface="Calibri"/>
              </a:rPr>
              <a:t>, R.</a:t>
            </a:r>
          </a:p>
          <a:p>
            <a:pPr marL="754380" lvl="1" indent="-284480">
              <a:lnSpc>
                <a:spcPct val="100000"/>
              </a:lnSpc>
              <a:spcBef>
                <a:spcPts val="535"/>
              </a:spcBef>
              <a:buFont typeface="Arial"/>
              <a:buChar char="–"/>
              <a:tabLst>
                <a:tab pos="755015" algn="l"/>
              </a:tabLst>
            </a:pPr>
            <a:r>
              <a:rPr lang="es-ES" sz="2000" spc="-10" dirty="0" smtClean="0">
                <a:latin typeface="Calibri"/>
                <a:cs typeface="Calibri"/>
              </a:rPr>
              <a:t>Simple and </a:t>
            </a:r>
            <a:r>
              <a:rPr lang="es-ES" sz="2000" spc="-10" dirty="0" err="1" smtClean="0">
                <a:latin typeface="Calibri"/>
                <a:cs typeface="Calibri"/>
              </a:rPr>
              <a:t>multiple</a:t>
            </a:r>
            <a:r>
              <a:rPr lang="es-ES" sz="2000" spc="-10" dirty="0" smtClean="0">
                <a:latin typeface="Calibri"/>
                <a:cs typeface="Calibri"/>
              </a:rPr>
              <a:t> </a:t>
            </a:r>
            <a:r>
              <a:rPr lang="es-ES" sz="2000" spc="-10" dirty="0" err="1" smtClean="0">
                <a:latin typeface="Calibri"/>
                <a:cs typeface="Calibri"/>
              </a:rPr>
              <a:t>regression</a:t>
            </a:r>
            <a:r>
              <a:rPr lang="es-ES" sz="2000" spc="-10" dirty="0" smtClean="0">
                <a:latin typeface="Calibri"/>
                <a:cs typeface="Calibri"/>
              </a:rPr>
              <a:t> </a:t>
            </a:r>
            <a:r>
              <a:rPr lang="es-ES" sz="2000" spc="-10" dirty="0" err="1" smtClean="0">
                <a:latin typeface="Calibri"/>
                <a:cs typeface="Calibri"/>
              </a:rPr>
              <a:t>refresher</a:t>
            </a:r>
            <a:endParaRPr sz="2000" dirty="0">
              <a:latin typeface="Calibri"/>
              <a:cs typeface="Calibri"/>
            </a:endParaRPr>
          </a:p>
          <a:p>
            <a:pPr marL="754380" lvl="1" indent="-284480">
              <a:lnSpc>
                <a:spcPct val="100000"/>
              </a:lnSpc>
              <a:spcBef>
                <a:spcPts val="480"/>
              </a:spcBef>
              <a:buFont typeface="Arial"/>
              <a:buChar char="–"/>
              <a:tabLst>
                <a:tab pos="755015" algn="l"/>
              </a:tabLst>
            </a:pPr>
            <a:r>
              <a:rPr sz="2000" spc="-5" dirty="0" smtClean="0">
                <a:latin typeface="Calibri"/>
                <a:cs typeface="Calibri"/>
              </a:rPr>
              <a:t>Coding </a:t>
            </a:r>
            <a:r>
              <a:rPr sz="2000" dirty="0" smtClean="0">
                <a:latin typeface="Calibri"/>
                <a:cs typeface="Calibri"/>
              </a:rPr>
              <a:t>models within</a:t>
            </a:r>
            <a:r>
              <a:rPr sz="2000" spc="-65" dirty="0" smtClean="0">
                <a:latin typeface="Calibri"/>
                <a:cs typeface="Calibri"/>
              </a:rPr>
              <a:t> </a:t>
            </a:r>
            <a:r>
              <a:rPr sz="2000" spc="-10" dirty="0" smtClean="0">
                <a:latin typeface="Calibri"/>
                <a:cs typeface="Calibri"/>
              </a:rPr>
              <a:t>regression</a:t>
            </a:r>
            <a:endParaRPr sz="200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Mixed</a:t>
            </a:r>
            <a:r>
              <a:rPr lang="es-ES" sz="2000" spc="-10" dirty="0" smtClean="0">
                <a:latin typeface="Calibri"/>
                <a:cs typeface="Calibri"/>
              </a:rPr>
              <a:t> </a:t>
            </a:r>
            <a:r>
              <a:rPr lang="es-ES" sz="2000" spc="-10" dirty="0" err="1" smtClean="0">
                <a:latin typeface="Calibri"/>
                <a:cs typeface="Calibri"/>
              </a:rPr>
              <a:t>effects</a:t>
            </a:r>
            <a:r>
              <a:rPr lang="es-ES" sz="2000" spc="-10" dirty="0" smtClean="0">
                <a:latin typeface="Calibri"/>
                <a:cs typeface="Calibri"/>
              </a:rPr>
              <a:t> </a:t>
            </a:r>
            <a:r>
              <a:rPr lang="es-ES" sz="2000" spc="-10" dirty="0" err="1" smtClean="0">
                <a:latin typeface="Calibri"/>
                <a:cs typeface="Calibri"/>
              </a:rPr>
              <a:t>models</a:t>
            </a:r>
            <a:endParaRPr lang="es-ES" sz="2000" spc="-10" dirty="0" smtClean="0">
              <a:latin typeface="Calibri"/>
              <a:cs typeface="Calibri"/>
            </a:endParaRP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spTree>
    <p:extLst>
      <p:ext uri="{BB962C8B-B14F-4D97-AF65-F5344CB8AC3E}">
        <p14:creationId xmlns:p14="http://schemas.microsoft.com/office/powerpoint/2010/main" val="21851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38325">
              <a:lnSpc>
                <a:spcPct val="100000"/>
              </a:lnSpc>
            </a:pPr>
            <a:r>
              <a:rPr spc="-90" dirty="0"/>
              <a:t>Today’s</a:t>
            </a:r>
            <a:r>
              <a:rPr spc="-55" dirty="0"/>
              <a:t> </a:t>
            </a:r>
            <a:r>
              <a:rPr spc="-10" dirty="0"/>
              <a:t>lecture</a:t>
            </a:r>
          </a:p>
        </p:txBody>
      </p:sp>
      <p:sp>
        <p:nvSpPr>
          <p:cNvPr id="3" name="object 3"/>
          <p:cNvSpPr txBox="1"/>
          <p:nvPr/>
        </p:nvSpPr>
        <p:spPr>
          <a:xfrm>
            <a:off x="535940" y="1622805"/>
            <a:ext cx="5351145" cy="3465051"/>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800" spc="-20" dirty="0" err="1" smtClean="0">
                <a:latin typeface="Calibri"/>
                <a:cs typeface="Calibri"/>
              </a:rPr>
              <a:t>Introductions</a:t>
            </a:r>
            <a:endParaRPr lang="es-ES" sz="2800" spc="-20" dirty="0" smtClean="0">
              <a:latin typeface="Calibri"/>
              <a:cs typeface="Calibri"/>
            </a:endParaRPr>
          </a:p>
          <a:p>
            <a:pPr marL="355600" indent="-342900">
              <a:lnSpc>
                <a:spcPct val="100000"/>
              </a:lnSpc>
              <a:buFont typeface="Arial"/>
              <a:buChar char="•"/>
              <a:tabLst>
                <a:tab pos="355600" algn="l"/>
              </a:tabLst>
            </a:pPr>
            <a:r>
              <a:rPr sz="2800" spc="-20" dirty="0" smtClean="0">
                <a:latin typeface="Calibri"/>
                <a:cs typeface="Calibri"/>
              </a:rPr>
              <a:t>Course</a:t>
            </a:r>
            <a:r>
              <a:rPr sz="2800" spc="-35" dirty="0" smtClean="0">
                <a:latin typeface="Calibri"/>
                <a:cs typeface="Calibri"/>
              </a:rPr>
              <a:t> </a:t>
            </a:r>
            <a:r>
              <a:rPr sz="2800" spc="-15" dirty="0">
                <a:latin typeface="Calibri"/>
                <a:cs typeface="Calibri"/>
              </a:rPr>
              <a:t>structure</a:t>
            </a:r>
            <a:endParaRPr sz="2800" dirty="0">
              <a:latin typeface="Calibri"/>
              <a:cs typeface="Calibri"/>
            </a:endParaRPr>
          </a:p>
          <a:p>
            <a:pPr marL="355600" indent="-342900">
              <a:lnSpc>
                <a:spcPct val="100000"/>
              </a:lnSpc>
              <a:spcBef>
                <a:spcPts val="675"/>
              </a:spcBef>
              <a:buFont typeface="Arial"/>
              <a:buChar char="•"/>
              <a:tabLst>
                <a:tab pos="355600" algn="l"/>
              </a:tabLst>
            </a:pPr>
            <a:r>
              <a:rPr sz="2800" spc="-20" dirty="0">
                <a:latin typeface="Calibri"/>
                <a:cs typeface="Calibri"/>
              </a:rPr>
              <a:t>Course</a:t>
            </a:r>
            <a:r>
              <a:rPr sz="2800" spc="-45" dirty="0">
                <a:latin typeface="Calibri"/>
                <a:cs typeface="Calibri"/>
              </a:rPr>
              <a:t> </a:t>
            </a:r>
            <a:r>
              <a:rPr sz="2800" spc="-20" dirty="0">
                <a:latin typeface="Calibri"/>
                <a:cs typeface="Calibri"/>
              </a:rPr>
              <a:t>content</a:t>
            </a:r>
            <a:endParaRPr sz="2800" dirty="0">
              <a:latin typeface="Calibri"/>
              <a:cs typeface="Calibri"/>
            </a:endParaRPr>
          </a:p>
          <a:p>
            <a:pPr marL="355600" indent="-342900">
              <a:lnSpc>
                <a:spcPct val="100000"/>
              </a:lnSpc>
              <a:spcBef>
                <a:spcPts val="670"/>
              </a:spcBef>
              <a:buFont typeface="Arial"/>
              <a:buChar char="•"/>
              <a:tabLst>
                <a:tab pos="355600" algn="l"/>
              </a:tabLst>
            </a:pPr>
            <a:r>
              <a:rPr sz="2800" spc="-20" dirty="0">
                <a:latin typeface="Calibri"/>
                <a:cs typeface="Calibri"/>
              </a:rPr>
              <a:t>Course</a:t>
            </a:r>
            <a:r>
              <a:rPr sz="2800" spc="-65" dirty="0">
                <a:latin typeface="Calibri"/>
                <a:cs typeface="Calibri"/>
              </a:rPr>
              <a:t> </a:t>
            </a:r>
            <a:r>
              <a:rPr sz="2800" spc="-5" dirty="0">
                <a:latin typeface="Calibri"/>
                <a:cs typeface="Calibri"/>
              </a:rPr>
              <a:t>assessment</a:t>
            </a:r>
            <a:endParaRPr sz="2800" dirty="0">
              <a:latin typeface="Calibri"/>
              <a:cs typeface="Calibri"/>
            </a:endParaRPr>
          </a:p>
          <a:p>
            <a:pPr marL="355600" indent="-342900">
              <a:lnSpc>
                <a:spcPct val="100000"/>
              </a:lnSpc>
              <a:spcBef>
                <a:spcPts val="670"/>
              </a:spcBef>
              <a:buFont typeface="Arial"/>
              <a:buChar char="•"/>
              <a:tabLst>
                <a:tab pos="355600" algn="l"/>
              </a:tabLst>
            </a:pPr>
            <a:r>
              <a:rPr sz="2800" spc="-10" dirty="0">
                <a:latin typeface="Calibri"/>
                <a:cs typeface="Calibri"/>
              </a:rPr>
              <a:t>Our </a:t>
            </a:r>
            <a:r>
              <a:rPr sz="2800" spc="-15" dirty="0">
                <a:latin typeface="Calibri"/>
                <a:cs typeface="Calibri"/>
              </a:rPr>
              <a:t>expectations </a:t>
            </a:r>
            <a:r>
              <a:rPr sz="2800" spc="-5" dirty="0">
                <a:latin typeface="Calibri"/>
                <a:cs typeface="Calibri"/>
              </a:rPr>
              <a:t>of</a:t>
            </a:r>
            <a:r>
              <a:rPr sz="2800" spc="-10" dirty="0">
                <a:latin typeface="Calibri"/>
                <a:cs typeface="Calibri"/>
              </a:rPr>
              <a:t> </a:t>
            </a:r>
            <a:r>
              <a:rPr sz="2800" spc="-20" dirty="0">
                <a:latin typeface="Calibri"/>
                <a:cs typeface="Calibri"/>
              </a:rPr>
              <a:t>you</a:t>
            </a:r>
            <a:endParaRPr sz="2800" dirty="0">
              <a:latin typeface="Calibri"/>
              <a:cs typeface="Calibri"/>
            </a:endParaRPr>
          </a:p>
          <a:p>
            <a:pPr marL="355600" indent="-342900">
              <a:lnSpc>
                <a:spcPct val="100000"/>
              </a:lnSpc>
              <a:spcBef>
                <a:spcPts val="675"/>
              </a:spcBef>
              <a:buFont typeface="Arial"/>
              <a:buChar char="•"/>
              <a:tabLst>
                <a:tab pos="355600" algn="l"/>
              </a:tabLst>
            </a:pPr>
            <a:r>
              <a:rPr sz="2800" spc="-10" dirty="0">
                <a:latin typeface="Calibri"/>
                <a:cs typeface="Calibri"/>
              </a:rPr>
              <a:t>What </a:t>
            </a:r>
            <a:r>
              <a:rPr sz="2800" spc="-20" dirty="0">
                <a:latin typeface="Calibri"/>
                <a:cs typeface="Calibri"/>
              </a:rPr>
              <a:t>you </a:t>
            </a:r>
            <a:r>
              <a:rPr sz="2800" spc="-10" dirty="0">
                <a:latin typeface="Calibri"/>
                <a:cs typeface="Calibri"/>
              </a:rPr>
              <a:t>can </a:t>
            </a:r>
            <a:r>
              <a:rPr sz="2800" spc="-15" dirty="0">
                <a:latin typeface="Calibri"/>
                <a:cs typeface="Calibri"/>
              </a:rPr>
              <a:t>expect </a:t>
            </a:r>
            <a:r>
              <a:rPr sz="2800" spc="-20" dirty="0">
                <a:latin typeface="Calibri"/>
                <a:cs typeface="Calibri"/>
              </a:rPr>
              <a:t>from</a:t>
            </a:r>
            <a:r>
              <a:rPr sz="2800" spc="30" dirty="0">
                <a:latin typeface="Calibri"/>
                <a:cs typeface="Calibri"/>
              </a:rPr>
              <a:t> </a:t>
            </a:r>
            <a:r>
              <a:rPr sz="2800" spc="-10" dirty="0">
                <a:latin typeface="Calibri"/>
                <a:cs typeface="Calibri"/>
              </a:rPr>
              <a:t>us</a:t>
            </a:r>
            <a:endParaRPr sz="2800" dirty="0">
              <a:latin typeface="Calibri"/>
              <a:cs typeface="Calibri"/>
            </a:endParaRPr>
          </a:p>
          <a:p>
            <a:pPr marL="355600" indent="-342900">
              <a:lnSpc>
                <a:spcPct val="100000"/>
              </a:lnSpc>
              <a:spcBef>
                <a:spcPts val="670"/>
              </a:spcBef>
              <a:buFont typeface="Arial"/>
              <a:buChar char="•"/>
              <a:tabLst>
                <a:tab pos="355600" algn="l"/>
              </a:tabLst>
            </a:pPr>
            <a:r>
              <a:rPr sz="2800" spc="-5" dirty="0">
                <a:latin typeface="Calibri"/>
                <a:cs typeface="Calibri"/>
              </a:rPr>
              <a:t>Beginning </a:t>
            </a:r>
            <a:r>
              <a:rPr lang="es-ES" sz="2800" spc="-10" dirty="0" err="1" smtClean="0">
                <a:latin typeface="Calibri"/>
                <a:cs typeface="Calibri"/>
              </a:rPr>
              <a:t>with</a:t>
            </a:r>
            <a:r>
              <a:rPr lang="es-ES" sz="2800" spc="-10" dirty="0" smtClean="0">
                <a:latin typeface="Calibri"/>
                <a:cs typeface="Calibri"/>
              </a:rPr>
              <a:t> R and R </a:t>
            </a:r>
            <a:r>
              <a:rPr lang="es-ES" sz="2800" spc="-10" dirty="0" err="1" smtClean="0">
                <a:latin typeface="Calibri"/>
                <a:cs typeface="Calibri"/>
              </a:rPr>
              <a:t>studio</a:t>
            </a:r>
            <a:endParaRPr sz="28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104644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endParaRPr lang="es-ES" sz="2800" spc="-35" dirty="0" smtClean="0">
              <a:latin typeface="Calibri"/>
              <a:cs typeface="Calibri"/>
            </a:endParaRP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sp>
        <p:nvSpPr>
          <p:cNvPr id="7" name="Rectángulo 6"/>
          <p:cNvSpPr/>
          <p:nvPr/>
        </p:nvSpPr>
        <p:spPr>
          <a:xfrm>
            <a:off x="609600" y="1295400"/>
            <a:ext cx="7924800" cy="3293209"/>
          </a:xfrm>
          <a:prstGeom prst="rect">
            <a:avLst/>
          </a:prstGeom>
        </p:spPr>
        <p:txBody>
          <a:bodyPr wrap="square">
            <a:spAutoFit/>
          </a:bodyPr>
          <a:lstStyle/>
          <a:p>
            <a:pPr>
              <a:spcAft>
                <a:spcPts val="1200"/>
              </a:spcAft>
            </a:pPr>
            <a:r>
              <a:rPr lang="en-US" dirty="0">
                <a:solidFill>
                  <a:srgbClr val="333333"/>
                </a:solidFill>
                <a:latin typeface="ProximaNova"/>
              </a:rPr>
              <a:t>Linear mixed models are an extension of simple linear models to allow both fixed and random effects, and are particularly used when there is non independence in the data, such as arises from a hierarchical structure. For example, students could be sampled from within classrooms, or patients from within doctors.</a:t>
            </a:r>
          </a:p>
          <a:p>
            <a:pPr>
              <a:spcAft>
                <a:spcPts val="1200"/>
              </a:spcAft>
            </a:pPr>
            <a:r>
              <a:rPr lang="en-US" dirty="0">
                <a:solidFill>
                  <a:srgbClr val="333333"/>
                </a:solidFill>
                <a:latin typeface="ProximaNova"/>
              </a:rPr>
              <a:t>When there are multiple levels, such as patients seen by the same doctor, the variability in the outcome can be thought of as being either within group or between group. Patient level observations are not independent, as within a given doctor patients are more similar. Units sampled at the highest level (in our example, doctors) are independent. The figure below shows a sample where the dots are patients within doctors, the larger circles</a:t>
            </a:r>
            <a:endParaRPr lang="en-US" b="0" i="0" dirty="0">
              <a:solidFill>
                <a:srgbClr val="333333"/>
              </a:solidFill>
              <a:effectLst/>
              <a:latin typeface="ProximaNova"/>
            </a:endParaRPr>
          </a:p>
        </p:txBody>
      </p:sp>
      <p:pic>
        <p:nvPicPr>
          <p:cNvPr id="9" name="Imagen 8"/>
          <p:cNvPicPr>
            <a:picLocks noChangeAspect="1"/>
          </p:cNvPicPr>
          <p:nvPr/>
        </p:nvPicPr>
        <p:blipFill>
          <a:blip r:embed="rId2"/>
          <a:stretch>
            <a:fillRect/>
          </a:stretch>
        </p:blipFill>
        <p:spPr>
          <a:xfrm>
            <a:off x="2971800" y="4724400"/>
            <a:ext cx="3171825" cy="2133600"/>
          </a:xfrm>
          <a:prstGeom prst="rect">
            <a:avLst/>
          </a:prstGeom>
        </p:spPr>
      </p:pic>
    </p:spTree>
    <p:extLst>
      <p:ext uri="{BB962C8B-B14F-4D97-AF65-F5344CB8AC3E}">
        <p14:creationId xmlns:p14="http://schemas.microsoft.com/office/powerpoint/2010/main" val="70427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1046440"/>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endParaRPr lang="es-ES" sz="2800" spc="-35" dirty="0" smtClean="0">
              <a:latin typeface="Calibri"/>
              <a:cs typeface="Calibri"/>
            </a:endParaRP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pic>
        <p:nvPicPr>
          <p:cNvPr id="6148" name="Picture 4" descr="https://dfzljdn9uc3pi.cloudfront.net/2018/4794/1/fig-1-2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672658"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811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3336811"/>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800" spc="-15" dirty="0" err="1" smtClean="0">
                <a:latin typeface="Calibri"/>
                <a:cs typeface="Calibri"/>
              </a:rPr>
              <a:t>Models</a:t>
            </a:r>
            <a:r>
              <a:rPr sz="2800" spc="-35" dirty="0" smtClean="0">
                <a:latin typeface="Calibri"/>
                <a:cs typeface="Calibri"/>
              </a:rPr>
              <a:t>:</a:t>
            </a:r>
            <a:endParaRPr lang="es-ES" sz="2800" spc="-35" dirty="0" smtClean="0">
              <a:latin typeface="Calibri"/>
              <a:cs typeface="Calibri"/>
            </a:endParaRPr>
          </a:p>
          <a:p>
            <a:pPr marL="12700">
              <a:lnSpc>
                <a:spcPct val="100000"/>
              </a:lnSpc>
              <a:tabLst>
                <a:tab pos="355600" algn="l"/>
              </a:tabLst>
            </a:pPr>
            <a:endParaRPr sz="2800" dirty="0">
              <a:latin typeface="Calibri"/>
              <a:cs typeface="Calibri"/>
            </a:endParaRPr>
          </a:p>
          <a:p>
            <a:pPr marL="754380" lvl="1" indent="-284480">
              <a:lnSpc>
                <a:spcPct val="100000"/>
              </a:lnSpc>
              <a:spcBef>
                <a:spcPts val="535"/>
              </a:spcBef>
              <a:buFont typeface="Arial"/>
              <a:buChar char="–"/>
              <a:tabLst>
                <a:tab pos="755015" algn="l"/>
              </a:tabLst>
            </a:pPr>
            <a:r>
              <a:rPr lang="es-ES" sz="2000" spc="-10" dirty="0" err="1" smtClean="0">
                <a:latin typeface="Calibri"/>
                <a:cs typeface="Calibri"/>
              </a:rPr>
              <a:t>Intro</a:t>
            </a:r>
            <a:r>
              <a:rPr lang="es-ES" sz="2000" spc="-10" dirty="0" smtClean="0">
                <a:latin typeface="Calibri"/>
                <a:cs typeface="Calibri"/>
              </a:rPr>
              <a:t> to </a:t>
            </a:r>
            <a:r>
              <a:rPr lang="es-ES" sz="2000" spc="-10" dirty="0" err="1" smtClean="0">
                <a:latin typeface="Calibri"/>
                <a:cs typeface="Calibri"/>
              </a:rPr>
              <a:t>Rstudio</a:t>
            </a:r>
            <a:r>
              <a:rPr lang="es-ES" sz="2000" spc="-10" dirty="0" smtClean="0">
                <a:latin typeface="Calibri"/>
                <a:cs typeface="Calibri"/>
              </a:rPr>
              <a:t>, R.</a:t>
            </a:r>
          </a:p>
          <a:p>
            <a:pPr marL="754380" lvl="1" indent="-284480">
              <a:lnSpc>
                <a:spcPct val="100000"/>
              </a:lnSpc>
              <a:spcBef>
                <a:spcPts val="535"/>
              </a:spcBef>
              <a:buFont typeface="Arial"/>
              <a:buChar char="–"/>
              <a:tabLst>
                <a:tab pos="755015" algn="l"/>
              </a:tabLst>
            </a:pPr>
            <a:r>
              <a:rPr lang="es-ES" sz="2000" spc="-10" dirty="0" smtClean="0">
                <a:latin typeface="Calibri"/>
                <a:cs typeface="Calibri"/>
              </a:rPr>
              <a:t>Simple and </a:t>
            </a:r>
            <a:r>
              <a:rPr lang="es-ES" sz="2000" spc="-10" dirty="0" err="1" smtClean="0">
                <a:latin typeface="Calibri"/>
                <a:cs typeface="Calibri"/>
              </a:rPr>
              <a:t>multiple</a:t>
            </a:r>
            <a:r>
              <a:rPr lang="es-ES" sz="2000" spc="-10" dirty="0" smtClean="0">
                <a:latin typeface="Calibri"/>
                <a:cs typeface="Calibri"/>
              </a:rPr>
              <a:t> </a:t>
            </a:r>
            <a:r>
              <a:rPr lang="es-ES" sz="2000" spc="-10" dirty="0" err="1" smtClean="0">
                <a:latin typeface="Calibri"/>
                <a:cs typeface="Calibri"/>
              </a:rPr>
              <a:t>regression</a:t>
            </a:r>
            <a:r>
              <a:rPr lang="es-ES" sz="2000" spc="-10" dirty="0" smtClean="0">
                <a:latin typeface="Calibri"/>
                <a:cs typeface="Calibri"/>
              </a:rPr>
              <a:t> </a:t>
            </a:r>
            <a:r>
              <a:rPr lang="es-ES" sz="2000" spc="-10" dirty="0" err="1" smtClean="0">
                <a:latin typeface="Calibri"/>
                <a:cs typeface="Calibri"/>
              </a:rPr>
              <a:t>refresher</a:t>
            </a:r>
            <a:endParaRPr sz="2000" dirty="0">
              <a:latin typeface="Calibri"/>
              <a:cs typeface="Calibri"/>
            </a:endParaRPr>
          </a:p>
          <a:p>
            <a:pPr marL="754380" lvl="1" indent="-284480">
              <a:lnSpc>
                <a:spcPct val="100000"/>
              </a:lnSpc>
              <a:spcBef>
                <a:spcPts val="480"/>
              </a:spcBef>
              <a:buFont typeface="Arial"/>
              <a:buChar char="–"/>
              <a:tabLst>
                <a:tab pos="755015" algn="l"/>
              </a:tabLst>
            </a:pPr>
            <a:r>
              <a:rPr sz="2000" spc="-5" dirty="0" smtClean="0">
                <a:latin typeface="Calibri"/>
                <a:cs typeface="Calibri"/>
              </a:rPr>
              <a:t>Coding </a:t>
            </a:r>
            <a:r>
              <a:rPr sz="2000" dirty="0" smtClean="0">
                <a:latin typeface="Calibri"/>
                <a:cs typeface="Calibri"/>
              </a:rPr>
              <a:t>models within</a:t>
            </a:r>
            <a:r>
              <a:rPr sz="2000" spc="-65" dirty="0" smtClean="0">
                <a:latin typeface="Calibri"/>
                <a:cs typeface="Calibri"/>
              </a:rPr>
              <a:t> </a:t>
            </a:r>
            <a:r>
              <a:rPr sz="2000" spc="-10" dirty="0" smtClean="0">
                <a:latin typeface="Calibri"/>
                <a:cs typeface="Calibri"/>
              </a:rPr>
              <a:t>regression</a:t>
            </a:r>
            <a:endParaRPr sz="200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Mixed</a:t>
            </a:r>
            <a:r>
              <a:rPr lang="es-ES" sz="2000" spc="-10" dirty="0" smtClean="0">
                <a:latin typeface="Calibri"/>
                <a:cs typeface="Calibri"/>
              </a:rPr>
              <a:t> </a:t>
            </a:r>
            <a:r>
              <a:rPr lang="es-ES" sz="2000" spc="-10" dirty="0" err="1" smtClean="0">
                <a:latin typeface="Calibri"/>
                <a:cs typeface="Calibri"/>
              </a:rPr>
              <a:t>effects</a:t>
            </a:r>
            <a:r>
              <a:rPr lang="es-ES" sz="2000" spc="-10" dirty="0" smtClean="0">
                <a:latin typeface="Calibri"/>
                <a:cs typeface="Calibri"/>
              </a:rPr>
              <a:t> </a:t>
            </a:r>
            <a:r>
              <a:rPr lang="es-ES" sz="2000" spc="-10" dirty="0" err="1" smtClean="0">
                <a:latin typeface="Calibri"/>
                <a:cs typeface="Calibri"/>
              </a:rPr>
              <a:t>models</a:t>
            </a:r>
            <a:endParaRPr lang="es-ES" sz="2000" spc="-1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Equation</a:t>
            </a:r>
            <a:r>
              <a:rPr lang="es-ES" sz="2000" spc="-10" dirty="0" smtClean="0">
                <a:latin typeface="Calibri"/>
                <a:cs typeface="Calibri"/>
              </a:rPr>
              <a:t> </a:t>
            </a:r>
            <a:r>
              <a:rPr lang="es-ES" sz="2000" spc="-10" dirty="0" err="1" smtClean="0">
                <a:latin typeface="Calibri"/>
                <a:cs typeface="Calibri"/>
              </a:rPr>
              <a:t>based</a:t>
            </a:r>
            <a:r>
              <a:rPr lang="es-ES" sz="2000" spc="-10" dirty="0" smtClean="0">
                <a:latin typeface="Calibri"/>
                <a:cs typeface="Calibri"/>
              </a:rPr>
              <a:t> </a:t>
            </a:r>
            <a:r>
              <a:rPr lang="es-ES" sz="2000" spc="-10" dirty="0" err="1" smtClean="0">
                <a:latin typeface="Calibri"/>
                <a:cs typeface="Calibri"/>
              </a:rPr>
              <a:t>models</a:t>
            </a:r>
            <a:r>
              <a:rPr lang="es-ES" sz="2000" spc="-10" dirty="0" smtClean="0">
                <a:latin typeface="Calibri"/>
                <a:cs typeface="Calibri"/>
              </a:rPr>
              <a:t> (</a:t>
            </a:r>
            <a:r>
              <a:rPr lang="es-ES" sz="2000" spc="-10" dirty="0" err="1" smtClean="0">
                <a:latin typeface="Calibri"/>
                <a:cs typeface="Calibri"/>
              </a:rPr>
              <a:t>ordinary</a:t>
            </a:r>
            <a:r>
              <a:rPr lang="es-ES" sz="2000" spc="-10" dirty="0" smtClean="0">
                <a:latin typeface="Calibri"/>
                <a:cs typeface="Calibri"/>
              </a:rPr>
              <a:t> </a:t>
            </a:r>
            <a:r>
              <a:rPr lang="es-ES" sz="2000" spc="-10" dirty="0" err="1" smtClean="0">
                <a:latin typeface="Calibri"/>
                <a:cs typeface="Calibri"/>
              </a:rPr>
              <a:t>differential</a:t>
            </a:r>
            <a:r>
              <a:rPr lang="es-ES" sz="2000" spc="-10" dirty="0" smtClean="0">
                <a:latin typeface="Calibri"/>
                <a:cs typeface="Calibri"/>
              </a:rPr>
              <a:t> </a:t>
            </a:r>
            <a:r>
              <a:rPr lang="es-ES" sz="2000" spc="-10" dirty="0" err="1" smtClean="0">
                <a:latin typeface="Calibri"/>
                <a:cs typeface="Calibri"/>
              </a:rPr>
              <a:t>equations</a:t>
            </a:r>
            <a:r>
              <a:rPr lang="es-ES" sz="2000" spc="-10" dirty="0" smtClean="0">
                <a:latin typeface="Calibri"/>
                <a:cs typeface="Calibri"/>
              </a:rPr>
              <a:t>)</a:t>
            </a:r>
            <a:endParaRPr sz="2000" dirty="0" smtClean="0">
              <a:latin typeface="Calibri"/>
              <a:cs typeface="Calibri"/>
            </a:endParaRPr>
          </a:p>
          <a:p>
            <a:pPr lvl="1">
              <a:lnSpc>
                <a:spcPct val="100000"/>
              </a:lnSpc>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spTree>
    <p:extLst>
      <p:ext uri="{BB962C8B-B14F-4D97-AF65-F5344CB8AC3E}">
        <p14:creationId xmlns:p14="http://schemas.microsoft.com/office/powerpoint/2010/main" val="39557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5" name="CuadroTexto 4"/>
          <p:cNvSpPr txBox="1"/>
          <p:nvPr/>
        </p:nvSpPr>
        <p:spPr>
          <a:xfrm>
            <a:off x="2040218" y="3983461"/>
            <a:ext cx="62901" cy="369332"/>
          </a:xfrm>
          <a:prstGeom prst="rect">
            <a:avLst/>
          </a:prstGeom>
          <a:noFill/>
        </p:spPr>
        <p:txBody>
          <a:bodyPr wrap="square" rtlCol="0">
            <a:spAutoFit/>
          </a:bodyPr>
          <a:lstStyle/>
          <a:p>
            <a:r>
              <a:rPr lang="en-US" dirty="0" smtClean="0"/>
              <a:t>  </a:t>
            </a:r>
            <a:endParaRPr lang="en-US" dirty="0"/>
          </a:p>
        </p:txBody>
      </p:sp>
      <p:pic>
        <p:nvPicPr>
          <p:cNvPr id="9" name="Imagen 8"/>
          <p:cNvPicPr>
            <a:picLocks noChangeAspect="1"/>
          </p:cNvPicPr>
          <p:nvPr/>
        </p:nvPicPr>
        <p:blipFill>
          <a:blip r:embed="rId2"/>
          <a:stretch>
            <a:fillRect/>
          </a:stretch>
        </p:blipFill>
        <p:spPr>
          <a:xfrm>
            <a:off x="152399" y="1133688"/>
            <a:ext cx="8839201" cy="4590624"/>
          </a:xfrm>
          <a:prstGeom prst="rect">
            <a:avLst/>
          </a:prstGeom>
        </p:spPr>
      </p:pic>
    </p:spTree>
    <p:extLst>
      <p:ext uri="{BB962C8B-B14F-4D97-AF65-F5344CB8AC3E}">
        <p14:creationId xmlns:p14="http://schemas.microsoft.com/office/powerpoint/2010/main" val="3551677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5" name="CuadroTexto 4"/>
          <p:cNvSpPr txBox="1"/>
          <p:nvPr/>
        </p:nvSpPr>
        <p:spPr>
          <a:xfrm>
            <a:off x="2040218" y="3983461"/>
            <a:ext cx="62901" cy="369332"/>
          </a:xfrm>
          <a:prstGeom prst="rect">
            <a:avLst/>
          </a:prstGeom>
          <a:noFill/>
        </p:spPr>
        <p:txBody>
          <a:bodyPr wrap="square" rtlCol="0">
            <a:spAutoFit/>
          </a:bodyPr>
          <a:lstStyle/>
          <a:p>
            <a:r>
              <a:rPr lang="en-US" dirty="0" smtClean="0"/>
              <a:t>  </a:t>
            </a:r>
            <a:endParaRPr lang="en-US" dirty="0"/>
          </a:p>
        </p:txBody>
      </p:sp>
      <p:pic>
        <p:nvPicPr>
          <p:cNvPr id="3" name="Imagen 2"/>
          <p:cNvPicPr>
            <a:picLocks noChangeAspect="1"/>
          </p:cNvPicPr>
          <p:nvPr/>
        </p:nvPicPr>
        <p:blipFill>
          <a:blip r:embed="rId2"/>
          <a:stretch>
            <a:fillRect/>
          </a:stretch>
        </p:blipFill>
        <p:spPr>
          <a:xfrm>
            <a:off x="1676400" y="1295400"/>
            <a:ext cx="5981700" cy="1247775"/>
          </a:xfrm>
          <a:prstGeom prst="rect">
            <a:avLst/>
          </a:prstGeom>
        </p:spPr>
      </p:pic>
      <p:pic>
        <p:nvPicPr>
          <p:cNvPr id="4" name="Imagen 3"/>
          <p:cNvPicPr>
            <a:picLocks noChangeAspect="1"/>
          </p:cNvPicPr>
          <p:nvPr/>
        </p:nvPicPr>
        <p:blipFill>
          <a:blip r:embed="rId3"/>
          <a:stretch>
            <a:fillRect/>
          </a:stretch>
        </p:blipFill>
        <p:spPr>
          <a:xfrm>
            <a:off x="152400" y="2528887"/>
            <a:ext cx="4762500" cy="4086225"/>
          </a:xfrm>
          <a:prstGeom prst="rect">
            <a:avLst/>
          </a:prstGeom>
        </p:spPr>
      </p:pic>
      <p:pic>
        <p:nvPicPr>
          <p:cNvPr id="6" name="Imagen 5"/>
          <p:cNvPicPr>
            <a:picLocks noChangeAspect="1"/>
          </p:cNvPicPr>
          <p:nvPr/>
        </p:nvPicPr>
        <p:blipFill>
          <a:blip r:embed="rId4"/>
          <a:stretch>
            <a:fillRect/>
          </a:stretch>
        </p:blipFill>
        <p:spPr>
          <a:xfrm>
            <a:off x="5181600" y="3733800"/>
            <a:ext cx="3762375" cy="2257425"/>
          </a:xfrm>
          <a:prstGeom prst="rect">
            <a:avLst/>
          </a:prstGeom>
        </p:spPr>
      </p:pic>
    </p:spTree>
    <p:extLst>
      <p:ext uri="{BB962C8B-B14F-4D97-AF65-F5344CB8AC3E}">
        <p14:creationId xmlns:p14="http://schemas.microsoft.com/office/powerpoint/2010/main" val="251725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803400">
              <a:lnSpc>
                <a:spcPct val="100000"/>
              </a:lnSpc>
            </a:pPr>
            <a:r>
              <a:rPr spc="-15" dirty="0"/>
              <a:t>Course</a:t>
            </a:r>
            <a:r>
              <a:rPr spc="-55" dirty="0"/>
              <a:t> </a:t>
            </a:r>
            <a:r>
              <a:rPr spc="-25" dirty="0"/>
              <a:t>content</a:t>
            </a:r>
          </a:p>
        </p:txBody>
      </p:sp>
      <p:sp>
        <p:nvSpPr>
          <p:cNvPr id="3" name="object 3"/>
          <p:cNvSpPr txBox="1"/>
          <p:nvPr/>
        </p:nvSpPr>
        <p:spPr>
          <a:xfrm>
            <a:off x="535940" y="1622805"/>
            <a:ext cx="7054215" cy="4080604"/>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800" spc="-15" dirty="0" err="1" smtClean="0">
                <a:latin typeface="Calibri"/>
                <a:cs typeface="Calibri"/>
              </a:rPr>
              <a:t>Models</a:t>
            </a:r>
            <a:r>
              <a:rPr sz="2800" spc="-35" dirty="0" smtClean="0">
                <a:latin typeface="Calibri"/>
                <a:cs typeface="Calibri"/>
              </a:rPr>
              <a:t>:</a:t>
            </a:r>
            <a:endParaRPr lang="es-ES" sz="2800" spc="-35" dirty="0" smtClean="0">
              <a:latin typeface="Calibri"/>
              <a:cs typeface="Calibri"/>
            </a:endParaRPr>
          </a:p>
          <a:p>
            <a:pPr marL="12700">
              <a:lnSpc>
                <a:spcPct val="100000"/>
              </a:lnSpc>
              <a:tabLst>
                <a:tab pos="355600" algn="l"/>
              </a:tabLst>
            </a:pPr>
            <a:endParaRPr sz="2800" dirty="0">
              <a:latin typeface="Calibri"/>
              <a:cs typeface="Calibri"/>
            </a:endParaRPr>
          </a:p>
          <a:p>
            <a:pPr marL="754380" lvl="1" indent="-284480">
              <a:lnSpc>
                <a:spcPct val="100000"/>
              </a:lnSpc>
              <a:spcBef>
                <a:spcPts val="535"/>
              </a:spcBef>
              <a:buFont typeface="Arial"/>
              <a:buChar char="–"/>
              <a:tabLst>
                <a:tab pos="755015" algn="l"/>
              </a:tabLst>
            </a:pPr>
            <a:r>
              <a:rPr lang="es-ES" sz="2000" spc="-10" dirty="0" err="1" smtClean="0">
                <a:latin typeface="Calibri"/>
                <a:cs typeface="Calibri"/>
              </a:rPr>
              <a:t>Intro</a:t>
            </a:r>
            <a:r>
              <a:rPr lang="es-ES" sz="2000" spc="-10" dirty="0" smtClean="0">
                <a:latin typeface="Calibri"/>
                <a:cs typeface="Calibri"/>
              </a:rPr>
              <a:t> to </a:t>
            </a:r>
            <a:r>
              <a:rPr lang="es-ES" sz="2000" spc="-10" dirty="0" err="1" smtClean="0">
                <a:latin typeface="Calibri"/>
                <a:cs typeface="Calibri"/>
              </a:rPr>
              <a:t>Rstudio</a:t>
            </a:r>
            <a:r>
              <a:rPr lang="es-ES" sz="2000" spc="-10" dirty="0" smtClean="0">
                <a:latin typeface="Calibri"/>
                <a:cs typeface="Calibri"/>
              </a:rPr>
              <a:t>, R.</a:t>
            </a:r>
          </a:p>
          <a:p>
            <a:pPr marL="754380" lvl="1" indent="-284480">
              <a:lnSpc>
                <a:spcPct val="100000"/>
              </a:lnSpc>
              <a:spcBef>
                <a:spcPts val="535"/>
              </a:spcBef>
              <a:buFont typeface="Arial"/>
              <a:buChar char="–"/>
              <a:tabLst>
                <a:tab pos="755015" algn="l"/>
              </a:tabLst>
            </a:pPr>
            <a:r>
              <a:rPr lang="es-ES" sz="2000" spc="-10" dirty="0" smtClean="0">
                <a:latin typeface="Calibri"/>
                <a:cs typeface="Calibri"/>
              </a:rPr>
              <a:t>Simple and </a:t>
            </a:r>
            <a:r>
              <a:rPr lang="es-ES" sz="2000" spc="-10" dirty="0" err="1" smtClean="0">
                <a:latin typeface="Calibri"/>
                <a:cs typeface="Calibri"/>
              </a:rPr>
              <a:t>multiple</a:t>
            </a:r>
            <a:r>
              <a:rPr lang="es-ES" sz="2000" spc="-10" dirty="0" smtClean="0">
                <a:latin typeface="Calibri"/>
                <a:cs typeface="Calibri"/>
              </a:rPr>
              <a:t> </a:t>
            </a:r>
            <a:r>
              <a:rPr lang="es-ES" sz="2000" spc="-10" dirty="0" err="1" smtClean="0">
                <a:latin typeface="Calibri"/>
                <a:cs typeface="Calibri"/>
              </a:rPr>
              <a:t>regression</a:t>
            </a:r>
            <a:r>
              <a:rPr lang="es-ES" sz="2000" spc="-10" dirty="0" smtClean="0">
                <a:latin typeface="Calibri"/>
                <a:cs typeface="Calibri"/>
              </a:rPr>
              <a:t> </a:t>
            </a:r>
            <a:r>
              <a:rPr lang="es-ES" sz="2000" spc="-10" dirty="0" err="1" smtClean="0">
                <a:latin typeface="Calibri"/>
                <a:cs typeface="Calibri"/>
              </a:rPr>
              <a:t>refresher</a:t>
            </a:r>
            <a:endParaRPr sz="2000" dirty="0">
              <a:latin typeface="Calibri"/>
              <a:cs typeface="Calibri"/>
            </a:endParaRPr>
          </a:p>
          <a:p>
            <a:pPr marL="754380" lvl="1" indent="-284480">
              <a:lnSpc>
                <a:spcPct val="100000"/>
              </a:lnSpc>
              <a:spcBef>
                <a:spcPts val="480"/>
              </a:spcBef>
              <a:buFont typeface="Arial"/>
              <a:buChar char="–"/>
              <a:tabLst>
                <a:tab pos="755015" algn="l"/>
              </a:tabLst>
            </a:pPr>
            <a:r>
              <a:rPr sz="2000" spc="-5" dirty="0" smtClean="0">
                <a:latin typeface="Calibri"/>
                <a:cs typeface="Calibri"/>
              </a:rPr>
              <a:t>Coding </a:t>
            </a:r>
            <a:r>
              <a:rPr sz="2000" dirty="0" smtClean="0">
                <a:latin typeface="Calibri"/>
                <a:cs typeface="Calibri"/>
              </a:rPr>
              <a:t>models within</a:t>
            </a:r>
            <a:r>
              <a:rPr sz="2000" spc="-65" dirty="0" smtClean="0">
                <a:latin typeface="Calibri"/>
                <a:cs typeface="Calibri"/>
              </a:rPr>
              <a:t> </a:t>
            </a:r>
            <a:r>
              <a:rPr sz="2000" spc="-10" dirty="0" smtClean="0">
                <a:latin typeface="Calibri"/>
                <a:cs typeface="Calibri"/>
              </a:rPr>
              <a:t>regression</a:t>
            </a:r>
            <a:endParaRPr sz="200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Mixed</a:t>
            </a:r>
            <a:r>
              <a:rPr lang="es-ES" sz="2000" spc="-10" dirty="0" smtClean="0">
                <a:latin typeface="Calibri"/>
                <a:cs typeface="Calibri"/>
              </a:rPr>
              <a:t> </a:t>
            </a:r>
            <a:r>
              <a:rPr lang="es-ES" sz="2000" spc="-10" dirty="0" err="1" smtClean="0">
                <a:latin typeface="Calibri"/>
                <a:cs typeface="Calibri"/>
              </a:rPr>
              <a:t>effects</a:t>
            </a:r>
            <a:r>
              <a:rPr lang="es-ES" sz="2000" spc="-10" dirty="0" smtClean="0">
                <a:latin typeface="Calibri"/>
                <a:cs typeface="Calibri"/>
              </a:rPr>
              <a:t> </a:t>
            </a:r>
            <a:r>
              <a:rPr lang="es-ES" sz="2000" spc="-10" dirty="0" err="1" smtClean="0">
                <a:latin typeface="Calibri"/>
                <a:cs typeface="Calibri"/>
              </a:rPr>
              <a:t>models</a:t>
            </a:r>
            <a:endParaRPr lang="es-ES" sz="2000" spc="-1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Equation</a:t>
            </a:r>
            <a:r>
              <a:rPr lang="es-ES" sz="2000" spc="-10" dirty="0" smtClean="0">
                <a:latin typeface="Calibri"/>
                <a:cs typeface="Calibri"/>
              </a:rPr>
              <a:t> </a:t>
            </a:r>
            <a:r>
              <a:rPr lang="es-ES" sz="2000" spc="-10" dirty="0" err="1" smtClean="0">
                <a:latin typeface="Calibri"/>
                <a:cs typeface="Calibri"/>
              </a:rPr>
              <a:t>based</a:t>
            </a:r>
            <a:r>
              <a:rPr lang="es-ES" sz="2000" spc="-10" dirty="0" smtClean="0">
                <a:latin typeface="Calibri"/>
                <a:cs typeface="Calibri"/>
              </a:rPr>
              <a:t> </a:t>
            </a:r>
            <a:r>
              <a:rPr lang="es-ES" sz="2000" spc="-10" dirty="0" err="1" smtClean="0">
                <a:latin typeface="Calibri"/>
                <a:cs typeface="Calibri"/>
              </a:rPr>
              <a:t>models</a:t>
            </a:r>
            <a:r>
              <a:rPr lang="es-ES" sz="2000" spc="-10" dirty="0" smtClean="0">
                <a:latin typeface="Calibri"/>
                <a:cs typeface="Calibri"/>
              </a:rPr>
              <a:t> (</a:t>
            </a:r>
            <a:r>
              <a:rPr lang="es-ES" sz="2000" spc="-10" dirty="0" err="1" smtClean="0">
                <a:latin typeface="Calibri"/>
                <a:cs typeface="Calibri"/>
              </a:rPr>
              <a:t>ordinary</a:t>
            </a:r>
            <a:r>
              <a:rPr lang="es-ES" sz="2000" spc="-10" dirty="0" smtClean="0">
                <a:latin typeface="Calibri"/>
                <a:cs typeface="Calibri"/>
              </a:rPr>
              <a:t> </a:t>
            </a:r>
            <a:r>
              <a:rPr lang="es-ES" sz="2000" spc="-10" dirty="0" err="1" smtClean="0">
                <a:latin typeface="Calibri"/>
                <a:cs typeface="Calibri"/>
              </a:rPr>
              <a:t>differential</a:t>
            </a:r>
            <a:r>
              <a:rPr lang="es-ES" sz="2000" spc="-10" dirty="0" smtClean="0">
                <a:latin typeface="Calibri"/>
                <a:cs typeface="Calibri"/>
              </a:rPr>
              <a:t> </a:t>
            </a:r>
            <a:r>
              <a:rPr lang="es-ES" sz="2000" spc="-10" dirty="0" err="1" smtClean="0">
                <a:latin typeface="Calibri"/>
                <a:cs typeface="Calibri"/>
              </a:rPr>
              <a:t>equations</a:t>
            </a:r>
            <a:r>
              <a:rPr lang="es-ES" sz="2000" spc="-10" dirty="0" smtClean="0">
                <a:latin typeface="Calibri"/>
                <a:cs typeface="Calibri"/>
              </a:rPr>
              <a:t>)</a:t>
            </a:r>
            <a:endParaRPr sz="2000" dirty="0" smtClean="0">
              <a:latin typeface="Calibri"/>
              <a:cs typeface="Calibri"/>
            </a:endParaRPr>
          </a:p>
          <a:p>
            <a:pPr marL="754380" lvl="1" indent="-284480">
              <a:lnSpc>
                <a:spcPct val="100000"/>
              </a:lnSpc>
              <a:spcBef>
                <a:spcPts val="480"/>
              </a:spcBef>
              <a:buFont typeface="Arial"/>
              <a:buChar char="–"/>
              <a:tabLst>
                <a:tab pos="755015" algn="l"/>
              </a:tabLst>
            </a:pPr>
            <a:r>
              <a:rPr lang="es-ES" sz="2000" spc="-10" dirty="0" err="1" smtClean="0">
                <a:latin typeface="Calibri"/>
                <a:cs typeface="Calibri"/>
              </a:rPr>
              <a:t>Agent</a:t>
            </a:r>
            <a:r>
              <a:rPr lang="es-ES" sz="2000" spc="-10" dirty="0" smtClean="0">
                <a:latin typeface="Calibri"/>
                <a:cs typeface="Calibri"/>
              </a:rPr>
              <a:t> </a:t>
            </a:r>
            <a:r>
              <a:rPr lang="es-ES" sz="2000" spc="-10" dirty="0" err="1" smtClean="0">
                <a:latin typeface="Calibri"/>
                <a:cs typeface="Calibri"/>
              </a:rPr>
              <a:t>based</a:t>
            </a:r>
            <a:r>
              <a:rPr lang="es-ES" sz="2000" spc="-10" dirty="0" smtClean="0">
                <a:latin typeface="Calibri"/>
                <a:cs typeface="Calibri"/>
              </a:rPr>
              <a:t> </a:t>
            </a:r>
            <a:r>
              <a:rPr lang="es-ES" sz="2000" spc="-10" dirty="0" err="1" smtClean="0">
                <a:latin typeface="Calibri"/>
                <a:cs typeface="Calibri"/>
              </a:rPr>
              <a:t>models</a:t>
            </a:r>
            <a:endParaRPr sz="2000" dirty="0" smtClean="0">
              <a:latin typeface="Calibri"/>
              <a:cs typeface="Calibri"/>
            </a:endParaRPr>
          </a:p>
          <a:p>
            <a:pPr marL="754380" lvl="1" indent="-284480">
              <a:lnSpc>
                <a:spcPct val="100000"/>
              </a:lnSpc>
              <a:spcBef>
                <a:spcPts val="480"/>
              </a:spcBef>
              <a:buFont typeface="Arial"/>
              <a:buChar char="–"/>
              <a:tabLst>
                <a:tab pos="755015" algn="l"/>
              </a:tabLst>
            </a:pPr>
            <a:r>
              <a:rPr sz="2000" dirty="0" smtClean="0">
                <a:latin typeface="Calibri"/>
                <a:cs typeface="Calibri"/>
              </a:rPr>
              <a:t>Model</a:t>
            </a:r>
            <a:r>
              <a:rPr sz="2000" spc="-85" dirty="0" smtClean="0">
                <a:latin typeface="Calibri"/>
                <a:cs typeface="Calibri"/>
              </a:rPr>
              <a:t> </a:t>
            </a:r>
            <a:r>
              <a:rPr sz="2000" spc="-5" dirty="0" smtClean="0">
                <a:latin typeface="Calibri"/>
                <a:cs typeface="Calibri"/>
              </a:rPr>
              <a:t>building</a:t>
            </a:r>
            <a:r>
              <a:rPr lang="es-ES" sz="2000" spc="-5" dirty="0" smtClean="0">
                <a:latin typeface="Calibri"/>
                <a:cs typeface="Calibri"/>
              </a:rPr>
              <a:t> – Neural Networks</a:t>
            </a:r>
            <a:endParaRPr sz="2000" dirty="0" smtClean="0">
              <a:latin typeface="Calibri"/>
              <a:cs typeface="Calibri"/>
            </a:endParaRPr>
          </a:p>
          <a:p>
            <a:pPr lvl="1">
              <a:lnSpc>
                <a:spcPct val="100000"/>
              </a:lnSpc>
              <a:buFont typeface="Arial"/>
              <a:buChar char="–"/>
            </a:pPr>
            <a:endParaRPr sz="2100" dirty="0">
              <a:latin typeface="Times New Roman"/>
              <a:cs typeface="Times New Roman"/>
            </a:endParaRPr>
          </a:p>
          <a:p>
            <a:pPr lvl="1">
              <a:lnSpc>
                <a:spcPct val="100000"/>
              </a:lnSpc>
              <a:spcBef>
                <a:spcPts val="45"/>
              </a:spcBef>
            </a:pPr>
            <a:endParaRPr sz="1900" dirty="0">
              <a:latin typeface="Times New Roman"/>
              <a:cs typeface="Times New Roman"/>
            </a:endParaRPr>
          </a:p>
        </p:txBody>
      </p:sp>
    </p:spTree>
    <p:extLst>
      <p:ext uri="{BB962C8B-B14F-4D97-AF65-F5344CB8AC3E}">
        <p14:creationId xmlns:p14="http://schemas.microsoft.com/office/powerpoint/2010/main" val="37625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2187575">
              <a:lnSpc>
                <a:spcPct val="100000"/>
              </a:lnSpc>
            </a:pPr>
            <a:r>
              <a:rPr spc="-5" dirty="0"/>
              <a:t>Assessment</a:t>
            </a:r>
          </a:p>
        </p:txBody>
      </p:sp>
      <p:sp>
        <p:nvSpPr>
          <p:cNvPr id="3" name="object 3"/>
          <p:cNvSpPr txBox="1"/>
          <p:nvPr/>
        </p:nvSpPr>
        <p:spPr>
          <a:xfrm>
            <a:off x="535940" y="1560829"/>
            <a:ext cx="7995920" cy="4516621"/>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400" spc="-10" dirty="0" err="1" smtClean="0">
                <a:latin typeface="Calibri"/>
                <a:cs typeface="Calibri"/>
              </a:rPr>
              <a:t>Problem</a:t>
            </a:r>
            <a:r>
              <a:rPr lang="es-ES" sz="2400" spc="-10" dirty="0" smtClean="0">
                <a:latin typeface="Calibri"/>
                <a:cs typeface="Calibri"/>
              </a:rPr>
              <a:t> sets – (</a:t>
            </a:r>
            <a:r>
              <a:rPr lang="es-ES" sz="2400" spc="-10" dirty="0" err="1" smtClean="0">
                <a:latin typeface="Calibri"/>
                <a:cs typeface="Calibri"/>
              </a:rPr>
              <a:t>homework</a:t>
            </a:r>
            <a:r>
              <a:rPr lang="es-ES" sz="2400" spc="-10" dirty="0" smtClean="0">
                <a:latin typeface="Calibri"/>
                <a:cs typeface="Calibri"/>
              </a:rPr>
              <a:t>)</a:t>
            </a:r>
            <a:r>
              <a:rPr sz="2400" spc="-95" dirty="0" smtClean="0">
                <a:latin typeface="Calibri"/>
                <a:cs typeface="Calibri"/>
              </a:rPr>
              <a:t> </a:t>
            </a:r>
            <a:r>
              <a:rPr sz="2400" spc="-5" dirty="0">
                <a:latin typeface="Calibri"/>
                <a:cs typeface="Calibri"/>
              </a:rPr>
              <a:t>(25%)</a:t>
            </a:r>
            <a:endParaRPr sz="2400" dirty="0">
              <a:latin typeface="Calibri"/>
              <a:cs typeface="Calibri"/>
            </a:endParaRPr>
          </a:p>
          <a:p>
            <a:pPr marL="754380" lvl="1" indent="-284480">
              <a:lnSpc>
                <a:spcPct val="100000"/>
              </a:lnSpc>
              <a:spcBef>
                <a:spcPts val="15"/>
              </a:spcBef>
              <a:buFont typeface="Arial"/>
              <a:buChar char="–"/>
              <a:tabLst>
                <a:tab pos="755015" algn="l"/>
              </a:tabLst>
            </a:pPr>
            <a:r>
              <a:rPr lang="es-ES" sz="2000" dirty="0" err="1" smtClean="0">
                <a:latin typeface="Calibri"/>
                <a:cs typeface="Calibri"/>
              </a:rPr>
              <a:t>Problem</a:t>
            </a:r>
            <a:r>
              <a:rPr lang="es-ES" sz="2000" dirty="0" smtClean="0">
                <a:latin typeface="Calibri"/>
                <a:cs typeface="Calibri"/>
              </a:rPr>
              <a:t> sets: </a:t>
            </a:r>
            <a:r>
              <a:rPr lang="es-ES" sz="2000" dirty="0" err="1" smtClean="0">
                <a:latin typeface="Calibri"/>
                <a:cs typeface="Calibri"/>
              </a:rPr>
              <a:t>submissions</a:t>
            </a:r>
            <a:r>
              <a:rPr lang="es-ES" sz="2000" dirty="0" smtClean="0">
                <a:latin typeface="Calibri"/>
                <a:cs typeface="Calibri"/>
              </a:rPr>
              <a:t> </a:t>
            </a:r>
            <a:r>
              <a:rPr lang="en-US" sz="2000" dirty="0" smtClean="0">
                <a:cs typeface="Calibri"/>
              </a:rPr>
              <a:t>are </a:t>
            </a:r>
            <a:r>
              <a:rPr lang="en-US" sz="2000" dirty="0">
                <a:cs typeface="Calibri"/>
              </a:rPr>
              <a:t>due on a weekly basis</a:t>
            </a:r>
            <a:r>
              <a:rPr lang="en-US" sz="2000" dirty="0" smtClean="0">
                <a:cs typeface="Calibri"/>
              </a:rPr>
              <a:t>. Make sure you send it after the session or before Friday.</a:t>
            </a:r>
          </a:p>
          <a:p>
            <a:pPr marL="469900" lvl="1">
              <a:lnSpc>
                <a:spcPct val="100000"/>
              </a:lnSpc>
              <a:spcBef>
                <a:spcPts val="15"/>
              </a:spcBef>
              <a:tabLst>
                <a:tab pos="755015" algn="l"/>
              </a:tabLst>
            </a:pPr>
            <a:endParaRPr sz="2450" dirty="0">
              <a:latin typeface="Times New Roman"/>
              <a:cs typeface="Times New Roman"/>
            </a:endParaRPr>
          </a:p>
          <a:p>
            <a:pPr marL="355600" indent="-342900">
              <a:lnSpc>
                <a:spcPct val="100000"/>
              </a:lnSpc>
              <a:buFont typeface="Arial"/>
              <a:buChar char="•"/>
              <a:tabLst>
                <a:tab pos="355600" algn="l"/>
              </a:tabLst>
            </a:pPr>
            <a:r>
              <a:rPr sz="2400" spc="-15" dirty="0">
                <a:latin typeface="Calibri"/>
                <a:cs typeface="Calibri"/>
              </a:rPr>
              <a:t>Coursework</a:t>
            </a:r>
            <a:r>
              <a:rPr sz="2400" spc="-75" dirty="0">
                <a:latin typeface="Calibri"/>
                <a:cs typeface="Calibri"/>
              </a:rPr>
              <a:t> </a:t>
            </a:r>
            <a:r>
              <a:rPr lang="es-ES" sz="2400" spc="-75" dirty="0" smtClean="0">
                <a:latin typeface="Calibri"/>
                <a:cs typeface="Calibri"/>
              </a:rPr>
              <a:t>– </a:t>
            </a:r>
            <a:r>
              <a:rPr lang="es-ES" sz="2400" spc="-75" dirty="0" err="1" smtClean="0">
                <a:latin typeface="Calibri"/>
                <a:cs typeface="Calibri"/>
              </a:rPr>
              <a:t>Labs</a:t>
            </a:r>
            <a:r>
              <a:rPr lang="es-ES" sz="2400" spc="-75" dirty="0" smtClean="0">
                <a:latin typeface="Calibri"/>
                <a:cs typeface="Calibri"/>
              </a:rPr>
              <a:t> </a:t>
            </a:r>
            <a:r>
              <a:rPr sz="2400" spc="-5" dirty="0" smtClean="0">
                <a:latin typeface="Calibri"/>
                <a:cs typeface="Calibri"/>
              </a:rPr>
              <a:t>(25</a:t>
            </a:r>
            <a:r>
              <a:rPr sz="2400" spc="-5" dirty="0">
                <a:latin typeface="Calibri"/>
                <a:cs typeface="Calibri"/>
              </a:rPr>
              <a:t>%)</a:t>
            </a:r>
            <a:endParaRPr sz="2400" dirty="0">
              <a:latin typeface="Calibri"/>
              <a:cs typeface="Calibri"/>
            </a:endParaRPr>
          </a:p>
          <a:p>
            <a:pPr marL="754380" lvl="1" indent="-284480">
              <a:spcBef>
                <a:spcPts val="15"/>
              </a:spcBef>
              <a:buFont typeface="Arial"/>
              <a:buChar char="–"/>
              <a:tabLst>
                <a:tab pos="755015" algn="l"/>
              </a:tabLst>
            </a:pPr>
            <a:r>
              <a:rPr sz="2000" spc="-20" dirty="0">
                <a:latin typeface="Calibri"/>
                <a:cs typeface="Calibri"/>
              </a:rPr>
              <a:t>Write </a:t>
            </a:r>
            <a:r>
              <a:rPr sz="2000" spc="-5" dirty="0">
                <a:latin typeface="Calibri"/>
                <a:cs typeface="Calibri"/>
              </a:rPr>
              <a:t>up of </a:t>
            </a:r>
            <a:r>
              <a:rPr sz="2000" dirty="0">
                <a:latin typeface="Calibri"/>
                <a:cs typeface="Calibri"/>
              </a:rPr>
              <a:t>a </a:t>
            </a:r>
            <a:r>
              <a:rPr sz="2000" spc="-15" dirty="0">
                <a:latin typeface="Calibri"/>
                <a:cs typeface="Calibri"/>
              </a:rPr>
              <a:t>data </a:t>
            </a:r>
            <a:r>
              <a:rPr sz="2000" spc="-5" dirty="0">
                <a:latin typeface="Calibri"/>
                <a:cs typeface="Calibri"/>
              </a:rPr>
              <a:t>analysis using methods </a:t>
            </a:r>
            <a:r>
              <a:rPr sz="2000" spc="-10" dirty="0">
                <a:latin typeface="Calibri"/>
                <a:cs typeface="Calibri"/>
              </a:rPr>
              <a:t>you </a:t>
            </a:r>
            <a:r>
              <a:rPr lang="en-US" sz="2000" dirty="0" smtClean="0">
                <a:cs typeface="Calibri"/>
              </a:rPr>
              <a:t>will </a:t>
            </a:r>
            <a:r>
              <a:rPr lang="en-US" sz="2000" dirty="0">
                <a:cs typeface="Calibri"/>
              </a:rPr>
              <a:t>learn in this course: Submission of the code developed during the </a:t>
            </a:r>
            <a:r>
              <a:rPr lang="en-US" sz="2000" dirty="0" smtClean="0">
                <a:cs typeface="Calibri"/>
              </a:rPr>
              <a:t>lab. </a:t>
            </a:r>
            <a:r>
              <a:rPr lang="en-US" sz="2000" dirty="0">
                <a:cs typeface="Calibri"/>
              </a:rPr>
              <a:t>Make sure you send it after the session or before Friday</a:t>
            </a:r>
            <a:r>
              <a:rPr lang="en-US" sz="2000" dirty="0" smtClean="0">
                <a:cs typeface="Calibri"/>
              </a:rPr>
              <a:t>.</a:t>
            </a:r>
            <a:endParaRPr sz="2000" dirty="0">
              <a:latin typeface="Calibri"/>
              <a:cs typeface="Calibri"/>
            </a:endParaRPr>
          </a:p>
          <a:p>
            <a:pPr marL="754380" marR="137795" lvl="1" indent="-284480">
              <a:lnSpc>
                <a:spcPct val="80000"/>
              </a:lnSpc>
              <a:spcBef>
                <a:spcPts val="480"/>
              </a:spcBef>
              <a:buFont typeface="Arial"/>
              <a:buChar char="–"/>
              <a:tabLst>
                <a:tab pos="755015" algn="l"/>
              </a:tabLst>
            </a:pPr>
            <a:r>
              <a:rPr lang="es-ES" sz="2000" spc="-5" dirty="0" smtClean="0">
                <a:latin typeface="Calibri"/>
                <a:cs typeface="Calibri"/>
              </a:rPr>
              <a:t>Do </a:t>
            </a:r>
            <a:r>
              <a:rPr lang="es-ES" sz="2000" spc="-5" dirty="0" err="1" smtClean="0">
                <a:latin typeface="Calibri"/>
                <a:cs typeface="Calibri"/>
              </a:rPr>
              <a:t>the</a:t>
            </a:r>
            <a:r>
              <a:rPr lang="es-ES" sz="2000" spc="-5" dirty="0" smtClean="0">
                <a:latin typeface="Calibri"/>
                <a:cs typeface="Calibri"/>
              </a:rPr>
              <a:t> </a:t>
            </a:r>
            <a:r>
              <a:rPr lang="es-ES" sz="2000" spc="-5" dirty="0" err="1" smtClean="0">
                <a:latin typeface="Calibri"/>
                <a:cs typeface="Calibri"/>
              </a:rPr>
              <a:t>reading</a:t>
            </a:r>
            <a:r>
              <a:rPr lang="es-ES" sz="2000" spc="-5" dirty="0" smtClean="0">
                <a:latin typeface="Calibri"/>
                <a:cs typeface="Calibri"/>
              </a:rPr>
              <a:t>.</a:t>
            </a:r>
          </a:p>
          <a:p>
            <a:pPr marL="754380" marR="137795" lvl="1" indent="-284480">
              <a:lnSpc>
                <a:spcPct val="80000"/>
              </a:lnSpc>
              <a:spcBef>
                <a:spcPts val="480"/>
              </a:spcBef>
              <a:buFont typeface="Arial"/>
              <a:buChar char="–"/>
              <a:tabLst>
                <a:tab pos="755015" algn="l"/>
              </a:tabLst>
            </a:pPr>
            <a:r>
              <a:rPr lang="es-ES" sz="2000" spc="-5" dirty="0" err="1" smtClean="0">
                <a:latin typeface="Calibri"/>
                <a:cs typeface="Calibri"/>
              </a:rPr>
              <a:t>Assignments</a:t>
            </a:r>
            <a:r>
              <a:rPr lang="es-ES" sz="2000" spc="-5" dirty="0" smtClean="0">
                <a:latin typeface="Calibri"/>
                <a:cs typeface="Calibri"/>
              </a:rPr>
              <a:t>.</a:t>
            </a:r>
            <a:endParaRPr sz="1700" dirty="0" smtClean="0">
              <a:latin typeface="Calibri"/>
              <a:cs typeface="Calibri"/>
            </a:endParaRPr>
          </a:p>
          <a:p>
            <a:pPr lvl="2">
              <a:lnSpc>
                <a:spcPct val="100000"/>
              </a:lnSpc>
              <a:spcBef>
                <a:spcPts val="15"/>
              </a:spcBef>
              <a:buFont typeface="Arial"/>
              <a:buChar char="•"/>
            </a:pPr>
            <a:endParaRPr sz="2050" dirty="0">
              <a:latin typeface="Times New Roman"/>
              <a:cs typeface="Times New Roman"/>
            </a:endParaRPr>
          </a:p>
          <a:p>
            <a:pPr marL="12700">
              <a:lnSpc>
                <a:spcPct val="100000"/>
              </a:lnSpc>
              <a:tabLst>
                <a:tab pos="354965" algn="l"/>
              </a:tabLst>
            </a:pPr>
            <a:r>
              <a:rPr sz="2400" spc="-5" dirty="0">
                <a:latin typeface="Arial"/>
                <a:cs typeface="Arial"/>
              </a:rPr>
              <a:t>•	</a:t>
            </a:r>
            <a:r>
              <a:rPr sz="2400" spc="-15" dirty="0">
                <a:latin typeface="Calibri"/>
                <a:cs typeface="Calibri"/>
              </a:rPr>
              <a:t>Exam</a:t>
            </a:r>
            <a:r>
              <a:rPr sz="2400" spc="-95" dirty="0">
                <a:latin typeface="Calibri"/>
                <a:cs typeface="Calibri"/>
              </a:rPr>
              <a:t> </a:t>
            </a:r>
            <a:r>
              <a:rPr sz="2400" spc="-5" dirty="0">
                <a:latin typeface="Calibri"/>
                <a:cs typeface="Calibri"/>
              </a:rPr>
              <a:t>(50%):</a:t>
            </a:r>
            <a:endParaRPr sz="2400" dirty="0">
              <a:latin typeface="Calibri"/>
              <a:cs typeface="Calibri"/>
            </a:endParaRPr>
          </a:p>
          <a:p>
            <a:pPr marL="754380" marR="15240" lvl="1" indent="-284480">
              <a:lnSpc>
                <a:spcPct val="80000"/>
              </a:lnSpc>
              <a:spcBef>
                <a:spcPts val="495"/>
              </a:spcBef>
              <a:buFont typeface="Arial"/>
              <a:buChar char="–"/>
              <a:tabLst>
                <a:tab pos="755015" algn="l"/>
              </a:tabLst>
            </a:pPr>
            <a:r>
              <a:rPr sz="2000" dirty="0">
                <a:latin typeface="Calibri"/>
                <a:cs typeface="Calibri"/>
              </a:rPr>
              <a:t>2 </a:t>
            </a:r>
            <a:r>
              <a:rPr sz="2000" spc="-5" dirty="0">
                <a:latin typeface="Calibri"/>
                <a:cs typeface="Calibri"/>
              </a:rPr>
              <a:t>hour </a:t>
            </a:r>
            <a:r>
              <a:rPr lang="es-ES" sz="2000" spc="-5" dirty="0" smtClean="0">
                <a:latin typeface="Calibri"/>
                <a:cs typeface="Calibri"/>
              </a:rPr>
              <a:t>e</a:t>
            </a:r>
            <a:r>
              <a:rPr sz="2000" spc="-20" dirty="0" err="1" smtClean="0">
                <a:latin typeface="Calibri"/>
                <a:cs typeface="Calibri"/>
              </a:rPr>
              <a:t>xam</a:t>
            </a:r>
            <a:r>
              <a:rPr sz="2000" spc="-20" dirty="0" smtClean="0">
                <a:latin typeface="Calibri"/>
                <a:cs typeface="Calibri"/>
              </a:rPr>
              <a:t> </a:t>
            </a:r>
            <a:r>
              <a:rPr sz="2000" dirty="0">
                <a:latin typeface="Calibri"/>
                <a:cs typeface="Calibri"/>
              </a:rPr>
              <a:t>in the </a:t>
            </a:r>
            <a:r>
              <a:rPr sz="2000" spc="-10" dirty="0">
                <a:latin typeface="Calibri"/>
                <a:cs typeface="Calibri"/>
              </a:rPr>
              <a:t>winter </a:t>
            </a:r>
            <a:r>
              <a:rPr sz="2000" spc="-20" dirty="0">
                <a:latin typeface="Calibri"/>
                <a:cs typeface="Calibri"/>
              </a:rPr>
              <a:t>exam </a:t>
            </a:r>
            <a:r>
              <a:rPr sz="2000" dirty="0" smtClean="0">
                <a:latin typeface="Calibri"/>
                <a:cs typeface="Calibri"/>
              </a:rPr>
              <a:t>block</a:t>
            </a:r>
            <a:r>
              <a:rPr lang="es-ES" sz="2000" dirty="0" smtClean="0">
                <a:latin typeface="Calibri"/>
                <a:cs typeface="Calibri"/>
              </a:rPr>
              <a:t> </a:t>
            </a:r>
            <a:r>
              <a:rPr lang="es-ES" sz="2000" spc="-5" dirty="0">
                <a:latin typeface="Calibri"/>
                <a:cs typeface="Calibri"/>
              </a:rPr>
              <a:t>c</a:t>
            </a:r>
            <a:r>
              <a:rPr sz="2000" spc="-5" dirty="0" err="1" smtClean="0">
                <a:latin typeface="Calibri"/>
                <a:cs typeface="Calibri"/>
              </a:rPr>
              <a:t>overing</a:t>
            </a:r>
            <a:r>
              <a:rPr sz="2000" spc="-5" dirty="0" smtClean="0">
                <a:latin typeface="Calibri"/>
                <a:cs typeface="Calibri"/>
              </a:rPr>
              <a:t> </a:t>
            </a:r>
            <a:r>
              <a:rPr sz="2000" dirty="0">
                <a:latin typeface="Calibri"/>
                <a:cs typeface="Calibri"/>
              </a:rPr>
              <a:t>all aspects  </a:t>
            </a:r>
            <a:r>
              <a:rPr sz="2000" spc="-5" dirty="0">
                <a:latin typeface="Calibri"/>
                <a:cs typeface="Calibri"/>
              </a:rPr>
              <a:t>of </a:t>
            </a:r>
            <a:r>
              <a:rPr sz="2000" dirty="0">
                <a:latin typeface="Calibri"/>
                <a:cs typeface="Calibri"/>
              </a:rPr>
              <a:t>the</a:t>
            </a:r>
            <a:r>
              <a:rPr sz="2000" spc="-75" dirty="0">
                <a:latin typeface="Calibri"/>
                <a:cs typeface="Calibri"/>
              </a:rPr>
              <a:t> </a:t>
            </a:r>
            <a:r>
              <a:rPr sz="2000" spc="-10" dirty="0">
                <a:latin typeface="Calibri"/>
                <a:cs typeface="Calibri"/>
              </a:rPr>
              <a:t>course</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560830">
              <a:lnSpc>
                <a:spcPct val="100000"/>
              </a:lnSpc>
            </a:pPr>
            <a:r>
              <a:rPr spc="-10" dirty="0"/>
              <a:t>Homework</a:t>
            </a:r>
            <a:r>
              <a:rPr spc="-90" dirty="0"/>
              <a:t> </a:t>
            </a:r>
            <a:r>
              <a:rPr spc="-5" dirty="0"/>
              <a:t>(25%)</a:t>
            </a:r>
          </a:p>
        </p:txBody>
      </p:sp>
      <p:sp>
        <p:nvSpPr>
          <p:cNvPr id="3" name="object 3"/>
          <p:cNvSpPr txBox="1"/>
          <p:nvPr/>
        </p:nvSpPr>
        <p:spPr>
          <a:xfrm>
            <a:off x="535940" y="1617090"/>
            <a:ext cx="8055609" cy="1546577"/>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100" spc="-20" dirty="0">
                <a:latin typeface="Calibri"/>
                <a:cs typeface="Calibri"/>
              </a:rPr>
              <a:t>First week </a:t>
            </a:r>
            <a:r>
              <a:rPr sz="3100" b="1" spc="-5" dirty="0">
                <a:latin typeface="Calibri"/>
                <a:cs typeface="Calibri"/>
              </a:rPr>
              <a:t>does </a:t>
            </a:r>
            <a:r>
              <a:rPr sz="3100" b="1" spc="-10" dirty="0">
                <a:latin typeface="Calibri"/>
                <a:cs typeface="Calibri"/>
              </a:rPr>
              <a:t>not </a:t>
            </a:r>
            <a:r>
              <a:rPr sz="3100" b="1" spc="-15" dirty="0">
                <a:latin typeface="Calibri"/>
                <a:cs typeface="Calibri"/>
              </a:rPr>
              <a:t>count </a:t>
            </a:r>
            <a:r>
              <a:rPr sz="3100" b="1" spc="-20" dirty="0">
                <a:latin typeface="Calibri"/>
                <a:cs typeface="Calibri"/>
              </a:rPr>
              <a:t>towards </a:t>
            </a:r>
            <a:r>
              <a:rPr sz="3100" b="1" spc="-15" dirty="0">
                <a:latin typeface="Calibri"/>
                <a:cs typeface="Calibri"/>
              </a:rPr>
              <a:t>your</a:t>
            </a:r>
            <a:r>
              <a:rPr sz="3100" b="1" spc="65" dirty="0">
                <a:latin typeface="Calibri"/>
                <a:cs typeface="Calibri"/>
              </a:rPr>
              <a:t> </a:t>
            </a:r>
            <a:r>
              <a:rPr sz="3100" b="1" spc="-5" dirty="0">
                <a:latin typeface="Calibri"/>
                <a:cs typeface="Calibri"/>
              </a:rPr>
              <a:t>mark</a:t>
            </a:r>
            <a:r>
              <a:rPr sz="3100" spc="-5" dirty="0">
                <a:latin typeface="Calibri"/>
                <a:cs typeface="Calibri"/>
              </a:rPr>
              <a:t>:</a:t>
            </a:r>
            <a:endParaRPr sz="3100" dirty="0">
              <a:latin typeface="Calibri"/>
              <a:cs typeface="Calibri"/>
            </a:endParaRPr>
          </a:p>
          <a:p>
            <a:pPr marL="754380" lvl="1" indent="-284480">
              <a:lnSpc>
                <a:spcPct val="100000"/>
              </a:lnSpc>
              <a:spcBef>
                <a:spcPts val="625"/>
              </a:spcBef>
              <a:buFont typeface="Arial"/>
              <a:buChar char="–"/>
              <a:tabLst>
                <a:tab pos="755015" algn="l"/>
              </a:tabLst>
            </a:pPr>
            <a:r>
              <a:rPr sz="2600" spc="-15" dirty="0" smtClean="0">
                <a:latin typeface="Calibri"/>
                <a:cs typeface="Calibri"/>
              </a:rPr>
              <a:t>Content </a:t>
            </a:r>
            <a:r>
              <a:rPr sz="2600" dirty="0">
                <a:latin typeface="Calibri"/>
                <a:cs typeface="Calibri"/>
              </a:rPr>
              <a:t>will </a:t>
            </a:r>
            <a:r>
              <a:rPr sz="2600" spc="-5" dirty="0" smtClean="0">
                <a:latin typeface="Calibri"/>
                <a:cs typeface="Calibri"/>
              </a:rPr>
              <a:t>be</a:t>
            </a:r>
            <a:r>
              <a:rPr lang="es-ES" sz="2600" spc="-5" dirty="0">
                <a:latin typeface="Calibri"/>
                <a:cs typeface="Calibri"/>
              </a:rPr>
              <a:t> </a:t>
            </a:r>
            <a:r>
              <a:rPr lang="es-ES" sz="2600" spc="-5" dirty="0" err="1" smtClean="0">
                <a:latin typeface="Calibri"/>
                <a:cs typeface="Calibri"/>
              </a:rPr>
              <a:t>baby</a:t>
            </a:r>
            <a:r>
              <a:rPr lang="es-ES" sz="2600" spc="-5" dirty="0" smtClean="0">
                <a:latin typeface="Calibri"/>
                <a:cs typeface="Calibri"/>
              </a:rPr>
              <a:t> </a:t>
            </a:r>
            <a:r>
              <a:rPr lang="es-ES" sz="2600" spc="-5" dirty="0" err="1" smtClean="0">
                <a:latin typeface="Calibri"/>
                <a:cs typeface="Calibri"/>
              </a:rPr>
              <a:t>steps</a:t>
            </a:r>
            <a:r>
              <a:rPr lang="es-ES" sz="2600" spc="-5" dirty="0" smtClean="0">
                <a:latin typeface="Calibri"/>
                <a:cs typeface="Calibri"/>
              </a:rPr>
              <a:t> </a:t>
            </a:r>
            <a:r>
              <a:rPr lang="es-ES" sz="2600" spc="-5" dirty="0" err="1" smtClean="0">
                <a:latin typeface="Calibri"/>
                <a:cs typeface="Calibri"/>
              </a:rPr>
              <a:t>with</a:t>
            </a:r>
            <a:r>
              <a:rPr lang="es-ES" sz="2600" spc="-5" dirty="0" smtClean="0">
                <a:latin typeface="Calibri"/>
                <a:cs typeface="Calibri"/>
              </a:rPr>
              <a:t> R and R </a:t>
            </a:r>
            <a:r>
              <a:rPr lang="es-ES" sz="2600" spc="-5" dirty="0" err="1" smtClean="0">
                <a:latin typeface="Calibri"/>
                <a:cs typeface="Calibri"/>
              </a:rPr>
              <a:t>studio</a:t>
            </a:r>
            <a:r>
              <a:rPr sz="2600" spc="-10" dirty="0" smtClean="0">
                <a:latin typeface="Calibri"/>
                <a:cs typeface="Calibri"/>
              </a:rPr>
              <a:t>.</a:t>
            </a:r>
            <a:endParaRPr sz="2600" dirty="0">
              <a:latin typeface="Calibri"/>
              <a:cs typeface="Calibri"/>
            </a:endParaRPr>
          </a:p>
          <a:p>
            <a:pPr lvl="1">
              <a:lnSpc>
                <a:spcPct val="100000"/>
              </a:lnSpc>
              <a:spcBef>
                <a:spcPts val="30"/>
              </a:spcBef>
            </a:pPr>
            <a:endParaRPr sz="3850" dirty="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822" y="204342"/>
            <a:ext cx="7058355" cy="950517"/>
          </a:xfrm>
          <a:prstGeom prst="rect">
            <a:avLst/>
          </a:prstGeom>
        </p:spPr>
        <p:txBody>
          <a:bodyPr vert="horz" wrap="square" lIns="0" tIns="270764" rIns="0" bIns="0" rtlCol="0">
            <a:spAutoFit/>
          </a:bodyPr>
          <a:lstStyle/>
          <a:p>
            <a:pPr marL="1560830">
              <a:lnSpc>
                <a:spcPct val="100000"/>
              </a:lnSpc>
            </a:pPr>
            <a:r>
              <a:rPr lang="es-ES" spc="-10" dirty="0" err="1" smtClean="0"/>
              <a:t>Course</a:t>
            </a:r>
            <a:r>
              <a:rPr spc="-10" dirty="0" smtClean="0"/>
              <a:t>work</a:t>
            </a:r>
            <a:r>
              <a:rPr spc="-90" dirty="0" smtClean="0"/>
              <a:t> </a:t>
            </a:r>
            <a:r>
              <a:rPr spc="-5" dirty="0"/>
              <a:t>(25%)</a:t>
            </a:r>
          </a:p>
        </p:txBody>
      </p:sp>
      <p:sp>
        <p:nvSpPr>
          <p:cNvPr id="3" name="object 3"/>
          <p:cNvSpPr txBox="1"/>
          <p:nvPr/>
        </p:nvSpPr>
        <p:spPr>
          <a:xfrm>
            <a:off x="535940" y="1557273"/>
            <a:ext cx="7707630" cy="1128514"/>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500" spc="-15" dirty="0">
                <a:latin typeface="Calibri"/>
                <a:cs typeface="Calibri"/>
              </a:rPr>
              <a:t>Each </a:t>
            </a:r>
            <a:r>
              <a:rPr sz="2500" spc="-10" dirty="0">
                <a:latin typeface="Calibri"/>
                <a:cs typeface="Calibri"/>
              </a:rPr>
              <a:t>week </a:t>
            </a:r>
            <a:r>
              <a:rPr sz="2500" spc="-15" dirty="0">
                <a:latin typeface="Calibri"/>
                <a:cs typeface="Calibri"/>
              </a:rPr>
              <a:t>you </a:t>
            </a:r>
            <a:r>
              <a:rPr sz="2500" spc="-5" dirty="0">
                <a:latin typeface="Calibri"/>
                <a:cs typeface="Calibri"/>
              </a:rPr>
              <a:t>will </a:t>
            </a:r>
            <a:r>
              <a:rPr sz="2500" spc="-10" dirty="0">
                <a:latin typeface="Calibri"/>
                <a:cs typeface="Calibri"/>
              </a:rPr>
              <a:t>get </a:t>
            </a:r>
            <a:r>
              <a:rPr sz="2500" spc="-5" dirty="0">
                <a:latin typeface="Calibri"/>
                <a:cs typeface="Calibri"/>
              </a:rPr>
              <a:t>a </a:t>
            </a:r>
            <a:r>
              <a:rPr lang="es-ES" sz="2500" spc="-5" dirty="0" err="1" smtClean="0">
                <a:latin typeface="Calibri"/>
                <a:cs typeface="Calibri"/>
              </a:rPr>
              <a:t>Problem</a:t>
            </a:r>
            <a:r>
              <a:rPr lang="es-ES" sz="2500" spc="-5" dirty="0" smtClean="0">
                <a:latin typeface="Calibri"/>
                <a:cs typeface="Calibri"/>
              </a:rPr>
              <a:t> set.</a:t>
            </a:r>
            <a:endParaRPr sz="2500" dirty="0">
              <a:latin typeface="Calibri"/>
              <a:cs typeface="Calibri"/>
            </a:endParaRPr>
          </a:p>
          <a:p>
            <a:pPr marL="754380" lvl="1" indent="-284480">
              <a:lnSpc>
                <a:spcPct val="100000"/>
              </a:lnSpc>
              <a:spcBef>
                <a:spcPts val="10"/>
              </a:spcBef>
              <a:buFont typeface="Arial"/>
              <a:buChar char="–"/>
              <a:tabLst>
                <a:tab pos="755015" algn="l"/>
              </a:tabLst>
            </a:pPr>
            <a:r>
              <a:rPr sz="2200" spc="-5" dirty="0">
                <a:latin typeface="Calibri"/>
                <a:cs typeface="Calibri"/>
              </a:rPr>
              <a:t>Mix </a:t>
            </a:r>
            <a:r>
              <a:rPr sz="2200" dirty="0">
                <a:latin typeface="Calibri"/>
                <a:cs typeface="Calibri"/>
              </a:rPr>
              <a:t>of </a:t>
            </a:r>
            <a:r>
              <a:rPr sz="2200" spc="-25" dirty="0">
                <a:latin typeface="Calibri"/>
                <a:cs typeface="Calibri"/>
              </a:rPr>
              <a:t>theory, </a:t>
            </a:r>
            <a:r>
              <a:rPr sz="2200" spc="-10" dirty="0">
                <a:latin typeface="Calibri"/>
                <a:cs typeface="Calibri"/>
              </a:rPr>
              <a:t>calculations, </a:t>
            </a:r>
            <a:r>
              <a:rPr sz="2200" spc="-15" dirty="0">
                <a:latin typeface="Calibri"/>
                <a:cs typeface="Calibri"/>
              </a:rPr>
              <a:t>interpretation </a:t>
            </a:r>
            <a:r>
              <a:rPr sz="2200" spc="-5" dirty="0">
                <a:latin typeface="Calibri"/>
                <a:cs typeface="Calibri"/>
              </a:rPr>
              <a:t>and</a:t>
            </a:r>
            <a:r>
              <a:rPr sz="2200" spc="75" dirty="0">
                <a:latin typeface="Calibri"/>
                <a:cs typeface="Calibri"/>
              </a:rPr>
              <a:t> </a:t>
            </a:r>
            <a:r>
              <a:rPr sz="2200" spc="-5" dirty="0">
                <a:latin typeface="Calibri"/>
                <a:cs typeface="Calibri"/>
              </a:rPr>
              <a:t>R.</a:t>
            </a:r>
            <a:endParaRPr sz="2200" dirty="0">
              <a:latin typeface="Calibri"/>
              <a:cs typeface="Calibri"/>
            </a:endParaRPr>
          </a:p>
          <a:p>
            <a:pPr lvl="1">
              <a:lnSpc>
                <a:spcPct val="100000"/>
              </a:lnSpc>
              <a:spcBef>
                <a:spcPts val="55"/>
              </a:spcBef>
            </a:pPr>
            <a:endParaRPr sz="2550" dirty="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913130">
              <a:lnSpc>
                <a:spcPct val="100000"/>
              </a:lnSpc>
            </a:pPr>
            <a:r>
              <a:rPr spc="-10" dirty="0"/>
              <a:t>What </a:t>
            </a:r>
            <a:r>
              <a:rPr spc="-25" dirty="0"/>
              <a:t>we </a:t>
            </a:r>
            <a:r>
              <a:rPr spc="-15" dirty="0"/>
              <a:t>expect </a:t>
            </a:r>
            <a:r>
              <a:rPr spc="-5" dirty="0"/>
              <a:t>of</a:t>
            </a:r>
            <a:r>
              <a:rPr spc="-15" dirty="0"/>
              <a:t> </a:t>
            </a:r>
            <a:r>
              <a:rPr spc="-20" dirty="0"/>
              <a:t>you</a:t>
            </a:r>
          </a:p>
        </p:txBody>
      </p:sp>
      <p:sp>
        <p:nvSpPr>
          <p:cNvPr id="3" name="object 3"/>
          <p:cNvSpPr txBox="1"/>
          <p:nvPr/>
        </p:nvSpPr>
        <p:spPr>
          <a:xfrm>
            <a:off x="535940" y="1550161"/>
            <a:ext cx="7812405" cy="3216265"/>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700" b="1" spc="-30" dirty="0">
                <a:latin typeface="Calibri"/>
                <a:cs typeface="Calibri"/>
              </a:rPr>
              <a:t>Work</a:t>
            </a:r>
            <a:r>
              <a:rPr sz="2700" b="1" spc="-85" dirty="0">
                <a:latin typeface="Calibri"/>
                <a:cs typeface="Calibri"/>
              </a:rPr>
              <a:t> </a:t>
            </a:r>
            <a:r>
              <a:rPr sz="2700" b="1" spc="-10" dirty="0">
                <a:latin typeface="Calibri"/>
                <a:cs typeface="Calibri"/>
              </a:rPr>
              <a:t>hard</a:t>
            </a:r>
            <a:endParaRPr sz="2700" dirty="0">
              <a:latin typeface="Calibri"/>
              <a:cs typeface="Calibri"/>
            </a:endParaRPr>
          </a:p>
          <a:p>
            <a:pPr marL="754380" lvl="1" indent="-284480">
              <a:lnSpc>
                <a:spcPct val="100000"/>
              </a:lnSpc>
              <a:buFont typeface="Arial"/>
              <a:buChar char="–"/>
              <a:tabLst>
                <a:tab pos="755015" algn="l"/>
              </a:tabLst>
            </a:pPr>
            <a:r>
              <a:rPr sz="2400" dirty="0" smtClean="0">
                <a:latin typeface="Calibri"/>
                <a:cs typeface="Calibri"/>
              </a:rPr>
              <a:t>It </a:t>
            </a:r>
            <a:r>
              <a:rPr sz="2400" dirty="0">
                <a:latin typeface="Calibri"/>
                <a:cs typeface="Calibri"/>
              </a:rPr>
              <a:t>will </a:t>
            </a:r>
            <a:r>
              <a:rPr sz="2400" spc="-10" dirty="0">
                <a:latin typeface="Calibri"/>
                <a:cs typeface="Calibri"/>
              </a:rPr>
              <a:t>require more </a:t>
            </a:r>
            <a:r>
              <a:rPr sz="2400" spc="-15" dirty="0">
                <a:latin typeface="Calibri"/>
                <a:cs typeface="Calibri"/>
              </a:rPr>
              <a:t>hours </a:t>
            </a:r>
            <a:r>
              <a:rPr sz="2400" spc="-5" dirty="0">
                <a:latin typeface="Calibri"/>
                <a:cs typeface="Calibri"/>
              </a:rPr>
              <a:t>per week </a:t>
            </a:r>
            <a:r>
              <a:rPr sz="2400" dirty="0">
                <a:latin typeface="Calibri"/>
                <a:cs typeface="Calibri"/>
              </a:rPr>
              <a:t>than </a:t>
            </a:r>
            <a:r>
              <a:rPr sz="2400" spc="-10" dirty="0">
                <a:latin typeface="Calibri"/>
                <a:cs typeface="Calibri"/>
              </a:rPr>
              <a:t>you </a:t>
            </a:r>
            <a:r>
              <a:rPr sz="2400" spc="-15" dirty="0">
                <a:latin typeface="Calibri"/>
                <a:cs typeface="Calibri"/>
              </a:rPr>
              <a:t>are </a:t>
            </a:r>
            <a:r>
              <a:rPr sz="2400" spc="-5" dirty="0">
                <a:latin typeface="Calibri"/>
                <a:cs typeface="Calibri"/>
              </a:rPr>
              <a:t>used</a:t>
            </a:r>
            <a:r>
              <a:rPr sz="2400" spc="-40" dirty="0">
                <a:latin typeface="Calibri"/>
                <a:cs typeface="Calibri"/>
              </a:rPr>
              <a:t> </a:t>
            </a:r>
            <a:r>
              <a:rPr sz="2400" spc="-15" dirty="0">
                <a:latin typeface="Calibri"/>
                <a:cs typeface="Calibri"/>
              </a:rPr>
              <a:t>to.</a:t>
            </a:r>
            <a:endParaRPr sz="2400" dirty="0">
              <a:latin typeface="Calibri"/>
              <a:cs typeface="Calibri"/>
            </a:endParaRPr>
          </a:p>
          <a:p>
            <a:pPr lvl="1">
              <a:lnSpc>
                <a:spcPct val="100000"/>
              </a:lnSpc>
              <a:spcBef>
                <a:spcPts val="5"/>
              </a:spcBef>
              <a:buFont typeface="Arial"/>
              <a:buChar char="–"/>
            </a:pPr>
            <a:endParaRPr sz="2800" dirty="0">
              <a:latin typeface="Times New Roman"/>
              <a:cs typeface="Times New Roman"/>
            </a:endParaRPr>
          </a:p>
          <a:p>
            <a:pPr marL="355600" indent="-342900">
              <a:lnSpc>
                <a:spcPct val="100000"/>
              </a:lnSpc>
              <a:buFont typeface="Arial"/>
              <a:buChar char="•"/>
              <a:tabLst>
                <a:tab pos="355600" algn="l"/>
              </a:tabLst>
            </a:pPr>
            <a:r>
              <a:rPr sz="2700" b="1" dirty="0">
                <a:latin typeface="Calibri"/>
                <a:cs typeface="Calibri"/>
              </a:rPr>
              <a:t>Be an </a:t>
            </a:r>
            <a:r>
              <a:rPr sz="2700" b="1" spc="-10" dirty="0">
                <a:latin typeface="Calibri"/>
                <a:cs typeface="Calibri"/>
              </a:rPr>
              <a:t>active</a:t>
            </a:r>
            <a:r>
              <a:rPr sz="2700" b="1" spc="-65" dirty="0">
                <a:latin typeface="Calibri"/>
                <a:cs typeface="Calibri"/>
              </a:rPr>
              <a:t> </a:t>
            </a:r>
            <a:r>
              <a:rPr sz="2700" b="1" spc="-5" dirty="0">
                <a:latin typeface="Calibri"/>
                <a:cs typeface="Calibri"/>
              </a:rPr>
              <a:t>learner</a:t>
            </a:r>
            <a:endParaRPr sz="2700" dirty="0">
              <a:latin typeface="Calibri"/>
              <a:cs typeface="Calibri"/>
            </a:endParaRPr>
          </a:p>
          <a:p>
            <a:pPr marL="754380" lvl="1" indent="-284480">
              <a:lnSpc>
                <a:spcPct val="100000"/>
              </a:lnSpc>
              <a:spcBef>
                <a:spcPts val="15"/>
              </a:spcBef>
              <a:buFont typeface="Arial"/>
              <a:buChar char="–"/>
              <a:tabLst>
                <a:tab pos="755015" algn="l"/>
              </a:tabLst>
            </a:pPr>
            <a:r>
              <a:rPr sz="2400" spc="-15" dirty="0">
                <a:latin typeface="Calibri"/>
                <a:cs typeface="Calibri"/>
              </a:rPr>
              <a:t>Interact </a:t>
            </a:r>
            <a:r>
              <a:rPr sz="2400" dirty="0">
                <a:latin typeface="Calibri"/>
                <a:cs typeface="Calibri"/>
              </a:rPr>
              <a:t>with </a:t>
            </a:r>
            <a:r>
              <a:rPr sz="2400" spc="-5" dirty="0">
                <a:latin typeface="Calibri"/>
                <a:cs typeface="Calibri"/>
              </a:rPr>
              <a:t>us </a:t>
            </a:r>
            <a:r>
              <a:rPr sz="2400" dirty="0">
                <a:latin typeface="Calibri"/>
                <a:cs typeface="Calibri"/>
              </a:rPr>
              <a:t>- </a:t>
            </a:r>
            <a:r>
              <a:rPr sz="2400" spc="-5" dirty="0">
                <a:latin typeface="Calibri"/>
                <a:cs typeface="Calibri"/>
              </a:rPr>
              <a:t>particularly </a:t>
            </a:r>
            <a:r>
              <a:rPr sz="2400" dirty="0">
                <a:latin typeface="Calibri"/>
                <a:cs typeface="Calibri"/>
              </a:rPr>
              <a:t>if </a:t>
            </a:r>
            <a:r>
              <a:rPr sz="2400" spc="-10" dirty="0">
                <a:latin typeface="Calibri"/>
                <a:cs typeface="Calibri"/>
              </a:rPr>
              <a:t>you </a:t>
            </a:r>
            <a:r>
              <a:rPr sz="2400" spc="-15" dirty="0">
                <a:latin typeface="Calibri"/>
                <a:cs typeface="Calibri"/>
              </a:rPr>
              <a:t>are</a:t>
            </a:r>
            <a:r>
              <a:rPr sz="2400" spc="-30" dirty="0">
                <a:latin typeface="Calibri"/>
                <a:cs typeface="Calibri"/>
              </a:rPr>
              <a:t> </a:t>
            </a:r>
            <a:r>
              <a:rPr sz="2400" spc="-5" dirty="0">
                <a:latin typeface="Calibri"/>
                <a:cs typeface="Calibri"/>
              </a:rPr>
              <a:t>struggling.</a:t>
            </a:r>
            <a:endParaRPr sz="2400" dirty="0">
              <a:latin typeface="Calibri"/>
              <a:cs typeface="Calibri"/>
            </a:endParaRPr>
          </a:p>
          <a:p>
            <a:pPr marL="754380" lvl="1" indent="-284480">
              <a:lnSpc>
                <a:spcPct val="100000"/>
              </a:lnSpc>
              <a:buFont typeface="Arial"/>
              <a:buChar char="–"/>
              <a:tabLst>
                <a:tab pos="755015" algn="l"/>
              </a:tabLst>
            </a:pPr>
            <a:r>
              <a:rPr sz="2400" dirty="0" smtClean="0">
                <a:latin typeface="Calibri"/>
                <a:cs typeface="Calibri"/>
              </a:rPr>
              <a:t>Ask </a:t>
            </a:r>
            <a:r>
              <a:rPr sz="2400" spc="-5" dirty="0">
                <a:latin typeface="Calibri"/>
                <a:cs typeface="Calibri"/>
              </a:rPr>
              <a:t>questions </a:t>
            </a:r>
            <a:r>
              <a:rPr sz="2400" dirty="0">
                <a:latin typeface="Calibri"/>
                <a:cs typeface="Calibri"/>
              </a:rPr>
              <a:t>in class and</a:t>
            </a:r>
            <a:r>
              <a:rPr sz="2400" spc="-140" dirty="0">
                <a:latin typeface="Calibri"/>
                <a:cs typeface="Calibri"/>
              </a:rPr>
              <a:t> </a:t>
            </a:r>
            <a:r>
              <a:rPr sz="2400" spc="-5" dirty="0">
                <a:latin typeface="Calibri"/>
                <a:cs typeface="Calibri"/>
              </a:rPr>
              <a:t>labs</a:t>
            </a:r>
            <a:endParaRPr sz="2400" dirty="0">
              <a:latin typeface="Calibri"/>
              <a:cs typeface="Calibri"/>
            </a:endParaRPr>
          </a:p>
          <a:p>
            <a:pPr lvl="1">
              <a:lnSpc>
                <a:spcPct val="100000"/>
              </a:lnSpc>
              <a:spcBef>
                <a:spcPts val="10"/>
              </a:spcBef>
              <a:buFont typeface="Arial"/>
              <a:buChar char="–"/>
            </a:pPr>
            <a:endParaRPr sz="2800" dirty="0">
              <a:latin typeface="Times New Roman"/>
              <a:cs typeface="Times New Roman"/>
            </a:endParaRPr>
          </a:p>
          <a:p>
            <a:pPr marL="355600" indent="-342900">
              <a:lnSpc>
                <a:spcPct val="100000"/>
              </a:lnSpc>
              <a:buFont typeface="Arial"/>
              <a:buChar char="•"/>
              <a:tabLst>
                <a:tab pos="355600" algn="l"/>
              </a:tabLst>
            </a:pPr>
            <a:r>
              <a:rPr sz="2700" b="1" spc="-15" dirty="0">
                <a:latin typeface="Calibri"/>
                <a:cs typeface="Calibri"/>
              </a:rPr>
              <a:t>Communicate</a:t>
            </a:r>
            <a:r>
              <a:rPr sz="2700" b="1" spc="-35" dirty="0">
                <a:latin typeface="Calibri"/>
                <a:cs typeface="Calibri"/>
              </a:rPr>
              <a:t> </a:t>
            </a:r>
            <a:r>
              <a:rPr sz="2700" b="1" spc="-10" dirty="0">
                <a:latin typeface="Calibri"/>
                <a:cs typeface="Calibri"/>
              </a:rPr>
              <a:t>appropriately</a:t>
            </a:r>
            <a:endParaRPr sz="2700" dirty="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5182" y="577215"/>
            <a:ext cx="7392670" cy="492443"/>
          </a:xfrm>
          <a:prstGeom prst="rect">
            <a:avLst/>
          </a:prstGeom>
        </p:spPr>
        <p:txBody>
          <a:bodyPr vert="horz" wrap="square" lIns="0" tIns="0" rIns="0" bIns="0" rtlCol="0">
            <a:spAutoFit/>
          </a:bodyPr>
          <a:lstStyle/>
          <a:p>
            <a:pPr marL="12700">
              <a:lnSpc>
                <a:spcPct val="100000"/>
              </a:lnSpc>
            </a:pPr>
            <a:r>
              <a:rPr sz="3200" spc="-20" dirty="0"/>
              <a:t>Welcome </a:t>
            </a:r>
            <a:r>
              <a:rPr sz="3200" spc="-25" dirty="0"/>
              <a:t>to </a:t>
            </a:r>
            <a:r>
              <a:rPr lang="es-ES" sz="3200" spc="-15" dirty="0" smtClean="0"/>
              <a:t>PDSS</a:t>
            </a:r>
            <a:r>
              <a:rPr lang="es-ES" sz="3200" dirty="0"/>
              <a:t>3</a:t>
            </a:r>
            <a:endParaRPr sz="3200" dirty="0"/>
          </a:p>
        </p:txBody>
      </p:sp>
      <p:sp>
        <p:nvSpPr>
          <p:cNvPr id="3" name="object 3"/>
          <p:cNvSpPr txBox="1"/>
          <p:nvPr/>
        </p:nvSpPr>
        <p:spPr>
          <a:xfrm>
            <a:off x="535940" y="1576070"/>
            <a:ext cx="7893684" cy="6463308"/>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000" b="1" spc="-10" dirty="0">
                <a:latin typeface="Calibri"/>
                <a:cs typeface="Calibri"/>
              </a:rPr>
              <a:t>Lecturers</a:t>
            </a:r>
            <a:r>
              <a:rPr sz="3000" b="1" spc="-10" dirty="0" smtClean="0">
                <a:latin typeface="Calibri"/>
                <a:cs typeface="Calibri"/>
              </a:rPr>
              <a:t>:</a:t>
            </a:r>
            <a:endParaRPr lang="es-ES" sz="3000" b="1" spc="-10" dirty="0" smtClean="0">
              <a:latin typeface="Calibri"/>
              <a:cs typeface="Calibri"/>
            </a:endParaRPr>
          </a:p>
          <a:p>
            <a:pPr marL="12700">
              <a:lnSpc>
                <a:spcPct val="100000"/>
              </a:lnSpc>
              <a:tabLst>
                <a:tab pos="355600" algn="l"/>
              </a:tabLst>
            </a:pPr>
            <a:endParaRPr lang="es-ES" sz="3000" b="1" spc="-10" dirty="0" smtClean="0">
              <a:latin typeface="Calibri"/>
              <a:cs typeface="Calibri"/>
            </a:endParaRPr>
          </a:p>
          <a:p>
            <a:pPr marL="12700" lvl="1">
              <a:tabLst>
                <a:tab pos="355600" algn="l"/>
              </a:tabLst>
            </a:pPr>
            <a:r>
              <a:rPr lang="es-ES" sz="3000" b="1" spc="-10" dirty="0">
                <a:latin typeface="Calibri"/>
                <a:cs typeface="Calibri"/>
              </a:rPr>
              <a:t>	</a:t>
            </a:r>
            <a:r>
              <a:rPr lang="es-ES" sz="3200" dirty="0">
                <a:cs typeface="Times New Roman"/>
              </a:rPr>
              <a:t>Jose </a:t>
            </a:r>
            <a:r>
              <a:rPr lang="es-ES" sz="3200" dirty="0" smtClean="0">
                <a:cs typeface="Times New Roman"/>
              </a:rPr>
              <a:t>Segovia-Martin</a:t>
            </a:r>
            <a:endParaRPr lang="es-ES" sz="3200" b="1" spc="-10" dirty="0">
              <a:cs typeface="Calibri"/>
            </a:endParaRPr>
          </a:p>
          <a:p>
            <a:pPr marL="355600" indent="-342900">
              <a:lnSpc>
                <a:spcPct val="100000"/>
              </a:lnSpc>
              <a:buFont typeface="Arial"/>
              <a:buChar char="•"/>
              <a:tabLst>
                <a:tab pos="355600" algn="l"/>
              </a:tabLst>
            </a:pPr>
            <a:endParaRPr lang="es-ES" sz="3000" b="1" spc="-10" dirty="0" smtClean="0">
              <a:latin typeface="Calibri"/>
              <a:cs typeface="Calibri"/>
            </a:endParaRPr>
          </a:p>
          <a:p>
            <a:pPr marL="355600" indent="-342900">
              <a:lnSpc>
                <a:spcPct val="100000"/>
              </a:lnSpc>
              <a:buFont typeface="Arial"/>
              <a:buChar char="•"/>
              <a:tabLst>
                <a:tab pos="355600" algn="l"/>
              </a:tabLst>
            </a:pPr>
            <a:r>
              <a:rPr lang="es-ES" sz="3000" b="1" spc="-10" dirty="0" smtClean="0">
                <a:latin typeface="Calibri"/>
                <a:cs typeface="Calibri"/>
              </a:rPr>
              <a:t>Repo:</a:t>
            </a:r>
          </a:p>
          <a:p>
            <a:pPr marL="355600" indent="-342900">
              <a:lnSpc>
                <a:spcPct val="100000"/>
              </a:lnSpc>
              <a:buFont typeface="Arial"/>
              <a:buChar char="•"/>
              <a:tabLst>
                <a:tab pos="355600" algn="l"/>
              </a:tabLst>
            </a:pPr>
            <a:endParaRPr lang="es-ES" sz="3000" b="1" spc="-10" dirty="0">
              <a:latin typeface="Calibri"/>
              <a:cs typeface="Calibri"/>
            </a:endParaRPr>
          </a:p>
          <a:p>
            <a:pPr marL="12700">
              <a:lnSpc>
                <a:spcPct val="100000"/>
              </a:lnSpc>
              <a:tabLst>
                <a:tab pos="355600" algn="l"/>
              </a:tabLst>
            </a:pPr>
            <a:r>
              <a:rPr lang="en-US" sz="3000" dirty="0">
                <a:cs typeface="Calibri"/>
                <a:hlinkClick r:id="rId2"/>
              </a:rPr>
              <a:t>https://</a:t>
            </a:r>
            <a:r>
              <a:rPr lang="en-US" sz="3000" dirty="0" smtClean="0">
                <a:cs typeface="Calibri"/>
                <a:hlinkClick r:id="rId2"/>
              </a:rPr>
              <a:t>github.com/jsegoviamartin/PDSS3</a:t>
            </a:r>
            <a:endParaRPr lang="en-US" sz="3000" dirty="0" smtClean="0">
              <a:cs typeface="Calibri"/>
            </a:endParaRPr>
          </a:p>
          <a:p>
            <a:pPr marL="12700">
              <a:lnSpc>
                <a:spcPct val="100000"/>
              </a:lnSpc>
              <a:tabLst>
                <a:tab pos="355600" algn="l"/>
              </a:tabLst>
            </a:pPr>
            <a:endParaRPr sz="3000" dirty="0">
              <a:latin typeface="Calibri"/>
              <a:cs typeface="Calibri"/>
            </a:endParaRPr>
          </a:p>
          <a:p>
            <a:pPr lvl="1">
              <a:lnSpc>
                <a:spcPct val="100000"/>
              </a:lnSpc>
              <a:spcBef>
                <a:spcPts val="35"/>
              </a:spcBef>
            </a:pPr>
            <a:endParaRPr lang="es-ES" sz="3700" dirty="0" smtClean="0">
              <a:latin typeface="Times New Roman"/>
              <a:cs typeface="Times New Roman"/>
            </a:endParaRPr>
          </a:p>
          <a:p>
            <a:pPr lvl="1">
              <a:lnSpc>
                <a:spcPct val="100000"/>
              </a:lnSpc>
              <a:spcBef>
                <a:spcPts val="35"/>
              </a:spcBef>
            </a:pPr>
            <a:endParaRPr lang="es-ES" sz="3700" dirty="0">
              <a:latin typeface="Times New Roman"/>
              <a:cs typeface="Times New Roman"/>
            </a:endParaRPr>
          </a:p>
          <a:p>
            <a:pPr lvl="1">
              <a:lnSpc>
                <a:spcPct val="100000"/>
              </a:lnSpc>
              <a:spcBef>
                <a:spcPts val="35"/>
              </a:spcBef>
            </a:pPr>
            <a:endParaRPr lang="es-ES" sz="3700" dirty="0" smtClean="0">
              <a:latin typeface="Times New Roman"/>
              <a:cs typeface="Times New Roman"/>
            </a:endParaRPr>
          </a:p>
          <a:p>
            <a:pPr lvl="1">
              <a:lnSpc>
                <a:spcPct val="100000"/>
              </a:lnSpc>
              <a:spcBef>
                <a:spcPts val="35"/>
              </a:spcBef>
            </a:pPr>
            <a:endParaRPr sz="3700" dirty="0">
              <a:latin typeface="Times New Roman"/>
              <a:cs typeface="Times New Roman"/>
            </a:endParaRPr>
          </a:p>
          <a:p>
            <a:pPr marL="12700">
              <a:lnSpc>
                <a:spcPct val="100000"/>
              </a:lnSpc>
              <a:tabLst>
                <a:tab pos="355600" algn="l"/>
              </a:tabLst>
            </a:pPr>
            <a:endParaRPr sz="3000" dirty="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727200">
              <a:lnSpc>
                <a:spcPct val="100000"/>
              </a:lnSpc>
            </a:pPr>
            <a:r>
              <a:rPr spc="-10" dirty="0"/>
              <a:t>Communication</a:t>
            </a:r>
          </a:p>
        </p:txBody>
      </p:sp>
      <p:sp>
        <p:nvSpPr>
          <p:cNvPr id="3" name="object 3"/>
          <p:cNvSpPr txBox="1"/>
          <p:nvPr/>
        </p:nvSpPr>
        <p:spPr>
          <a:xfrm>
            <a:off x="535940" y="1622805"/>
            <a:ext cx="8227060" cy="4968027"/>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5" dirty="0">
                <a:latin typeface="Calibri"/>
                <a:cs typeface="Calibri"/>
              </a:rPr>
              <a:t>It is </a:t>
            </a:r>
            <a:r>
              <a:rPr sz="2800" spc="-15" dirty="0">
                <a:latin typeface="Calibri"/>
                <a:cs typeface="Calibri"/>
              </a:rPr>
              <a:t>hard to </a:t>
            </a:r>
            <a:r>
              <a:rPr sz="2800" spc="-10" dirty="0">
                <a:latin typeface="Calibri"/>
                <a:cs typeface="Calibri"/>
              </a:rPr>
              <a:t>answer </a:t>
            </a:r>
            <a:r>
              <a:rPr sz="2800" spc="-25" dirty="0">
                <a:latin typeface="Calibri"/>
                <a:cs typeface="Calibri"/>
              </a:rPr>
              <a:t>stats </a:t>
            </a:r>
            <a:r>
              <a:rPr sz="2800" spc="-10" dirty="0">
                <a:latin typeface="Calibri"/>
                <a:cs typeface="Calibri"/>
              </a:rPr>
              <a:t>questions </a:t>
            </a:r>
            <a:r>
              <a:rPr sz="2800" spc="-5" dirty="0">
                <a:latin typeface="Calibri"/>
                <a:cs typeface="Calibri"/>
              </a:rPr>
              <a:t>via</a:t>
            </a:r>
            <a:r>
              <a:rPr sz="2800" spc="105" dirty="0">
                <a:latin typeface="Calibri"/>
                <a:cs typeface="Calibri"/>
              </a:rPr>
              <a:t> </a:t>
            </a:r>
            <a:r>
              <a:rPr sz="2800" spc="-5" dirty="0">
                <a:latin typeface="Calibri"/>
                <a:cs typeface="Calibri"/>
              </a:rPr>
              <a:t>email.</a:t>
            </a:r>
            <a:endParaRPr sz="2800" dirty="0">
              <a:latin typeface="Calibri"/>
              <a:cs typeface="Calibri"/>
            </a:endParaRPr>
          </a:p>
          <a:p>
            <a:pPr lvl="2">
              <a:lnSpc>
                <a:spcPct val="100000"/>
              </a:lnSpc>
            </a:pPr>
            <a:endParaRPr lang="es-ES" sz="2100" dirty="0" smtClean="0">
              <a:latin typeface="Times New Roman"/>
              <a:cs typeface="Times New Roman"/>
            </a:endParaRPr>
          </a:p>
          <a:p>
            <a:pPr lvl="2">
              <a:lnSpc>
                <a:spcPct val="100000"/>
              </a:lnSpc>
              <a:spcBef>
                <a:spcPts val="50"/>
              </a:spcBef>
              <a:buFont typeface="Arial"/>
              <a:buChar char="•"/>
            </a:pPr>
            <a:endParaRPr sz="1900" dirty="0">
              <a:latin typeface="Times New Roman"/>
              <a:cs typeface="Times New Roman"/>
            </a:endParaRPr>
          </a:p>
          <a:p>
            <a:pPr marL="355600" indent="-342900">
              <a:lnSpc>
                <a:spcPct val="100000"/>
              </a:lnSpc>
              <a:buFont typeface="Arial"/>
              <a:buChar char="•"/>
              <a:tabLst>
                <a:tab pos="355600" algn="l"/>
              </a:tabLst>
            </a:pPr>
            <a:r>
              <a:rPr sz="2800" spc="-25" dirty="0">
                <a:latin typeface="Calibri"/>
                <a:cs typeface="Calibri"/>
              </a:rPr>
              <a:t>Always make </a:t>
            </a:r>
            <a:r>
              <a:rPr sz="2800" spc="-20" dirty="0">
                <a:latin typeface="Calibri"/>
                <a:cs typeface="Calibri"/>
              </a:rPr>
              <a:t>sure </a:t>
            </a:r>
            <a:r>
              <a:rPr sz="2800" spc="-5" dirty="0">
                <a:latin typeface="Calibri"/>
                <a:cs typeface="Calibri"/>
              </a:rPr>
              <a:t>emails</a:t>
            </a:r>
            <a:r>
              <a:rPr sz="2800" spc="40" dirty="0">
                <a:latin typeface="Calibri"/>
                <a:cs typeface="Calibri"/>
              </a:rPr>
              <a:t> </a:t>
            </a:r>
            <a:r>
              <a:rPr sz="2800" spc="-20" dirty="0">
                <a:latin typeface="Calibri"/>
                <a:cs typeface="Calibri"/>
              </a:rPr>
              <a:t>have:</a:t>
            </a:r>
            <a:endParaRPr sz="2800" dirty="0">
              <a:latin typeface="Calibri"/>
              <a:cs typeface="Calibri"/>
            </a:endParaRPr>
          </a:p>
          <a:p>
            <a:pPr marL="754380" lvl="1" indent="-284480">
              <a:lnSpc>
                <a:spcPct val="100000"/>
              </a:lnSpc>
              <a:spcBef>
                <a:spcPts val="600"/>
              </a:spcBef>
              <a:buFont typeface="Arial"/>
              <a:buChar char="–"/>
              <a:tabLst>
                <a:tab pos="755015" algn="l"/>
              </a:tabLst>
            </a:pPr>
            <a:r>
              <a:rPr sz="2400" spc="-15" dirty="0">
                <a:latin typeface="Calibri"/>
                <a:cs typeface="Calibri"/>
              </a:rPr>
              <a:t>Informative </a:t>
            </a:r>
            <a:r>
              <a:rPr sz="2400" spc="-5" dirty="0">
                <a:latin typeface="Calibri"/>
                <a:cs typeface="Calibri"/>
              </a:rPr>
              <a:t>subject</a:t>
            </a:r>
            <a:r>
              <a:rPr sz="2400" spc="-50" dirty="0">
                <a:latin typeface="Calibri"/>
                <a:cs typeface="Calibri"/>
              </a:rPr>
              <a:t> </a:t>
            </a:r>
            <a:r>
              <a:rPr sz="2400" dirty="0">
                <a:latin typeface="Calibri"/>
                <a:cs typeface="Calibri"/>
              </a:rPr>
              <a:t>lines</a:t>
            </a:r>
          </a:p>
          <a:p>
            <a:pPr marL="754380" lvl="1" indent="-284480">
              <a:lnSpc>
                <a:spcPct val="100000"/>
              </a:lnSpc>
              <a:spcBef>
                <a:spcPts val="575"/>
              </a:spcBef>
              <a:buFont typeface="Arial"/>
              <a:buChar char="–"/>
              <a:tabLst>
                <a:tab pos="755015" algn="l"/>
              </a:tabLst>
            </a:pPr>
            <a:r>
              <a:rPr sz="2400" spc="-20" dirty="0">
                <a:latin typeface="Calibri"/>
                <a:cs typeface="Calibri"/>
              </a:rPr>
              <a:t>Say </a:t>
            </a:r>
            <a:r>
              <a:rPr sz="2400" dirty="0">
                <a:latin typeface="Calibri"/>
                <a:cs typeface="Calibri"/>
              </a:rPr>
              <a:t>who </a:t>
            </a:r>
            <a:r>
              <a:rPr sz="2400" spc="-10" dirty="0">
                <a:latin typeface="Calibri"/>
                <a:cs typeface="Calibri"/>
              </a:rPr>
              <a:t>you </a:t>
            </a:r>
            <a:r>
              <a:rPr sz="2400" spc="-15" dirty="0">
                <a:latin typeface="Calibri"/>
                <a:cs typeface="Calibri"/>
              </a:rPr>
              <a:t>are </a:t>
            </a:r>
            <a:r>
              <a:rPr sz="2400" dirty="0">
                <a:latin typeface="Calibri"/>
                <a:cs typeface="Calibri"/>
              </a:rPr>
              <a:t>and </a:t>
            </a:r>
            <a:r>
              <a:rPr sz="2400" spc="-10" dirty="0">
                <a:latin typeface="Calibri"/>
                <a:cs typeface="Calibri"/>
              </a:rPr>
              <a:t>what </a:t>
            </a:r>
            <a:r>
              <a:rPr sz="2400" spc="-15" dirty="0">
                <a:latin typeface="Calibri"/>
                <a:cs typeface="Calibri"/>
              </a:rPr>
              <a:t>course </a:t>
            </a:r>
            <a:r>
              <a:rPr sz="2400" spc="-10" dirty="0">
                <a:latin typeface="Calibri"/>
                <a:cs typeface="Calibri"/>
              </a:rPr>
              <a:t>you </a:t>
            </a:r>
            <a:r>
              <a:rPr sz="2400" spc="-15" dirty="0">
                <a:latin typeface="Calibri"/>
                <a:cs typeface="Calibri"/>
              </a:rPr>
              <a:t>are</a:t>
            </a:r>
            <a:r>
              <a:rPr sz="2400" spc="-35" dirty="0">
                <a:latin typeface="Calibri"/>
                <a:cs typeface="Calibri"/>
              </a:rPr>
              <a:t> </a:t>
            </a:r>
            <a:r>
              <a:rPr sz="2400" spc="-5" dirty="0">
                <a:latin typeface="Calibri"/>
                <a:cs typeface="Calibri"/>
              </a:rPr>
              <a:t>on</a:t>
            </a:r>
            <a:endParaRPr sz="2400" dirty="0">
              <a:latin typeface="Calibri"/>
              <a:cs typeface="Calibri"/>
            </a:endParaRPr>
          </a:p>
          <a:p>
            <a:pPr marL="754380" lvl="1" indent="-284480">
              <a:lnSpc>
                <a:spcPct val="100000"/>
              </a:lnSpc>
              <a:spcBef>
                <a:spcPts val="580"/>
              </a:spcBef>
              <a:buFont typeface="Arial"/>
              <a:buChar char="–"/>
              <a:tabLst>
                <a:tab pos="755015" algn="l"/>
              </a:tabLst>
            </a:pPr>
            <a:r>
              <a:rPr sz="2400" spc="-20" dirty="0">
                <a:latin typeface="Calibri"/>
                <a:cs typeface="Calibri"/>
              </a:rPr>
              <a:t>State </a:t>
            </a:r>
            <a:r>
              <a:rPr sz="2400" spc="-10" dirty="0">
                <a:latin typeface="Calibri"/>
                <a:cs typeface="Calibri"/>
              </a:rPr>
              <a:t>your </a:t>
            </a:r>
            <a:r>
              <a:rPr sz="2400" dirty="0">
                <a:latin typeface="Calibri"/>
                <a:cs typeface="Calibri"/>
              </a:rPr>
              <a:t>issues as </a:t>
            </a:r>
            <a:r>
              <a:rPr sz="2400" spc="-10" dirty="0">
                <a:latin typeface="Calibri"/>
                <a:cs typeface="Calibri"/>
              </a:rPr>
              <a:t>best you</a:t>
            </a:r>
            <a:r>
              <a:rPr sz="2400" spc="-110" dirty="0">
                <a:latin typeface="Calibri"/>
                <a:cs typeface="Calibri"/>
              </a:rPr>
              <a:t> </a:t>
            </a:r>
            <a:r>
              <a:rPr sz="2400" spc="-5" dirty="0">
                <a:latin typeface="Calibri"/>
                <a:cs typeface="Calibri"/>
              </a:rPr>
              <a:t>can</a:t>
            </a:r>
            <a:r>
              <a:rPr sz="2400" spc="-5" dirty="0" smtClean="0">
                <a:latin typeface="Calibri"/>
                <a:cs typeface="Calibri"/>
              </a:rPr>
              <a:t>.</a:t>
            </a:r>
            <a:endParaRPr lang="es-ES" sz="2400" spc="-5" dirty="0" smtClean="0">
              <a:latin typeface="Calibri"/>
              <a:cs typeface="Calibri"/>
            </a:endParaRPr>
          </a:p>
          <a:p>
            <a:pPr marL="754380" lvl="1" indent="-284480">
              <a:lnSpc>
                <a:spcPct val="100000"/>
              </a:lnSpc>
              <a:spcBef>
                <a:spcPts val="580"/>
              </a:spcBef>
              <a:buFont typeface="Arial"/>
              <a:buChar char="–"/>
              <a:tabLst>
                <a:tab pos="755015" algn="l"/>
              </a:tabLst>
            </a:pPr>
            <a:endParaRPr lang="es-ES" sz="2400" spc="-5" dirty="0">
              <a:latin typeface="Calibri"/>
              <a:cs typeface="Calibri"/>
            </a:endParaRPr>
          </a:p>
          <a:p>
            <a:pPr marL="355600" indent="-342900">
              <a:lnSpc>
                <a:spcPct val="100000"/>
              </a:lnSpc>
              <a:buFont typeface="Arial"/>
              <a:buChar char="•"/>
              <a:tabLst>
                <a:tab pos="355600" algn="l"/>
              </a:tabLst>
            </a:pPr>
            <a:r>
              <a:rPr lang="en-US" sz="2800" spc="-5" dirty="0">
                <a:cs typeface="Calibri"/>
              </a:rPr>
              <a:t>Talk to your classmates</a:t>
            </a:r>
            <a:r>
              <a:rPr lang="en-US" sz="2800" spc="-10" dirty="0">
                <a:cs typeface="Calibri"/>
              </a:rPr>
              <a:t>.</a:t>
            </a:r>
            <a:endParaRPr lang="en-US" sz="2800" dirty="0">
              <a:cs typeface="Calibri"/>
            </a:endParaRPr>
          </a:p>
          <a:p>
            <a:pPr marL="754380" marR="272415" lvl="1" indent="-284480">
              <a:lnSpc>
                <a:spcPct val="100000"/>
              </a:lnSpc>
              <a:spcBef>
                <a:spcPts val="550"/>
              </a:spcBef>
              <a:buFont typeface="Arial"/>
              <a:buChar char="–"/>
              <a:tabLst>
                <a:tab pos="755015" algn="l"/>
              </a:tabLst>
            </a:pPr>
            <a:r>
              <a:rPr lang="en-US" sz="2400" spc="-5" dirty="0">
                <a:cs typeface="Calibri"/>
              </a:rPr>
              <a:t>Other </a:t>
            </a:r>
            <a:r>
              <a:rPr lang="en-US" sz="2400" spc="-10" dirty="0">
                <a:cs typeface="Calibri"/>
              </a:rPr>
              <a:t>students </a:t>
            </a:r>
            <a:r>
              <a:rPr lang="en-US" sz="2400" spc="-20" dirty="0">
                <a:cs typeface="Calibri"/>
              </a:rPr>
              <a:t>may have </a:t>
            </a:r>
            <a:r>
              <a:rPr lang="en-US" sz="2400" spc="-5" dirty="0">
                <a:cs typeface="Calibri"/>
              </a:rPr>
              <a:t>had, or </a:t>
            </a:r>
            <a:r>
              <a:rPr lang="en-US" sz="2400" spc="-15" dirty="0">
                <a:cs typeface="Calibri"/>
              </a:rPr>
              <a:t>may </a:t>
            </a:r>
            <a:r>
              <a:rPr lang="en-US" sz="2400" spc="-20" dirty="0">
                <a:cs typeface="Calibri"/>
              </a:rPr>
              <a:t>have </a:t>
            </a:r>
            <a:r>
              <a:rPr lang="en-US" sz="2400" dirty="0">
                <a:cs typeface="Calibri"/>
              </a:rPr>
              <a:t>in the </a:t>
            </a:r>
            <a:r>
              <a:rPr lang="en-US" sz="2400" spc="-10" dirty="0">
                <a:cs typeface="Calibri"/>
              </a:rPr>
              <a:t>future,  </a:t>
            </a:r>
            <a:r>
              <a:rPr lang="en-US" sz="2400" dirty="0">
                <a:cs typeface="Calibri"/>
              </a:rPr>
              <a:t>the </a:t>
            </a:r>
            <a:r>
              <a:rPr lang="en-US" sz="2400" spc="-5" dirty="0">
                <a:cs typeface="Calibri"/>
              </a:rPr>
              <a:t>same </a:t>
            </a:r>
            <a:r>
              <a:rPr lang="en-US" sz="2400" spc="-10" dirty="0">
                <a:cs typeface="Calibri"/>
              </a:rPr>
              <a:t>problem. </a:t>
            </a:r>
            <a:r>
              <a:rPr lang="en-US" sz="2400" dirty="0">
                <a:cs typeface="Calibri"/>
              </a:rPr>
              <a:t>Be a</a:t>
            </a:r>
            <a:r>
              <a:rPr lang="en-US" sz="2400" spc="-95" dirty="0">
                <a:cs typeface="Calibri"/>
              </a:rPr>
              <a:t> </a:t>
            </a:r>
            <a:r>
              <a:rPr lang="en-US" sz="2400" spc="-20" dirty="0">
                <a:cs typeface="Calibri"/>
              </a:rPr>
              <a:t>community.</a:t>
            </a:r>
            <a:endParaRPr lang="en-US" sz="2400" dirty="0">
              <a:cs typeface="Calibri"/>
            </a:endParaRPr>
          </a:p>
          <a:p>
            <a:pPr marL="754380" lvl="1" indent="-284480">
              <a:lnSpc>
                <a:spcPct val="100000"/>
              </a:lnSpc>
              <a:spcBef>
                <a:spcPts val="580"/>
              </a:spcBef>
              <a:buFont typeface="Arial"/>
              <a:buChar char="–"/>
              <a:tabLst>
                <a:tab pos="755015" algn="l"/>
              </a:tabLst>
            </a:pPr>
            <a:endParaRPr sz="2400" dirty="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7058355" cy="1219200"/>
          </a:xfrm>
          <a:prstGeom prst="rect">
            <a:avLst/>
          </a:prstGeom>
        </p:spPr>
        <p:txBody>
          <a:bodyPr vert="horz" wrap="square" lIns="0" tIns="270764" rIns="0" bIns="0" rtlCol="0">
            <a:spAutoFit/>
          </a:bodyPr>
          <a:lstStyle/>
          <a:p>
            <a:pPr marL="1210310">
              <a:lnSpc>
                <a:spcPct val="100000"/>
              </a:lnSpc>
            </a:pPr>
            <a:r>
              <a:rPr spc="-75" dirty="0"/>
              <a:t>Tasks </a:t>
            </a:r>
            <a:r>
              <a:rPr spc="-30" dirty="0"/>
              <a:t>for </a:t>
            </a:r>
            <a:r>
              <a:rPr dirty="0"/>
              <a:t>this</a:t>
            </a:r>
            <a:r>
              <a:rPr spc="30" dirty="0"/>
              <a:t> </a:t>
            </a:r>
            <a:r>
              <a:rPr spc="-5" dirty="0"/>
              <a:t>week…</a:t>
            </a:r>
          </a:p>
        </p:txBody>
      </p:sp>
      <p:sp>
        <p:nvSpPr>
          <p:cNvPr id="3" name="object 3"/>
          <p:cNvSpPr txBox="1"/>
          <p:nvPr/>
        </p:nvSpPr>
        <p:spPr>
          <a:xfrm>
            <a:off x="304800" y="762000"/>
            <a:ext cx="8534400" cy="7001917"/>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lang="es-ES" sz="2000" b="1" spc="-10" dirty="0" smtClean="0">
                <a:latin typeface="Calibri"/>
                <a:cs typeface="Calibri"/>
              </a:rPr>
              <a:t>LAB 1</a:t>
            </a:r>
            <a:r>
              <a:rPr sz="2000" b="1" spc="-5" dirty="0" smtClean="0">
                <a:latin typeface="Calibri"/>
                <a:cs typeface="Calibri"/>
              </a:rPr>
              <a:t>:</a:t>
            </a:r>
            <a:r>
              <a:rPr lang="es-ES" sz="2000" b="1" spc="-5" dirty="0" smtClean="0">
                <a:latin typeface="Calibri"/>
                <a:cs typeface="Calibri"/>
              </a:rPr>
              <a:t> </a:t>
            </a:r>
          </a:p>
          <a:p>
            <a:pPr marL="12700">
              <a:lnSpc>
                <a:spcPct val="100000"/>
              </a:lnSpc>
              <a:tabLst>
                <a:tab pos="355600" algn="l"/>
              </a:tabLst>
            </a:pPr>
            <a:r>
              <a:rPr lang="es-ES" sz="2000" spc="-5" dirty="0" smtClean="0">
                <a:latin typeface="Calibri"/>
                <a:cs typeface="Calibri"/>
              </a:rPr>
              <a:t>LAB 1 A</a:t>
            </a:r>
          </a:p>
          <a:p>
            <a:pPr marL="12700">
              <a:lnSpc>
                <a:spcPct val="100000"/>
              </a:lnSpc>
              <a:tabLst>
                <a:tab pos="355600" algn="l"/>
              </a:tabLst>
            </a:pPr>
            <a:r>
              <a:rPr lang="es-ES" sz="2000" spc="-5" dirty="0" err="1" smtClean="0">
                <a:latin typeface="Calibri"/>
                <a:cs typeface="Calibri"/>
              </a:rPr>
              <a:t>Getting</a:t>
            </a:r>
            <a:r>
              <a:rPr lang="es-ES" sz="2000" spc="-5" dirty="0" smtClean="0">
                <a:latin typeface="Calibri"/>
                <a:cs typeface="Calibri"/>
              </a:rPr>
              <a:t> </a:t>
            </a:r>
            <a:r>
              <a:rPr lang="es-ES" sz="2000" spc="-5" dirty="0" err="1" smtClean="0">
                <a:latin typeface="Calibri"/>
                <a:cs typeface="Calibri"/>
              </a:rPr>
              <a:t>started</a:t>
            </a:r>
            <a:r>
              <a:rPr lang="es-ES" sz="2000" spc="-5" dirty="0" smtClean="0">
                <a:latin typeface="Calibri"/>
                <a:cs typeface="Calibri"/>
              </a:rPr>
              <a:t> </a:t>
            </a:r>
            <a:r>
              <a:rPr lang="es-ES" sz="2000" spc="-5" dirty="0" err="1" smtClean="0">
                <a:latin typeface="Calibri"/>
                <a:cs typeface="Calibri"/>
              </a:rPr>
              <a:t>with</a:t>
            </a:r>
            <a:r>
              <a:rPr lang="es-ES" sz="2000" spc="-5" dirty="0" smtClean="0">
                <a:latin typeface="Calibri"/>
                <a:cs typeface="Calibri"/>
              </a:rPr>
              <a:t> R and R </a:t>
            </a:r>
            <a:r>
              <a:rPr lang="es-ES" sz="2000" spc="-5" dirty="0" err="1" smtClean="0">
                <a:latin typeface="Calibri"/>
                <a:cs typeface="Calibri"/>
              </a:rPr>
              <a:t>studio</a:t>
            </a:r>
            <a:r>
              <a:rPr lang="es-ES" sz="2000" spc="-5" dirty="0" smtClean="0">
                <a:latin typeface="Calibri"/>
                <a:cs typeface="Calibri"/>
              </a:rPr>
              <a:t>:</a:t>
            </a:r>
          </a:p>
          <a:p>
            <a:pPr marL="12700">
              <a:lnSpc>
                <a:spcPct val="100000"/>
              </a:lnSpc>
              <a:tabLst>
                <a:tab pos="355600" algn="l"/>
              </a:tabLst>
            </a:pPr>
            <a:r>
              <a:rPr lang="es-ES" sz="2000" spc="-5" dirty="0">
                <a:cs typeface="Calibri"/>
                <a:hlinkClick r:id="rId2"/>
              </a:rPr>
              <a:t>https://ourcodingclub.github.io/tutorials/intro-to-r</a:t>
            </a:r>
            <a:r>
              <a:rPr lang="es-ES" sz="2000" spc="-5" dirty="0" smtClean="0">
                <a:cs typeface="Calibri"/>
                <a:hlinkClick r:id="rId2"/>
              </a:rPr>
              <a:t>/</a:t>
            </a:r>
            <a:endParaRPr lang="es-ES" sz="2000" spc="-5" dirty="0" smtClean="0">
              <a:cs typeface="Calibri"/>
            </a:endParaRPr>
          </a:p>
          <a:p>
            <a:pPr marL="12700">
              <a:lnSpc>
                <a:spcPct val="100000"/>
              </a:lnSpc>
              <a:tabLst>
                <a:tab pos="355600" algn="l"/>
              </a:tabLst>
            </a:pPr>
            <a:endParaRPr lang="es-ES" sz="2000" spc="-5" dirty="0" smtClean="0">
              <a:latin typeface="Calibri"/>
              <a:cs typeface="Calibri"/>
            </a:endParaRPr>
          </a:p>
          <a:p>
            <a:pPr marL="12700">
              <a:lnSpc>
                <a:spcPct val="100000"/>
              </a:lnSpc>
              <a:tabLst>
                <a:tab pos="355600" algn="l"/>
              </a:tabLst>
            </a:pPr>
            <a:r>
              <a:rPr lang="es-ES" sz="2000" spc="-5" dirty="0" smtClean="0">
                <a:latin typeface="Calibri"/>
                <a:cs typeface="Calibri"/>
              </a:rPr>
              <a:t>LAB 1 B</a:t>
            </a:r>
          </a:p>
          <a:p>
            <a:pPr marL="12700">
              <a:lnSpc>
                <a:spcPct val="100000"/>
              </a:lnSpc>
              <a:tabLst>
                <a:tab pos="355600" algn="l"/>
              </a:tabLst>
            </a:pPr>
            <a:r>
              <a:rPr lang="es-ES" sz="2000" spc="-5" dirty="0" smtClean="0">
                <a:latin typeface="Calibri"/>
                <a:cs typeface="Calibri"/>
              </a:rPr>
              <a:t>Simple </a:t>
            </a:r>
            <a:r>
              <a:rPr lang="es-ES" sz="2000" spc="-5" dirty="0" err="1" smtClean="0">
                <a:latin typeface="Calibri"/>
                <a:cs typeface="Calibri"/>
              </a:rPr>
              <a:t>math</a:t>
            </a:r>
            <a:r>
              <a:rPr lang="es-ES" sz="2000" spc="-5" dirty="0" smtClean="0">
                <a:latin typeface="Calibri"/>
                <a:cs typeface="Calibri"/>
              </a:rPr>
              <a:t> </a:t>
            </a:r>
            <a:r>
              <a:rPr lang="es-ES" sz="2000" spc="-5" dirty="0" err="1" smtClean="0">
                <a:latin typeface="Calibri"/>
                <a:cs typeface="Calibri"/>
              </a:rPr>
              <a:t>with</a:t>
            </a:r>
            <a:r>
              <a:rPr lang="es-ES" sz="2000" spc="-5" dirty="0" smtClean="0">
                <a:latin typeface="Calibri"/>
                <a:cs typeface="Calibri"/>
              </a:rPr>
              <a:t> R</a:t>
            </a:r>
          </a:p>
          <a:p>
            <a:pPr marL="12700">
              <a:lnSpc>
                <a:spcPct val="100000"/>
              </a:lnSpc>
              <a:tabLst>
                <a:tab pos="355600" algn="l"/>
              </a:tabLst>
            </a:pPr>
            <a:endParaRPr sz="2000" dirty="0">
              <a:latin typeface="Times New Roman"/>
              <a:cs typeface="Times New Roman"/>
            </a:endParaRPr>
          </a:p>
          <a:p>
            <a:pPr marL="355600" indent="-342900">
              <a:lnSpc>
                <a:spcPct val="100000"/>
              </a:lnSpc>
              <a:buFont typeface="Arial"/>
              <a:buChar char="•"/>
              <a:tabLst>
                <a:tab pos="355600" algn="l"/>
              </a:tabLst>
            </a:pPr>
            <a:r>
              <a:rPr lang="es-ES" sz="2000" b="1" spc="-5" dirty="0" err="1" smtClean="0">
                <a:latin typeface="Calibri"/>
                <a:cs typeface="Calibri"/>
              </a:rPr>
              <a:t>Activity</a:t>
            </a:r>
            <a:r>
              <a:rPr lang="es-ES" sz="2000" b="1" spc="-5" dirty="0" smtClean="0">
                <a:latin typeface="Calibri"/>
                <a:cs typeface="Calibri"/>
              </a:rPr>
              <a:t> - </a:t>
            </a:r>
            <a:r>
              <a:rPr lang="es-ES" sz="2000" b="1" spc="-5" dirty="0" err="1" smtClean="0">
                <a:latin typeface="Calibri"/>
                <a:cs typeface="Calibri"/>
              </a:rPr>
              <a:t>Homework</a:t>
            </a:r>
            <a:r>
              <a:rPr lang="es-ES" sz="2000" b="1" spc="-5" dirty="0" smtClean="0">
                <a:latin typeface="Calibri"/>
                <a:cs typeface="Calibri"/>
              </a:rPr>
              <a:t>: </a:t>
            </a:r>
            <a:r>
              <a:rPr lang="es-ES" sz="2000" b="1" spc="-5" dirty="0" err="1" smtClean="0">
                <a:latin typeface="Calibri"/>
                <a:cs typeface="Calibri"/>
              </a:rPr>
              <a:t>Problem</a:t>
            </a:r>
            <a:r>
              <a:rPr lang="es-ES" sz="2000" b="1" spc="-5" dirty="0" smtClean="0">
                <a:latin typeface="Calibri"/>
                <a:cs typeface="Calibri"/>
              </a:rPr>
              <a:t> set 1</a:t>
            </a:r>
          </a:p>
          <a:p>
            <a:pPr marL="355600" indent="-342900">
              <a:lnSpc>
                <a:spcPct val="100000"/>
              </a:lnSpc>
              <a:buFont typeface="Arial"/>
              <a:buChar char="•"/>
              <a:tabLst>
                <a:tab pos="355600" algn="l"/>
              </a:tabLst>
            </a:pPr>
            <a:endParaRPr lang="es-ES" sz="2000" b="1" spc="-5" dirty="0">
              <a:latin typeface="Calibri"/>
              <a:cs typeface="Calibri"/>
            </a:endParaRPr>
          </a:p>
          <a:p>
            <a:pPr marL="355600" indent="-342900">
              <a:lnSpc>
                <a:spcPct val="100000"/>
              </a:lnSpc>
              <a:buFont typeface="Arial"/>
              <a:buChar char="•"/>
              <a:tabLst>
                <a:tab pos="355600" algn="l"/>
              </a:tabLst>
            </a:pPr>
            <a:r>
              <a:rPr lang="en-US" sz="2000" b="1" spc="-10" dirty="0">
                <a:cs typeface="Calibri"/>
              </a:rPr>
              <a:t>Reading:</a:t>
            </a:r>
            <a:endParaRPr lang="en-US" sz="2000" dirty="0">
              <a:cs typeface="Calibri"/>
            </a:endParaRPr>
          </a:p>
          <a:p>
            <a:pPr marL="754380" lvl="1" indent="-284480">
              <a:lnSpc>
                <a:spcPct val="100000"/>
              </a:lnSpc>
              <a:spcBef>
                <a:spcPts val="10"/>
              </a:spcBef>
              <a:buFont typeface="Arial"/>
              <a:buChar char="–"/>
              <a:tabLst>
                <a:tab pos="755015" algn="l"/>
              </a:tabLst>
            </a:pPr>
            <a:r>
              <a:rPr lang="en-US" sz="2000" spc="-10" dirty="0">
                <a:cs typeface="Calibri"/>
              </a:rPr>
              <a:t>Go over </a:t>
            </a:r>
            <a:r>
              <a:rPr lang="en-US" sz="2000" spc="-5" dirty="0">
                <a:cs typeface="Calibri"/>
              </a:rPr>
              <a:t>last </a:t>
            </a:r>
            <a:r>
              <a:rPr lang="en-US" sz="2000" spc="-15" dirty="0">
                <a:cs typeface="Calibri"/>
              </a:rPr>
              <a:t>years </a:t>
            </a:r>
            <a:r>
              <a:rPr lang="en-US" sz="2000" spc="-10" dirty="0">
                <a:cs typeface="Calibri"/>
              </a:rPr>
              <a:t>regression lecture</a:t>
            </a:r>
            <a:r>
              <a:rPr lang="en-US" sz="2000" dirty="0">
                <a:cs typeface="Calibri"/>
              </a:rPr>
              <a:t> </a:t>
            </a:r>
            <a:r>
              <a:rPr lang="en-US" sz="2000" spc="-5" dirty="0">
                <a:cs typeface="Calibri"/>
              </a:rPr>
              <a:t>notes</a:t>
            </a:r>
          </a:p>
          <a:p>
            <a:pPr marL="12700">
              <a:lnSpc>
                <a:spcPct val="100000"/>
              </a:lnSpc>
              <a:tabLst>
                <a:tab pos="355600" algn="l"/>
              </a:tabLst>
            </a:pPr>
            <a:endParaRPr lang="es-ES" sz="2000" b="1" spc="-5" dirty="0">
              <a:latin typeface="Calibri"/>
              <a:cs typeface="Calibri"/>
            </a:endParaRPr>
          </a:p>
          <a:p>
            <a:pPr marL="355600" indent="-342900">
              <a:lnSpc>
                <a:spcPct val="100000"/>
              </a:lnSpc>
              <a:buFont typeface="Arial"/>
              <a:buChar char="•"/>
              <a:tabLst>
                <a:tab pos="355600" algn="l"/>
              </a:tabLst>
            </a:pPr>
            <a:r>
              <a:rPr lang="en-US" sz="2000" b="1" spc="-5" dirty="0" smtClean="0">
                <a:cs typeface="Calibri"/>
              </a:rPr>
              <a:t>Add </a:t>
            </a:r>
            <a:r>
              <a:rPr lang="en-US" sz="2000" b="1" spc="-5" dirty="0">
                <a:cs typeface="Calibri"/>
              </a:rPr>
              <a:t>your name to the </a:t>
            </a:r>
            <a:r>
              <a:rPr lang="en-US" sz="2000" b="1" spc="-5" dirty="0" err="1">
                <a:cs typeface="Calibri"/>
              </a:rPr>
              <a:t>github</a:t>
            </a:r>
            <a:r>
              <a:rPr lang="en-US" sz="2000" b="1" spc="-5" dirty="0">
                <a:cs typeface="Calibri"/>
              </a:rPr>
              <a:t> </a:t>
            </a:r>
            <a:r>
              <a:rPr lang="en-US" sz="2000" b="1" spc="-5" dirty="0" smtClean="0">
                <a:cs typeface="Calibri"/>
              </a:rPr>
              <a:t>classroom (now)</a:t>
            </a:r>
          </a:p>
          <a:p>
            <a:pPr marL="12700">
              <a:lnSpc>
                <a:spcPct val="100000"/>
              </a:lnSpc>
              <a:tabLst>
                <a:tab pos="355600" algn="l"/>
              </a:tabLst>
            </a:pPr>
            <a:endParaRPr lang="en-US" sz="2000" b="1" spc="-5" dirty="0" smtClean="0">
              <a:cs typeface="Calibri"/>
            </a:endParaRPr>
          </a:p>
          <a:p>
            <a:pPr marL="355600" indent="-342900">
              <a:lnSpc>
                <a:spcPct val="100000"/>
              </a:lnSpc>
              <a:buFont typeface="Arial"/>
              <a:buChar char="•"/>
              <a:tabLst>
                <a:tab pos="355600" algn="l"/>
              </a:tabLst>
            </a:pPr>
            <a:r>
              <a:rPr lang="en-US" sz="2000" b="1" spc="-5" dirty="0">
                <a:cs typeface="Calibri"/>
              </a:rPr>
              <a:t>Accept invitation</a:t>
            </a:r>
            <a:r>
              <a:rPr lang="en-US" sz="2000" b="1" spc="-5" dirty="0">
                <a:cs typeface="Calibri"/>
              </a:rPr>
              <a:t>: </a:t>
            </a:r>
            <a:r>
              <a:rPr lang="en-US" sz="2000" b="1" spc="-5" dirty="0">
                <a:cs typeface="Calibri"/>
                <a:hlinkClick r:id="rId3"/>
              </a:rPr>
              <a:t>https://</a:t>
            </a:r>
            <a:r>
              <a:rPr lang="en-US" sz="2000" b="1" spc="-5" dirty="0" smtClean="0">
                <a:cs typeface="Calibri"/>
                <a:hlinkClick r:id="rId3"/>
              </a:rPr>
              <a:t>classroom.github.com/a/XvcIQC_A</a:t>
            </a:r>
            <a:endParaRPr lang="en-US" sz="2000" b="1" spc="-5" dirty="0" smtClean="0">
              <a:cs typeface="Calibri"/>
            </a:endParaRPr>
          </a:p>
          <a:p>
            <a:pPr marL="12700">
              <a:lnSpc>
                <a:spcPct val="100000"/>
              </a:lnSpc>
              <a:tabLst>
                <a:tab pos="355600" algn="l"/>
              </a:tabLst>
            </a:pPr>
            <a:endParaRPr lang="en-US" sz="2000" b="1" spc="-5" dirty="0" smtClean="0">
              <a:cs typeface="Calibri"/>
            </a:endParaRPr>
          </a:p>
          <a:p>
            <a:pPr marL="355600" indent="-342900">
              <a:lnSpc>
                <a:spcPct val="100000"/>
              </a:lnSpc>
              <a:buFont typeface="Arial"/>
              <a:buChar char="•"/>
              <a:tabLst>
                <a:tab pos="355600" algn="l"/>
              </a:tabLst>
            </a:pPr>
            <a:r>
              <a:rPr lang="en-US" sz="2000" b="1" spc="-5" dirty="0" smtClean="0">
                <a:cs typeface="Calibri"/>
              </a:rPr>
              <a:t>Submit your </a:t>
            </a:r>
            <a:r>
              <a:rPr lang="en-US" sz="2000" b="1" spc="-5" dirty="0" smtClean="0">
                <a:cs typeface="Calibri"/>
              </a:rPr>
              <a:t>activity-homework (Problem set 1) </a:t>
            </a:r>
            <a:r>
              <a:rPr lang="en-US" sz="2000" b="1" spc="-5" dirty="0" smtClean="0">
                <a:cs typeface="Calibri"/>
              </a:rPr>
              <a:t>in </a:t>
            </a:r>
            <a:r>
              <a:rPr lang="en-US" sz="2000" b="1" spc="-5" dirty="0" err="1" smtClean="0">
                <a:cs typeface="Calibri"/>
              </a:rPr>
              <a:t>github</a:t>
            </a:r>
            <a:r>
              <a:rPr lang="en-US" sz="2000" b="1" spc="-5" dirty="0" smtClean="0">
                <a:cs typeface="Calibri"/>
              </a:rPr>
              <a:t> classroom</a:t>
            </a:r>
          </a:p>
          <a:p>
            <a:pPr marL="12700">
              <a:lnSpc>
                <a:spcPct val="100000"/>
              </a:lnSpc>
              <a:tabLst>
                <a:tab pos="355600" algn="l"/>
              </a:tabLst>
            </a:pPr>
            <a:endParaRPr lang="es-ES" sz="2500" b="1" spc="-5" dirty="0" smtClean="0">
              <a:latin typeface="Calibri"/>
              <a:cs typeface="Calibri"/>
            </a:endParaRPr>
          </a:p>
          <a:p>
            <a:pPr marL="12700">
              <a:lnSpc>
                <a:spcPct val="100000"/>
              </a:lnSpc>
              <a:tabLst>
                <a:tab pos="355600" algn="l"/>
              </a:tabLst>
            </a:pPr>
            <a:endParaRPr sz="2600" dirty="0">
              <a:latin typeface="Times New Roman"/>
              <a:cs typeface="Times New Roman"/>
            </a:endParaRPr>
          </a:p>
          <a:p>
            <a:pPr marL="754380" lvl="1" indent="-284480">
              <a:lnSpc>
                <a:spcPct val="100000"/>
              </a:lnSpc>
              <a:spcBef>
                <a:spcPts val="10"/>
              </a:spcBef>
              <a:buFont typeface="Arial"/>
              <a:buChar char="–"/>
              <a:tabLst>
                <a:tab pos="755015" algn="l"/>
              </a:tabLst>
            </a:pPr>
            <a:endParaRPr lang="es-ES" sz="2200" spc="-5" dirty="0">
              <a:latin typeface="Calibri"/>
              <a:cs typeface="Calibri"/>
            </a:endParaRPr>
          </a:p>
          <a:p>
            <a:pPr marL="469900" lvl="1">
              <a:lnSpc>
                <a:spcPct val="100000"/>
              </a:lnSpc>
              <a:spcBef>
                <a:spcPts val="10"/>
              </a:spcBef>
              <a:tabLst>
                <a:tab pos="755015" algn="l"/>
              </a:tabLst>
            </a:pPr>
            <a:endParaRPr lang="es-ES" sz="2200" dirty="0">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2822" y="204342"/>
            <a:ext cx="7058355" cy="677108"/>
          </a:xfrm>
        </p:spPr>
        <p:txBody>
          <a:bodyPr/>
          <a:lstStyle/>
          <a:p>
            <a:pPr algn="ctr"/>
            <a:r>
              <a:rPr lang="en-US" dirty="0" smtClean="0"/>
              <a:t>Introduction to R</a:t>
            </a:r>
            <a:endParaRPr lang="en-US" dirty="0"/>
          </a:p>
        </p:txBody>
      </p:sp>
      <p:sp>
        <p:nvSpPr>
          <p:cNvPr id="3" name="Marcador de texto 2"/>
          <p:cNvSpPr>
            <a:spLocks noGrp="1"/>
          </p:cNvSpPr>
          <p:nvPr>
            <p:ph type="body" idx="1"/>
          </p:nvPr>
        </p:nvSpPr>
        <p:spPr>
          <a:xfrm>
            <a:off x="535940" y="1557273"/>
            <a:ext cx="8072119" cy="4801314"/>
          </a:xfrm>
        </p:spPr>
        <p:txBody>
          <a:bodyPr/>
          <a:lstStyle/>
          <a:p>
            <a:r>
              <a:rPr lang="en-US" sz="3200" dirty="0" smtClean="0"/>
              <a:t>Why R? </a:t>
            </a:r>
          </a:p>
          <a:p>
            <a:endParaRPr lang="en-US" sz="3200" dirty="0"/>
          </a:p>
          <a:p>
            <a:pPr marL="457200" indent="-457200">
              <a:buFont typeface="Arial" panose="020B0604020202020204" pitchFamily="34" charset="0"/>
              <a:buChar char="•"/>
            </a:pPr>
            <a:r>
              <a:rPr lang="en-US" sz="2400" dirty="0"/>
              <a:t>R is the de facto standard in the social sciences</a:t>
            </a:r>
            <a:r>
              <a:rPr lang="en-US" sz="2400" dirty="0" smtClean="0"/>
              <a:t>.</a:t>
            </a:r>
          </a:p>
          <a:p>
            <a:pPr marL="457200" indent="-457200">
              <a:buFont typeface="Arial" panose="020B0604020202020204" pitchFamily="34" charset="0"/>
              <a:buChar char="•"/>
            </a:pPr>
            <a:r>
              <a:rPr lang="en-US" sz="2400" dirty="0" smtClean="0"/>
              <a:t>R vs traditional statistical proprietary software (e.g. SPSS)</a:t>
            </a:r>
          </a:p>
          <a:p>
            <a:pPr marL="914400" lvl="1" indent="-457200">
              <a:buFont typeface="+mj-lt"/>
              <a:buAutoNum type="arabicPeriod"/>
            </a:pPr>
            <a:r>
              <a:rPr lang="en-US" sz="2400" dirty="0" smtClean="0"/>
              <a:t>More jobs</a:t>
            </a:r>
          </a:p>
          <a:p>
            <a:pPr marL="914400" lvl="1" indent="-457200">
              <a:buFont typeface="+mj-lt"/>
              <a:buAutoNum type="arabicPeriod"/>
            </a:pPr>
            <a:r>
              <a:rPr lang="en-US" sz="2400" dirty="0" smtClean="0"/>
              <a:t>Reproducible practices</a:t>
            </a:r>
          </a:p>
          <a:p>
            <a:pPr marL="914400" lvl="1" indent="-457200">
              <a:buFont typeface="+mj-lt"/>
              <a:buAutoNum type="arabicPeriod"/>
            </a:pPr>
            <a:r>
              <a:rPr lang="en-US" sz="2400" dirty="0" smtClean="0"/>
              <a:t>Learning curve</a:t>
            </a:r>
          </a:p>
          <a:p>
            <a:pPr marL="914400" lvl="1" indent="-457200">
              <a:buFont typeface="+mj-lt"/>
              <a:buAutoNum type="arabicPeriod"/>
            </a:pPr>
            <a:r>
              <a:rPr lang="en-US" sz="2400" dirty="0" smtClean="0"/>
              <a:t>No licensing hassle</a:t>
            </a:r>
          </a:p>
          <a:p>
            <a:pPr marL="914400" lvl="1" indent="-457200">
              <a:buFont typeface="+mj-lt"/>
              <a:buAutoNum type="arabicPeriod"/>
            </a:pPr>
            <a:r>
              <a:rPr lang="en-US" sz="2400" dirty="0" smtClean="0"/>
              <a:t>Data processing</a:t>
            </a:r>
          </a:p>
          <a:p>
            <a:pPr marL="914400" lvl="1" indent="-457200">
              <a:buFont typeface="+mj-lt"/>
              <a:buAutoNum type="arabicPeriod"/>
            </a:pPr>
            <a:endParaRPr lang="en-US" sz="2400" dirty="0" smtClean="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2279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2822" y="204342"/>
            <a:ext cx="7058355" cy="677108"/>
          </a:xfrm>
        </p:spPr>
        <p:txBody>
          <a:bodyPr/>
          <a:lstStyle/>
          <a:p>
            <a:pPr algn="ctr"/>
            <a:r>
              <a:rPr lang="en-US" dirty="0" smtClean="0"/>
              <a:t>Introduction to R</a:t>
            </a:r>
            <a:endParaRPr lang="en-US" dirty="0"/>
          </a:p>
        </p:txBody>
      </p:sp>
      <p:sp>
        <p:nvSpPr>
          <p:cNvPr id="3" name="Marcador de texto 2"/>
          <p:cNvSpPr>
            <a:spLocks noGrp="1"/>
          </p:cNvSpPr>
          <p:nvPr>
            <p:ph type="body" idx="1"/>
          </p:nvPr>
        </p:nvSpPr>
        <p:spPr>
          <a:xfrm>
            <a:off x="535940" y="1557273"/>
            <a:ext cx="8072119" cy="4308872"/>
          </a:xfrm>
        </p:spPr>
        <p:txBody>
          <a:bodyPr/>
          <a:lstStyle/>
          <a:p>
            <a:r>
              <a:rPr lang="en-US" sz="3200" dirty="0" smtClean="0"/>
              <a:t>Base R &amp; </a:t>
            </a:r>
            <a:r>
              <a:rPr lang="en-US" sz="3200" dirty="0" err="1" smtClean="0"/>
              <a:t>Tydiverse</a:t>
            </a:r>
            <a:endParaRPr lang="en-US" sz="3200" dirty="0" smtClean="0"/>
          </a:p>
          <a:p>
            <a:endParaRPr lang="en-US" sz="3200" dirty="0"/>
          </a:p>
          <a:p>
            <a:pPr marL="457200" indent="-457200">
              <a:buFont typeface="Arial" panose="020B0604020202020204" pitchFamily="34" charset="0"/>
              <a:buChar char="•"/>
            </a:pPr>
            <a:r>
              <a:rPr lang="en-US" sz="3200" dirty="0" smtClean="0"/>
              <a:t>Two dialects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Which style should you learn?</a:t>
            </a:r>
            <a:endParaRPr lang="en-US" sz="3200" dirty="0" smtClean="0"/>
          </a:p>
          <a:p>
            <a:pPr marL="457200" indent="-457200">
              <a:buFont typeface="Arial" panose="020B0604020202020204" pitchFamily="34" charset="0"/>
              <a:buChar char="•"/>
            </a:pPr>
            <a:endParaRPr lang="en-US" sz="3200" dirty="0" smtClean="0"/>
          </a:p>
          <a:p>
            <a:endParaRPr lang="en-US" sz="32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531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2822" y="204342"/>
            <a:ext cx="7058355" cy="677108"/>
          </a:xfrm>
        </p:spPr>
        <p:txBody>
          <a:bodyPr/>
          <a:lstStyle/>
          <a:p>
            <a:pPr algn="ctr"/>
            <a:r>
              <a:rPr lang="en-US" dirty="0" smtClean="0"/>
              <a:t>Introduction to R</a:t>
            </a:r>
            <a:endParaRPr lang="en-US" dirty="0"/>
          </a:p>
        </p:txBody>
      </p:sp>
      <p:sp>
        <p:nvSpPr>
          <p:cNvPr id="3" name="Marcador de texto 2"/>
          <p:cNvSpPr>
            <a:spLocks noGrp="1"/>
          </p:cNvSpPr>
          <p:nvPr>
            <p:ph type="body" idx="1"/>
          </p:nvPr>
        </p:nvSpPr>
        <p:spPr>
          <a:xfrm>
            <a:off x="535940" y="1557273"/>
            <a:ext cx="8072119" cy="6432530"/>
          </a:xfrm>
        </p:spPr>
        <p:txBody>
          <a:bodyPr/>
          <a:lstStyle/>
          <a:p>
            <a:r>
              <a:rPr lang="en-US" sz="3200" dirty="0" smtClean="0"/>
              <a:t>Important packages</a:t>
            </a:r>
          </a:p>
          <a:p>
            <a:endParaRPr lang="en-US" sz="3200" dirty="0"/>
          </a:p>
          <a:p>
            <a:r>
              <a:rPr lang="en-US" dirty="0"/>
              <a:t>install.packages('</a:t>
            </a:r>
            <a:r>
              <a:rPr lang="en-US" dirty="0" err="1"/>
              <a:t>tidyverse</a:t>
            </a:r>
            <a:r>
              <a:rPr lang="en-US" dirty="0"/>
              <a:t>')</a:t>
            </a:r>
          </a:p>
          <a:p>
            <a:r>
              <a:rPr lang="en-US" dirty="0"/>
              <a:t>install.packages('broom')</a:t>
            </a:r>
          </a:p>
          <a:p>
            <a:r>
              <a:rPr lang="en-US" dirty="0"/>
              <a:t>install.packages('</a:t>
            </a:r>
            <a:r>
              <a:rPr lang="en-US" dirty="0" err="1"/>
              <a:t>gridExtra</a:t>
            </a:r>
            <a:r>
              <a:rPr lang="en-US" dirty="0"/>
              <a:t>')</a:t>
            </a:r>
          </a:p>
          <a:p>
            <a:r>
              <a:rPr lang="en-US" dirty="0"/>
              <a:t>install.packages('car')</a:t>
            </a:r>
          </a:p>
          <a:p>
            <a:r>
              <a:rPr lang="en-US" dirty="0"/>
              <a:t>install.packages('MASS')</a:t>
            </a:r>
          </a:p>
          <a:p>
            <a:r>
              <a:rPr lang="en-US" dirty="0"/>
              <a:t>install.packages('</a:t>
            </a:r>
            <a:r>
              <a:rPr lang="en-US" dirty="0" err="1"/>
              <a:t>pscl</a:t>
            </a:r>
            <a:r>
              <a:rPr lang="en-US" dirty="0"/>
              <a:t>')</a:t>
            </a:r>
          </a:p>
          <a:p>
            <a:r>
              <a:rPr lang="en-US" dirty="0"/>
              <a:t>install.packages('</a:t>
            </a:r>
            <a:r>
              <a:rPr lang="en-US" dirty="0" err="1"/>
              <a:t>effsize</a:t>
            </a:r>
            <a:r>
              <a:rPr lang="en-US" dirty="0"/>
              <a:t>')</a:t>
            </a:r>
          </a:p>
          <a:p>
            <a:r>
              <a:rPr lang="en-US" dirty="0"/>
              <a:t>install.packages('lme4')</a:t>
            </a:r>
          </a:p>
          <a:p>
            <a:r>
              <a:rPr lang="en-US" dirty="0"/>
              <a:t>install.packages('</a:t>
            </a:r>
            <a:r>
              <a:rPr lang="en-US" dirty="0" err="1"/>
              <a:t>afex</a:t>
            </a:r>
            <a:r>
              <a:rPr lang="en-US" dirty="0"/>
              <a:t>')</a:t>
            </a:r>
          </a:p>
          <a:p>
            <a:r>
              <a:rPr lang="en-US" dirty="0"/>
              <a:t>install.packages('</a:t>
            </a:r>
            <a:r>
              <a:rPr lang="en-US" dirty="0" err="1"/>
              <a:t>brms</a:t>
            </a:r>
            <a:r>
              <a:rPr lang="en-US" dirty="0"/>
              <a:t>')</a:t>
            </a:r>
          </a:p>
          <a:p>
            <a:r>
              <a:rPr lang="en-US" dirty="0"/>
              <a:t>install.packages('</a:t>
            </a:r>
            <a:r>
              <a:rPr lang="en-US" dirty="0" err="1"/>
              <a:t>MuMIn</a:t>
            </a:r>
            <a:r>
              <a:rPr lang="en-US" dirty="0"/>
              <a:t>')</a:t>
            </a:r>
          </a:p>
          <a:p>
            <a:r>
              <a:rPr lang="en-US" dirty="0"/>
              <a:t>install.packages('swirl')</a:t>
            </a:r>
          </a:p>
          <a:p>
            <a:r>
              <a:rPr lang="en-US" dirty="0"/>
              <a:t>install.packages('</a:t>
            </a:r>
            <a:r>
              <a:rPr lang="en-US" dirty="0" err="1"/>
              <a:t>languageR</a:t>
            </a:r>
            <a:r>
              <a:rPr lang="en-US" dirty="0"/>
              <a:t>')</a:t>
            </a:r>
          </a:p>
          <a:p>
            <a:r>
              <a:rPr lang="en-US" dirty="0"/>
              <a:t>install.packages('</a:t>
            </a:r>
            <a:r>
              <a:rPr lang="en-US" dirty="0" err="1"/>
              <a:t>emmeans</a:t>
            </a:r>
            <a:r>
              <a:rPr lang="en-US" dirty="0"/>
              <a:t>')</a:t>
            </a:r>
            <a:endParaRPr lang="en-US" sz="3200" dirty="0" smtClean="0"/>
          </a:p>
          <a:p>
            <a:endParaRPr lang="en-US" sz="32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16367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2822" y="204342"/>
            <a:ext cx="7058355" cy="677108"/>
          </a:xfrm>
        </p:spPr>
        <p:txBody>
          <a:bodyPr/>
          <a:lstStyle/>
          <a:p>
            <a:pPr algn="ctr"/>
            <a:r>
              <a:rPr lang="en-US" dirty="0" smtClean="0"/>
              <a:t>Introduction to R</a:t>
            </a:r>
            <a:endParaRPr lang="en-US" dirty="0"/>
          </a:p>
        </p:txBody>
      </p:sp>
      <p:sp>
        <p:nvSpPr>
          <p:cNvPr id="3" name="Marcador de texto 2"/>
          <p:cNvSpPr>
            <a:spLocks noGrp="1"/>
          </p:cNvSpPr>
          <p:nvPr>
            <p:ph type="body" idx="1"/>
          </p:nvPr>
        </p:nvSpPr>
        <p:spPr>
          <a:xfrm>
            <a:off x="535940" y="1557273"/>
            <a:ext cx="8072119" cy="4308872"/>
          </a:xfrm>
        </p:spPr>
        <p:txBody>
          <a:bodyPr/>
          <a:lstStyle/>
          <a:p>
            <a:r>
              <a:rPr lang="en-US" sz="3200" dirty="0" smtClean="0"/>
              <a:t>What are we going to use R for?</a:t>
            </a:r>
          </a:p>
          <a:p>
            <a:endParaRPr lang="en-US" sz="3200" dirty="0"/>
          </a:p>
          <a:p>
            <a:pPr marL="457200" indent="-457200">
              <a:buFont typeface="Arial" panose="020B0604020202020204" pitchFamily="34" charset="0"/>
              <a:buChar char="•"/>
            </a:pPr>
            <a:r>
              <a:rPr lang="en-US" sz="3200" dirty="0" smtClean="0"/>
              <a:t>Regression modelling</a:t>
            </a:r>
          </a:p>
          <a:p>
            <a:pPr marL="457200" indent="-457200">
              <a:buFont typeface="Arial" panose="020B0604020202020204" pitchFamily="34" charset="0"/>
              <a:buChar char="•"/>
            </a:pPr>
            <a:r>
              <a:rPr lang="en-US" sz="3200" dirty="0"/>
              <a:t>I assume a basic knowledge of the mathematics underlying regression. But, don't panic, we will explain the basic mathematics we study from the ground up.</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9266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2822" y="204342"/>
            <a:ext cx="7058355" cy="677108"/>
          </a:xfrm>
        </p:spPr>
        <p:txBody>
          <a:bodyPr/>
          <a:lstStyle/>
          <a:p>
            <a:pPr algn="ctr"/>
            <a:r>
              <a:rPr lang="en-US" dirty="0" smtClean="0"/>
              <a:t>Statistics</a:t>
            </a:r>
            <a:endParaRPr lang="en-US" dirty="0"/>
          </a:p>
        </p:txBody>
      </p:sp>
      <p:sp>
        <p:nvSpPr>
          <p:cNvPr id="3" name="Marcador de texto 2"/>
          <p:cNvSpPr>
            <a:spLocks noGrp="1"/>
          </p:cNvSpPr>
          <p:nvPr>
            <p:ph type="body" idx="1"/>
          </p:nvPr>
        </p:nvSpPr>
        <p:spPr>
          <a:xfrm>
            <a:off x="535940" y="1557273"/>
            <a:ext cx="8072119" cy="2585323"/>
          </a:xfrm>
        </p:spPr>
        <p:txBody>
          <a:bodyPr/>
          <a:lstStyle/>
          <a:p>
            <a:pPr marL="285750" indent="-285750">
              <a:buFont typeface="Arial" panose="020B0604020202020204" pitchFamily="34" charset="0"/>
              <a:buChar char="•"/>
            </a:pPr>
            <a:r>
              <a:rPr lang="en-US" sz="2400" dirty="0" smtClean="0"/>
              <a:t>Making datasets amenable to human cognition</a:t>
            </a:r>
          </a:p>
          <a:p>
            <a:endParaRPr lang="en-US" sz="2400" dirty="0" smtClean="0"/>
          </a:p>
          <a:p>
            <a:pPr marL="285750" indent="-285750">
              <a:buFont typeface="Arial" panose="020B0604020202020204" pitchFamily="34" charset="0"/>
              <a:buChar char="•"/>
            </a:pPr>
            <a:r>
              <a:rPr lang="en-US" sz="2400" dirty="0" smtClean="0"/>
              <a:t>Preprocessing and analysis</a:t>
            </a:r>
          </a:p>
          <a:p>
            <a:endParaRPr lang="en-US" sz="2400" dirty="0" smtClean="0"/>
          </a:p>
          <a:p>
            <a:pPr marL="285750" indent="-285750">
              <a:buFont typeface="Arial" panose="020B0604020202020204" pitchFamily="34" charset="0"/>
              <a:buChar char="•"/>
            </a:pPr>
            <a:r>
              <a:rPr lang="en-US" sz="2400" dirty="0" smtClean="0"/>
              <a:t>We need R: the ability to </a:t>
            </a:r>
            <a:r>
              <a:rPr lang="en-US" sz="2400" dirty="0"/>
              <a:t>type in programming commands, rather than dealing with the data </a:t>
            </a:r>
            <a:r>
              <a:rPr lang="en-US" sz="2400" dirty="0" smtClean="0"/>
              <a:t>exclusively via </a:t>
            </a:r>
            <a:r>
              <a:rPr lang="en-US" sz="2400" dirty="0"/>
              <a:t>some graphical user interface.</a:t>
            </a:r>
          </a:p>
        </p:txBody>
      </p:sp>
    </p:spTree>
    <p:extLst>
      <p:ext uri="{BB962C8B-B14F-4D97-AF65-F5344CB8AC3E}">
        <p14:creationId xmlns:p14="http://schemas.microsoft.com/office/powerpoint/2010/main" val="17234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2822" y="204342"/>
            <a:ext cx="7058355" cy="677108"/>
          </a:xfrm>
        </p:spPr>
        <p:txBody>
          <a:bodyPr/>
          <a:lstStyle/>
          <a:p>
            <a:pPr algn="ctr"/>
            <a:r>
              <a:rPr lang="en-US" dirty="0" smtClean="0"/>
              <a:t>Statistics</a:t>
            </a:r>
            <a:endParaRPr lang="en-US" dirty="0"/>
          </a:p>
        </p:txBody>
      </p:sp>
      <p:sp>
        <p:nvSpPr>
          <p:cNvPr id="3" name="Marcador de texto 2"/>
          <p:cNvSpPr>
            <a:spLocks noGrp="1"/>
          </p:cNvSpPr>
          <p:nvPr>
            <p:ph type="body" idx="1"/>
          </p:nvPr>
        </p:nvSpPr>
        <p:spPr>
          <a:xfrm>
            <a:off x="535940" y="1557273"/>
            <a:ext cx="8072119" cy="3693319"/>
          </a:xfrm>
        </p:spPr>
        <p:txBody>
          <a:bodyPr/>
          <a:lstStyle/>
          <a:p>
            <a:r>
              <a:rPr lang="en-US" sz="2400" dirty="0" smtClean="0"/>
              <a:t>What could go wrong when using a graphical interface?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Reproducibility and replicability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Spreadsheet errors (e.g</a:t>
            </a:r>
            <a:r>
              <a:rPr lang="en-US" sz="2400" dirty="0"/>
              <a:t>. Reinhart and </a:t>
            </a:r>
            <a:r>
              <a:rPr lang="en-US" sz="2400" dirty="0" err="1"/>
              <a:t>Rogoff</a:t>
            </a:r>
            <a:r>
              <a:rPr lang="en-US" sz="2400" dirty="0"/>
              <a:t> (2010</a:t>
            </a:r>
            <a:r>
              <a:rPr lang="en-US" sz="2400" dirty="0" smtClean="0"/>
              <a:t>))</a:t>
            </a:r>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01176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2822" y="204342"/>
            <a:ext cx="7058355" cy="677108"/>
          </a:xfrm>
        </p:spPr>
        <p:txBody>
          <a:bodyPr/>
          <a:lstStyle/>
          <a:p>
            <a:pPr algn="ctr"/>
            <a:r>
              <a:rPr lang="en-US" dirty="0" smtClean="0"/>
              <a:t>Statistics</a:t>
            </a:r>
            <a:endParaRPr lang="en-US" dirty="0"/>
          </a:p>
        </p:txBody>
      </p:sp>
      <p:sp>
        <p:nvSpPr>
          <p:cNvPr id="3" name="Marcador de texto 2"/>
          <p:cNvSpPr>
            <a:spLocks noGrp="1"/>
          </p:cNvSpPr>
          <p:nvPr>
            <p:ph type="body" idx="1"/>
          </p:nvPr>
        </p:nvSpPr>
        <p:spPr>
          <a:xfrm>
            <a:off x="535940" y="1557273"/>
            <a:ext cx="8072119" cy="1846659"/>
          </a:xfrm>
        </p:spPr>
        <p:txBody>
          <a:bodyPr/>
          <a:lstStyle/>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p:txBody>
      </p:sp>
      <p:sp>
        <p:nvSpPr>
          <p:cNvPr id="5" name="Rectángulo 4"/>
          <p:cNvSpPr/>
          <p:nvPr/>
        </p:nvSpPr>
        <p:spPr>
          <a:xfrm>
            <a:off x="762000" y="914400"/>
            <a:ext cx="7467600" cy="461665"/>
          </a:xfrm>
          <a:prstGeom prst="rect">
            <a:avLst/>
          </a:prstGeom>
        </p:spPr>
        <p:txBody>
          <a:bodyPr wrap="square">
            <a:spAutoFit/>
          </a:bodyPr>
          <a:lstStyle/>
          <a:p>
            <a:pPr marL="285750" indent="-285750">
              <a:buFont typeface="Arial" panose="020B0604020202020204" pitchFamily="34" charset="0"/>
              <a:buChar char="•"/>
            </a:pPr>
            <a:r>
              <a:rPr lang="en-US" sz="2400" dirty="0" smtClean="0"/>
              <a:t>Spreadsheet errors (e.g. Reinhart and </a:t>
            </a:r>
            <a:r>
              <a:rPr lang="en-US" sz="2400" dirty="0" err="1" smtClean="0"/>
              <a:t>Rogoff</a:t>
            </a:r>
            <a:r>
              <a:rPr lang="en-US" sz="2400" dirty="0" smtClean="0"/>
              <a:t> (2010))</a:t>
            </a:r>
            <a:endParaRPr lang="en-US" sz="2400" dirty="0"/>
          </a:p>
        </p:txBody>
      </p:sp>
      <p:sp>
        <p:nvSpPr>
          <p:cNvPr id="7" name="Rectángulo 6"/>
          <p:cNvSpPr/>
          <p:nvPr/>
        </p:nvSpPr>
        <p:spPr>
          <a:xfrm>
            <a:off x="5486400" y="1771233"/>
            <a:ext cx="3429000" cy="2677656"/>
          </a:xfrm>
          <a:prstGeom prst="rect">
            <a:avLst/>
          </a:prstGeom>
        </p:spPr>
        <p:txBody>
          <a:bodyPr wrap="square">
            <a:spAutoFit/>
          </a:bodyPr>
          <a:lstStyle/>
          <a:p>
            <a:r>
              <a:rPr lang="en-US" sz="1400" dirty="0" smtClean="0">
                <a:solidFill>
                  <a:srgbClr val="000000"/>
                </a:solidFill>
                <a:latin typeface="Verdana" panose="020B0604030504040204" pitchFamily="34" charset="0"/>
              </a:rPr>
              <a:t>At </a:t>
            </a:r>
            <a:r>
              <a:rPr lang="en-US" sz="1400" dirty="0">
                <a:solidFill>
                  <a:srgbClr val="000000"/>
                </a:solidFill>
                <a:latin typeface="Verdana" panose="020B0604030504040204" pitchFamily="34" charset="0"/>
              </a:rPr>
              <a:t>one point R&amp;R set cell L51 equal to AVERAGE(L30:L44) when the correct procedure was AVERAGE(L30:L49). They left Denmark, Canada, Belgium, Austria, and Australia out of the average. When you fix the Excel error, a -0.1 percent growth rate turns into 0.2 percent growth. See the article for a picture of the error</a:t>
            </a:r>
            <a:r>
              <a:rPr lang="en-US" sz="1400" dirty="0" smtClean="0">
                <a:solidFill>
                  <a:srgbClr val="000000"/>
                </a:solidFill>
                <a:latin typeface="Verdana" panose="020B0604030504040204" pitchFamily="34" charset="0"/>
              </a:rPr>
              <a:t>.</a:t>
            </a:r>
          </a:p>
          <a:p>
            <a:endParaRPr lang="en-US" sz="1400" dirty="0">
              <a:solidFill>
                <a:srgbClr val="000000"/>
              </a:solidFill>
              <a:latin typeface="Verdana" panose="020B0604030504040204" pitchFamily="34" charset="0"/>
            </a:endParaRPr>
          </a:p>
          <a:p>
            <a:r>
              <a:rPr lang="en-US" sz="1400" dirty="0" smtClean="0">
                <a:solidFill>
                  <a:srgbClr val="000000"/>
                </a:solidFill>
                <a:latin typeface="Verdana" panose="020B0604030504040204" pitchFamily="34" charset="0"/>
                <a:hlinkClick r:id="rId2"/>
              </a:rPr>
              <a:t>Source</a:t>
            </a:r>
            <a:endParaRPr lang="en-US" sz="1400" dirty="0"/>
          </a:p>
        </p:txBody>
      </p:sp>
      <p:sp>
        <p:nvSpPr>
          <p:cNvPr id="8" name="Rectángulo 7"/>
          <p:cNvSpPr/>
          <p:nvPr/>
        </p:nvSpPr>
        <p:spPr>
          <a:xfrm>
            <a:off x="5486400" y="5410200"/>
            <a:ext cx="3276600" cy="1200329"/>
          </a:xfrm>
          <a:prstGeom prst="rect">
            <a:avLst/>
          </a:prstGeom>
        </p:spPr>
        <p:txBody>
          <a:bodyPr wrap="square">
            <a:spAutoFit/>
          </a:bodyPr>
          <a:lstStyle/>
          <a:p>
            <a:r>
              <a:rPr lang="en-US" dirty="0">
                <a:latin typeface="TimesNewRomanPSMT"/>
              </a:rPr>
              <a:t>The European Spreadsheet Risks Interest Group </a:t>
            </a:r>
            <a:r>
              <a:rPr lang="en-US" dirty="0" smtClean="0">
                <a:latin typeface="TimesNewRomanPSMT"/>
              </a:rPr>
              <a:t>elaborates </a:t>
            </a:r>
            <a:r>
              <a:rPr lang="en-US" dirty="0">
                <a:latin typeface="TimesNewRomanPSMT"/>
              </a:rPr>
              <a:t>a long list of</a:t>
            </a:r>
          </a:p>
          <a:p>
            <a:r>
              <a:rPr lang="en-US" dirty="0">
                <a:latin typeface="TimesNewRomanPSMT"/>
              </a:rPr>
              <a:t>spreadsheet “horror stories”</a:t>
            </a:r>
            <a:endParaRPr lang="en-US" dirty="0"/>
          </a:p>
        </p:txBody>
      </p:sp>
      <p:pic>
        <p:nvPicPr>
          <p:cNvPr id="9" name="Imagen 8"/>
          <p:cNvPicPr>
            <a:picLocks noChangeAspect="1"/>
          </p:cNvPicPr>
          <p:nvPr/>
        </p:nvPicPr>
        <p:blipFill>
          <a:blip r:embed="rId3"/>
          <a:stretch>
            <a:fillRect/>
          </a:stretch>
        </p:blipFill>
        <p:spPr>
          <a:xfrm>
            <a:off x="838200" y="1371600"/>
            <a:ext cx="4454687" cy="5029200"/>
          </a:xfrm>
          <a:prstGeom prst="rect">
            <a:avLst/>
          </a:prstGeom>
        </p:spPr>
      </p:pic>
    </p:spTree>
    <p:extLst>
      <p:ext uri="{BB962C8B-B14F-4D97-AF65-F5344CB8AC3E}">
        <p14:creationId xmlns:p14="http://schemas.microsoft.com/office/powerpoint/2010/main" val="364582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35859"/>
            <a:ext cx="7058355" cy="677108"/>
          </a:xfrm>
        </p:spPr>
        <p:txBody>
          <a:bodyPr/>
          <a:lstStyle/>
          <a:p>
            <a:pPr algn="ctr"/>
            <a:r>
              <a:rPr lang="en-US" dirty="0" smtClean="0"/>
              <a:t>Hands-on lab</a:t>
            </a:r>
            <a:endParaRPr lang="en-US" dirty="0"/>
          </a:p>
        </p:txBody>
      </p:sp>
      <p:sp>
        <p:nvSpPr>
          <p:cNvPr id="3" name="Marcador de texto 2"/>
          <p:cNvSpPr>
            <a:spLocks noGrp="1"/>
          </p:cNvSpPr>
          <p:nvPr>
            <p:ph type="body" idx="1"/>
          </p:nvPr>
        </p:nvSpPr>
        <p:spPr>
          <a:xfrm>
            <a:off x="533400" y="702469"/>
            <a:ext cx="8072119" cy="6155531"/>
          </a:xfrm>
        </p:spPr>
        <p:txBody>
          <a:bodyPr/>
          <a:lstStyle/>
          <a:p>
            <a:pPr marL="355600" indent="-342900" algn="just">
              <a:lnSpc>
                <a:spcPct val="100000"/>
              </a:lnSpc>
              <a:buFont typeface="Arial" panose="020B0604020202020204" pitchFamily="34" charset="0"/>
              <a:buChar char="•"/>
              <a:tabLst>
                <a:tab pos="355600" algn="l"/>
              </a:tabLst>
            </a:pPr>
            <a:r>
              <a:rPr lang="es-ES" sz="2000" spc="-5" dirty="0" smtClean="0">
                <a:cs typeface="Calibri"/>
              </a:rPr>
              <a:t>LAB </a:t>
            </a:r>
            <a:r>
              <a:rPr lang="es-ES" sz="2000" spc="-5" dirty="0">
                <a:cs typeface="Calibri"/>
              </a:rPr>
              <a:t>1 A</a:t>
            </a:r>
          </a:p>
          <a:p>
            <a:pPr marL="12700" algn="just">
              <a:lnSpc>
                <a:spcPct val="100000"/>
              </a:lnSpc>
              <a:tabLst>
                <a:tab pos="355600" algn="l"/>
              </a:tabLst>
            </a:pPr>
            <a:r>
              <a:rPr lang="es-ES" sz="2000" spc="-5" dirty="0" err="1">
                <a:cs typeface="Calibri"/>
              </a:rPr>
              <a:t>Getting</a:t>
            </a:r>
            <a:r>
              <a:rPr lang="es-ES" sz="2000" spc="-5" dirty="0">
                <a:cs typeface="Calibri"/>
              </a:rPr>
              <a:t> </a:t>
            </a:r>
            <a:r>
              <a:rPr lang="es-ES" sz="2000" spc="-5" dirty="0" err="1">
                <a:cs typeface="Calibri"/>
              </a:rPr>
              <a:t>started</a:t>
            </a:r>
            <a:r>
              <a:rPr lang="es-ES" sz="2000" spc="-5" dirty="0">
                <a:cs typeface="Calibri"/>
              </a:rPr>
              <a:t> </a:t>
            </a:r>
            <a:r>
              <a:rPr lang="es-ES" sz="2000" spc="-5" dirty="0" err="1">
                <a:cs typeface="Calibri"/>
              </a:rPr>
              <a:t>with</a:t>
            </a:r>
            <a:r>
              <a:rPr lang="es-ES" sz="2000" spc="-5" dirty="0">
                <a:cs typeface="Calibri"/>
              </a:rPr>
              <a:t> R and R </a:t>
            </a:r>
            <a:r>
              <a:rPr lang="es-ES" sz="2000" spc="-5" dirty="0" err="1">
                <a:cs typeface="Calibri"/>
              </a:rPr>
              <a:t>studio</a:t>
            </a:r>
            <a:r>
              <a:rPr lang="es-ES" sz="2000" spc="-5" dirty="0">
                <a:cs typeface="Calibri"/>
              </a:rPr>
              <a:t>:</a:t>
            </a:r>
          </a:p>
          <a:p>
            <a:pPr marL="12700" algn="just">
              <a:lnSpc>
                <a:spcPct val="100000"/>
              </a:lnSpc>
              <a:tabLst>
                <a:tab pos="355600" algn="l"/>
              </a:tabLst>
            </a:pPr>
            <a:r>
              <a:rPr lang="es-ES" sz="2000" spc="-5" dirty="0">
                <a:cs typeface="Calibri"/>
                <a:hlinkClick r:id="rId2"/>
              </a:rPr>
              <a:t>https://ourcodingclub.github.io/tutorials/intro-to-r</a:t>
            </a:r>
            <a:r>
              <a:rPr lang="es-ES" sz="2000" spc="-5" dirty="0" smtClean="0">
                <a:cs typeface="Calibri"/>
                <a:hlinkClick r:id="rId2"/>
              </a:rPr>
              <a:t>/</a:t>
            </a:r>
            <a:endParaRPr lang="es-ES" sz="2000" spc="-5" dirty="0" smtClean="0">
              <a:cs typeface="Calibri"/>
            </a:endParaRPr>
          </a:p>
          <a:p>
            <a:pPr marL="12700" algn="just">
              <a:lnSpc>
                <a:spcPct val="100000"/>
              </a:lnSpc>
              <a:tabLst>
                <a:tab pos="355600" algn="l"/>
              </a:tabLst>
            </a:pPr>
            <a:endParaRPr lang="es-ES" sz="2000" spc="-5" dirty="0">
              <a:cs typeface="Calibri"/>
            </a:endParaRPr>
          </a:p>
          <a:p>
            <a:pPr marL="355600" indent="-342900" algn="just">
              <a:lnSpc>
                <a:spcPct val="100000"/>
              </a:lnSpc>
              <a:buFont typeface="Arial" panose="020B0604020202020204" pitchFamily="34" charset="0"/>
              <a:buChar char="•"/>
              <a:tabLst>
                <a:tab pos="355600" algn="l"/>
              </a:tabLst>
            </a:pPr>
            <a:r>
              <a:rPr lang="es-ES" sz="2000" spc="-5" dirty="0" smtClean="0">
                <a:cs typeface="Calibri"/>
              </a:rPr>
              <a:t>LAB </a:t>
            </a:r>
            <a:r>
              <a:rPr lang="es-ES" sz="2000" spc="-5" dirty="0">
                <a:cs typeface="Calibri"/>
              </a:rPr>
              <a:t>1 B</a:t>
            </a:r>
          </a:p>
          <a:p>
            <a:pPr marL="12700" algn="just">
              <a:lnSpc>
                <a:spcPct val="100000"/>
              </a:lnSpc>
              <a:tabLst>
                <a:tab pos="355600" algn="l"/>
              </a:tabLst>
            </a:pPr>
            <a:r>
              <a:rPr lang="es-ES" sz="2000" spc="-5" dirty="0">
                <a:cs typeface="Calibri"/>
              </a:rPr>
              <a:t>Simple </a:t>
            </a:r>
            <a:r>
              <a:rPr lang="es-ES" sz="2000" spc="-5" dirty="0" err="1">
                <a:cs typeface="Calibri"/>
              </a:rPr>
              <a:t>math</a:t>
            </a:r>
            <a:r>
              <a:rPr lang="es-ES" sz="2000" spc="-5" dirty="0">
                <a:cs typeface="Calibri"/>
              </a:rPr>
              <a:t> </a:t>
            </a:r>
            <a:r>
              <a:rPr lang="es-ES" sz="2000" spc="-5" dirty="0" err="1">
                <a:cs typeface="Calibri"/>
              </a:rPr>
              <a:t>with</a:t>
            </a:r>
            <a:r>
              <a:rPr lang="es-ES" sz="2000" spc="-5" dirty="0">
                <a:cs typeface="Calibri"/>
              </a:rPr>
              <a:t> </a:t>
            </a:r>
            <a:r>
              <a:rPr lang="es-ES" sz="2000" spc="-5" dirty="0" smtClean="0">
                <a:cs typeface="Calibri"/>
              </a:rPr>
              <a:t>R</a:t>
            </a:r>
          </a:p>
          <a:p>
            <a:pPr marL="12700" algn="just">
              <a:tabLst>
                <a:tab pos="355600" algn="l"/>
              </a:tabLst>
            </a:pPr>
            <a:r>
              <a:rPr lang="es-ES" sz="2000" spc="-5" dirty="0">
                <a:cs typeface="Calibri"/>
                <a:hlinkClick r:id="rId3"/>
              </a:rPr>
              <a:t>https://github.com/jsegoviamartin/PDSS3</a:t>
            </a:r>
            <a:endParaRPr lang="es-ES" sz="2000" spc="-5" dirty="0">
              <a:cs typeface="Calibri"/>
            </a:endParaRPr>
          </a:p>
          <a:p>
            <a:pPr marL="12700" algn="just">
              <a:lnSpc>
                <a:spcPct val="100000"/>
              </a:lnSpc>
              <a:tabLst>
                <a:tab pos="355600" algn="l"/>
              </a:tabLst>
            </a:pPr>
            <a:endParaRPr lang="es-ES" sz="2000" spc="-5" dirty="0" smtClean="0">
              <a:cs typeface="Calibri"/>
            </a:endParaRPr>
          </a:p>
          <a:p>
            <a:pPr marL="12700" algn="just">
              <a:lnSpc>
                <a:spcPct val="100000"/>
              </a:lnSpc>
              <a:tabLst>
                <a:tab pos="355600" algn="l"/>
              </a:tabLst>
            </a:pPr>
            <a:endParaRPr lang="es-ES" sz="2000" spc="-5" dirty="0" smtClean="0">
              <a:cs typeface="Calibri"/>
            </a:endParaRPr>
          </a:p>
          <a:p>
            <a:pPr marL="355600" indent="-342900" algn="just">
              <a:lnSpc>
                <a:spcPct val="100000"/>
              </a:lnSpc>
              <a:buFont typeface="Arial" panose="020B0604020202020204" pitchFamily="34" charset="0"/>
              <a:buChar char="•"/>
              <a:tabLst>
                <a:tab pos="355600" algn="l"/>
              </a:tabLst>
            </a:pPr>
            <a:r>
              <a:rPr lang="es-ES" sz="2000" spc="-5" dirty="0" smtClean="0">
                <a:cs typeface="Calibri"/>
              </a:rPr>
              <a:t>ACTIVITY 1</a:t>
            </a:r>
          </a:p>
          <a:p>
            <a:pPr marL="12700" algn="just">
              <a:lnSpc>
                <a:spcPct val="100000"/>
              </a:lnSpc>
              <a:tabLst>
                <a:tab pos="355600" algn="l"/>
              </a:tabLst>
            </a:pPr>
            <a:r>
              <a:rPr lang="es-ES" sz="2000" spc="-5" dirty="0" smtClean="0">
                <a:cs typeface="Calibri"/>
              </a:rPr>
              <a:t>Problem_set_1</a:t>
            </a:r>
          </a:p>
          <a:p>
            <a:pPr marL="12700" algn="just">
              <a:lnSpc>
                <a:spcPct val="100000"/>
              </a:lnSpc>
              <a:tabLst>
                <a:tab pos="355600" algn="l"/>
              </a:tabLst>
            </a:pPr>
            <a:r>
              <a:rPr lang="es-ES" sz="2000" spc="-5" dirty="0" smtClean="0">
                <a:cs typeface="Calibri"/>
                <a:hlinkClick r:id="rId3"/>
              </a:rPr>
              <a:t>https</a:t>
            </a:r>
            <a:r>
              <a:rPr lang="es-ES" sz="2000" spc="-5" dirty="0">
                <a:cs typeface="Calibri"/>
                <a:hlinkClick r:id="rId3"/>
              </a:rPr>
              <a:t>://</a:t>
            </a:r>
            <a:r>
              <a:rPr lang="es-ES" sz="2000" spc="-5" dirty="0" smtClean="0">
                <a:cs typeface="Calibri"/>
                <a:hlinkClick r:id="rId3"/>
              </a:rPr>
              <a:t>github.com/jsegoviamartin/PDSS3</a:t>
            </a:r>
            <a:endParaRPr lang="es-ES" sz="2000" spc="-5" dirty="0" smtClean="0">
              <a:cs typeface="Calibri"/>
            </a:endParaRPr>
          </a:p>
          <a:p>
            <a:pPr marL="12700" algn="just">
              <a:tabLst>
                <a:tab pos="355600" algn="l"/>
              </a:tabLst>
            </a:pPr>
            <a:r>
              <a:rPr lang="en-US" sz="2000" b="1" spc="-5" dirty="0" smtClean="0">
                <a:cs typeface="Calibri"/>
              </a:rPr>
              <a:t>Accept </a:t>
            </a:r>
            <a:r>
              <a:rPr lang="en-US" sz="2000" b="1" spc="-5" dirty="0">
                <a:cs typeface="Calibri"/>
              </a:rPr>
              <a:t>invitation: </a:t>
            </a:r>
            <a:r>
              <a:rPr lang="en-US" sz="2000" b="1" spc="-5" dirty="0">
                <a:cs typeface="Calibri"/>
                <a:hlinkClick r:id="rId4"/>
              </a:rPr>
              <a:t>https://classroom.github.com/a/XvcIQC_A</a:t>
            </a:r>
            <a:endParaRPr lang="en-US" sz="2000" b="1" spc="-5" dirty="0">
              <a:cs typeface="Calibri"/>
            </a:endParaRPr>
          </a:p>
          <a:p>
            <a:pPr marL="12700" algn="just">
              <a:tabLst>
                <a:tab pos="355600" algn="l"/>
              </a:tabLst>
            </a:pPr>
            <a:r>
              <a:rPr lang="en-US" sz="2000" b="1" spc="-5" dirty="0" smtClean="0">
                <a:cs typeface="Calibri"/>
              </a:rPr>
              <a:t>Submit </a:t>
            </a:r>
            <a:r>
              <a:rPr lang="en-US" sz="2000" b="1" spc="-5" dirty="0">
                <a:cs typeface="Calibri"/>
              </a:rPr>
              <a:t>your activity-homework (Problem set 1) in </a:t>
            </a:r>
            <a:r>
              <a:rPr lang="en-US" sz="2000" b="1" spc="-5" dirty="0" err="1">
                <a:cs typeface="Calibri"/>
              </a:rPr>
              <a:t>github</a:t>
            </a:r>
            <a:r>
              <a:rPr lang="en-US" sz="2000" b="1" spc="-5" dirty="0">
                <a:cs typeface="Calibri"/>
              </a:rPr>
              <a:t> classroom</a:t>
            </a:r>
          </a:p>
          <a:p>
            <a:pPr marL="12700" algn="just">
              <a:lnSpc>
                <a:spcPct val="100000"/>
              </a:lnSpc>
              <a:tabLst>
                <a:tab pos="355600" algn="l"/>
              </a:tabLst>
            </a:pPr>
            <a:endParaRPr lang="es-ES" sz="2000" spc="-5" dirty="0" smtClean="0">
              <a:cs typeface="Calibri"/>
            </a:endParaRPr>
          </a:p>
          <a:p>
            <a:pPr marL="355600" indent="-342900" algn="just">
              <a:lnSpc>
                <a:spcPct val="100000"/>
              </a:lnSpc>
              <a:buFont typeface="Arial" panose="020B0604020202020204" pitchFamily="34" charset="0"/>
              <a:buChar char="•"/>
              <a:tabLst>
                <a:tab pos="355600" algn="l"/>
              </a:tabLst>
            </a:pPr>
            <a:r>
              <a:rPr lang="es-ES" sz="2000" spc="-5" dirty="0" smtClean="0">
                <a:cs typeface="Calibri"/>
              </a:rPr>
              <a:t>ACTIVITY 2</a:t>
            </a:r>
          </a:p>
          <a:p>
            <a:pPr marL="12700" algn="just">
              <a:lnSpc>
                <a:spcPct val="100000"/>
              </a:lnSpc>
              <a:tabLst>
                <a:tab pos="355600" algn="l"/>
              </a:tabLst>
            </a:pPr>
            <a:r>
              <a:rPr lang="en-US" sz="2000" spc="-5" dirty="0">
                <a:cs typeface="Calibri"/>
              </a:rPr>
              <a:t>Search in your search engine for "The European Spreadsheet Risks Interest Group", find the "Horror stories" section and look for a story that contains an error associated with the use of Excel. Study the case and share it with your classmates in a 5-minute presentation.</a:t>
            </a:r>
            <a:endParaRPr lang="en-US" sz="2000" dirty="0"/>
          </a:p>
        </p:txBody>
      </p:sp>
    </p:spTree>
    <p:extLst>
      <p:ext uri="{BB962C8B-B14F-4D97-AF65-F5344CB8AC3E}">
        <p14:creationId xmlns:p14="http://schemas.microsoft.com/office/powerpoint/2010/main" val="1248345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1371600"/>
            <a:ext cx="7886700" cy="677108"/>
          </a:xfrm>
        </p:spPr>
        <p:txBody>
          <a:bodyPr/>
          <a:lstStyle/>
          <a:p>
            <a:pPr algn="ctr"/>
            <a:r>
              <a:rPr lang="en-US" dirty="0" smtClean="0"/>
              <a:t>Jose Segovia-Martin</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633" y="152400"/>
            <a:ext cx="2617367" cy="1219200"/>
          </a:xfrm>
          <a:prstGeom prst="rect">
            <a:avLst/>
          </a:prstGeom>
        </p:spPr>
      </p:pic>
      <p:sp>
        <p:nvSpPr>
          <p:cNvPr id="7" name="CuadroTexto 6"/>
          <p:cNvSpPr txBox="1"/>
          <p:nvPr/>
        </p:nvSpPr>
        <p:spPr>
          <a:xfrm>
            <a:off x="816428" y="2446565"/>
            <a:ext cx="7717972" cy="3970318"/>
          </a:xfrm>
          <a:prstGeom prst="rect">
            <a:avLst/>
          </a:prstGeom>
          <a:noFill/>
        </p:spPr>
        <p:txBody>
          <a:bodyPr wrap="square" rtlCol="0">
            <a:spAutoFit/>
          </a:bodyPr>
          <a:lstStyle/>
          <a:p>
            <a:pPr marL="214313" indent="-214313">
              <a:buFont typeface="Arial" panose="020B0604020202020204" pitchFamily="34" charset="0"/>
              <a:buChar char="•"/>
            </a:pPr>
            <a:r>
              <a:rPr lang="en-US" dirty="0" smtClean="0"/>
              <a:t>Researcher at </a:t>
            </a:r>
            <a:r>
              <a:rPr lang="en-US" dirty="0" smtClean="0"/>
              <a:t>Complex Systems Institute Paris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smtClean="0"/>
              <a:t>PhD </a:t>
            </a:r>
            <a:r>
              <a:rPr lang="en-US" dirty="0"/>
              <a:t>Cognitive </a:t>
            </a:r>
            <a:r>
              <a:rPr lang="en-US" dirty="0" smtClean="0"/>
              <a:t>Science</a:t>
            </a:r>
            <a:endParaRPr lang="en-US" dirty="0"/>
          </a:p>
          <a:p>
            <a:endParaRPr lang="en-US" dirty="0"/>
          </a:p>
          <a:p>
            <a:pPr marL="214313" indent="-214313">
              <a:buFont typeface="Arial" panose="020B0604020202020204" pitchFamily="34" charset="0"/>
              <a:buChar char="•"/>
            </a:pPr>
            <a:r>
              <a:rPr lang="en-US" dirty="0" smtClean="0"/>
              <a:t>Complex systems, cultural </a:t>
            </a:r>
            <a:r>
              <a:rPr lang="en-US" dirty="0"/>
              <a:t>evolutionary methods and collective behavior</a:t>
            </a:r>
          </a:p>
          <a:p>
            <a:r>
              <a:rPr lang="en-US" dirty="0"/>
              <a:t>  </a:t>
            </a:r>
          </a:p>
          <a:p>
            <a:pPr marL="214313" indent="-214313">
              <a:buFont typeface="Arial" panose="020B0604020202020204" pitchFamily="34" charset="0"/>
              <a:buChar char="•"/>
            </a:pPr>
            <a:r>
              <a:rPr lang="en-US" dirty="0"/>
              <a:t>MSc Science of language and </a:t>
            </a:r>
            <a:r>
              <a:rPr lang="en-US" dirty="0" smtClean="0"/>
              <a:t>computation</a:t>
            </a:r>
            <a:endParaRPr lang="en-US" dirty="0"/>
          </a:p>
          <a:p>
            <a:endParaRPr lang="en-US" dirty="0"/>
          </a:p>
          <a:p>
            <a:pPr marL="214313" indent="-214313">
              <a:buFont typeface="Arial" panose="020B0604020202020204" pitchFamily="34" charset="0"/>
              <a:buChar char="•"/>
            </a:pPr>
            <a:r>
              <a:rPr lang="en-US" dirty="0"/>
              <a:t>Biology</a:t>
            </a:r>
          </a:p>
          <a:p>
            <a:endParaRPr lang="en-US" dirty="0"/>
          </a:p>
          <a:p>
            <a:pPr marL="214313" indent="-214313">
              <a:buFont typeface="Arial" panose="020B0604020202020204" pitchFamily="34" charset="0"/>
              <a:buChar char="•"/>
            </a:pPr>
            <a:r>
              <a:rPr lang="en-US" dirty="0"/>
              <a:t>Economics</a:t>
            </a:r>
          </a:p>
          <a:p>
            <a:pPr marL="214313" indent="-214313">
              <a:buFont typeface="Arial" panose="020B0604020202020204" pitchFamily="34" charset="0"/>
              <a:buChar char="•"/>
            </a:pPr>
            <a:endParaRPr lang="en-US" sz="1350" dirty="0"/>
          </a:p>
          <a:p>
            <a:pPr marL="214313" indent="-214313">
              <a:buFont typeface="Arial" panose="020B0604020202020204" pitchFamily="34" charset="0"/>
              <a:buChar char="•"/>
            </a:pPr>
            <a:endParaRPr lang="en-US" sz="1350" dirty="0"/>
          </a:p>
          <a:p>
            <a:pPr marL="214313" indent="-214313">
              <a:buFont typeface="Arial" panose="020B0604020202020204" pitchFamily="34" charset="0"/>
              <a:buChar char="•"/>
            </a:pPr>
            <a:endParaRPr lang="en-US" sz="1350" dirty="0"/>
          </a:p>
          <a:p>
            <a:endParaRPr lang="en-US" sz="1350" dirty="0"/>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5791200"/>
            <a:ext cx="700598" cy="700598"/>
          </a:xfrm>
          <a:prstGeom prst="rect">
            <a:avLst/>
          </a:prstGeom>
        </p:spPr>
      </p:pic>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6939" y="5823857"/>
            <a:ext cx="670670" cy="674915"/>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61404" y="5842509"/>
            <a:ext cx="508567" cy="623605"/>
          </a:xfrm>
          <a:prstGeom prst="rect">
            <a:avLst/>
          </a:prstGeom>
        </p:spPr>
      </p:pic>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4853" y="5802086"/>
            <a:ext cx="621668" cy="712163"/>
          </a:xfrm>
          <a:prstGeom prst="rect">
            <a:avLst/>
          </a:prstGeom>
        </p:spPr>
      </p:pic>
      <p:pic>
        <p:nvPicPr>
          <p:cNvPr id="16" name="Imagen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18313" y="5807918"/>
            <a:ext cx="691583" cy="691583"/>
          </a:xfrm>
          <a:prstGeom prst="rect">
            <a:avLst/>
          </a:prstGeom>
        </p:spPr>
      </p:pic>
      <p:pic>
        <p:nvPicPr>
          <p:cNvPr id="2054" name="Picture 6" descr="UM6PSC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800" y="152400"/>
            <a:ext cx="319293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0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texto 2"/>
          <p:cNvSpPr>
            <a:spLocks noGrp="1"/>
          </p:cNvSpPr>
          <p:nvPr>
            <p:ph type="body" idx="1"/>
          </p:nvPr>
        </p:nvSpPr>
        <p:spPr/>
        <p:txBody>
          <a:bodyPr/>
          <a:lstStyle/>
          <a:p>
            <a:endParaRPr lang="en-US"/>
          </a:p>
        </p:txBody>
      </p:sp>
      <p:pic>
        <p:nvPicPr>
          <p:cNvPr id="4" name="Imagen 3"/>
          <p:cNvPicPr>
            <a:picLocks noChangeAspect="1"/>
          </p:cNvPicPr>
          <p:nvPr/>
        </p:nvPicPr>
        <p:blipFill>
          <a:blip r:embed="rId2"/>
          <a:stretch>
            <a:fillRect/>
          </a:stretch>
        </p:blipFill>
        <p:spPr>
          <a:xfrm>
            <a:off x="0" y="228600"/>
            <a:ext cx="8715303" cy="3205349"/>
          </a:xfrm>
          <a:prstGeom prst="rect">
            <a:avLst/>
          </a:prstGeom>
        </p:spPr>
      </p:pic>
      <p:pic>
        <p:nvPicPr>
          <p:cNvPr id="5" name="Imagen 4"/>
          <p:cNvPicPr>
            <a:picLocks noChangeAspect="1"/>
          </p:cNvPicPr>
          <p:nvPr/>
        </p:nvPicPr>
        <p:blipFill>
          <a:blip r:embed="rId3"/>
          <a:stretch>
            <a:fillRect/>
          </a:stretch>
        </p:blipFill>
        <p:spPr>
          <a:xfrm>
            <a:off x="1" y="3471862"/>
            <a:ext cx="9144000" cy="2166425"/>
          </a:xfrm>
          <a:prstGeom prst="rect">
            <a:avLst/>
          </a:prstGeom>
        </p:spPr>
      </p:pic>
    </p:spTree>
    <p:extLst>
      <p:ext uri="{BB962C8B-B14F-4D97-AF65-F5344CB8AC3E}">
        <p14:creationId xmlns:p14="http://schemas.microsoft.com/office/powerpoint/2010/main" val="2396892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8600" y="304800"/>
            <a:ext cx="5495925" cy="3771900"/>
          </a:xfrm>
          <a:prstGeom prst="rect">
            <a:avLst/>
          </a:prstGeom>
        </p:spPr>
      </p:pic>
      <p:pic>
        <p:nvPicPr>
          <p:cNvPr id="6" name="Imagen 5"/>
          <p:cNvPicPr>
            <a:picLocks noChangeAspect="1"/>
          </p:cNvPicPr>
          <p:nvPr/>
        </p:nvPicPr>
        <p:blipFill>
          <a:blip r:embed="rId3"/>
          <a:stretch>
            <a:fillRect/>
          </a:stretch>
        </p:blipFill>
        <p:spPr>
          <a:xfrm>
            <a:off x="533400" y="2209800"/>
            <a:ext cx="4509087" cy="3124200"/>
          </a:xfrm>
          <a:prstGeom prst="rect">
            <a:avLst/>
          </a:prstGeom>
        </p:spPr>
      </p:pic>
      <p:pic>
        <p:nvPicPr>
          <p:cNvPr id="7" name="Imagen 6"/>
          <p:cNvPicPr>
            <a:picLocks noChangeAspect="1"/>
          </p:cNvPicPr>
          <p:nvPr/>
        </p:nvPicPr>
        <p:blipFill>
          <a:blip r:embed="rId4"/>
          <a:stretch>
            <a:fillRect/>
          </a:stretch>
        </p:blipFill>
        <p:spPr>
          <a:xfrm>
            <a:off x="2971800" y="1752600"/>
            <a:ext cx="5562600" cy="4981575"/>
          </a:xfrm>
          <a:prstGeom prst="rect">
            <a:avLst/>
          </a:prstGeom>
        </p:spPr>
      </p:pic>
      <p:pic>
        <p:nvPicPr>
          <p:cNvPr id="5" name="Imagen 4"/>
          <p:cNvPicPr>
            <a:picLocks noChangeAspect="1"/>
          </p:cNvPicPr>
          <p:nvPr/>
        </p:nvPicPr>
        <p:blipFill>
          <a:blip r:embed="rId5"/>
          <a:stretch>
            <a:fillRect/>
          </a:stretch>
        </p:blipFill>
        <p:spPr>
          <a:xfrm>
            <a:off x="2081212" y="1176337"/>
            <a:ext cx="4981575" cy="4505325"/>
          </a:xfrm>
          <a:prstGeom prst="rect">
            <a:avLst/>
          </a:prstGeom>
        </p:spPr>
      </p:pic>
    </p:spTree>
    <p:extLst>
      <p:ext uri="{BB962C8B-B14F-4D97-AF65-F5344CB8AC3E}">
        <p14:creationId xmlns:p14="http://schemas.microsoft.com/office/powerpoint/2010/main" val="192594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620520">
              <a:lnSpc>
                <a:spcPct val="100000"/>
              </a:lnSpc>
            </a:pPr>
            <a:r>
              <a:rPr spc="-15" dirty="0"/>
              <a:t>Course</a:t>
            </a:r>
            <a:r>
              <a:rPr spc="-50" dirty="0"/>
              <a:t> </a:t>
            </a:r>
            <a:r>
              <a:rPr spc="-10" dirty="0"/>
              <a:t>Structure</a:t>
            </a:r>
          </a:p>
        </p:txBody>
      </p:sp>
      <p:sp>
        <p:nvSpPr>
          <p:cNvPr id="3" name="object 3"/>
          <p:cNvSpPr txBox="1"/>
          <p:nvPr/>
        </p:nvSpPr>
        <p:spPr>
          <a:xfrm>
            <a:off x="535940" y="1567941"/>
            <a:ext cx="7763509" cy="2917722"/>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200" spc="-15" dirty="0">
                <a:latin typeface="Calibri"/>
                <a:cs typeface="Calibri"/>
              </a:rPr>
              <a:t>Each </a:t>
            </a:r>
            <a:r>
              <a:rPr sz="2200" spc="-10" dirty="0" smtClean="0">
                <a:latin typeface="Calibri"/>
                <a:cs typeface="Calibri"/>
              </a:rPr>
              <a:t>week</a:t>
            </a:r>
            <a:r>
              <a:rPr lang="es-ES" sz="2200" spc="-10" dirty="0" smtClean="0">
                <a:latin typeface="Calibri"/>
                <a:cs typeface="Calibri"/>
              </a:rPr>
              <a:t> PDSS</a:t>
            </a:r>
            <a:r>
              <a:rPr sz="2200" spc="5" dirty="0" smtClean="0">
                <a:latin typeface="Calibri"/>
                <a:cs typeface="Calibri"/>
              </a:rPr>
              <a:t> </a:t>
            </a:r>
            <a:r>
              <a:rPr sz="2200" spc="-5" dirty="0">
                <a:latin typeface="Calibri"/>
                <a:cs typeface="Calibri"/>
              </a:rPr>
              <a:t>includes:</a:t>
            </a:r>
            <a:endParaRPr sz="2200" dirty="0">
              <a:latin typeface="Calibri"/>
              <a:cs typeface="Calibri"/>
            </a:endParaRPr>
          </a:p>
          <a:p>
            <a:pPr marL="754380" lvl="1" indent="-284480">
              <a:lnSpc>
                <a:spcPct val="100000"/>
              </a:lnSpc>
              <a:spcBef>
                <a:spcPts val="5"/>
              </a:spcBef>
              <a:buFont typeface="Arial"/>
              <a:buChar char="–"/>
              <a:tabLst>
                <a:tab pos="755015" algn="l"/>
              </a:tabLst>
            </a:pPr>
            <a:r>
              <a:rPr sz="2000" dirty="0">
                <a:latin typeface="Calibri"/>
                <a:cs typeface="Calibri"/>
              </a:rPr>
              <a:t>2x 1 </a:t>
            </a:r>
            <a:r>
              <a:rPr sz="2000" spc="-5" dirty="0">
                <a:latin typeface="Calibri"/>
                <a:cs typeface="Calibri"/>
              </a:rPr>
              <a:t>hour lectures (both</a:t>
            </a:r>
            <a:r>
              <a:rPr sz="2000" spc="-30" dirty="0">
                <a:latin typeface="Calibri"/>
                <a:cs typeface="Calibri"/>
              </a:rPr>
              <a:t> </a:t>
            </a:r>
            <a:r>
              <a:rPr sz="2000" spc="-5" dirty="0">
                <a:latin typeface="Calibri"/>
                <a:cs typeface="Calibri"/>
              </a:rPr>
              <a:t>compulsory)</a:t>
            </a:r>
            <a:endParaRPr sz="2000" dirty="0">
              <a:latin typeface="Calibri"/>
              <a:cs typeface="Calibri"/>
            </a:endParaRPr>
          </a:p>
          <a:p>
            <a:pPr marL="754380" lvl="1" indent="-284480">
              <a:lnSpc>
                <a:spcPct val="100000"/>
              </a:lnSpc>
              <a:buFont typeface="Arial"/>
              <a:buChar char="–"/>
              <a:tabLst>
                <a:tab pos="755015" algn="l"/>
              </a:tabLst>
            </a:pPr>
            <a:r>
              <a:rPr lang="es-ES" sz="2000" dirty="0">
                <a:latin typeface="Calibri"/>
                <a:cs typeface="Calibri"/>
              </a:rPr>
              <a:t>2</a:t>
            </a:r>
            <a:r>
              <a:rPr sz="2000" dirty="0" smtClean="0">
                <a:latin typeface="Calibri"/>
                <a:cs typeface="Calibri"/>
              </a:rPr>
              <a:t>x </a:t>
            </a:r>
            <a:r>
              <a:rPr sz="2000" dirty="0">
                <a:latin typeface="Calibri"/>
                <a:cs typeface="Calibri"/>
              </a:rPr>
              <a:t>1 </a:t>
            </a:r>
            <a:r>
              <a:rPr sz="2000" spc="-5" dirty="0">
                <a:latin typeface="Calibri"/>
                <a:cs typeface="Calibri"/>
              </a:rPr>
              <a:t>hour </a:t>
            </a:r>
            <a:r>
              <a:rPr sz="2000" dirty="0">
                <a:latin typeface="Calibri"/>
                <a:cs typeface="Calibri"/>
              </a:rPr>
              <a:t>lab </a:t>
            </a:r>
            <a:endParaRPr lang="es-ES" sz="2000" dirty="0" smtClean="0">
              <a:latin typeface="Calibri"/>
              <a:cs typeface="Calibri"/>
            </a:endParaRPr>
          </a:p>
          <a:p>
            <a:pPr marL="754380" lvl="1" indent="-284480">
              <a:lnSpc>
                <a:spcPct val="100000"/>
              </a:lnSpc>
              <a:buFont typeface="Arial"/>
              <a:buChar char="–"/>
              <a:tabLst>
                <a:tab pos="755015" algn="l"/>
              </a:tabLst>
            </a:pPr>
            <a:r>
              <a:rPr sz="2000" spc="-15" dirty="0" smtClean="0">
                <a:latin typeface="Calibri"/>
                <a:cs typeface="Calibri"/>
              </a:rPr>
              <a:t>Weekly </a:t>
            </a:r>
            <a:r>
              <a:rPr sz="2000" spc="-10" dirty="0">
                <a:latin typeface="Calibri"/>
                <a:cs typeface="Calibri"/>
              </a:rPr>
              <a:t>homework </a:t>
            </a:r>
            <a:endParaRPr lang="es-ES" sz="2000" spc="-10" dirty="0" smtClean="0">
              <a:latin typeface="Calibri"/>
              <a:cs typeface="Calibri"/>
            </a:endParaRPr>
          </a:p>
          <a:p>
            <a:pPr marL="754380" lvl="1" indent="-284480">
              <a:lnSpc>
                <a:spcPct val="100000"/>
              </a:lnSpc>
              <a:buFont typeface="Arial"/>
              <a:buChar char="–"/>
              <a:tabLst>
                <a:tab pos="755015" algn="l"/>
              </a:tabLst>
            </a:pPr>
            <a:r>
              <a:rPr sz="2000" dirty="0" smtClean="0">
                <a:latin typeface="Calibri"/>
                <a:cs typeface="Calibri"/>
              </a:rPr>
              <a:t>1 </a:t>
            </a:r>
            <a:r>
              <a:rPr sz="2000" spc="-10" dirty="0">
                <a:latin typeface="Calibri"/>
                <a:cs typeface="Calibri"/>
              </a:rPr>
              <a:t>problem</a:t>
            </a:r>
            <a:r>
              <a:rPr sz="2000" spc="-85" dirty="0">
                <a:latin typeface="Calibri"/>
                <a:cs typeface="Calibri"/>
              </a:rPr>
              <a:t> </a:t>
            </a:r>
            <a:r>
              <a:rPr sz="2000" spc="-5" dirty="0">
                <a:latin typeface="Calibri"/>
                <a:cs typeface="Calibri"/>
              </a:rPr>
              <a:t>set</a:t>
            </a:r>
            <a:endParaRPr sz="2000" dirty="0">
              <a:latin typeface="Calibri"/>
              <a:cs typeface="Calibri"/>
            </a:endParaRPr>
          </a:p>
          <a:p>
            <a:pPr marL="754380" lvl="1" indent="-284480">
              <a:lnSpc>
                <a:spcPct val="100000"/>
              </a:lnSpc>
              <a:buFont typeface="Arial"/>
              <a:buChar char="–"/>
              <a:tabLst>
                <a:tab pos="755015" algn="l"/>
              </a:tabLst>
            </a:pPr>
            <a:r>
              <a:rPr sz="2000" dirty="0">
                <a:latin typeface="Calibri"/>
                <a:cs typeface="Calibri"/>
              </a:rPr>
              <a:t>Assigned</a:t>
            </a:r>
            <a:r>
              <a:rPr sz="2000" spc="-70" dirty="0">
                <a:latin typeface="Calibri"/>
                <a:cs typeface="Calibri"/>
              </a:rPr>
              <a:t> </a:t>
            </a:r>
            <a:r>
              <a:rPr sz="2000" spc="-5" dirty="0">
                <a:latin typeface="Calibri"/>
                <a:cs typeface="Calibri"/>
              </a:rPr>
              <a:t>reading</a:t>
            </a:r>
            <a:endParaRPr sz="2000" dirty="0">
              <a:latin typeface="Calibri"/>
              <a:cs typeface="Calibri"/>
            </a:endParaRPr>
          </a:p>
          <a:p>
            <a:pPr lvl="1">
              <a:lnSpc>
                <a:spcPct val="100000"/>
              </a:lnSpc>
              <a:spcBef>
                <a:spcPts val="45"/>
              </a:spcBef>
              <a:buFont typeface="Arial"/>
              <a:buChar char="–"/>
            </a:pPr>
            <a:endParaRPr sz="2250" dirty="0">
              <a:latin typeface="Times New Roman"/>
              <a:cs typeface="Times New Roman"/>
            </a:endParaRPr>
          </a:p>
          <a:p>
            <a:pPr lvl="1">
              <a:lnSpc>
                <a:spcPct val="100000"/>
              </a:lnSpc>
            </a:pPr>
            <a:endParaRPr sz="2750" dirty="0">
              <a:latin typeface="Times New Roman"/>
              <a:cs typeface="Times New Roman"/>
            </a:endParaRPr>
          </a:p>
          <a:p>
            <a:pPr marL="12700" marR="5080">
              <a:lnSpc>
                <a:spcPct val="80000"/>
              </a:lnSpc>
              <a:tabLst>
                <a:tab pos="355600" algn="l"/>
              </a:tabLst>
            </a:pPr>
            <a:endParaRPr sz="22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1303020">
              <a:lnSpc>
                <a:spcPct val="100000"/>
              </a:lnSpc>
            </a:pPr>
            <a:r>
              <a:rPr dirty="0"/>
              <a:t>Planning </a:t>
            </a:r>
            <a:r>
              <a:rPr spc="-10" dirty="0"/>
              <a:t>your</a:t>
            </a:r>
            <a:r>
              <a:rPr spc="-75" dirty="0"/>
              <a:t> </a:t>
            </a:r>
            <a:r>
              <a:rPr spc="-10" dirty="0"/>
              <a:t>week</a:t>
            </a:r>
          </a:p>
        </p:txBody>
      </p:sp>
      <p:pic>
        <p:nvPicPr>
          <p:cNvPr id="7" name="Imagen 6"/>
          <p:cNvPicPr>
            <a:picLocks noChangeAspect="1"/>
          </p:cNvPicPr>
          <p:nvPr/>
        </p:nvPicPr>
        <p:blipFill>
          <a:blip r:embed="rId2"/>
          <a:stretch>
            <a:fillRect/>
          </a:stretch>
        </p:blipFill>
        <p:spPr>
          <a:xfrm>
            <a:off x="2057400" y="1259396"/>
            <a:ext cx="4953000" cy="559860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2550160">
              <a:lnSpc>
                <a:spcPct val="100000"/>
              </a:lnSpc>
            </a:pPr>
            <a:r>
              <a:rPr spc="-5" dirty="0"/>
              <a:t>Learning</a:t>
            </a:r>
          </a:p>
        </p:txBody>
      </p:sp>
      <p:sp>
        <p:nvSpPr>
          <p:cNvPr id="3" name="object 3"/>
          <p:cNvSpPr txBox="1"/>
          <p:nvPr/>
        </p:nvSpPr>
        <p:spPr>
          <a:xfrm>
            <a:off x="535940" y="1621790"/>
            <a:ext cx="8004809" cy="4893647"/>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3000" b="1" spc="-5" dirty="0">
                <a:latin typeface="Calibri"/>
                <a:cs typeface="Calibri"/>
              </a:rPr>
              <a:t>Theory: </a:t>
            </a:r>
            <a:r>
              <a:rPr sz="3000" spc="-10" dirty="0">
                <a:latin typeface="Calibri"/>
                <a:cs typeface="Calibri"/>
              </a:rPr>
              <a:t>Lectures, </a:t>
            </a:r>
            <a:r>
              <a:rPr lang="es-ES" sz="3000" spc="-10" dirty="0" err="1" smtClean="0">
                <a:latin typeface="Calibri"/>
                <a:cs typeface="Calibri"/>
              </a:rPr>
              <a:t>coursework</a:t>
            </a:r>
            <a:r>
              <a:rPr lang="es-ES" sz="3000" spc="-10" dirty="0" smtClean="0">
                <a:latin typeface="Calibri"/>
                <a:cs typeface="Calibri"/>
              </a:rPr>
              <a:t> (</a:t>
            </a:r>
            <a:r>
              <a:rPr lang="es-ES" sz="3000" spc="-10" dirty="0" err="1" smtClean="0">
                <a:latin typeface="Calibri"/>
                <a:cs typeface="Calibri"/>
              </a:rPr>
              <a:t>labs</a:t>
            </a:r>
            <a:r>
              <a:rPr lang="es-ES" sz="3000" spc="-10" dirty="0">
                <a:latin typeface="Calibri"/>
                <a:cs typeface="Calibri"/>
              </a:rPr>
              <a:t>)</a:t>
            </a:r>
            <a:r>
              <a:rPr lang="es-ES" sz="3000" spc="-10" dirty="0" smtClean="0">
                <a:latin typeface="Calibri"/>
                <a:cs typeface="Calibri"/>
              </a:rPr>
              <a:t>, </a:t>
            </a:r>
            <a:r>
              <a:rPr sz="3000" dirty="0" smtClean="0">
                <a:latin typeface="Calibri"/>
                <a:cs typeface="Calibri"/>
              </a:rPr>
              <a:t>and </a:t>
            </a:r>
            <a:r>
              <a:rPr sz="3000" spc="-15" dirty="0">
                <a:latin typeface="Calibri"/>
                <a:cs typeface="Calibri"/>
              </a:rPr>
              <a:t>problem </a:t>
            </a:r>
            <a:r>
              <a:rPr sz="3000" spc="-5" dirty="0">
                <a:latin typeface="Calibri"/>
                <a:cs typeface="Calibri"/>
              </a:rPr>
              <a:t>sets.</a:t>
            </a:r>
            <a:endParaRPr sz="3000" dirty="0">
              <a:latin typeface="Calibri"/>
              <a:cs typeface="Calibri"/>
            </a:endParaRPr>
          </a:p>
          <a:p>
            <a:pPr marL="754380" lvl="1" indent="-284480">
              <a:lnSpc>
                <a:spcPct val="100000"/>
              </a:lnSpc>
              <a:spcBef>
                <a:spcPts val="655"/>
              </a:spcBef>
              <a:buFont typeface="Arial"/>
              <a:buChar char="–"/>
              <a:tabLst>
                <a:tab pos="755015" algn="l"/>
              </a:tabLst>
            </a:pPr>
            <a:r>
              <a:rPr sz="2600" spc="-5" dirty="0">
                <a:latin typeface="Calibri"/>
                <a:cs typeface="Calibri"/>
              </a:rPr>
              <a:t>Do </a:t>
            </a:r>
            <a:r>
              <a:rPr sz="2600" spc="-15" dirty="0">
                <a:latin typeface="Calibri"/>
                <a:cs typeface="Calibri"/>
              </a:rPr>
              <a:t>your </a:t>
            </a:r>
            <a:r>
              <a:rPr sz="2600" spc="-5" dirty="0">
                <a:latin typeface="Calibri"/>
                <a:cs typeface="Calibri"/>
              </a:rPr>
              <a:t>reading </a:t>
            </a:r>
            <a:r>
              <a:rPr sz="2600" spc="-10" dirty="0">
                <a:latin typeface="Calibri"/>
                <a:cs typeface="Calibri"/>
              </a:rPr>
              <a:t>round</a:t>
            </a:r>
            <a:r>
              <a:rPr sz="2600" spc="-45" dirty="0">
                <a:latin typeface="Calibri"/>
                <a:cs typeface="Calibri"/>
              </a:rPr>
              <a:t> </a:t>
            </a:r>
            <a:r>
              <a:rPr sz="2600" spc="-5" dirty="0">
                <a:latin typeface="Calibri"/>
                <a:cs typeface="Calibri"/>
              </a:rPr>
              <a:t>lectures</a:t>
            </a:r>
            <a:endParaRPr sz="2600" dirty="0">
              <a:latin typeface="Calibri"/>
              <a:cs typeface="Calibri"/>
            </a:endParaRPr>
          </a:p>
          <a:p>
            <a:pPr marL="754380" lvl="1" indent="-284480">
              <a:lnSpc>
                <a:spcPct val="100000"/>
              </a:lnSpc>
              <a:spcBef>
                <a:spcPts val="625"/>
              </a:spcBef>
              <a:buFont typeface="Arial"/>
              <a:buChar char="–"/>
              <a:tabLst>
                <a:tab pos="755015" algn="l"/>
              </a:tabLst>
            </a:pPr>
            <a:r>
              <a:rPr sz="2600" spc="-10" dirty="0">
                <a:latin typeface="Calibri"/>
                <a:cs typeface="Calibri"/>
              </a:rPr>
              <a:t>Consolidate notes from </a:t>
            </a:r>
            <a:r>
              <a:rPr sz="2600" spc="-5" dirty="0">
                <a:latin typeface="Calibri"/>
                <a:cs typeface="Calibri"/>
              </a:rPr>
              <a:t>lectures </a:t>
            </a:r>
            <a:r>
              <a:rPr sz="2600" dirty="0">
                <a:latin typeface="Calibri"/>
                <a:cs typeface="Calibri"/>
              </a:rPr>
              <a:t>with</a:t>
            </a:r>
            <a:r>
              <a:rPr sz="2600" spc="-50" dirty="0">
                <a:latin typeface="Calibri"/>
                <a:cs typeface="Calibri"/>
              </a:rPr>
              <a:t> </a:t>
            </a:r>
            <a:r>
              <a:rPr sz="2600" spc="-5" dirty="0">
                <a:latin typeface="Calibri"/>
                <a:cs typeface="Calibri"/>
              </a:rPr>
              <a:t>reading</a:t>
            </a:r>
            <a:endParaRPr sz="2600" dirty="0">
              <a:latin typeface="Calibri"/>
              <a:cs typeface="Calibri"/>
            </a:endParaRPr>
          </a:p>
          <a:p>
            <a:pPr marL="754380" lvl="1" indent="-284480">
              <a:lnSpc>
                <a:spcPct val="100000"/>
              </a:lnSpc>
              <a:spcBef>
                <a:spcPts val="625"/>
              </a:spcBef>
              <a:buFont typeface="Arial"/>
              <a:buChar char="–"/>
              <a:tabLst>
                <a:tab pos="755015" algn="l"/>
              </a:tabLst>
            </a:pPr>
            <a:r>
              <a:rPr sz="2600" dirty="0">
                <a:latin typeface="Calibri"/>
                <a:cs typeface="Calibri"/>
              </a:rPr>
              <a:t>Use these </a:t>
            </a:r>
            <a:r>
              <a:rPr sz="2600" spc="-15" dirty="0">
                <a:latin typeface="Calibri"/>
                <a:cs typeface="Calibri"/>
              </a:rPr>
              <a:t>to </a:t>
            </a:r>
            <a:r>
              <a:rPr sz="2600" spc="-5" dirty="0">
                <a:latin typeface="Calibri"/>
                <a:cs typeface="Calibri"/>
              </a:rPr>
              <a:t>help </a:t>
            </a:r>
            <a:r>
              <a:rPr sz="2600" dirty="0">
                <a:latin typeface="Calibri"/>
                <a:cs typeface="Calibri"/>
              </a:rPr>
              <a:t>with </a:t>
            </a:r>
            <a:r>
              <a:rPr sz="2600" spc="-10" dirty="0">
                <a:latin typeface="Calibri"/>
                <a:cs typeface="Calibri"/>
              </a:rPr>
              <a:t>problem</a:t>
            </a:r>
            <a:r>
              <a:rPr sz="2600" spc="-95" dirty="0">
                <a:latin typeface="Calibri"/>
                <a:cs typeface="Calibri"/>
              </a:rPr>
              <a:t> </a:t>
            </a:r>
            <a:r>
              <a:rPr sz="2600" spc="-5" dirty="0">
                <a:latin typeface="Calibri"/>
                <a:cs typeface="Calibri"/>
              </a:rPr>
              <a:t>sets</a:t>
            </a:r>
            <a:endParaRPr sz="2600" dirty="0">
              <a:latin typeface="Calibri"/>
              <a:cs typeface="Calibri"/>
            </a:endParaRPr>
          </a:p>
          <a:p>
            <a:pPr lvl="1">
              <a:lnSpc>
                <a:spcPct val="100000"/>
              </a:lnSpc>
            </a:pPr>
            <a:endParaRPr sz="2700" dirty="0">
              <a:latin typeface="Times New Roman"/>
              <a:cs typeface="Times New Roman"/>
            </a:endParaRPr>
          </a:p>
          <a:p>
            <a:pPr marL="355600" indent="-342900">
              <a:lnSpc>
                <a:spcPct val="100000"/>
              </a:lnSpc>
              <a:spcBef>
                <a:spcPts val="2195"/>
              </a:spcBef>
              <a:buFont typeface="Arial"/>
              <a:buChar char="•"/>
              <a:tabLst>
                <a:tab pos="355600" algn="l"/>
              </a:tabLst>
            </a:pPr>
            <a:r>
              <a:rPr sz="3000" b="1" spc="-10" dirty="0">
                <a:latin typeface="Calibri"/>
                <a:cs typeface="Calibri"/>
              </a:rPr>
              <a:t>Practical: </a:t>
            </a:r>
            <a:r>
              <a:rPr sz="3000" spc="-10" dirty="0">
                <a:latin typeface="Calibri"/>
                <a:cs typeface="Calibri"/>
              </a:rPr>
              <a:t>Examples, </a:t>
            </a:r>
            <a:r>
              <a:rPr sz="3000" spc="-15" dirty="0">
                <a:latin typeface="Calibri"/>
                <a:cs typeface="Calibri"/>
              </a:rPr>
              <a:t>problem </a:t>
            </a:r>
            <a:r>
              <a:rPr sz="3000" spc="-5" dirty="0">
                <a:latin typeface="Calibri"/>
                <a:cs typeface="Calibri"/>
              </a:rPr>
              <a:t>sets </a:t>
            </a:r>
            <a:r>
              <a:rPr sz="3000" dirty="0">
                <a:latin typeface="Calibri"/>
                <a:cs typeface="Calibri"/>
              </a:rPr>
              <a:t>and</a:t>
            </a:r>
            <a:r>
              <a:rPr sz="3000" spc="-55" dirty="0">
                <a:latin typeface="Calibri"/>
                <a:cs typeface="Calibri"/>
              </a:rPr>
              <a:t> </a:t>
            </a:r>
            <a:r>
              <a:rPr sz="3000" spc="-10" dirty="0">
                <a:latin typeface="Calibri"/>
                <a:cs typeface="Calibri"/>
              </a:rPr>
              <a:t>labs</a:t>
            </a:r>
            <a:endParaRPr sz="3000" dirty="0">
              <a:latin typeface="Calibri"/>
              <a:cs typeface="Calibri"/>
            </a:endParaRPr>
          </a:p>
          <a:p>
            <a:pPr marL="754380" lvl="1" indent="-284480">
              <a:lnSpc>
                <a:spcPct val="100000"/>
              </a:lnSpc>
              <a:spcBef>
                <a:spcPts val="650"/>
              </a:spcBef>
              <a:buFont typeface="Arial"/>
              <a:buChar char="–"/>
              <a:tabLst>
                <a:tab pos="755015" algn="l"/>
              </a:tabLst>
            </a:pPr>
            <a:r>
              <a:rPr sz="2600" dirty="0">
                <a:latin typeface="Calibri"/>
                <a:cs typeface="Calibri"/>
              </a:rPr>
              <a:t>Ask </a:t>
            </a:r>
            <a:r>
              <a:rPr sz="2600" spc="-5" dirty="0">
                <a:latin typeface="Calibri"/>
                <a:cs typeface="Calibri"/>
              </a:rPr>
              <a:t>questions </a:t>
            </a:r>
            <a:r>
              <a:rPr sz="2600" dirty="0">
                <a:latin typeface="Calibri"/>
                <a:cs typeface="Calibri"/>
              </a:rPr>
              <a:t>in </a:t>
            </a:r>
            <a:r>
              <a:rPr sz="2600" spc="-5" dirty="0">
                <a:latin typeface="Calibri"/>
                <a:cs typeface="Calibri"/>
              </a:rPr>
              <a:t>lecture </a:t>
            </a:r>
            <a:r>
              <a:rPr sz="2600" dirty="0">
                <a:latin typeface="Calibri"/>
                <a:cs typeface="Calibri"/>
              </a:rPr>
              <a:t>about</a:t>
            </a:r>
            <a:r>
              <a:rPr sz="2600" spc="-105" dirty="0">
                <a:latin typeface="Calibri"/>
                <a:cs typeface="Calibri"/>
              </a:rPr>
              <a:t> </a:t>
            </a:r>
            <a:r>
              <a:rPr sz="2600" spc="-10" dirty="0">
                <a:latin typeface="Calibri"/>
                <a:cs typeface="Calibri"/>
              </a:rPr>
              <a:t>examples.</a:t>
            </a:r>
            <a:endParaRPr sz="2600" dirty="0">
              <a:latin typeface="Calibri"/>
              <a:cs typeface="Calibri"/>
            </a:endParaRPr>
          </a:p>
          <a:p>
            <a:pPr marL="754380" marR="5080" lvl="1" indent="-284480">
              <a:lnSpc>
                <a:spcPct val="100000"/>
              </a:lnSpc>
              <a:spcBef>
                <a:spcPts val="625"/>
              </a:spcBef>
              <a:buFont typeface="Arial"/>
              <a:buChar char="–"/>
              <a:tabLst>
                <a:tab pos="755015" algn="l"/>
              </a:tabLst>
            </a:pPr>
            <a:r>
              <a:rPr sz="2600" spc="-10" dirty="0">
                <a:latin typeface="Calibri"/>
                <a:cs typeface="Calibri"/>
              </a:rPr>
              <a:t>Problem </a:t>
            </a:r>
            <a:r>
              <a:rPr sz="2600" spc="-5" dirty="0">
                <a:latin typeface="Calibri"/>
                <a:cs typeface="Calibri"/>
              </a:rPr>
              <a:t>sets </a:t>
            </a:r>
            <a:r>
              <a:rPr sz="2600" spc="-15" dirty="0">
                <a:latin typeface="Calibri"/>
                <a:cs typeface="Calibri"/>
              </a:rPr>
              <a:t>focus </a:t>
            </a:r>
            <a:r>
              <a:rPr sz="2600" spc="-5" dirty="0">
                <a:latin typeface="Calibri"/>
                <a:cs typeface="Calibri"/>
              </a:rPr>
              <a:t>on </a:t>
            </a:r>
            <a:r>
              <a:rPr sz="2600" spc="-10" dirty="0">
                <a:latin typeface="Calibri"/>
                <a:cs typeface="Calibri"/>
              </a:rPr>
              <a:t>interpretation </a:t>
            </a:r>
            <a:r>
              <a:rPr sz="2600" dirty="0">
                <a:latin typeface="Calibri"/>
                <a:cs typeface="Calibri"/>
              </a:rPr>
              <a:t>and </a:t>
            </a:r>
            <a:r>
              <a:rPr sz="2600" spc="-5" dirty="0">
                <a:latin typeface="Calibri"/>
                <a:cs typeface="Calibri"/>
              </a:rPr>
              <a:t>specification  of</a:t>
            </a:r>
            <a:r>
              <a:rPr sz="2600" spc="-85" dirty="0">
                <a:latin typeface="Calibri"/>
                <a:cs typeface="Calibri"/>
              </a:rPr>
              <a:t> </a:t>
            </a:r>
            <a:r>
              <a:rPr sz="2600" spc="-5" dirty="0">
                <a:latin typeface="Calibri"/>
                <a:cs typeface="Calibri"/>
              </a:rPr>
              <a:t>models.</a:t>
            </a:r>
            <a:endParaRPr sz="2600" dirty="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0764" rIns="0" bIns="0" rtlCol="0">
            <a:spAutoFit/>
          </a:bodyPr>
          <a:lstStyle/>
          <a:p>
            <a:pPr marL="2056130">
              <a:lnSpc>
                <a:spcPct val="100000"/>
              </a:lnSpc>
            </a:pPr>
            <a:r>
              <a:rPr spc="-15" dirty="0"/>
              <a:t>Problem</a:t>
            </a:r>
            <a:r>
              <a:rPr spc="-60" dirty="0"/>
              <a:t> </a:t>
            </a:r>
            <a:r>
              <a:rPr spc="-5" dirty="0"/>
              <a:t>sets</a:t>
            </a:r>
          </a:p>
        </p:txBody>
      </p:sp>
      <p:sp>
        <p:nvSpPr>
          <p:cNvPr id="3" name="object 3"/>
          <p:cNvSpPr txBox="1"/>
          <p:nvPr/>
        </p:nvSpPr>
        <p:spPr>
          <a:xfrm>
            <a:off x="535940" y="1620773"/>
            <a:ext cx="8067040" cy="4185285"/>
          </a:xfrm>
          <a:prstGeom prst="rect">
            <a:avLst/>
          </a:prstGeom>
        </p:spPr>
        <p:txBody>
          <a:bodyPr vert="horz" wrap="square" lIns="0" tIns="0" rIns="0" bIns="0" rtlCol="0">
            <a:spAutoFit/>
          </a:bodyPr>
          <a:lstStyle/>
          <a:p>
            <a:pPr marL="355600" marR="574040" indent="-342900">
              <a:lnSpc>
                <a:spcPct val="90000"/>
              </a:lnSpc>
              <a:buFont typeface="Arial"/>
              <a:buChar char="•"/>
              <a:tabLst>
                <a:tab pos="355600" algn="l"/>
              </a:tabLst>
            </a:pPr>
            <a:r>
              <a:rPr sz="3200" dirty="0">
                <a:latin typeface="Calibri"/>
                <a:cs typeface="Calibri"/>
              </a:rPr>
              <a:t>Due </a:t>
            </a:r>
            <a:r>
              <a:rPr sz="3200" spc="-20" dirty="0">
                <a:latin typeface="Calibri"/>
                <a:cs typeface="Calibri"/>
              </a:rPr>
              <a:t>to </a:t>
            </a:r>
            <a:r>
              <a:rPr sz="3200" dirty="0">
                <a:latin typeface="Calibri"/>
                <a:cs typeface="Calibri"/>
              </a:rPr>
              <a:t>the </a:t>
            </a:r>
            <a:r>
              <a:rPr sz="3200" spc="-10" dirty="0">
                <a:latin typeface="Calibri"/>
                <a:cs typeface="Calibri"/>
              </a:rPr>
              <a:t>nature </a:t>
            </a:r>
            <a:r>
              <a:rPr sz="3200" dirty="0">
                <a:latin typeface="Calibri"/>
                <a:cs typeface="Calibri"/>
              </a:rPr>
              <a:t>of </a:t>
            </a:r>
            <a:r>
              <a:rPr sz="3200" spc="-5" dirty="0">
                <a:latin typeface="Calibri"/>
                <a:cs typeface="Calibri"/>
              </a:rPr>
              <a:t>the </a:t>
            </a:r>
            <a:r>
              <a:rPr sz="3200" spc="-20" dirty="0">
                <a:latin typeface="Calibri"/>
                <a:cs typeface="Calibri"/>
              </a:rPr>
              <a:t>content </a:t>
            </a:r>
            <a:r>
              <a:rPr sz="3200" spc="-10" dirty="0">
                <a:latin typeface="Calibri"/>
                <a:cs typeface="Calibri"/>
              </a:rPr>
              <a:t>we </a:t>
            </a:r>
            <a:r>
              <a:rPr sz="3200" spc="-5" dirty="0">
                <a:latin typeface="Calibri"/>
                <a:cs typeface="Calibri"/>
              </a:rPr>
              <a:t>will be  covering, </a:t>
            </a:r>
            <a:r>
              <a:rPr sz="3200" spc="-10" dirty="0">
                <a:latin typeface="Calibri"/>
                <a:cs typeface="Calibri"/>
              </a:rPr>
              <a:t>there </a:t>
            </a:r>
            <a:r>
              <a:rPr sz="3200" spc="-5" dirty="0">
                <a:latin typeface="Calibri"/>
                <a:cs typeface="Calibri"/>
              </a:rPr>
              <a:t>will be less hands-on  </a:t>
            </a:r>
            <a:r>
              <a:rPr sz="3200" spc="-10" dirty="0">
                <a:latin typeface="Calibri"/>
                <a:cs typeface="Calibri"/>
              </a:rPr>
              <a:t>calculation.</a:t>
            </a:r>
            <a:endParaRPr sz="3200" dirty="0">
              <a:latin typeface="Calibri"/>
              <a:cs typeface="Calibri"/>
            </a:endParaRPr>
          </a:p>
          <a:p>
            <a:pPr marL="754380" lvl="1" indent="-284480">
              <a:lnSpc>
                <a:spcPct val="100000"/>
              </a:lnSpc>
              <a:spcBef>
                <a:spcPts val="350"/>
              </a:spcBef>
              <a:buFont typeface="Arial"/>
              <a:buChar char="–"/>
              <a:tabLst>
                <a:tab pos="755015" algn="l"/>
              </a:tabLst>
            </a:pPr>
            <a:r>
              <a:rPr sz="2800" spc="-10" dirty="0">
                <a:latin typeface="Calibri"/>
                <a:cs typeface="Calibri"/>
              </a:rPr>
              <a:t>This does not </a:t>
            </a:r>
            <a:r>
              <a:rPr sz="2800" spc="-5" dirty="0">
                <a:latin typeface="Calibri"/>
                <a:cs typeface="Calibri"/>
              </a:rPr>
              <a:t>mean no </a:t>
            </a:r>
            <a:r>
              <a:rPr sz="2800" spc="-10" dirty="0">
                <a:latin typeface="Calibri"/>
                <a:cs typeface="Calibri"/>
              </a:rPr>
              <a:t>maths, but does </a:t>
            </a:r>
            <a:r>
              <a:rPr sz="2800" spc="-5" dirty="0">
                <a:latin typeface="Calibri"/>
                <a:cs typeface="Calibri"/>
              </a:rPr>
              <a:t>mean</a:t>
            </a:r>
            <a:r>
              <a:rPr sz="2800" spc="210" dirty="0">
                <a:latin typeface="Calibri"/>
                <a:cs typeface="Calibri"/>
              </a:rPr>
              <a:t> </a:t>
            </a:r>
            <a:r>
              <a:rPr sz="2800" dirty="0">
                <a:latin typeface="Calibri"/>
                <a:cs typeface="Calibri"/>
              </a:rPr>
              <a:t>less.</a:t>
            </a:r>
          </a:p>
          <a:p>
            <a:pPr lvl="1">
              <a:lnSpc>
                <a:spcPct val="100000"/>
              </a:lnSpc>
              <a:buFont typeface="Arial"/>
              <a:buChar char="–"/>
            </a:pPr>
            <a:endParaRPr sz="2900" dirty="0">
              <a:latin typeface="Times New Roman"/>
              <a:cs typeface="Times New Roman"/>
            </a:endParaRPr>
          </a:p>
          <a:p>
            <a:pPr marL="355600" marR="478155" indent="-342900">
              <a:lnSpc>
                <a:spcPts val="3460"/>
              </a:lnSpc>
              <a:spcBef>
                <a:spcPts val="1689"/>
              </a:spcBef>
              <a:buFont typeface="Arial"/>
              <a:buChar char="•"/>
              <a:tabLst>
                <a:tab pos="355600" algn="l"/>
              </a:tabLst>
            </a:pPr>
            <a:r>
              <a:rPr sz="3200" spc="-5" dirty="0">
                <a:latin typeface="Calibri"/>
                <a:cs typeface="Calibri"/>
              </a:rPr>
              <a:t>This </a:t>
            </a:r>
            <a:r>
              <a:rPr sz="3200" spc="-15" dirty="0">
                <a:latin typeface="Calibri"/>
                <a:cs typeface="Calibri"/>
              </a:rPr>
              <a:t>course focusses </a:t>
            </a:r>
            <a:r>
              <a:rPr sz="3200" spc="-10" dirty="0">
                <a:latin typeface="Calibri"/>
                <a:cs typeface="Calibri"/>
              </a:rPr>
              <a:t>more </a:t>
            </a:r>
            <a:r>
              <a:rPr sz="3200" spc="-5" dirty="0">
                <a:latin typeface="Calibri"/>
                <a:cs typeface="Calibri"/>
              </a:rPr>
              <a:t>on </a:t>
            </a:r>
            <a:r>
              <a:rPr sz="3200" spc="-15" dirty="0">
                <a:latin typeface="Calibri"/>
                <a:cs typeface="Calibri"/>
              </a:rPr>
              <a:t>interpretation  </a:t>
            </a:r>
            <a:r>
              <a:rPr sz="3200" dirty="0">
                <a:latin typeface="Calibri"/>
                <a:cs typeface="Calibri"/>
              </a:rPr>
              <a:t>and </a:t>
            </a:r>
            <a:r>
              <a:rPr sz="3200" spc="-10" dirty="0">
                <a:latin typeface="Calibri"/>
                <a:cs typeface="Calibri"/>
              </a:rPr>
              <a:t>specification </a:t>
            </a:r>
            <a:r>
              <a:rPr sz="3200" dirty="0">
                <a:latin typeface="Calibri"/>
                <a:cs typeface="Calibri"/>
              </a:rPr>
              <a:t>of</a:t>
            </a:r>
            <a:r>
              <a:rPr sz="3200" spc="-15" dirty="0">
                <a:latin typeface="Calibri"/>
                <a:cs typeface="Calibri"/>
              </a:rPr>
              <a:t> </a:t>
            </a:r>
            <a:r>
              <a:rPr sz="3200" dirty="0">
                <a:latin typeface="Calibri"/>
                <a:cs typeface="Calibri"/>
              </a:rPr>
              <a:t>models.</a:t>
            </a:r>
          </a:p>
          <a:p>
            <a:pPr marL="754380" marR="162560" lvl="1" indent="-284480">
              <a:lnSpc>
                <a:spcPts val="3020"/>
              </a:lnSpc>
              <a:spcBef>
                <a:spcPts val="685"/>
              </a:spcBef>
              <a:buFont typeface="Arial"/>
              <a:buChar char="–"/>
              <a:tabLst>
                <a:tab pos="755015" algn="l"/>
              </a:tabLst>
            </a:pPr>
            <a:r>
              <a:rPr sz="2800" spc="-10" dirty="0">
                <a:latin typeface="Calibri"/>
                <a:cs typeface="Calibri"/>
              </a:rPr>
              <a:t>How </a:t>
            </a:r>
            <a:r>
              <a:rPr sz="2800" spc="-5" dirty="0">
                <a:latin typeface="Calibri"/>
                <a:cs typeface="Calibri"/>
              </a:rPr>
              <a:t>do I </a:t>
            </a:r>
            <a:r>
              <a:rPr sz="2800" spc="-10" dirty="0">
                <a:latin typeface="Calibri"/>
                <a:cs typeface="Calibri"/>
              </a:rPr>
              <a:t>set </a:t>
            </a:r>
            <a:r>
              <a:rPr sz="2800" spc="-5" dirty="0">
                <a:latin typeface="Calibri"/>
                <a:cs typeface="Calibri"/>
              </a:rPr>
              <a:t>up an </a:t>
            </a:r>
            <a:r>
              <a:rPr sz="2800" spc="-10" dirty="0">
                <a:latin typeface="Calibri"/>
                <a:cs typeface="Calibri"/>
              </a:rPr>
              <a:t>analysis </a:t>
            </a:r>
            <a:r>
              <a:rPr sz="2800" spc="-15" dirty="0">
                <a:latin typeface="Calibri"/>
                <a:cs typeface="Calibri"/>
              </a:rPr>
              <a:t>to </a:t>
            </a:r>
            <a:r>
              <a:rPr sz="2800" spc="-10" dirty="0">
                <a:latin typeface="Calibri"/>
                <a:cs typeface="Calibri"/>
              </a:rPr>
              <a:t>answer </a:t>
            </a:r>
            <a:r>
              <a:rPr sz="2800" spc="-30" dirty="0">
                <a:latin typeface="Calibri"/>
                <a:cs typeface="Calibri"/>
              </a:rPr>
              <a:t>my </a:t>
            </a:r>
            <a:r>
              <a:rPr sz="2800" spc="-5" dirty="0">
                <a:latin typeface="Calibri"/>
                <a:cs typeface="Calibri"/>
              </a:rPr>
              <a:t>primary  </a:t>
            </a:r>
            <a:r>
              <a:rPr sz="2800" spc="-15" dirty="0">
                <a:latin typeface="Calibri"/>
                <a:cs typeface="Calibri"/>
              </a:rPr>
              <a:t>research</a:t>
            </a:r>
            <a:r>
              <a:rPr sz="2800" spc="-75" dirty="0">
                <a:latin typeface="Calibri"/>
                <a:cs typeface="Calibri"/>
              </a:rPr>
              <a:t> </a:t>
            </a:r>
            <a:r>
              <a:rPr sz="2800" spc="-10" dirty="0">
                <a:latin typeface="Calibri"/>
                <a:cs typeface="Calibri"/>
              </a:rPr>
              <a:t>questions?</a:t>
            </a:r>
            <a:endParaRPr sz="2800" dirty="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15178</TotalTime>
  <Words>1366</Words>
  <Application>Microsoft Office PowerPoint</Application>
  <PresentationFormat>Presentación en pantalla (4:3)</PresentationFormat>
  <Paragraphs>281</Paragraphs>
  <Slides>40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40</vt:i4>
      </vt:variant>
    </vt:vector>
  </HeadingPairs>
  <TitlesOfParts>
    <vt:vector size="48" baseType="lpstr">
      <vt:lpstr>Arial</vt:lpstr>
      <vt:lpstr>Calibri</vt:lpstr>
      <vt:lpstr>Open Sans</vt:lpstr>
      <vt:lpstr>ProximaNova</vt:lpstr>
      <vt:lpstr>Times New Roman</vt:lpstr>
      <vt:lpstr>TimesNewRomanPSMT</vt:lpstr>
      <vt:lpstr>Verdana</vt:lpstr>
      <vt:lpstr>Office Theme</vt:lpstr>
      <vt:lpstr>Lecture 1: Course Introduction</vt:lpstr>
      <vt:lpstr>Today’s lecture</vt:lpstr>
      <vt:lpstr>Welcome to PDSS3</vt:lpstr>
      <vt:lpstr>Jose Segovia-Martin</vt:lpstr>
      <vt:lpstr>Presentación de PowerPoint</vt:lpstr>
      <vt:lpstr>Course Structure</vt:lpstr>
      <vt:lpstr>Planning your week</vt:lpstr>
      <vt:lpstr>Learning</vt:lpstr>
      <vt:lpstr>Problem sets</vt:lpstr>
      <vt:lpstr>If you struggle….</vt:lpstr>
      <vt:lpstr>Course content</vt:lpstr>
      <vt:lpstr>Course content</vt:lpstr>
      <vt:lpstr>Course content</vt:lpstr>
      <vt:lpstr>Course content</vt:lpstr>
      <vt:lpstr>Course content</vt:lpstr>
      <vt:lpstr>Course content</vt:lpstr>
      <vt:lpstr>Course content</vt:lpstr>
      <vt:lpstr>Course content</vt:lpstr>
      <vt:lpstr>Course content</vt:lpstr>
      <vt:lpstr>Course content</vt:lpstr>
      <vt:lpstr>Course content</vt:lpstr>
      <vt:lpstr>Course content</vt:lpstr>
      <vt:lpstr>Course content</vt:lpstr>
      <vt:lpstr>Course content</vt:lpstr>
      <vt:lpstr>Course content</vt:lpstr>
      <vt:lpstr>Assessment</vt:lpstr>
      <vt:lpstr>Homework (25%)</vt:lpstr>
      <vt:lpstr>Coursework (25%)</vt:lpstr>
      <vt:lpstr>What we expect of you</vt:lpstr>
      <vt:lpstr>Communication</vt:lpstr>
      <vt:lpstr>Tasks for this week…</vt:lpstr>
      <vt:lpstr>Introduction to R</vt:lpstr>
      <vt:lpstr>Introduction to R</vt:lpstr>
      <vt:lpstr>Introduction to R</vt:lpstr>
      <vt:lpstr>Introduction to R</vt:lpstr>
      <vt:lpstr>Statistics</vt:lpstr>
      <vt:lpstr>Statistics</vt:lpstr>
      <vt:lpstr>Statistics</vt:lpstr>
      <vt:lpstr>Hands-on lab</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dc:title>
  <dc:creator>Tom Booth</dc:creator>
  <cp:lastModifiedBy>Jose</cp:lastModifiedBy>
  <cp:revision>66</cp:revision>
  <dcterms:created xsi:type="dcterms:W3CDTF">2021-09-20T12:36:03Z</dcterms:created>
  <dcterms:modified xsi:type="dcterms:W3CDTF">2021-10-05T14:02:07Z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2016-09-20T00:00:00Z</vt:filetime>
  </property>
  <property fmtid="{D5CDD505-2E9C-101B-9397-08002B2CF9AE}" pid="3" name="Creator">
    <vt:lpwstr>Microsoft® PowerPoint® 2013</vt:lpwstr>
  </property>
  <property fmtid="{D5CDD505-2E9C-101B-9397-08002B2CF9AE}" pid="4" name="LastSaved">
    <vt:filetime>2021-09-20T00:00:00Z</vt:filetime>
  </property>
</Properties>
</file>