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47DF5-AF86-4D2B-991E-A80C257039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CDED12-39DE-478D-8253-6BE026934A97}">
      <dgm:prSet/>
      <dgm:spPr/>
      <dgm:t>
        <a:bodyPr/>
        <a:lstStyle/>
        <a:p>
          <a:r>
            <a:rPr lang="en-US" baseline="0" dirty="0"/>
            <a:t>Web development (task involved in designing a web application) – simple or complex</a:t>
          </a:r>
          <a:endParaRPr lang="en-US" dirty="0"/>
        </a:p>
      </dgm:t>
    </dgm:pt>
    <dgm:pt modelId="{E3454123-337D-466E-96D0-9237DCBDC1E5}" type="parTrans" cxnId="{2675AEEB-D75C-49DB-BA9E-2C42035BF9D0}">
      <dgm:prSet/>
      <dgm:spPr/>
      <dgm:t>
        <a:bodyPr/>
        <a:lstStyle/>
        <a:p>
          <a:endParaRPr lang="en-US"/>
        </a:p>
      </dgm:t>
    </dgm:pt>
    <dgm:pt modelId="{98A35964-C13F-4E88-B603-48CACEBF4930}" type="sibTrans" cxnId="{2675AEEB-D75C-49DB-BA9E-2C42035BF9D0}">
      <dgm:prSet/>
      <dgm:spPr/>
      <dgm:t>
        <a:bodyPr/>
        <a:lstStyle/>
        <a:p>
          <a:endParaRPr lang="en-US"/>
        </a:p>
      </dgm:t>
    </dgm:pt>
    <dgm:pt modelId="{7597EBE3-099F-4537-9C32-B0C8313AD70D}">
      <dgm:prSet/>
      <dgm:spPr/>
      <dgm:t>
        <a:bodyPr/>
        <a:lstStyle/>
        <a:p>
          <a:r>
            <a:rPr lang="en-US" baseline="0" dirty="0"/>
            <a:t>To get started, you are advised to learn HTML, CSS and </a:t>
          </a:r>
          <a:r>
            <a:rPr lang="en-US" baseline="0" dirty="0" err="1"/>
            <a:t>Javascript</a:t>
          </a:r>
          <a:r>
            <a:rPr lang="en-US" baseline="0" dirty="0"/>
            <a:t> (at least)</a:t>
          </a:r>
          <a:endParaRPr lang="en-US" dirty="0"/>
        </a:p>
      </dgm:t>
    </dgm:pt>
    <dgm:pt modelId="{0A9FCA5E-A74B-401B-ABD2-06261F2539E5}" type="parTrans" cxnId="{9934A7ED-9101-487F-BFFC-59BC59969868}">
      <dgm:prSet/>
      <dgm:spPr/>
      <dgm:t>
        <a:bodyPr/>
        <a:lstStyle/>
        <a:p>
          <a:endParaRPr lang="en-US"/>
        </a:p>
      </dgm:t>
    </dgm:pt>
    <dgm:pt modelId="{88A1B0C8-2C79-48EB-B376-3248BD04ECE0}" type="sibTrans" cxnId="{9934A7ED-9101-487F-BFFC-59BC59969868}">
      <dgm:prSet/>
      <dgm:spPr/>
      <dgm:t>
        <a:bodyPr/>
        <a:lstStyle/>
        <a:p>
          <a:endParaRPr lang="en-US"/>
        </a:p>
      </dgm:t>
    </dgm:pt>
    <dgm:pt modelId="{134B64E8-17DF-4A25-B3CB-5D56D5EE6F8B}">
      <dgm:prSet/>
      <dgm:spPr/>
      <dgm:t>
        <a:bodyPr/>
        <a:lstStyle/>
        <a:p>
          <a:r>
            <a:rPr lang="en-US" baseline="0"/>
            <a:t>Without HTML, no content on your web</a:t>
          </a:r>
          <a:endParaRPr lang="en-US"/>
        </a:p>
      </dgm:t>
    </dgm:pt>
    <dgm:pt modelId="{37748AB7-9B9C-4972-A41C-0E1A51A07872}" type="parTrans" cxnId="{F0E62F2F-94C3-4BA9-A5F0-8A6108BB92F4}">
      <dgm:prSet/>
      <dgm:spPr/>
      <dgm:t>
        <a:bodyPr/>
        <a:lstStyle/>
        <a:p>
          <a:endParaRPr lang="en-US"/>
        </a:p>
      </dgm:t>
    </dgm:pt>
    <dgm:pt modelId="{4350C810-98E6-4407-ADF0-D0C2C0D4B1B3}" type="sibTrans" cxnId="{F0E62F2F-94C3-4BA9-A5F0-8A6108BB92F4}">
      <dgm:prSet/>
      <dgm:spPr/>
      <dgm:t>
        <a:bodyPr/>
        <a:lstStyle/>
        <a:p>
          <a:endParaRPr lang="en-US"/>
        </a:p>
      </dgm:t>
    </dgm:pt>
    <dgm:pt modelId="{D9F3CF31-D604-452E-AEFF-72035F5AC62D}">
      <dgm:prSet/>
      <dgm:spPr/>
      <dgm:t>
        <a:bodyPr/>
        <a:lstStyle/>
        <a:p>
          <a:r>
            <a:rPr lang="en-US" baseline="0" dirty="0"/>
            <a:t>A markup language that uses </a:t>
          </a:r>
          <a:r>
            <a:rPr lang="en-US" b="1" baseline="0" dirty="0"/>
            <a:t>Tag</a:t>
          </a:r>
          <a:r>
            <a:rPr lang="en-US" baseline="0" dirty="0"/>
            <a:t> to define to define a specific type of content on a web page </a:t>
          </a:r>
          <a:r>
            <a:rPr lang="en-US" baseline="0" dirty="0" err="1"/>
            <a:t>e.g</a:t>
          </a:r>
          <a:r>
            <a:rPr lang="en-US" baseline="0" dirty="0"/>
            <a:t> &lt;p&gt;  &lt;/p&gt;</a:t>
          </a:r>
          <a:endParaRPr lang="en-US" dirty="0"/>
        </a:p>
      </dgm:t>
    </dgm:pt>
    <dgm:pt modelId="{E80751A3-BE1B-486A-BB4B-EE8BE7D9859F}" type="parTrans" cxnId="{FAE67254-F8F9-44BF-A4A8-D33D9DDEE0AA}">
      <dgm:prSet/>
      <dgm:spPr/>
      <dgm:t>
        <a:bodyPr/>
        <a:lstStyle/>
        <a:p>
          <a:endParaRPr lang="en-US"/>
        </a:p>
      </dgm:t>
    </dgm:pt>
    <dgm:pt modelId="{848B96B8-C32B-4028-B7C1-426BF94C849E}" type="sibTrans" cxnId="{FAE67254-F8F9-44BF-A4A8-D33D9DDEE0AA}">
      <dgm:prSet/>
      <dgm:spPr/>
      <dgm:t>
        <a:bodyPr/>
        <a:lstStyle/>
        <a:p>
          <a:endParaRPr lang="en-US"/>
        </a:p>
      </dgm:t>
    </dgm:pt>
    <dgm:pt modelId="{807BE38C-76D0-6D42-9324-BF4A90B83F31}">
      <dgm:prSet/>
      <dgm:spPr/>
      <dgm:t>
        <a:bodyPr/>
        <a:lstStyle/>
        <a:p>
          <a:r>
            <a:rPr lang="en-US" dirty="0"/>
            <a:t>HTML stands for </a:t>
          </a:r>
          <a:r>
            <a:rPr lang="en-US" b="1" dirty="0"/>
            <a:t>H</a:t>
          </a:r>
          <a:r>
            <a:rPr lang="en-US" dirty="0"/>
            <a:t>yper</a:t>
          </a:r>
          <a:r>
            <a:rPr lang="en-US" b="1" dirty="0"/>
            <a:t>t</a:t>
          </a:r>
          <a:r>
            <a:rPr lang="en-US" dirty="0"/>
            <a:t>ext </a:t>
          </a:r>
          <a:r>
            <a:rPr lang="en-US" b="1" dirty="0"/>
            <a:t>M</a:t>
          </a:r>
          <a:r>
            <a:rPr lang="en-US" dirty="0"/>
            <a:t>arkup </a:t>
          </a:r>
          <a:r>
            <a:rPr lang="en-US" b="1" dirty="0"/>
            <a:t>L</a:t>
          </a:r>
          <a:r>
            <a:rPr lang="en-US" dirty="0"/>
            <a:t>anguage, and it is the most widely used language to write Web Pages. </a:t>
          </a:r>
        </a:p>
      </dgm:t>
    </dgm:pt>
    <dgm:pt modelId="{01E1B0A7-04EE-7A46-AC19-ED5F845C90EB}" type="parTrans" cxnId="{AF7B5B28-459D-3D41-A4D0-26F2E6EEB158}">
      <dgm:prSet/>
      <dgm:spPr/>
      <dgm:t>
        <a:bodyPr/>
        <a:lstStyle/>
        <a:p>
          <a:endParaRPr lang="en-US"/>
        </a:p>
      </dgm:t>
    </dgm:pt>
    <dgm:pt modelId="{4B9B57DD-13BF-974E-978B-50FB5B7406E3}" type="sibTrans" cxnId="{AF7B5B28-459D-3D41-A4D0-26F2E6EEB158}">
      <dgm:prSet/>
      <dgm:spPr/>
      <dgm:t>
        <a:bodyPr/>
        <a:lstStyle/>
        <a:p>
          <a:endParaRPr lang="en-US"/>
        </a:p>
      </dgm:t>
    </dgm:pt>
    <dgm:pt modelId="{72EADFC4-B339-6F49-9ABB-13CD62C699FB}" type="pres">
      <dgm:prSet presAssocID="{04747DF5-AF86-4D2B-991E-A80C2570399B}" presName="vert0" presStyleCnt="0">
        <dgm:presLayoutVars>
          <dgm:dir/>
          <dgm:animOne val="branch"/>
          <dgm:animLvl val="lvl"/>
        </dgm:presLayoutVars>
      </dgm:prSet>
      <dgm:spPr/>
    </dgm:pt>
    <dgm:pt modelId="{8AE30582-F678-C347-A631-EB7F626F266D}" type="pres">
      <dgm:prSet presAssocID="{807BE38C-76D0-6D42-9324-BF4A90B83F31}" presName="thickLine" presStyleLbl="alignNode1" presStyleIdx="0" presStyleCnt="5"/>
      <dgm:spPr/>
    </dgm:pt>
    <dgm:pt modelId="{27C6BD4B-9785-B946-B71D-A3FA18503EE0}" type="pres">
      <dgm:prSet presAssocID="{807BE38C-76D0-6D42-9324-BF4A90B83F31}" presName="horz1" presStyleCnt="0"/>
      <dgm:spPr/>
    </dgm:pt>
    <dgm:pt modelId="{37343949-6034-4845-AAEC-90061936F157}" type="pres">
      <dgm:prSet presAssocID="{807BE38C-76D0-6D42-9324-BF4A90B83F31}" presName="tx1" presStyleLbl="revTx" presStyleIdx="0" presStyleCnt="5"/>
      <dgm:spPr/>
    </dgm:pt>
    <dgm:pt modelId="{357FD142-787F-4640-9DA8-B82106671CD8}" type="pres">
      <dgm:prSet presAssocID="{807BE38C-76D0-6D42-9324-BF4A90B83F31}" presName="vert1" presStyleCnt="0"/>
      <dgm:spPr/>
    </dgm:pt>
    <dgm:pt modelId="{F51876DF-0EE1-624F-BA0F-21AB4E22AB6C}" type="pres">
      <dgm:prSet presAssocID="{04CDED12-39DE-478D-8253-6BE026934A97}" presName="thickLine" presStyleLbl="alignNode1" presStyleIdx="1" presStyleCnt="5"/>
      <dgm:spPr/>
    </dgm:pt>
    <dgm:pt modelId="{3EC86A4F-4DAD-0F4F-8B7E-84561E6D8BAD}" type="pres">
      <dgm:prSet presAssocID="{04CDED12-39DE-478D-8253-6BE026934A97}" presName="horz1" presStyleCnt="0"/>
      <dgm:spPr/>
    </dgm:pt>
    <dgm:pt modelId="{B55DAE30-4A70-E24A-B764-7EBD415DF342}" type="pres">
      <dgm:prSet presAssocID="{04CDED12-39DE-478D-8253-6BE026934A97}" presName="tx1" presStyleLbl="revTx" presStyleIdx="1" presStyleCnt="5"/>
      <dgm:spPr/>
    </dgm:pt>
    <dgm:pt modelId="{55E050C2-5451-2046-B6FB-BA91528F2F09}" type="pres">
      <dgm:prSet presAssocID="{04CDED12-39DE-478D-8253-6BE026934A97}" presName="vert1" presStyleCnt="0"/>
      <dgm:spPr/>
    </dgm:pt>
    <dgm:pt modelId="{C166E2D6-C339-BB44-BEAE-C3B72E9B094D}" type="pres">
      <dgm:prSet presAssocID="{7597EBE3-099F-4537-9C32-B0C8313AD70D}" presName="thickLine" presStyleLbl="alignNode1" presStyleIdx="2" presStyleCnt="5"/>
      <dgm:spPr/>
    </dgm:pt>
    <dgm:pt modelId="{36887D1E-277B-FD41-8883-05C37656D59A}" type="pres">
      <dgm:prSet presAssocID="{7597EBE3-099F-4537-9C32-B0C8313AD70D}" presName="horz1" presStyleCnt="0"/>
      <dgm:spPr/>
    </dgm:pt>
    <dgm:pt modelId="{0AA70387-2110-D646-987E-429A7FED90A9}" type="pres">
      <dgm:prSet presAssocID="{7597EBE3-099F-4537-9C32-B0C8313AD70D}" presName="tx1" presStyleLbl="revTx" presStyleIdx="2" presStyleCnt="5"/>
      <dgm:spPr/>
    </dgm:pt>
    <dgm:pt modelId="{0171C3FC-7833-A44F-9E78-79CD29D9E190}" type="pres">
      <dgm:prSet presAssocID="{7597EBE3-099F-4537-9C32-B0C8313AD70D}" presName="vert1" presStyleCnt="0"/>
      <dgm:spPr/>
    </dgm:pt>
    <dgm:pt modelId="{DFC629CD-7340-DE4C-BFBF-A55F921E2EB1}" type="pres">
      <dgm:prSet presAssocID="{134B64E8-17DF-4A25-B3CB-5D56D5EE6F8B}" presName="thickLine" presStyleLbl="alignNode1" presStyleIdx="3" presStyleCnt="5"/>
      <dgm:spPr/>
    </dgm:pt>
    <dgm:pt modelId="{59154869-5ACF-2C45-8CA7-054FCA0E4B20}" type="pres">
      <dgm:prSet presAssocID="{134B64E8-17DF-4A25-B3CB-5D56D5EE6F8B}" presName="horz1" presStyleCnt="0"/>
      <dgm:spPr/>
    </dgm:pt>
    <dgm:pt modelId="{8459E77D-6636-DF42-A1B8-977381DEA2BA}" type="pres">
      <dgm:prSet presAssocID="{134B64E8-17DF-4A25-B3CB-5D56D5EE6F8B}" presName="tx1" presStyleLbl="revTx" presStyleIdx="3" presStyleCnt="5"/>
      <dgm:spPr/>
    </dgm:pt>
    <dgm:pt modelId="{3106B6BB-C1D0-5B4B-8860-30F406BD9587}" type="pres">
      <dgm:prSet presAssocID="{134B64E8-17DF-4A25-B3CB-5D56D5EE6F8B}" presName="vert1" presStyleCnt="0"/>
      <dgm:spPr/>
    </dgm:pt>
    <dgm:pt modelId="{0E9B7CF8-AD92-CF49-BA00-FADD24181457}" type="pres">
      <dgm:prSet presAssocID="{D9F3CF31-D604-452E-AEFF-72035F5AC62D}" presName="thickLine" presStyleLbl="alignNode1" presStyleIdx="4" presStyleCnt="5"/>
      <dgm:spPr/>
    </dgm:pt>
    <dgm:pt modelId="{1AEE43EF-6602-964C-A138-ADC5022039E7}" type="pres">
      <dgm:prSet presAssocID="{D9F3CF31-D604-452E-AEFF-72035F5AC62D}" presName="horz1" presStyleCnt="0"/>
      <dgm:spPr/>
    </dgm:pt>
    <dgm:pt modelId="{C5C78E5F-486E-C748-B411-BE6C255384E7}" type="pres">
      <dgm:prSet presAssocID="{D9F3CF31-D604-452E-AEFF-72035F5AC62D}" presName="tx1" presStyleLbl="revTx" presStyleIdx="4" presStyleCnt="5"/>
      <dgm:spPr/>
    </dgm:pt>
    <dgm:pt modelId="{026E2F7E-8A3A-D94B-A4EA-B5331DB90B02}" type="pres">
      <dgm:prSet presAssocID="{D9F3CF31-D604-452E-AEFF-72035F5AC62D}" presName="vert1" presStyleCnt="0"/>
      <dgm:spPr/>
    </dgm:pt>
  </dgm:ptLst>
  <dgm:cxnLst>
    <dgm:cxn modelId="{AF7B5B28-459D-3D41-A4D0-26F2E6EEB158}" srcId="{04747DF5-AF86-4D2B-991E-A80C2570399B}" destId="{807BE38C-76D0-6D42-9324-BF4A90B83F31}" srcOrd="0" destOrd="0" parTransId="{01E1B0A7-04EE-7A46-AC19-ED5F845C90EB}" sibTransId="{4B9B57DD-13BF-974E-978B-50FB5B7406E3}"/>
    <dgm:cxn modelId="{F0E62F2F-94C3-4BA9-A5F0-8A6108BB92F4}" srcId="{04747DF5-AF86-4D2B-991E-A80C2570399B}" destId="{134B64E8-17DF-4A25-B3CB-5D56D5EE6F8B}" srcOrd="3" destOrd="0" parTransId="{37748AB7-9B9C-4972-A41C-0E1A51A07872}" sibTransId="{4350C810-98E6-4407-ADF0-D0C2C0D4B1B3}"/>
    <dgm:cxn modelId="{E3AB763E-EE93-FB4F-B4DC-AD2F8A2C750A}" type="presOf" srcId="{7597EBE3-099F-4537-9C32-B0C8313AD70D}" destId="{0AA70387-2110-D646-987E-429A7FED90A9}" srcOrd="0" destOrd="0" presId="urn:microsoft.com/office/officeart/2008/layout/LinedList"/>
    <dgm:cxn modelId="{FAE67254-F8F9-44BF-A4A8-D33D9DDEE0AA}" srcId="{04747DF5-AF86-4D2B-991E-A80C2570399B}" destId="{D9F3CF31-D604-452E-AEFF-72035F5AC62D}" srcOrd="4" destOrd="0" parTransId="{E80751A3-BE1B-486A-BB4B-EE8BE7D9859F}" sibTransId="{848B96B8-C32B-4028-B7C1-426BF94C849E}"/>
    <dgm:cxn modelId="{02FA2B63-35E3-914D-BCEA-EF25647FC87D}" type="presOf" srcId="{D9F3CF31-D604-452E-AEFF-72035F5AC62D}" destId="{C5C78E5F-486E-C748-B411-BE6C255384E7}" srcOrd="0" destOrd="0" presId="urn:microsoft.com/office/officeart/2008/layout/LinedList"/>
    <dgm:cxn modelId="{CFAD3B70-EAE3-774B-BD95-DF59AF0BE9E9}" type="presOf" srcId="{807BE38C-76D0-6D42-9324-BF4A90B83F31}" destId="{37343949-6034-4845-AAEC-90061936F157}" srcOrd="0" destOrd="0" presId="urn:microsoft.com/office/officeart/2008/layout/LinedList"/>
    <dgm:cxn modelId="{DCD94476-2B07-274C-9565-C358D648D3A0}" type="presOf" srcId="{04CDED12-39DE-478D-8253-6BE026934A97}" destId="{B55DAE30-4A70-E24A-B764-7EBD415DF342}" srcOrd="0" destOrd="0" presId="urn:microsoft.com/office/officeart/2008/layout/LinedList"/>
    <dgm:cxn modelId="{8E28E69A-CD44-224E-97BC-5B2C241C6B8B}" type="presOf" srcId="{134B64E8-17DF-4A25-B3CB-5D56D5EE6F8B}" destId="{8459E77D-6636-DF42-A1B8-977381DEA2BA}" srcOrd="0" destOrd="0" presId="urn:microsoft.com/office/officeart/2008/layout/LinedList"/>
    <dgm:cxn modelId="{0A9668D8-16D8-2E49-83F3-290FFE35ADC8}" type="presOf" srcId="{04747DF5-AF86-4D2B-991E-A80C2570399B}" destId="{72EADFC4-B339-6F49-9ABB-13CD62C699FB}" srcOrd="0" destOrd="0" presId="urn:microsoft.com/office/officeart/2008/layout/LinedList"/>
    <dgm:cxn modelId="{2675AEEB-D75C-49DB-BA9E-2C42035BF9D0}" srcId="{04747DF5-AF86-4D2B-991E-A80C2570399B}" destId="{04CDED12-39DE-478D-8253-6BE026934A97}" srcOrd="1" destOrd="0" parTransId="{E3454123-337D-466E-96D0-9237DCBDC1E5}" sibTransId="{98A35964-C13F-4E88-B603-48CACEBF4930}"/>
    <dgm:cxn modelId="{9934A7ED-9101-487F-BFFC-59BC59969868}" srcId="{04747DF5-AF86-4D2B-991E-A80C2570399B}" destId="{7597EBE3-099F-4537-9C32-B0C8313AD70D}" srcOrd="2" destOrd="0" parTransId="{0A9FCA5E-A74B-401B-ABD2-06261F2539E5}" sibTransId="{88A1B0C8-2C79-48EB-B376-3248BD04ECE0}"/>
    <dgm:cxn modelId="{42922F0D-13ED-3746-8CB0-4AB025786077}" type="presParOf" srcId="{72EADFC4-B339-6F49-9ABB-13CD62C699FB}" destId="{8AE30582-F678-C347-A631-EB7F626F266D}" srcOrd="0" destOrd="0" presId="urn:microsoft.com/office/officeart/2008/layout/LinedList"/>
    <dgm:cxn modelId="{A4F024CA-A63D-1A41-AB18-A495F7639376}" type="presParOf" srcId="{72EADFC4-B339-6F49-9ABB-13CD62C699FB}" destId="{27C6BD4B-9785-B946-B71D-A3FA18503EE0}" srcOrd="1" destOrd="0" presId="urn:microsoft.com/office/officeart/2008/layout/LinedList"/>
    <dgm:cxn modelId="{AF886CE7-E798-F343-B99F-C8D54EF686F7}" type="presParOf" srcId="{27C6BD4B-9785-B946-B71D-A3FA18503EE0}" destId="{37343949-6034-4845-AAEC-90061936F157}" srcOrd="0" destOrd="0" presId="urn:microsoft.com/office/officeart/2008/layout/LinedList"/>
    <dgm:cxn modelId="{3E28E9D3-73E0-3549-8BA8-7A2CE0D976BC}" type="presParOf" srcId="{27C6BD4B-9785-B946-B71D-A3FA18503EE0}" destId="{357FD142-787F-4640-9DA8-B82106671CD8}" srcOrd="1" destOrd="0" presId="urn:microsoft.com/office/officeart/2008/layout/LinedList"/>
    <dgm:cxn modelId="{94F8EE4E-122B-FE44-A1CE-EDD7B72AC690}" type="presParOf" srcId="{72EADFC4-B339-6F49-9ABB-13CD62C699FB}" destId="{F51876DF-0EE1-624F-BA0F-21AB4E22AB6C}" srcOrd="2" destOrd="0" presId="urn:microsoft.com/office/officeart/2008/layout/LinedList"/>
    <dgm:cxn modelId="{73B3E084-86E3-2B44-A3B2-A7CA0E969BC0}" type="presParOf" srcId="{72EADFC4-B339-6F49-9ABB-13CD62C699FB}" destId="{3EC86A4F-4DAD-0F4F-8B7E-84561E6D8BAD}" srcOrd="3" destOrd="0" presId="urn:microsoft.com/office/officeart/2008/layout/LinedList"/>
    <dgm:cxn modelId="{96B5DAED-E684-6D40-AA7B-D06E005FAD8C}" type="presParOf" srcId="{3EC86A4F-4DAD-0F4F-8B7E-84561E6D8BAD}" destId="{B55DAE30-4A70-E24A-B764-7EBD415DF342}" srcOrd="0" destOrd="0" presId="urn:microsoft.com/office/officeart/2008/layout/LinedList"/>
    <dgm:cxn modelId="{4D2D03AA-69D5-A34C-8931-671621CEC78D}" type="presParOf" srcId="{3EC86A4F-4DAD-0F4F-8B7E-84561E6D8BAD}" destId="{55E050C2-5451-2046-B6FB-BA91528F2F09}" srcOrd="1" destOrd="0" presId="urn:microsoft.com/office/officeart/2008/layout/LinedList"/>
    <dgm:cxn modelId="{86F20D6D-27E1-2444-906E-A973065D3FF4}" type="presParOf" srcId="{72EADFC4-B339-6F49-9ABB-13CD62C699FB}" destId="{C166E2D6-C339-BB44-BEAE-C3B72E9B094D}" srcOrd="4" destOrd="0" presId="urn:microsoft.com/office/officeart/2008/layout/LinedList"/>
    <dgm:cxn modelId="{07CB9DBC-AC43-3348-9FF7-D30AF5B6E4F9}" type="presParOf" srcId="{72EADFC4-B339-6F49-9ABB-13CD62C699FB}" destId="{36887D1E-277B-FD41-8883-05C37656D59A}" srcOrd="5" destOrd="0" presId="urn:microsoft.com/office/officeart/2008/layout/LinedList"/>
    <dgm:cxn modelId="{19CE6BC7-83A9-C54F-999D-199A9B0A7C61}" type="presParOf" srcId="{36887D1E-277B-FD41-8883-05C37656D59A}" destId="{0AA70387-2110-D646-987E-429A7FED90A9}" srcOrd="0" destOrd="0" presId="urn:microsoft.com/office/officeart/2008/layout/LinedList"/>
    <dgm:cxn modelId="{F0D1A834-C29A-CD41-9C99-EF4EC60F1A69}" type="presParOf" srcId="{36887D1E-277B-FD41-8883-05C37656D59A}" destId="{0171C3FC-7833-A44F-9E78-79CD29D9E190}" srcOrd="1" destOrd="0" presId="urn:microsoft.com/office/officeart/2008/layout/LinedList"/>
    <dgm:cxn modelId="{1C4F13DC-F581-F94E-9F25-41925484FD06}" type="presParOf" srcId="{72EADFC4-B339-6F49-9ABB-13CD62C699FB}" destId="{DFC629CD-7340-DE4C-BFBF-A55F921E2EB1}" srcOrd="6" destOrd="0" presId="urn:microsoft.com/office/officeart/2008/layout/LinedList"/>
    <dgm:cxn modelId="{221F138F-9D9B-F64A-8552-7D7C6071FE87}" type="presParOf" srcId="{72EADFC4-B339-6F49-9ABB-13CD62C699FB}" destId="{59154869-5ACF-2C45-8CA7-054FCA0E4B20}" srcOrd="7" destOrd="0" presId="urn:microsoft.com/office/officeart/2008/layout/LinedList"/>
    <dgm:cxn modelId="{2778546E-93EB-E044-8F08-E51F273B9CA0}" type="presParOf" srcId="{59154869-5ACF-2C45-8CA7-054FCA0E4B20}" destId="{8459E77D-6636-DF42-A1B8-977381DEA2BA}" srcOrd="0" destOrd="0" presId="urn:microsoft.com/office/officeart/2008/layout/LinedList"/>
    <dgm:cxn modelId="{951D583B-3EBD-9540-8ACF-722A5DBE23F5}" type="presParOf" srcId="{59154869-5ACF-2C45-8CA7-054FCA0E4B20}" destId="{3106B6BB-C1D0-5B4B-8860-30F406BD9587}" srcOrd="1" destOrd="0" presId="urn:microsoft.com/office/officeart/2008/layout/LinedList"/>
    <dgm:cxn modelId="{D1803687-FECB-0B4E-8AD2-7620094D403B}" type="presParOf" srcId="{72EADFC4-B339-6F49-9ABB-13CD62C699FB}" destId="{0E9B7CF8-AD92-CF49-BA00-FADD24181457}" srcOrd="8" destOrd="0" presId="urn:microsoft.com/office/officeart/2008/layout/LinedList"/>
    <dgm:cxn modelId="{B10A14DD-C1B9-3E4C-A044-62B825ABBEE7}" type="presParOf" srcId="{72EADFC4-B339-6F49-9ABB-13CD62C699FB}" destId="{1AEE43EF-6602-964C-A138-ADC5022039E7}" srcOrd="9" destOrd="0" presId="urn:microsoft.com/office/officeart/2008/layout/LinedList"/>
    <dgm:cxn modelId="{1015A496-64A3-4A4C-9BC3-5A1DB6E90F46}" type="presParOf" srcId="{1AEE43EF-6602-964C-A138-ADC5022039E7}" destId="{C5C78E5F-486E-C748-B411-BE6C255384E7}" srcOrd="0" destOrd="0" presId="urn:microsoft.com/office/officeart/2008/layout/LinedList"/>
    <dgm:cxn modelId="{ACB3AC21-8457-5743-9B2C-D7C503776B39}" type="presParOf" srcId="{1AEE43EF-6602-964C-A138-ADC5022039E7}" destId="{026E2F7E-8A3A-D94B-A4EA-B5331DB90B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30582-F678-C347-A631-EB7F626F266D}">
      <dsp:nvSpPr>
        <dsp:cNvPr id="0" name=""/>
        <dsp:cNvSpPr/>
      </dsp:nvSpPr>
      <dsp:spPr>
        <a:xfrm>
          <a:off x="0" y="56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43949-6034-4845-AAEC-90061936F157}">
      <dsp:nvSpPr>
        <dsp:cNvPr id="0" name=""/>
        <dsp:cNvSpPr/>
      </dsp:nvSpPr>
      <dsp:spPr>
        <a:xfrm>
          <a:off x="0" y="562"/>
          <a:ext cx="6683374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 stands for </a:t>
          </a:r>
          <a:r>
            <a:rPr lang="en-US" sz="2200" b="1" kern="1200" dirty="0"/>
            <a:t>H</a:t>
          </a:r>
          <a:r>
            <a:rPr lang="en-US" sz="2200" kern="1200" dirty="0"/>
            <a:t>yper</a:t>
          </a:r>
          <a:r>
            <a:rPr lang="en-US" sz="2200" b="1" kern="1200" dirty="0"/>
            <a:t>t</a:t>
          </a:r>
          <a:r>
            <a:rPr lang="en-US" sz="2200" kern="1200" dirty="0"/>
            <a:t>ext </a:t>
          </a:r>
          <a:r>
            <a:rPr lang="en-US" sz="2200" b="1" kern="1200" dirty="0"/>
            <a:t>M</a:t>
          </a:r>
          <a:r>
            <a:rPr lang="en-US" sz="2200" kern="1200" dirty="0"/>
            <a:t>arkup </a:t>
          </a:r>
          <a:r>
            <a:rPr lang="en-US" sz="2200" b="1" kern="1200" dirty="0"/>
            <a:t>L</a:t>
          </a:r>
          <a:r>
            <a:rPr lang="en-US" sz="2200" kern="1200" dirty="0"/>
            <a:t>anguage, and it is the most widely used language to write Web Pages. </a:t>
          </a:r>
        </a:p>
      </dsp:txBody>
      <dsp:txXfrm>
        <a:off x="0" y="562"/>
        <a:ext cx="6683374" cy="921160"/>
      </dsp:txXfrm>
    </dsp:sp>
    <dsp:sp modelId="{F51876DF-0EE1-624F-BA0F-21AB4E22AB6C}">
      <dsp:nvSpPr>
        <dsp:cNvPr id="0" name=""/>
        <dsp:cNvSpPr/>
      </dsp:nvSpPr>
      <dsp:spPr>
        <a:xfrm>
          <a:off x="0" y="92172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093548"/>
              <a:satOff val="-2105"/>
              <a:lumOff val="14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DAE30-4A70-E24A-B764-7EBD415DF342}">
      <dsp:nvSpPr>
        <dsp:cNvPr id="0" name=""/>
        <dsp:cNvSpPr/>
      </dsp:nvSpPr>
      <dsp:spPr>
        <a:xfrm>
          <a:off x="0" y="921722"/>
          <a:ext cx="6683374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Web development (task involved in designing a web application) – simple or complex</a:t>
          </a:r>
          <a:endParaRPr lang="en-US" sz="2200" kern="1200" dirty="0"/>
        </a:p>
      </dsp:txBody>
      <dsp:txXfrm>
        <a:off x="0" y="921722"/>
        <a:ext cx="6683374" cy="921160"/>
      </dsp:txXfrm>
    </dsp:sp>
    <dsp:sp modelId="{C166E2D6-C339-BB44-BEAE-C3B72E9B094D}">
      <dsp:nvSpPr>
        <dsp:cNvPr id="0" name=""/>
        <dsp:cNvSpPr/>
      </dsp:nvSpPr>
      <dsp:spPr>
        <a:xfrm>
          <a:off x="0" y="184288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A70387-2110-D646-987E-429A7FED90A9}">
      <dsp:nvSpPr>
        <dsp:cNvPr id="0" name=""/>
        <dsp:cNvSpPr/>
      </dsp:nvSpPr>
      <dsp:spPr>
        <a:xfrm>
          <a:off x="0" y="1842882"/>
          <a:ext cx="6683374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To get started, you are advised to learn HTML, CSS and </a:t>
          </a:r>
          <a:r>
            <a:rPr lang="en-US" sz="2200" kern="1200" baseline="0" dirty="0" err="1"/>
            <a:t>Javascript</a:t>
          </a:r>
          <a:r>
            <a:rPr lang="en-US" sz="2200" kern="1200" baseline="0" dirty="0"/>
            <a:t> (at least)</a:t>
          </a:r>
          <a:endParaRPr lang="en-US" sz="2200" kern="1200" dirty="0"/>
        </a:p>
      </dsp:txBody>
      <dsp:txXfrm>
        <a:off x="0" y="1842882"/>
        <a:ext cx="6683374" cy="921160"/>
      </dsp:txXfrm>
    </dsp:sp>
    <dsp:sp modelId="{DFC629CD-7340-DE4C-BFBF-A55F921E2EB1}">
      <dsp:nvSpPr>
        <dsp:cNvPr id="0" name=""/>
        <dsp:cNvSpPr/>
      </dsp:nvSpPr>
      <dsp:spPr>
        <a:xfrm>
          <a:off x="0" y="276404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280644"/>
              <a:satOff val="-6315"/>
              <a:lumOff val="44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9E77D-6636-DF42-A1B8-977381DEA2BA}">
      <dsp:nvSpPr>
        <dsp:cNvPr id="0" name=""/>
        <dsp:cNvSpPr/>
      </dsp:nvSpPr>
      <dsp:spPr>
        <a:xfrm>
          <a:off x="0" y="2764042"/>
          <a:ext cx="6683374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Without HTML, no content on your web</a:t>
          </a:r>
          <a:endParaRPr lang="en-US" sz="2200" kern="1200"/>
        </a:p>
      </dsp:txBody>
      <dsp:txXfrm>
        <a:off x="0" y="2764042"/>
        <a:ext cx="6683374" cy="921160"/>
      </dsp:txXfrm>
    </dsp:sp>
    <dsp:sp modelId="{0E9B7CF8-AD92-CF49-BA00-FADD24181457}">
      <dsp:nvSpPr>
        <dsp:cNvPr id="0" name=""/>
        <dsp:cNvSpPr/>
      </dsp:nvSpPr>
      <dsp:spPr>
        <a:xfrm>
          <a:off x="0" y="368520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78E5F-486E-C748-B411-BE6C255384E7}">
      <dsp:nvSpPr>
        <dsp:cNvPr id="0" name=""/>
        <dsp:cNvSpPr/>
      </dsp:nvSpPr>
      <dsp:spPr>
        <a:xfrm>
          <a:off x="0" y="3685202"/>
          <a:ext cx="6683374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A markup language that uses </a:t>
          </a:r>
          <a:r>
            <a:rPr lang="en-US" sz="2200" b="1" kern="1200" baseline="0" dirty="0"/>
            <a:t>Tag</a:t>
          </a:r>
          <a:r>
            <a:rPr lang="en-US" sz="2200" kern="1200" baseline="0" dirty="0"/>
            <a:t> to define to define a specific type of content on a web page </a:t>
          </a:r>
          <a:r>
            <a:rPr lang="en-US" sz="2200" kern="1200" baseline="0" dirty="0" err="1"/>
            <a:t>e.g</a:t>
          </a:r>
          <a:r>
            <a:rPr lang="en-US" sz="2200" kern="1200" baseline="0" dirty="0"/>
            <a:t> &lt;p&gt;  &lt;/p&gt;</a:t>
          </a:r>
          <a:endParaRPr lang="en-US" sz="2200" kern="1200" dirty="0"/>
        </a:p>
      </dsp:txBody>
      <dsp:txXfrm>
        <a:off x="0" y="3685202"/>
        <a:ext cx="6683374" cy="92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HTML">
            <a:extLst>
              <a:ext uri="{FF2B5EF4-FFF2-40B4-BE49-F238E27FC236}">
                <a16:creationId xmlns:a16="http://schemas.microsoft.com/office/drawing/2014/main" id="{859AFBCF-6FD0-BA48-A818-C228BCB7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5811" y="458787"/>
            <a:ext cx="5280377" cy="297021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903E-2A3D-F841-B8B4-45F8AD14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/>
          </a:bodyPr>
          <a:lstStyle/>
          <a:p>
            <a:r>
              <a:rPr lang="en-US" sz="4400" dirty="0"/>
              <a:t>lecture one:</a:t>
            </a:r>
            <a:br>
              <a:rPr lang="en-US" sz="4400" dirty="0"/>
            </a:br>
            <a:r>
              <a:rPr lang="en-US" sz="4400" dirty="0"/>
              <a:t>Introduction to BASIC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0D0-6CC8-304E-BDC5-71A5A659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37163"/>
            <a:ext cx="8689976" cy="744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syntax, tags, attribute, forms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4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Image result for html page structure">
            <a:extLst>
              <a:ext uri="{FF2B5EF4-FFF2-40B4-BE49-F238E27FC236}">
                <a16:creationId xmlns:a16="http://schemas.microsoft.com/office/drawing/2014/main" id="{8A4D681F-2DED-7D45-A176-79FE1FF72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7" r="-1" b="12679"/>
          <a:stretch/>
        </p:blipFill>
        <p:spPr bwMode="auto">
          <a:xfrm>
            <a:off x="1653476" y="1292110"/>
            <a:ext cx="9069388" cy="494737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427652-57CE-6D42-B7A0-5F5E7F6C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62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Html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40635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6044-919A-8E44-A462-418D0B3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/>
          <a:lstStyle/>
          <a:p>
            <a:r>
              <a:rPr lang="en-US" dirty="0"/>
              <a:t>Html page structure: head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4FBC-D668-1C4D-B837-CD65A7CDFC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28800"/>
            <a:ext cx="10363826" cy="3424107"/>
          </a:xfrm>
        </p:spPr>
        <p:txBody>
          <a:bodyPr/>
          <a:lstStyle/>
          <a:p>
            <a:r>
              <a:rPr lang="en-US" cap="none" dirty="0"/>
              <a:t>It is the invisible part of the html. It gives additional details of html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3882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975-1245-AA4A-83F7-D3DAB7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A18C-A678-0942-8CEE-CC2D3A634C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Contains all the visible contents of a page e.g. heading , paragraph, anchor etc.</a:t>
            </a:r>
          </a:p>
          <a:p>
            <a:r>
              <a:rPr lang="en-US" cap="none" dirty="0"/>
              <a:t>&lt;h1&gt;this is heading 1&lt;/h1&gt; </a:t>
            </a:r>
          </a:p>
          <a:p>
            <a:r>
              <a:rPr lang="en-US" cap="none" dirty="0"/>
              <a:t>&lt;h2&gt;this is heading 2&lt;/h2&gt; </a:t>
            </a:r>
          </a:p>
          <a:p>
            <a:r>
              <a:rPr lang="en-US" cap="none" dirty="0"/>
              <a:t>&lt;p&gt;this is heading 2&lt;/p&gt; </a:t>
            </a:r>
          </a:p>
          <a:p>
            <a:r>
              <a:rPr lang="en-US" cap="none" dirty="0"/>
              <a:t>&lt;a </a:t>
            </a:r>
            <a:r>
              <a:rPr lang="en-US" cap="none" dirty="0" err="1"/>
              <a:t>href</a:t>
            </a:r>
            <a:r>
              <a:rPr lang="en-US" cap="none" dirty="0"/>
              <a:t>=“”&gt; click &lt;/a&gt; 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2292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E1D4-D970-594F-A08F-FC7287E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nested element</a:t>
            </a:r>
          </a:p>
        </p:txBody>
      </p:sp>
      <p:pic>
        <p:nvPicPr>
          <p:cNvPr id="7170" name="Picture 2" descr="Image result for html nested elements">
            <a:extLst>
              <a:ext uri="{FF2B5EF4-FFF2-40B4-BE49-F238E27FC236}">
                <a16:creationId xmlns:a16="http://schemas.microsoft.com/office/drawing/2014/main" id="{379B3C7B-064C-DE49-835E-8B6D1A82277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712649"/>
            <a:ext cx="8394700" cy="47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7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43E-DAA3-7643-97AB-9EBEBCA6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B5F3-FF74-B141-B826-3949DCB23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Used to </a:t>
            </a:r>
            <a:r>
              <a:rPr lang="en-US" cap="none" dirty="0" err="1"/>
              <a:t>modifyan</a:t>
            </a:r>
            <a:r>
              <a:rPr lang="en-US" cap="none" dirty="0"/>
              <a:t> elements</a:t>
            </a:r>
          </a:p>
          <a:p>
            <a:r>
              <a:rPr lang="en-US" cap="none" dirty="0"/>
              <a:t>Must be defined after the opening tag</a:t>
            </a:r>
          </a:p>
          <a:p>
            <a:r>
              <a:rPr lang="en-US" cap="none" dirty="0"/>
              <a:t>Examples: </a:t>
            </a:r>
            <a:r>
              <a:rPr lang="en-US" cap="none" dirty="0" err="1"/>
              <a:t>src</a:t>
            </a:r>
            <a:r>
              <a:rPr lang="en-US" cap="none" dirty="0"/>
              <a:t>, HREF, ID, WIDTH &amp; HEIGHT, STYLE</a:t>
            </a:r>
          </a:p>
        </p:txBody>
      </p:sp>
    </p:spTree>
    <p:extLst>
      <p:ext uri="{BB962C8B-B14F-4D97-AF65-F5344CB8AC3E}">
        <p14:creationId xmlns:p14="http://schemas.microsoft.com/office/powerpoint/2010/main" val="360538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7ADB-4E84-924F-B4D7-01FD9426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AEB5-02CC-7D4D-BF35-4988E5FD2E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WRITTEN NOTE THAT EXPLAIN OR DISLAY SOMETHING</a:t>
            </a:r>
          </a:p>
          <a:p>
            <a:r>
              <a:rPr lang="en-US" dirty="0"/>
              <a:t>DEBUG ERRORS</a:t>
            </a:r>
          </a:p>
          <a:p>
            <a:r>
              <a:rPr lang="en-US" dirty="0"/>
              <a:t>READABLE BY OTHERS</a:t>
            </a:r>
          </a:p>
          <a:p>
            <a:r>
              <a:rPr lang="en-US" dirty="0"/>
              <a:t>SETTING REMINDER</a:t>
            </a:r>
          </a:p>
          <a:p>
            <a:r>
              <a:rPr lang="en-US" dirty="0"/>
              <a:t>&lt;!--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32501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mage result for HTML CSS">
            <a:extLst>
              <a:ext uri="{FF2B5EF4-FFF2-40B4-BE49-F238E27FC236}">
                <a16:creationId xmlns:a16="http://schemas.microsoft.com/office/drawing/2014/main" id="{2390CF6B-3E1A-1843-B93E-013CF061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348" y="1694513"/>
            <a:ext cx="7189582" cy="346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BD7B-97F9-A942-A9A3-0A88C69C16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882" y="1818958"/>
            <a:ext cx="4093402" cy="4429443"/>
          </a:xfrm>
        </p:spPr>
        <p:txBody>
          <a:bodyPr>
            <a:normAutofit/>
          </a:bodyPr>
          <a:lstStyle/>
          <a:p>
            <a:r>
              <a:rPr lang="en-US" sz="1800" cap="none" dirty="0"/>
              <a:t>CSS (cascading styles sheet) defines appearance of our web page</a:t>
            </a:r>
          </a:p>
          <a:p>
            <a:r>
              <a:rPr lang="en-US" sz="1800" cap="none" dirty="0"/>
              <a:t>CSS can be added to html in three ways (inline, internal, external)</a:t>
            </a:r>
          </a:p>
          <a:p>
            <a:r>
              <a:rPr lang="en-US" sz="1800" cap="none" dirty="0"/>
              <a:t>INLINE: USING STYLE ATTRIBUTE IN HTML ELEMENTS</a:t>
            </a:r>
          </a:p>
          <a:p>
            <a:r>
              <a:rPr lang="en-US" sz="1800" cap="none" dirty="0"/>
              <a:t>INTERNAL: USING HTML SYLE TAG</a:t>
            </a:r>
          </a:p>
          <a:p>
            <a:r>
              <a:rPr lang="en-US" sz="1800" cap="none" dirty="0"/>
              <a:t>EXTERNAL: BY ADDING SEPARATE CSS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2ED5F-6644-F745-8125-4430A0A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HTML FORMATTING">
            <a:extLst>
              <a:ext uri="{FF2B5EF4-FFF2-40B4-BE49-F238E27FC236}">
                <a16:creationId xmlns:a16="http://schemas.microsoft.com/office/drawing/2014/main" id="{A537A37B-7E3F-EA41-8372-37F2280D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4510" y="1761912"/>
            <a:ext cx="7980133" cy="42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3CC7-D0D1-734F-8EBC-0A08830F07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641" y="2434825"/>
            <a:ext cx="3667856" cy="4916494"/>
          </a:xfrm>
        </p:spPr>
        <p:txBody>
          <a:bodyPr>
            <a:normAutofit/>
          </a:bodyPr>
          <a:lstStyle/>
          <a:p>
            <a:r>
              <a:rPr lang="en-US" sz="1800" cap="none" dirty="0"/>
              <a:t>Special html that we use to define special meaning </a:t>
            </a:r>
            <a:r>
              <a:rPr lang="en-US" sz="1800" cap="none" err="1"/>
              <a:t>e</a:t>
            </a:r>
            <a:r>
              <a:rPr lang="en-US" sz="1800" cap="none"/>
              <a:t>.g </a:t>
            </a:r>
            <a:r>
              <a:rPr lang="en-US" sz="1800" cap="none" dirty="0"/>
              <a:t>bold, italics, subscript, superscript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E557-4D54-094B-A712-6D22FA9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HTML FORMATTING</a:t>
            </a:r>
          </a:p>
        </p:txBody>
      </p:sp>
    </p:spTree>
    <p:extLst>
      <p:ext uri="{BB962C8B-B14F-4D97-AF65-F5344CB8AC3E}">
        <p14:creationId xmlns:p14="http://schemas.microsoft.com/office/powerpoint/2010/main" val="31969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BB1F0-985E-6E4F-B98D-93A34376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6754-D250-0642-8982-940364B8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/>
              <a:t>Html basics: syntax (guideline or rules to write html), elements ( used to create a web page</a:t>
            </a:r>
          </a:p>
          <a:p>
            <a:r>
              <a:rPr lang="en-US"/>
              <a:t>Html form: How you can create a form for a user</a:t>
            </a:r>
          </a:p>
          <a:p>
            <a:r>
              <a:rPr lang="en-US"/>
              <a:t>Html media: adding video or audio file to a web page</a:t>
            </a:r>
          </a:p>
          <a:p>
            <a:pPr marL="0" indent="0">
              <a:buNone/>
            </a:pPr>
            <a:r>
              <a:rPr lang="en-US"/>
              <a:t> 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CADD-5605-2343-9F8B-650535C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9AA-15D1-D74B-9F98-115188AAC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Design a simple web using basic syntax, tags, attributes etc. Link a page to another</a:t>
            </a:r>
          </a:p>
          <a:p>
            <a:r>
              <a:rPr lang="en-US" dirty="0"/>
              <a:t>Create form</a:t>
            </a:r>
          </a:p>
        </p:txBody>
      </p:sp>
    </p:spTree>
    <p:extLst>
      <p:ext uri="{BB962C8B-B14F-4D97-AF65-F5344CB8AC3E}">
        <p14:creationId xmlns:p14="http://schemas.microsoft.com/office/powerpoint/2010/main" val="25024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A620C-3BBD-0C4E-80CC-FFDB831B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WHY HTML?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D63BB1E-939C-477A-8748-540F04B36B1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296263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724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4C8C-F958-B842-911E-3930271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5C2D-BB40-D94D-8479-3A71411C23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rule required to write html code</a:t>
            </a:r>
          </a:p>
        </p:txBody>
      </p:sp>
      <p:pic>
        <p:nvPicPr>
          <p:cNvPr id="1026" name="Picture 2" descr="Image result for html basic syntax">
            <a:extLst>
              <a:ext uri="{FF2B5EF4-FFF2-40B4-BE49-F238E27FC236}">
                <a16:creationId xmlns:a16="http://schemas.microsoft.com/office/drawing/2014/main" id="{B1480063-53FF-0D45-9A78-ECEA80D3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8" y="2962669"/>
            <a:ext cx="8771467" cy="29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1024-7EC7-A445-BD09-84550C27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Html tags</a:t>
            </a:r>
            <a:br>
              <a:rPr lang="en-US" dirty="0"/>
            </a:br>
            <a:r>
              <a:rPr lang="en-US" sz="2000" dirty="0"/>
              <a:t>Heading tags</a:t>
            </a:r>
          </a:p>
        </p:txBody>
      </p:sp>
      <p:pic>
        <p:nvPicPr>
          <p:cNvPr id="2050" name="Picture 2" descr="Image result for html basic tags">
            <a:extLst>
              <a:ext uri="{FF2B5EF4-FFF2-40B4-BE49-F238E27FC236}">
                <a16:creationId xmlns:a16="http://schemas.microsoft.com/office/drawing/2014/main" id="{57F1197E-B24D-C34A-8D26-76E29E86536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1765306"/>
            <a:ext cx="10160626" cy="421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6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A1024-7EC7-A445-BD09-84550C27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909806"/>
            <a:ext cx="8689976" cy="1345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Example of Html tags</a:t>
            </a:r>
            <a:br>
              <a:rPr lang="en-US" sz="4400"/>
            </a:br>
            <a:r>
              <a:rPr lang="en-US" sz="4400"/>
              <a:t>self closing tags</a:t>
            </a:r>
          </a:p>
        </p:txBody>
      </p:sp>
      <p:pic>
        <p:nvPicPr>
          <p:cNvPr id="3074" name="Picture 2" descr="Image result for self closing tags">
            <a:extLst>
              <a:ext uri="{FF2B5EF4-FFF2-40B4-BE49-F238E27FC236}">
                <a16:creationId xmlns:a16="http://schemas.microsoft.com/office/drawing/2014/main" id="{7B0591EE-2179-5646-9134-98E0F35C8AA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4" b="4036"/>
          <a:stretch/>
        </p:blipFill>
        <p:spPr bwMode="auto">
          <a:xfrm>
            <a:off x="3078163" y="550656"/>
            <a:ext cx="6035675" cy="329247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8964-E138-554C-96D1-85393BC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FIRST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6C1A-D80F-074C-8C0E-26CECB4785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 USER: text editor</a:t>
            </a:r>
          </a:p>
          <a:p>
            <a:r>
              <a:rPr lang="en-US" dirty="0"/>
              <a:t>Windows: notepad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cap="none" dirty="0"/>
              <a:t>It is a plain text file (no deep coding)</a:t>
            </a:r>
          </a:p>
          <a:p>
            <a:r>
              <a:rPr lang="en-US" cap="none" dirty="0"/>
              <a:t>Very easy to learn when you know basic </a:t>
            </a:r>
            <a:r>
              <a:rPr lang="en-US" cap="none" dirty="0" err="1"/>
              <a:t>synthax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36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HTML editors">
            <a:extLst>
              <a:ext uri="{FF2B5EF4-FFF2-40B4-BE49-F238E27FC236}">
                <a16:creationId xmlns:a16="http://schemas.microsoft.com/office/drawing/2014/main" id="{2B61B94D-98E6-C840-955F-D3423977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83" y="1339522"/>
            <a:ext cx="7428345" cy="42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91F-85F0-884E-AD98-82DF8BBA4F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 dirty="0"/>
              <a:t>They make coding easier and faster</a:t>
            </a:r>
          </a:p>
          <a:p>
            <a:r>
              <a:rPr lang="en-US" sz="1800" cap="none" dirty="0"/>
              <a:t>Examples include Sublime text (recommended), brackets, visual studio code </a:t>
            </a:r>
            <a:r>
              <a:rPr lang="en-US" sz="1800" cap="none" dirty="0" err="1"/>
              <a:t>etc</a:t>
            </a:r>
            <a:endParaRPr lang="en-US" sz="18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A705-104F-FA4A-B4E1-ACC263B8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editors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905106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796</TotalTime>
  <Words>459</Words>
  <Application>Microsoft Macintosh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lecture one: Introduction to BASIC HTML</vt:lpstr>
      <vt:lpstr>content</vt:lpstr>
      <vt:lpstr>objectives</vt:lpstr>
      <vt:lpstr>WHY HTML?</vt:lpstr>
      <vt:lpstr>Html basic syntax</vt:lpstr>
      <vt:lpstr>Example of Html tags Heading tags</vt:lpstr>
      <vt:lpstr>Example of Html tags self closing tags</vt:lpstr>
      <vt:lpstr>CREATE A FIRST HTML PAGE</vt:lpstr>
      <vt:lpstr>Html editors installation</vt:lpstr>
      <vt:lpstr> Html page structure</vt:lpstr>
      <vt:lpstr>Html page structure: head elements</vt:lpstr>
      <vt:lpstr>Body tag</vt:lpstr>
      <vt:lpstr>Html nested element</vt:lpstr>
      <vt:lpstr>ATTRIBUTES</vt:lpstr>
      <vt:lpstr>HTML COMMENTS</vt:lpstr>
      <vt:lpstr>HTML CSS</vt:lpstr>
      <vt:lpstr>HTML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Gafari LUKUMON</dc:creator>
  <cp:lastModifiedBy>Gafari LUKUMON</cp:lastModifiedBy>
  <cp:revision>16</cp:revision>
  <dcterms:created xsi:type="dcterms:W3CDTF">2021-02-08T17:57:56Z</dcterms:created>
  <dcterms:modified xsi:type="dcterms:W3CDTF">2021-02-09T07:14:09Z</dcterms:modified>
</cp:coreProperties>
</file>