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7" r:id="rId8"/>
    <p:sldId id="276" r:id="rId9"/>
    <p:sldId id="278" r:id="rId10"/>
    <p:sldId id="279" r:id="rId11"/>
    <p:sldId id="280" r:id="rId12"/>
    <p:sldId id="281" r:id="rId13"/>
    <p:sldId id="282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74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Image result for HTML">
            <a:extLst>
              <a:ext uri="{FF2B5EF4-FFF2-40B4-BE49-F238E27FC236}">
                <a16:creationId xmlns:a16="http://schemas.microsoft.com/office/drawing/2014/main" id="{859AFBCF-6FD0-BA48-A818-C228BCB7E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5811" y="458787"/>
            <a:ext cx="5280377" cy="2970213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A1903E-2A3D-F841-B8B4-45F8AD14C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909806"/>
            <a:ext cx="8689976" cy="1345888"/>
          </a:xfrm>
        </p:spPr>
        <p:txBody>
          <a:bodyPr>
            <a:normAutofit/>
          </a:bodyPr>
          <a:lstStyle/>
          <a:p>
            <a:r>
              <a:rPr lang="en-US" sz="4400" dirty="0"/>
              <a:t>lecture two:</a:t>
            </a:r>
            <a:br>
              <a:rPr lang="en-US" sz="4400" dirty="0"/>
            </a:br>
            <a:r>
              <a:rPr lang="en-US" sz="4400" dirty="0"/>
              <a:t>Introduction to BASIC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000D0-6CC8-304E-BDC5-71A5A6599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237163"/>
            <a:ext cx="8689976" cy="7445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syntax, tags, attribute, forms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94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BB1A-855F-AC48-98B0-652E7EB4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 </a:t>
            </a:r>
            <a:br>
              <a:rPr lang="en-US" dirty="0"/>
            </a:br>
            <a:r>
              <a:rPr lang="en-US" sz="1900" cap="none" dirty="0"/>
              <a:t>Description HTML lists</a:t>
            </a:r>
            <a:endParaRPr lang="en-US" sz="1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6F65-2C63-C047-9927-F6B598E76F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891604"/>
            <a:ext cx="10363826" cy="3424107"/>
          </a:xfrm>
        </p:spPr>
        <p:txBody>
          <a:bodyPr>
            <a:normAutofit fontScale="70000" lnSpcReduction="20000"/>
          </a:bodyPr>
          <a:lstStyle/>
          <a:p>
            <a:r>
              <a:rPr lang="en-US" cap="none" dirty="0"/>
              <a:t>A description list, is a list of terms, with a description of each term.</a:t>
            </a:r>
            <a:br>
              <a:rPr lang="en-US" cap="none" dirty="0"/>
            </a:br>
            <a:br>
              <a:rPr lang="en-US" cap="none" dirty="0"/>
            </a:br>
            <a:br>
              <a:rPr lang="en-US" cap="none" dirty="0"/>
            </a:br>
            <a:r>
              <a:rPr lang="en-US" cap="none" dirty="0"/>
              <a:t>The &lt;dt&gt; tag defines the term (name), and the &lt;dd&gt; tag defines the data (description).</a:t>
            </a:r>
            <a:br>
              <a:rPr lang="en-US" cap="none" dirty="0"/>
            </a:br>
            <a:br>
              <a:rPr lang="en-US" cap="none" dirty="0"/>
            </a:br>
            <a:endParaRPr lang="en-US" cap="none" dirty="0"/>
          </a:p>
          <a:p>
            <a:r>
              <a:rPr lang="en-US" b="1" i="1" u="sng" cap="none" dirty="0"/>
              <a:t>Description list:</a:t>
            </a:r>
            <a:br>
              <a:rPr lang="en-US" cap="none" dirty="0"/>
            </a:br>
            <a:br>
              <a:rPr lang="en-US" cap="none" dirty="0"/>
            </a:br>
            <a:r>
              <a:rPr lang="en-US" b="1" i="1" cap="none" dirty="0"/>
              <a:t>&lt;dl&gt;</a:t>
            </a:r>
            <a:br>
              <a:rPr lang="en-US" b="1" i="1" cap="none" dirty="0"/>
            </a:br>
            <a:br>
              <a:rPr lang="en-US" cap="none" dirty="0"/>
            </a:br>
            <a:r>
              <a:rPr lang="en-US" b="1" i="1" cap="none" dirty="0"/>
              <a:t>  &lt;dt&gt;coffee&lt;/dt&gt;</a:t>
            </a:r>
            <a:br>
              <a:rPr lang="en-US" b="1" i="1" cap="none" dirty="0"/>
            </a:br>
            <a:r>
              <a:rPr lang="en-US" b="1" i="1" cap="none" dirty="0"/>
              <a:t>  &lt;dd&gt;- black hot drink&lt;/dd&gt;</a:t>
            </a:r>
            <a:br>
              <a:rPr lang="en-US" b="1" i="1" cap="none" dirty="0"/>
            </a:br>
            <a:r>
              <a:rPr lang="en-US" b="1" i="1" cap="none" dirty="0"/>
              <a:t>  &lt;dt&gt;milk&lt;/dt&gt;</a:t>
            </a:r>
            <a:br>
              <a:rPr lang="en-US" b="1" i="1" cap="none" dirty="0"/>
            </a:br>
            <a:r>
              <a:rPr lang="en-US" b="1" i="1" cap="none" dirty="0"/>
              <a:t>  &lt;dd&gt;- white cold drink&lt;/dd&gt;</a:t>
            </a:r>
            <a:br>
              <a:rPr lang="en-US" b="1" i="1" cap="none" dirty="0"/>
            </a:br>
            <a:r>
              <a:rPr lang="en-US" b="1" i="1" cap="none" dirty="0"/>
              <a:t>&lt;/dl&gt;</a:t>
            </a:r>
            <a:endParaRPr lang="en-US" cap="none" dirty="0"/>
          </a:p>
          <a:p>
            <a:pPr marL="0" indent="0">
              <a:buNone/>
            </a:pPr>
            <a:endParaRPr lang="en-US" b="1" i="1" cap="none" dirty="0"/>
          </a:p>
          <a:p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7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Image result for form">
            <a:extLst>
              <a:ext uri="{FF2B5EF4-FFF2-40B4-BE49-F238E27FC236}">
                <a16:creationId xmlns:a16="http://schemas.microsoft.com/office/drawing/2014/main" id="{1AF6ADF9-523E-9340-9489-28CB8CFB9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9712" y="1205939"/>
            <a:ext cx="4708818" cy="32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32A1-2D30-2049-B3E2-3649CE2596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9420" y="1693333"/>
            <a:ext cx="6606313" cy="479213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 cap="none" dirty="0"/>
              <a:t>The &lt;form&gt; element</a:t>
            </a:r>
          </a:p>
          <a:p>
            <a:pPr>
              <a:lnSpc>
                <a:spcPct val="110000"/>
              </a:lnSpc>
            </a:pPr>
            <a:r>
              <a:rPr lang="en-US" sz="1200" cap="none" dirty="0"/>
              <a:t>HTML forms are used to collect user input.</a:t>
            </a:r>
            <a:br>
              <a:rPr lang="en-US" sz="1200" cap="none" dirty="0"/>
            </a:br>
            <a:br>
              <a:rPr lang="en-US" sz="1200" cap="none" dirty="0"/>
            </a:br>
            <a:r>
              <a:rPr lang="en-US" sz="1200" cap="none" dirty="0"/>
              <a:t>The &lt;form&gt; element defines an HTML form:</a:t>
            </a:r>
            <a:br>
              <a:rPr lang="en-US" sz="1200" cap="none" dirty="0"/>
            </a:br>
            <a:endParaRPr lang="en-US" sz="1200" cap="none" dirty="0"/>
          </a:p>
          <a:p>
            <a:pPr>
              <a:lnSpc>
                <a:spcPct val="110000"/>
              </a:lnSpc>
            </a:pPr>
            <a:r>
              <a:rPr lang="en-US" sz="1200" b="1" i="1" u="sng" cap="none" dirty="0"/>
              <a:t>Example</a:t>
            </a:r>
            <a:br>
              <a:rPr lang="en-US" sz="1200" cap="none" dirty="0"/>
            </a:br>
            <a:br>
              <a:rPr lang="en-US" sz="1200" cap="none" dirty="0"/>
            </a:br>
            <a:r>
              <a:rPr lang="en-US" sz="1200" b="1" i="1" cap="none" dirty="0"/>
              <a:t>&lt;form&gt;</a:t>
            </a:r>
            <a:br>
              <a:rPr lang="en-US" sz="1200" b="1" i="1" cap="none" dirty="0"/>
            </a:br>
            <a:r>
              <a:rPr lang="en-US" sz="1200" b="1" i="1" cap="none" dirty="0"/>
              <a:t>.</a:t>
            </a:r>
            <a:br>
              <a:rPr lang="en-US" sz="1200" b="1" i="1" cap="none" dirty="0"/>
            </a:br>
            <a:r>
              <a:rPr lang="en-US" sz="1200" b="1" i="1" cap="none" dirty="0"/>
              <a:t>form elements</a:t>
            </a:r>
            <a:br>
              <a:rPr lang="en-US" sz="1200" b="1" i="1" cap="none" dirty="0"/>
            </a:br>
            <a:r>
              <a:rPr lang="en-US" sz="1200" b="1" i="1" cap="none" dirty="0"/>
              <a:t>.</a:t>
            </a:r>
            <a:br>
              <a:rPr lang="en-US" sz="1200" b="1" i="1" cap="none" dirty="0"/>
            </a:br>
            <a:r>
              <a:rPr lang="en-US" sz="1200" b="1" i="1" cap="none" dirty="0"/>
              <a:t>&lt;/form&gt;</a:t>
            </a:r>
            <a:endParaRPr lang="en-US" sz="1200" cap="none" dirty="0"/>
          </a:p>
          <a:p>
            <a:pPr>
              <a:lnSpc>
                <a:spcPct val="110000"/>
              </a:lnSpc>
            </a:pPr>
            <a:r>
              <a:rPr lang="en-US" sz="1200" cap="none" dirty="0"/>
              <a:t>HTML forms contain form elements.</a:t>
            </a:r>
            <a:br>
              <a:rPr lang="en-US" sz="1200" cap="none" dirty="0"/>
            </a:br>
            <a:br>
              <a:rPr lang="en-US" sz="1200" cap="none" dirty="0"/>
            </a:br>
            <a:r>
              <a:rPr lang="en-US" sz="1200" cap="none" dirty="0"/>
              <a:t>Form elements are different types of input elements, checkboxes, radio buttons, submit buttons, and more.</a:t>
            </a:r>
          </a:p>
          <a:p>
            <a:pPr>
              <a:lnSpc>
                <a:spcPct val="110000"/>
              </a:lnSpc>
            </a:pPr>
            <a:r>
              <a:rPr lang="en-US" sz="1200" cap="none" dirty="0"/>
              <a:t>Of all, &lt;input &gt; is the most important (it can be used to get info such as name, email address </a:t>
            </a:r>
            <a:r>
              <a:rPr lang="en-US" sz="1200" cap="none" dirty="0" err="1"/>
              <a:t>etc</a:t>
            </a:r>
            <a:r>
              <a:rPr lang="en-US" sz="1200" cap="none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0C7C8-0786-9849-A0A3-94424C6E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HTML FORM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4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49C2-11F1-C047-B012-97903E0D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D718-A7B9-214D-A559-DD921302DE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cap="none" dirty="0"/>
              <a:t>The &lt;input&gt; element</a:t>
            </a:r>
          </a:p>
          <a:p>
            <a:r>
              <a:rPr lang="en-US" cap="none" dirty="0"/>
              <a:t>The &lt;input&gt; element is the most important form element.</a:t>
            </a:r>
            <a:br>
              <a:rPr lang="en-US" cap="none" dirty="0"/>
            </a:br>
            <a:br>
              <a:rPr lang="en-US" cap="none" dirty="0"/>
            </a:br>
            <a:r>
              <a:rPr lang="en-US" cap="none" dirty="0"/>
              <a:t>The &lt;input&gt; element has many variations, depending on the type attribute.</a:t>
            </a:r>
            <a:br>
              <a:rPr lang="en-US" cap="none" dirty="0"/>
            </a:br>
            <a:br>
              <a:rPr lang="en-US" cap="none" dirty="0"/>
            </a:br>
            <a:r>
              <a:rPr lang="en-US" cap="none" dirty="0"/>
              <a:t>Here are the types used in this chapter:</a:t>
            </a:r>
            <a:br>
              <a:rPr lang="en-US" cap="none" dirty="0"/>
            </a:br>
            <a:endParaRPr lang="en-US" cap="none" dirty="0"/>
          </a:p>
          <a:p>
            <a:pPr marL="0" indent="0">
              <a:buNone/>
            </a:pPr>
            <a:r>
              <a:rPr lang="en-US" b="1" cap="none" dirty="0"/>
              <a:t>Type                                                    	description</a:t>
            </a:r>
            <a:br>
              <a:rPr lang="en-US" cap="none" dirty="0"/>
            </a:br>
            <a:r>
              <a:rPr lang="en-US" cap="none" dirty="0"/>
              <a:t>text                                                      defines normal text input</a:t>
            </a:r>
            <a:br>
              <a:rPr lang="en-US" cap="none" dirty="0"/>
            </a:br>
            <a:r>
              <a:rPr lang="en-US" cap="none" dirty="0"/>
              <a:t>radio                                                    defines radio button input (for selecting one of many choices)</a:t>
            </a:r>
            <a:br>
              <a:rPr lang="en-US" cap="none" dirty="0"/>
            </a:br>
            <a:r>
              <a:rPr lang="en-US" cap="none" dirty="0"/>
              <a:t>submit                                                 defines a submit button (for submitting the form)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6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9487-0931-604C-8C41-273A8B01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</a:t>
            </a:r>
            <a:br>
              <a:rPr lang="en-US" dirty="0"/>
            </a:br>
            <a:r>
              <a:rPr lang="en-US" sz="1900" cap="none" dirty="0"/>
              <a:t>Text input</a:t>
            </a:r>
            <a:br>
              <a:rPr lang="en-US" cap="none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BA88F-FC16-9846-B098-9D9B059E52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cap="none" dirty="0"/>
              <a:t>Text input</a:t>
            </a:r>
          </a:p>
          <a:p>
            <a:r>
              <a:rPr lang="en-US" cap="none" dirty="0"/>
              <a:t>&lt;Input &gt; defines a one-line input field for text input:</a:t>
            </a:r>
          </a:p>
          <a:p>
            <a:r>
              <a:rPr lang="en-US" b="1" i="1" u="sng" cap="none" dirty="0"/>
              <a:t>Example</a:t>
            </a:r>
            <a:br>
              <a:rPr lang="en-US" cap="none" dirty="0"/>
            </a:br>
            <a:br>
              <a:rPr lang="en-US" cap="none" dirty="0"/>
            </a:br>
            <a:r>
              <a:rPr lang="en-US" b="1" i="1" cap="none" dirty="0"/>
              <a:t>&lt;form&gt;</a:t>
            </a:r>
            <a:br>
              <a:rPr lang="en-US" b="1" i="1" cap="none" dirty="0"/>
            </a:br>
            <a:r>
              <a:rPr lang="en-US" b="1" i="1" cap="none" dirty="0"/>
              <a:t>	first name:&lt;</a:t>
            </a:r>
            <a:r>
              <a:rPr lang="en-US" b="1" i="1" cap="none" dirty="0" err="1"/>
              <a:t>br</a:t>
            </a:r>
            <a:r>
              <a:rPr lang="en-US" b="1" i="1" cap="none" dirty="0"/>
              <a:t>&gt;</a:t>
            </a:r>
            <a:br>
              <a:rPr lang="en-US" b="1" i="1" cap="none" dirty="0"/>
            </a:br>
            <a:r>
              <a:rPr lang="en-US" b="1" i="1" cap="none" dirty="0"/>
              <a:t>	&lt;input type="text" name="</a:t>
            </a:r>
            <a:r>
              <a:rPr lang="en-US" b="1" i="1" cap="none" dirty="0" err="1"/>
              <a:t>firstname</a:t>
            </a:r>
            <a:r>
              <a:rPr lang="en-US" b="1" i="1" cap="none" dirty="0"/>
              <a:t>"&gt; &lt;</a:t>
            </a:r>
            <a:r>
              <a:rPr lang="en-US" b="1" i="1" cap="none" dirty="0" err="1"/>
              <a:t>br</a:t>
            </a:r>
            <a:r>
              <a:rPr lang="en-US" b="1" i="1" cap="none" dirty="0"/>
              <a:t>&gt;</a:t>
            </a:r>
            <a:br>
              <a:rPr lang="en-US" b="1" i="1" cap="none" dirty="0"/>
            </a:br>
            <a:r>
              <a:rPr lang="en-US" b="1" i="1" cap="none" dirty="0"/>
              <a:t>	last name:&lt;</a:t>
            </a:r>
            <a:r>
              <a:rPr lang="en-US" b="1" i="1" cap="none" dirty="0" err="1"/>
              <a:t>br</a:t>
            </a:r>
            <a:r>
              <a:rPr lang="en-US" b="1" i="1" cap="none" dirty="0"/>
              <a:t>&gt;</a:t>
            </a:r>
            <a:br>
              <a:rPr lang="en-US" b="1" i="1" cap="none" dirty="0"/>
            </a:br>
            <a:r>
              <a:rPr lang="en-US" b="1" i="1" cap="none" dirty="0"/>
              <a:t>	&lt;</a:t>
            </a:r>
            <a:r>
              <a:rPr lang="en-US" b="1" i="1" cap="none"/>
              <a:t>input type="</a:t>
            </a:r>
            <a:r>
              <a:rPr lang="en-US" b="1" i="1" cap="none" dirty="0"/>
              <a:t>text" name="</a:t>
            </a:r>
            <a:r>
              <a:rPr lang="en-US" b="1" i="1" cap="none" dirty="0" err="1"/>
              <a:t>lastname</a:t>
            </a:r>
            <a:r>
              <a:rPr lang="en-US" b="1" i="1" cap="none" dirty="0"/>
              <a:t>"&gt;</a:t>
            </a:r>
          </a:p>
          <a:p>
            <a:pPr marL="0" indent="0">
              <a:buNone/>
            </a:pPr>
            <a:r>
              <a:rPr lang="en-US" b="1" i="1" cap="none" dirty="0"/>
              <a:t>	&lt;button&gt; Submit &lt;/button&gt;</a:t>
            </a:r>
            <a:br>
              <a:rPr lang="en-US" b="1" i="1" cap="none" dirty="0"/>
            </a:br>
            <a:r>
              <a:rPr lang="en-US" b="1" i="1" cap="none" dirty="0"/>
              <a:t>&lt;/form&gt;</a:t>
            </a:r>
            <a:endParaRPr lang="en-US" cap="none" dirty="0"/>
          </a:p>
          <a:p>
            <a:r>
              <a:rPr lang="en-US" cap="none" dirty="0"/>
              <a:t>Other input types: email, password, file, radio (to choose an option), checkbox </a:t>
            </a:r>
          </a:p>
        </p:txBody>
      </p:sp>
    </p:spTree>
    <p:extLst>
      <p:ext uri="{BB962C8B-B14F-4D97-AF65-F5344CB8AC3E}">
        <p14:creationId xmlns:p14="http://schemas.microsoft.com/office/powerpoint/2010/main" val="56983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mage result for HTML FORMATTING">
            <a:extLst>
              <a:ext uri="{FF2B5EF4-FFF2-40B4-BE49-F238E27FC236}">
                <a16:creationId xmlns:a16="http://schemas.microsoft.com/office/drawing/2014/main" id="{A537A37B-7E3F-EA41-8372-37F2280D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4510" y="1761912"/>
            <a:ext cx="7980133" cy="424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3CC7-D0D1-734F-8EBC-0A08830F07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9641" y="2434825"/>
            <a:ext cx="3667856" cy="4916494"/>
          </a:xfrm>
        </p:spPr>
        <p:txBody>
          <a:bodyPr>
            <a:normAutofit/>
          </a:bodyPr>
          <a:lstStyle/>
          <a:p>
            <a:r>
              <a:rPr lang="en-US" sz="1800" cap="none" dirty="0"/>
              <a:t>Special html that we use to define special meaning </a:t>
            </a:r>
            <a:r>
              <a:rPr lang="en-US" sz="1800" cap="none" dirty="0" err="1"/>
              <a:t>e.g</a:t>
            </a:r>
            <a:r>
              <a:rPr lang="en-US" sz="1800" cap="none" dirty="0"/>
              <a:t> bold, italics, subscript, superscript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E557-4D54-094B-A712-6D22FA9B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HTML FORMATTING</a:t>
            </a:r>
          </a:p>
        </p:txBody>
      </p:sp>
    </p:spTree>
    <p:extLst>
      <p:ext uri="{BB962C8B-B14F-4D97-AF65-F5344CB8AC3E}">
        <p14:creationId xmlns:p14="http://schemas.microsoft.com/office/powerpoint/2010/main" val="319694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Image result for form">
            <a:extLst>
              <a:ext uri="{FF2B5EF4-FFF2-40B4-BE49-F238E27FC236}">
                <a16:creationId xmlns:a16="http://schemas.microsoft.com/office/drawing/2014/main" id="{DCCF59B7-1252-754E-91CC-FBFB1506A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4587" y="600074"/>
            <a:ext cx="7181146" cy="49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6754-D250-0642-8982-940364B810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r>
              <a:rPr lang="en-US" sz="1800" dirty="0"/>
              <a:t>Tables</a:t>
            </a:r>
          </a:p>
          <a:p>
            <a:r>
              <a:rPr lang="en-US" sz="1800" dirty="0"/>
              <a:t>list</a:t>
            </a:r>
          </a:p>
          <a:p>
            <a:r>
              <a:rPr lang="en-US" sz="1800" dirty="0"/>
              <a:t>Html form: How you can create a form for a user</a:t>
            </a:r>
          </a:p>
          <a:p>
            <a:pPr marL="0" indent="0">
              <a:buNone/>
            </a:pPr>
            <a:r>
              <a:rPr lang="en-US" sz="1800" dirty="0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BB1F0-985E-6E4F-B98D-93A34376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8675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CADD-5605-2343-9F8B-650535CB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19AA-15D1-D74B-9F98-115188AAC0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cap="none" dirty="0"/>
              <a:t>It is defined with a table tag:</a:t>
            </a:r>
          </a:p>
          <a:p>
            <a:pPr marL="0" indent="0">
              <a:buNone/>
            </a:pPr>
            <a:r>
              <a:rPr lang="en-US" cap="none" dirty="0"/>
              <a:t>&lt;table&gt;</a:t>
            </a:r>
          </a:p>
          <a:p>
            <a:pPr marL="0" indent="0">
              <a:buNone/>
            </a:pPr>
            <a:r>
              <a:rPr lang="en-US" cap="none" dirty="0"/>
              <a:t>       &lt;tr&gt;</a:t>
            </a:r>
          </a:p>
          <a:p>
            <a:pPr marL="457200" lvl="1" indent="0">
              <a:buNone/>
            </a:pPr>
            <a:r>
              <a:rPr lang="en-US" cap="none" dirty="0"/>
              <a:t>	&lt;</a:t>
            </a:r>
            <a:r>
              <a:rPr lang="en-US" cap="none" dirty="0" err="1"/>
              <a:t>th</a:t>
            </a:r>
            <a:r>
              <a:rPr lang="en-US" cap="none" dirty="0"/>
              <a:t>&gt; (table header) Header here….&lt;/</a:t>
            </a:r>
            <a:r>
              <a:rPr lang="en-US" cap="none" dirty="0" err="1"/>
              <a:t>th</a:t>
            </a:r>
            <a:r>
              <a:rPr lang="en-US" cap="none" dirty="0"/>
              <a:t>&gt; (table header)</a:t>
            </a:r>
          </a:p>
          <a:p>
            <a:pPr marL="457200" lvl="1" indent="0">
              <a:buNone/>
            </a:pPr>
            <a:r>
              <a:rPr lang="en-US" cap="none" dirty="0"/>
              <a:t>	&lt;</a:t>
            </a:r>
            <a:r>
              <a:rPr lang="en-US" cap="none" dirty="0" err="1"/>
              <a:t>th</a:t>
            </a:r>
            <a:r>
              <a:rPr lang="en-US" cap="none" dirty="0"/>
              <a:t>&gt; (table header) Header here….&lt;/</a:t>
            </a:r>
            <a:r>
              <a:rPr lang="en-US" cap="none" dirty="0" err="1"/>
              <a:t>th</a:t>
            </a:r>
            <a:r>
              <a:rPr lang="en-US" cap="none" dirty="0"/>
              <a:t>&gt; (table header)</a:t>
            </a:r>
          </a:p>
          <a:p>
            <a:pPr marL="457200" lvl="1" indent="0">
              <a:buNone/>
            </a:pPr>
            <a:r>
              <a:rPr lang="en-US" cap="none" dirty="0"/>
              <a:t>&lt;/tr&gt; (table row)</a:t>
            </a:r>
          </a:p>
          <a:p>
            <a:pPr marL="457200" lvl="1" indent="0">
              <a:buNone/>
            </a:pPr>
            <a:r>
              <a:rPr lang="en-US" cap="none" dirty="0"/>
              <a:t>&lt;tr&gt;</a:t>
            </a:r>
          </a:p>
          <a:p>
            <a:pPr marL="457200" lvl="1" indent="0">
              <a:buNone/>
            </a:pPr>
            <a:r>
              <a:rPr lang="en-US" cap="none" dirty="0"/>
              <a:t>	&lt;td&gt; (table data or cell) data here….&lt;/td&gt; (table data or cell)</a:t>
            </a:r>
          </a:p>
          <a:p>
            <a:pPr marL="457200" lvl="1" indent="0">
              <a:buNone/>
            </a:pPr>
            <a:r>
              <a:rPr lang="en-US" cap="none" dirty="0"/>
              <a:t>	&lt;td&gt; (table data or cell) Header here….&lt;/td&gt; (table data or cell)</a:t>
            </a:r>
          </a:p>
          <a:p>
            <a:pPr marL="457200" lvl="1" indent="0">
              <a:buNone/>
            </a:pPr>
            <a:r>
              <a:rPr lang="en-US" cap="none" dirty="0"/>
              <a:t>&lt;/tr&gt;</a:t>
            </a:r>
          </a:p>
          <a:p>
            <a:pPr marL="0" indent="0">
              <a:buNone/>
            </a:pPr>
            <a:r>
              <a:rPr lang="en-US" cap="none" dirty="0"/>
              <a:t>&lt;/table&gt;</a:t>
            </a:r>
          </a:p>
          <a:p>
            <a:endParaRPr lang="en-US" cap="none" dirty="0"/>
          </a:p>
          <a:p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2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F486-7972-B34E-A386-FB33B268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3F025-39DC-3F41-932A-564C36641A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/>
              <a:t>&lt;style&gt;</a:t>
            </a:r>
            <a:br>
              <a:rPr lang="en-US" cap="none" dirty="0"/>
            </a:br>
            <a:r>
              <a:rPr lang="en-US" cap="none" dirty="0"/>
              <a:t>table, </a:t>
            </a:r>
            <a:r>
              <a:rPr lang="en-US" cap="none" dirty="0" err="1"/>
              <a:t>th</a:t>
            </a:r>
            <a:r>
              <a:rPr lang="en-US" cap="none" dirty="0"/>
              <a:t>, td {</a:t>
            </a:r>
            <a:br>
              <a:rPr lang="en-US" cap="none" dirty="0"/>
            </a:br>
            <a:r>
              <a:rPr lang="en-US" cap="none" dirty="0"/>
              <a:t>  border: 1px solid black;</a:t>
            </a:r>
            <a:br>
              <a:rPr lang="en-US" cap="none" dirty="0"/>
            </a:br>
            <a:r>
              <a:rPr lang="en-US" cap="none" dirty="0"/>
              <a:t>  border-collapse: collapse;</a:t>
            </a:r>
            <a:br>
              <a:rPr lang="en-US" cap="none" dirty="0"/>
            </a:br>
            <a:r>
              <a:rPr lang="en-US" cap="none" dirty="0"/>
              <a:t>}</a:t>
            </a:r>
            <a:br>
              <a:rPr lang="en-US" cap="none" dirty="0"/>
            </a:br>
            <a:r>
              <a:rPr lang="en-US" cap="none" dirty="0"/>
              <a:t>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73812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CADD-5605-2343-9F8B-650535CB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19AA-15D1-D74B-9F98-115188AAC0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3600" y="2810483"/>
            <a:ext cx="10989733" cy="3429000"/>
          </a:xfrm>
        </p:spPr>
        <p:txBody>
          <a:bodyPr>
            <a:normAutofit/>
          </a:bodyPr>
          <a:lstStyle/>
          <a:p>
            <a:r>
              <a:rPr lang="en-US" cap="none" dirty="0"/>
              <a:t>Contents on webpage could be displayed in a list structured (ordered or unordered):</a:t>
            </a:r>
          </a:p>
          <a:p>
            <a:pPr marL="0" indent="0">
              <a:buNone/>
            </a:pPr>
            <a:endParaRPr lang="en-US" cap="none" dirty="0"/>
          </a:p>
          <a:p>
            <a:endParaRPr lang="en-US" cap="none" dirty="0"/>
          </a:p>
          <a:p>
            <a:endParaRPr lang="en-US" dirty="0"/>
          </a:p>
        </p:txBody>
      </p:sp>
      <p:pic>
        <p:nvPicPr>
          <p:cNvPr id="1028" name="Picture 4" descr="Picture">
            <a:extLst>
              <a:ext uri="{FF2B5EF4-FFF2-40B4-BE49-F238E27FC236}">
                <a16:creationId xmlns:a16="http://schemas.microsoft.com/office/drawing/2014/main" id="{85197B18-98F8-FB4F-A977-AE9981AA6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20" y="1991279"/>
            <a:ext cx="11420013" cy="356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BB1A-855F-AC48-98B0-652E7EB4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 </a:t>
            </a:r>
            <a:br>
              <a:rPr lang="en-US" dirty="0"/>
            </a:br>
            <a:r>
              <a:rPr lang="en-US" sz="1900" cap="none" dirty="0"/>
              <a:t>Unordered HTML lists</a:t>
            </a:r>
            <a:endParaRPr lang="en-US" sz="1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6F65-2C63-C047-9927-F6B598E76F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891604"/>
            <a:ext cx="10363826" cy="3424107"/>
          </a:xfrm>
        </p:spPr>
        <p:txBody>
          <a:bodyPr>
            <a:normAutofit fontScale="77500" lnSpcReduction="20000"/>
          </a:bodyPr>
          <a:lstStyle/>
          <a:p>
            <a:r>
              <a:rPr lang="en-US" cap="none" dirty="0"/>
              <a:t>An unordered list starts with the &lt;ul&gt; tag. Each list item starts with the &lt;li&gt; tag.</a:t>
            </a:r>
            <a:br>
              <a:rPr lang="en-US" cap="none" dirty="0"/>
            </a:br>
            <a:br>
              <a:rPr lang="en-US" cap="none" dirty="0"/>
            </a:br>
            <a:r>
              <a:rPr lang="en-US" cap="none" dirty="0"/>
              <a:t>The list items will be marked with bullets (small black circles).</a:t>
            </a:r>
            <a:br>
              <a:rPr lang="en-US" cap="none" dirty="0"/>
            </a:br>
            <a:endParaRPr lang="en-US" cap="none" dirty="0"/>
          </a:p>
          <a:p>
            <a:r>
              <a:rPr lang="en-US" b="1" i="1" u="sng" cap="none" dirty="0"/>
              <a:t>Unordered list:</a:t>
            </a:r>
            <a:br>
              <a:rPr lang="en-US" cap="none" dirty="0"/>
            </a:br>
            <a:br>
              <a:rPr lang="en-US" cap="none" dirty="0"/>
            </a:br>
            <a:r>
              <a:rPr lang="en-US" b="1" i="1" cap="none" dirty="0"/>
              <a:t>&lt;ul&gt;</a:t>
            </a:r>
            <a:br>
              <a:rPr lang="en-US" b="1" i="1" cap="none" dirty="0"/>
            </a:br>
            <a:r>
              <a:rPr lang="en-US" b="1" i="1" cap="none" dirty="0"/>
              <a:t>  &lt;li&gt;coffee&lt;/li&gt;</a:t>
            </a:r>
            <a:br>
              <a:rPr lang="en-US" b="1" i="1" cap="none" dirty="0"/>
            </a:br>
            <a:r>
              <a:rPr lang="en-US" b="1" i="1" cap="none" dirty="0"/>
              <a:t>  &lt;li&gt;tea&lt;/li&gt;</a:t>
            </a:r>
            <a:br>
              <a:rPr lang="en-US" b="1" i="1" cap="none" dirty="0"/>
            </a:br>
            <a:r>
              <a:rPr lang="en-US" b="1" i="1" cap="none" dirty="0"/>
              <a:t>  &lt;li&gt;milk&lt;/li&gt;</a:t>
            </a:r>
            <a:br>
              <a:rPr lang="en-US" b="1" i="1" cap="none" dirty="0"/>
            </a:br>
            <a:r>
              <a:rPr lang="en-US" b="1" i="1" cap="none" dirty="0"/>
              <a:t>&lt;/ul&gt;</a:t>
            </a:r>
          </a:p>
          <a:p>
            <a:r>
              <a:rPr lang="en-US" b="1" i="1" cap="none" dirty="0"/>
              <a:t>It returns disc by default. You can change the styles using attributes such as circle or square</a:t>
            </a:r>
          </a:p>
          <a:p>
            <a:pPr marL="0" indent="0">
              <a:buNone/>
            </a:pPr>
            <a:endParaRPr lang="en-US" b="1" i="1" cap="none" dirty="0"/>
          </a:p>
          <a:p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6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43BE-1B2D-4A4E-B5E6-289EA71F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 </a:t>
            </a:r>
            <a:br>
              <a:rPr lang="en-US" dirty="0"/>
            </a:br>
            <a:r>
              <a:rPr lang="en-US" sz="2000" cap="none" dirty="0"/>
              <a:t>Unordered HTML lists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64CB-B857-8D48-9A2A-21F28824D2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Unordered HTML lists - the style attribute</a:t>
            </a:r>
          </a:p>
          <a:p>
            <a:r>
              <a:rPr lang="en-US" cap="none" dirty="0"/>
              <a:t>A style attribute can be added to an unordered list, to define the style of the marker:</a:t>
            </a:r>
          </a:p>
          <a:p>
            <a:r>
              <a:rPr lang="en-US" cap="none" dirty="0"/>
              <a:t>Style                                            description</a:t>
            </a:r>
            <a:br>
              <a:rPr lang="en-US" cap="none" dirty="0"/>
            </a:br>
            <a:r>
              <a:rPr lang="en-US" cap="none" dirty="0" err="1"/>
              <a:t>list-style-type:disc</a:t>
            </a:r>
            <a:r>
              <a:rPr lang="en-US" cap="none" dirty="0"/>
              <a:t>                      the list items will be marked with bullets (default)</a:t>
            </a:r>
            <a:br>
              <a:rPr lang="en-US" cap="none" dirty="0"/>
            </a:br>
            <a:r>
              <a:rPr lang="en-US" cap="none" dirty="0" err="1"/>
              <a:t>list-style-type:circle</a:t>
            </a:r>
            <a:r>
              <a:rPr lang="en-US" cap="none" dirty="0"/>
              <a:t>                    the list items will be marked with circles</a:t>
            </a:r>
            <a:br>
              <a:rPr lang="en-US" cap="none" dirty="0"/>
            </a:br>
            <a:r>
              <a:rPr lang="en-US" cap="none" dirty="0" err="1"/>
              <a:t>list-style-type:square</a:t>
            </a:r>
            <a:r>
              <a:rPr lang="en-US" cap="none" dirty="0"/>
              <a:t>                 the list items will be marked with squares</a:t>
            </a:r>
            <a:br>
              <a:rPr lang="en-US" cap="none" dirty="0"/>
            </a:br>
            <a:r>
              <a:rPr lang="en-US" cap="none" dirty="0" err="1"/>
              <a:t>list-style-type:none</a:t>
            </a:r>
            <a:r>
              <a:rPr lang="en-US" cap="none" dirty="0"/>
              <a:t>                     the list items will not be marked</a:t>
            </a:r>
          </a:p>
          <a:p>
            <a:r>
              <a:rPr lang="en-US" cap="none" dirty="0"/>
              <a:t>E.G: &lt;ul style= "</a:t>
            </a:r>
            <a:r>
              <a:rPr lang="en-US" cap="none" dirty="0" err="1"/>
              <a:t>list-style-type:square</a:t>
            </a:r>
            <a:r>
              <a:rPr lang="en-US" cap="none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49977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BB1A-855F-AC48-98B0-652E7EB4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LIST</a:t>
            </a:r>
            <a:br>
              <a:rPr lang="en-US" dirty="0"/>
            </a:br>
            <a:r>
              <a:rPr lang="en-US" sz="1900" cap="none" dirty="0"/>
              <a:t>Ordered HTML lists</a:t>
            </a:r>
            <a:br>
              <a:rPr lang="en-US" cap="none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6F65-2C63-C047-9927-F6B598E76F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cap="none" dirty="0"/>
              <a:t>Ordered HTML lists</a:t>
            </a:r>
          </a:p>
          <a:p>
            <a:r>
              <a:rPr lang="en-US" cap="none" dirty="0"/>
              <a:t>An ordered list starts with the &lt;</a:t>
            </a:r>
            <a:r>
              <a:rPr lang="en-US" cap="none" dirty="0" err="1"/>
              <a:t>ol</a:t>
            </a:r>
            <a:r>
              <a:rPr lang="en-US" cap="none" dirty="0"/>
              <a:t>&gt; tag. Each list item starts with the &lt;li&gt; tag.</a:t>
            </a:r>
            <a:br>
              <a:rPr lang="en-US" cap="none" dirty="0"/>
            </a:br>
            <a:br>
              <a:rPr lang="en-US" cap="none" dirty="0"/>
            </a:br>
            <a:r>
              <a:rPr lang="en-US" cap="none" dirty="0"/>
              <a:t>The list items will be marked with numbers.</a:t>
            </a:r>
            <a:br>
              <a:rPr lang="en-US" cap="none" dirty="0"/>
            </a:br>
            <a:br>
              <a:rPr lang="en-US" cap="none" dirty="0"/>
            </a:br>
            <a:endParaRPr lang="en-US" cap="none" dirty="0"/>
          </a:p>
          <a:p>
            <a:r>
              <a:rPr lang="en-US" b="1" i="1" u="sng" cap="none" dirty="0"/>
              <a:t>Ordered list:</a:t>
            </a:r>
            <a:br>
              <a:rPr lang="en-US" cap="none" dirty="0"/>
            </a:br>
            <a:br>
              <a:rPr lang="en-US" cap="none" dirty="0"/>
            </a:br>
            <a:r>
              <a:rPr lang="en-US" cap="none" dirty="0"/>
              <a:t>&lt;</a:t>
            </a:r>
            <a:r>
              <a:rPr lang="en-US" cap="none" dirty="0" err="1"/>
              <a:t>ol</a:t>
            </a:r>
            <a:r>
              <a:rPr lang="en-US" cap="none" dirty="0"/>
              <a:t>&gt;</a:t>
            </a:r>
            <a:br>
              <a:rPr lang="en-US" cap="none" dirty="0"/>
            </a:br>
            <a:r>
              <a:rPr lang="en-US" cap="none" dirty="0"/>
              <a:t>  &lt;li&gt;coffee&lt;/li&gt;</a:t>
            </a:r>
            <a:br>
              <a:rPr lang="en-US" cap="none" dirty="0"/>
            </a:br>
            <a:r>
              <a:rPr lang="en-US" cap="none" dirty="0"/>
              <a:t>  &lt;li&gt;tea&lt;/li&gt;</a:t>
            </a:r>
            <a:br>
              <a:rPr lang="en-US" cap="none" dirty="0"/>
            </a:br>
            <a:r>
              <a:rPr lang="en-US" cap="none" dirty="0"/>
              <a:t>  &lt;li&gt;milk&lt;/li&gt;</a:t>
            </a:r>
            <a:br>
              <a:rPr lang="en-US" cap="none" dirty="0"/>
            </a:br>
            <a:r>
              <a:rPr lang="en-US" cap="none" dirty="0"/>
              <a:t>&lt;/</a:t>
            </a:r>
            <a:r>
              <a:rPr lang="en-US" cap="none" dirty="0" err="1"/>
              <a:t>ol</a:t>
            </a:r>
            <a:r>
              <a:rPr lang="en-US" cap="none" dirty="0"/>
              <a:t>&gt;</a:t>
            </a:r>
          </a:p>
          <a:p>
            <a:r>
              <a:rPr lang="en-US" b="1" i="1" cap="none" dirty="0"/>
              <a:t>It returns roman numerals by default. You can change the styles using attributes such as ”A” or “a” </a:t>
            </a:r>
            <a:r>
              <a:rPr lang="en-US" b="1" i="1" cap="none" dirty="0" err="1"/>
              <a:t>etc</a:t>
            </a:r>
            <a:endParaRPr lang="en-US" b="1" i="1" cap="none" dirty="0"/>
          </a:p>
          <a:p>
            <a:endParaRPr lang="en-US" cap="none" dirty="0"/>
          </a:p>
          <a:p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2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Picture">
            <a:extLst>
              <a:ext uri="{FF2B5EF4-FFF2-40B4-BE49-F238E27FC236}">
                <a16:creationId xmlns:a16="http://schemas.microsoft.com/office/drawing/2014/main" id="{88213DBA-AEE2-8A46-A166-9946E3890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5" y="2247565"/>
            <a:ext cx="6909479" cy="2371788"/>
          </a:xfrm>
          <a:prstGeom prst="roundRect">
            <a:avLst>
              <a:gd name="adj" fmla="val 298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A43BE-1B2D-4A4E-B5E6-289EA71F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HTML LIST </a:t>
            </a:r>
            <a:br>
              <a:rPr lang="en-US" dirty="0"/>
            </a:br>
            <a:r>
              <a:rPr lang="en-US" cap="none" dirty="0"/>
              <a:t>Ordered HTML lists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64CB-B857-8D48-9A2A-21F28824D2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Lora"/>
              </a:rPr>
              <a:t>Ordered HTML Lists - The Type Attribute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Raleway"/>
              </a:rPr>
              <a:t>A type attribute can be added to an ordered list, to define the type of the marker: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E.</a:t>
            </a:r>
            <a:r>
              <a:rPr lang="en-US" altLang="en-US" sz="1800" cap="none" dirty="0"/>
              <a:t>G: </a:t>
            </a:r>
            <a:r>
              <a:rPr lang="en-US" b="1" i="1" cap="none" dirty="0"/>
              <a:t>&lt;</a:t>
            </a:r>
            <a:r>
              <a:rPr lang="en-US" b="1" i="1" cap="none" dirty="0" err="1"/>
              <a:t>ol</a:t>
            </a:r>
            <a:r>
              <a:rPr lang="en-US" b="1" i="1" cap="none" dirty="0"/>
              <a:t> type=”A"&gt;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Raleway"/>
              </a:rPr>
              <a:t>      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9415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2169</TotalTime>
  <Words>955</Words>
  <Application>Microsoft Macintosh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Lora</vt:lpstr>
      <vt:lpstr>Raleway</vt:lpstr>
      <vt:lpstr>Tw Cen MT</vt:lpstr>
      <vt:lpstr>Droplet</vt:lpstr>
      <vt:lpstr>lecture two: Introduction to BASIC HTML</vt:lpstr>
      <vt:lpstr>content</vt:lpstr>
      <vt:lpstr>Html table</vt:lpstr>
      <vt:lpstr>Boarder</vt:lpstr>
      <vt:lpstr>Html LIST</vt:lpstr>
      <vt:lpstr>HTML LIST  Unordered HTML lists</vt:lpstr>
      <vt:lpstr>HTML LIST  Unordered HTML lists</vt:lpstr>
      <vt:lpstr>HTML LIST Ordered HTML lists </vt:lpstr>
      <vt:lpstr>HTML LIST  Ordered HTML lists</vt:lpstr>
      <vt:lpstr>HTML LIST  Description HTML lists</vt:lpstr>
      <vt:lpstr>HTML FORM</vt:lpstr>
      <vt:lpstr>Html form</vt:lpstr>
      <vt:lpstr>Html form Text input </vt:lpstr>
      <vt:lpstr>HTML FORMATTING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Gafari LUKUMON</dc:creator>
  <cp:lastModifiedBy>Gafari LUKUMON</cp:lastModifiedBy>
  <cp:revision>34</cp:revision>
  <dcterms:created xsi:type="dcterms:W3CDTF">2021-02-08T17:57:56Z</dcterms:created>
  <dcterms:modified xsi:type="dcterms:W3CDTF">2021-02-16T11:03:37Z</dcterms:modified>
</cp:coreProperties>
</file>