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83" r:id="rId6"/>
    <p:sldId id="274" r:id="rId7"/>
    <p:sldId id="284" r:id="rId8"/>
    <p:sldId id="275" r:id="rId9"/>
    <p:sldId id="277" r:id="rId10"/>
    <p:sldId id="276" r:id="rId11"/>
    <p:sldId id="278" r:id="rId12"/>
    <p:sldId id="279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fari LUKUMON" initials="GL" lastIdx="1" clrIdx="0">
    <p:extLst>
      <p:ext uri="{19B8F6BF-5375-455C-9EA6-DF929625EA0E}">
        <p15:presenceInfo xmlns:p15="http://schemas.microsoft.com/office/powerpoint/2012/main" userId="S::gafari.lukumon@um6p.ma::b1e2ae8a-65a5-4eda-9e8d-15d05523f7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4"/>
  </p:normalViewPr>
  <p:slideViewPr>
    <p:cSldViewPr snapToGrid="0" snapToObjects="1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DA4D3-966F-490A-9004-08FD932717D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3FCB7BD-76EB-4973-87BE-6379D3E9DBD9}">
      <dgm:prSet/>
      <dgm:spPr/>
      <dgm:t>
        <a:bodyPr/>
        <a:lstStyle/>
        <a:p>
          <a:r>
            <a:rPr lang="en-US"/>
            <a:t>Prior to CSS, web pages were commonly styled with HTML tags and structured with tables </a:t>
          </a:r>
        </a:p>
      </dgm:t>
    </dgm:pt>
    <dgm:pt modelId="{9F8181F7-54F8-4318-B11B-63FD3CD4146E}" type="parTrans" cxnId="{85B3F609-E526-45B5-8551-935EDFC9374E}">
      <dgm:prSet/>
      <dgm:spPr/>
      <dgm:t>
        <a:bodyPr/>
        <a:lstStyle/>
        <a:p>
          <a:endParaRPr lang="en-US"/>
        </a:p>
      </dgm:t>
    </dgm:pt>
    <dgm:pt modelId="{150722AA-FF29-49D4-8E95-17968EC56FA0}" type="sibTrans" cxnId="{85B3F609-E526-45B5-8551-935EDFC9374E}">
      <dgm:prSet/>
      <dgm:spPr/>
      <dgm:t>
        <a:bodyPr/>
        <a:lstStyle/>
        <a:p>
          <a:endParaRPr lang="en-US"/>
        </a:p>
      </dgm:t>
    </dgm:pt>
    <dgm:pt modelId="{32FF7A4F-1FE6-4239-9CE0-C2438A7E0D24}">
      <dgm:prSet/>
      <dgm:spPr/>
      <dgm:t>
        <a:bodyPr/>
        <a:lstStyle/>
        <a:p>
          <a:r>
            <a:rPr lang="en-US"/>
            <a:t>This was both tedious and inefficient </a:t>
          </a:r>
        </a:p>
      </dgm:t>
    </dgm:pt>
    <dgm:pt modelId="{04D31726-2BEF-43AC-85D9-0C825ED5E3E7}" type="parTrans" cxnId="{9D7949FF-E852-48C8-8D40-8D01A3FAA52D}">
      <dgm:prSet/>
      <dgm:spPr/>
      <dgm:t>
        <a:bodyPr/>
        <a:lstStyle/>
        <a:p>
          <a:endParaRPr lang="en-US"/>
        </a:p>
      </dgm:t>
    </dgm:pt>
    <dgm:pt modelId="{10C6B273-0848-4D52-B141-1DA2FD6516CE}" type="sibTrans" cxnId="{9D7949FF-E852-48C8-8D40-8D01A3FAA52D}">
      <dgm:prSet/>
      <dgm:spPr/>
      <dgm:t>
        <a:bodyPr/>
        <a:lstStyle/>
        <a:p>
          <a:endParaRPr lang="en-US"/>
        </a:p>
      </dgm:t>
    </dgm:pt>
    <dgm:pt modelId="{889C6A02-3EBF-46C9-A73D-197AEA3D10E8}">
      <dgm:prSet/>
      <dgm:spPr/>
      <dgm:t>
        <a:bodyPr/>
        <a:lstStyle/>
        <a:p>
          <a:r>
            <a:rPr lang="en-US" dirty="0"/>
            <a:t>Nine different style sheet languages were proposed, two were chosen as the foundation</a:t>
          </a:r>
        </a:p>
        <a:p>
          <a:r>
            <a:rPr lang="en-US" dirty="0"/>
            <a:t>(</a:t>
          </a:r>
          <a:r>
            <a:rPr lang="en-US" b="0" i="0" dirty="0"/>
            <a:t>Cascading HTML Style Sheets and Stream-based Style Sheet Proposal (SSP).)</a:t>
          </a:r>
          <a:r>
            <a:rPr lang="en-US" dirty="0"/>
            <a:t> </a:t>
          </a:r>
        </a:p>
      </dgm:t>
    </dgm:pt>
    <dgm:pt modelId="{F65E1B67-AE70-420C-9972-0FED013B33E6}" type="parTrans" cxnId="{EC5053CC-16BD-463A-84DA-C3BE987CC57D}">
      <dgm:prSet/>
      <dgm:spPr/>
      <dgm:t>
        <a:bodyPr/>
        <a:lstStyle/>
        <a:p>
          <a:endParaRPr lang="en-US"/>
        </a:p>
      </dgm:t>
    </dgm:pt>
    <dgm:pt modelId="{60FBDDB6-DA23-46CD-A648-0CE16AEE964C}" type="sibTrans" cxnId="{EC5053CC-16BD-463A-84DA-C3BE987CC57D}">
      <dgm:prSet/>
      <dgm:spPr/>
      <dgm:t>
        <a:bodyPr/>
        <a:lstStyle/>
        <a:p>
          <a:endParaRPr lang="en-US"/>
        </a:p>
      </dgm:t>
    </dgm:pt>
    <dgm:pt modelId="{32D5A729-3ACD-45CF-8709-259A6B39A1CE}">
      <dgm:prSet/>
      <dgm:spPr/>
      <dgm:t>
        <a:bodyPr/>
        <a:lstStyle/>
        <a:p>
          <a:r>
            <a:rPr lang="en-US"/>
            <a:t>CSS level 1 emerged as a W3C recommendation in december 1996 </a:t>
          </a:r>
        </a:p>
      </dgm:t>
    </dgm:pt>
    <dgm:pt modelId="{71362C85-67BC-4E4A-8B1F-9735F528BBFA}" type="parTrans" cxnId="{CB56DF75-10BF-45BA-9DF1-0E255703D49C}">
      <dgm:prSet/>
      <dgm:spPr/>
      <dgm:t>
        <a:bodyPr/>
        <a:lstStyle/>
        <a:p>
          <a:endParaRPr lang="en-US"/>
        </a:p>
      </dgm:t>
    </dgm:pt>
    <dgm:pt modelId="{247FA031-61CA-4542-AF43-AE150028D60B}" type="sibTrans" cxnId="{CB56DF75-10BF-45BA-9DF1-0E255703D49C}">
      <dgm:prSet/>
      <dgm:spPr/>
      <dgm:t>
        <a:bodyPr/>
        <a:lstStyle/>
        <a:p>
          <a:endParaRPr lang="en-US"/>
        </a:p>
      </dgm:t>
    </dgm:pt>
    <dgm:pt modelId="{60079CEF-C644-4966-BD11-713ECFC8A26A}">
      <dgm:prSet/>
      <dgm:spPr/>
      <dgm:t>
        <a:bodyPr/>
        <a:lstStyle/>
        <a:p>
          <a:r>
            <a:rPr lang="en-US"/>
            <a:t>Browsers began to support CSS over the next few years </a:t>
          </a:r>
        </a:p>
      </dgm:t>
    </dgm:pt>
    <dgm:pt modelId="{4ED79CA8-2E91-4302-B1B9-E85058BDB5EC}" type="parTrans" cxnId="{B5452FCB-EED2-4774-BB3E-BE80EE0EB4CE}">
      <dgm:prSet/>
      <dgm:spPr/>
      <dgm:t>
        <a:bodyPr/>
        <a:lstStyle/>
        <a:p>
          <a:endParaRPr lang="en-US"/>
        </a:p>
      </dgm:t>
    </dgm:pt>
    <dgm:pt modelId="{82BA3632-1880-40AB-BD88-2903F3211A7D}" type="sibTrans" cxnId="{B5452FCB-EED2-4774-BB3E-BE80EE0EB4CE}">
      <dgm:prSet/>
      <dgm:spPr/>
      <dgm:t>
        <a:bodyPr/>
        <a:lstStyle/>
        <a:p>
          <a:endParaRPr lang="en-US"/>
        </a:p>
      </dgm:t>
    </dgm:pt>
    <dgm:pt modelId="{968D1307-B3CA-4594-9D88-49DCEA98162E}" type="pres">
      <dgm:prSet presAssocID="{812DA4D3-966F-490A-9004-08FD932717DD}" presName="root" presStyleCnt="0">
        <dgm:presLayoutVars>
          <dgm:dir/>
          <dgm:resizeHandles val="exact"/>
        </dgm:presLayoutVars>
      </dgm:prSet>
      <dgm:spPr/>
    </dgm:pt>
    <dgm:pt modelId="{74D646FA-6B8F-4559-9CD2-58CEAACD6C48}" type="pres">
      <dgm:prSet presAssocID="{812DA4D3-966F-490A-9004-08FD932717DD}" presName="container" presStyleCnt="0">
        <dgm:presLayoutVars>
          <dgm:dir/>
          <dgm:resizeHandles val="exact"/>
        </dgm:presLayoutVars>
      </dgm:prSet>
      <dgm:spPr/>
    </dgm:pt>
    <dgm:pt modelId="{4A5EAEA1-AA91-4250-BDF8-8E9F2AC1174D}" type="pres">
      <dgm:prSet presAssocID="{E3FCB7BD-76EB-4973-87BE-6379D3E9DBD9}" presName="compNode" presStyleCnt="0"/>
      <dgm:spPr/>
    </dgm:pt>
    <dgm:pt modelId="{CAC89B30-21AD-47BA-8726-D6B18F943070}" type="pres">
      <dgm:prSet presAssocID="{E3FCB7BD-76EB-4973-87BE-6379D3E9DBD9}" presName="iconBgRect" presStyleLbl="bgShp" presStyleIdx="0" presStyleCnt="5"/>
      <dgm:spPr/>
    </dgm:pt>
    <dgm:pt modelId="{46B273B9-FFEE-435E-8712-10337F5D4AA4}" type="pres">
      <dgm:prSet presAssocID="{E3FCB7BD-76EB-4973-87BE-6379D3E9DB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062295F-C7BE-4814-8299-05DF9B223411}" type="pres">
      <dgm:prSet presAssocID="{E3FCB7BD-76EB-4973-87BE-6379D3E9DBD9}" presName="spaceRect" presStyleCnt="0"/>
      <dgm:spPr/>
    </dgm:pt>
    <dgm:pt modelId="{8E8B30BE-F526-4049-9107-AAEFE23EED4D}" type="pres">
      <dgm:prSet presAssocID="{E3FCB7BD-76EB-4973-87BE-6379D3E9DBD9}" presName="textRect" presStyleLbl="revTx" presStyleIdx="0" presStyleCnt="5">
        <dgm:presLayoutVars>
          <dgm:chMax val="1"/>
          <dgm:chPref val="1"/>
        </dgm:presLayoutVars>
      </dgm:prSet>
      <dgm:spPr/>
    </dgm:pt>
    <dgm:pt modelId="{FEF597B0-E23F-4FFE-9B29-7E68D57A8039}" type="pres">
      <dgm:prSet presAssocID="{150722AA-FF29-49D4-8E95-17968EC56FA0}" presName="sibTrans" presStyleLbl="sibTrans2D1" presStyleIdx="0" presStyleCnt="0"/>
      <dgm:spPr/>
    </dgm:pt>
    <dgm:pt modelId="{A356B332-9B06-4A31-B670-95B13B36E074}" type="pres">
      <dgm:prSet presAssocID="{32FF7A4F-1FE6-4239-9CE0-C2438A7E0D24}" presName="compNode" presStyleCnt="0"/>
      <dgm:spPr/>
    </dgm:pt>
    <dgm:pt modelId="{D918096C-DCF3-4C4F-A43C-CAF2AC927FFA}" type="pres">
      <dgm:prSet presAssocID="{32FF7A4F-1FE6-4239-9CE0-C2438A7E0D24}" presName="iconBgRect" presStyleLbl="bgShp" presStyleIdx="1" presStyleCnt="5"/>
      <dgm:spPr/>
    </dgm:pt>
    <dgm:pt modelId="{622E0111-869E-4290-923F-89C64BBE63CF}" type="pres">
      <dgm:prSet presAssocID="{32FF7A4F-1FE6-4239-9CE0-C2438A7E0D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ightLoss"/>
        </a:ext>
      </dgm:extLst>
    </dgm:pt>
    <dgm:pt modelId="{DD81F7B3-167A-4DB0-B202-2F2788DE0415}" type="pres">
      <dgm:prSet presAssocID="{32FF7A4F-1FE6-4239-9CE0-C2438A7E0D24}" presName="spaceRect" presStyleCnt="0"/>
      <dgm:spPr/>
    </dgm:pt>
    <dgm:pt modelId="{99976782-1B5C-4C59-824E-7607D821CAA2}" type="pres">
      <dgm:prSet presAssocID="{32FF7A4F-1FE6-4239-9CE0-C2438A7E0D24}" presName="textRect" presStyleLbl="revTx" presStyleIdx="1" presStyleCnt="5">
        <dgm:presLayoutVars>
          <dgm:chMax val="1"/>
          <dgm:chPref val="1"/>
        </dgm:presLayoutVars>
      </dgm:prSet>
      <dgm:spPr/>
    </dgm:pt>
    <dgm:pt modelId="{7CC959F9-4010-4DA3-A82D-BBF659A948FD}" type="pres">
      <dgm:prSet presAssocID="{10C6B273-0848-4D52-B141-1DA2FD6516CE}" presName="sibTrans" presStyleLbl="sibTrans2D1" presStyleIdx="0" presStyleCnt="0"/>
      <dgm:spPr/>
    </dgm:pt>
    <dgm:pt modelId="{E2BE32B6-7838-406B-BC80-D28249A288E3}" type="pres">
      <dgm:prSet presAssocID="{889C6A02-3EBF-46C9-A73D-197AEA3D10E8}" presName="compNode" presStyleCnt="0"/>
      <dgm:spPr/>
    </dgm:pt>
    <dgm:pt modelId="{B0469065-F456-483D-8946-999ED2588B93}" type="pres">
      <dgm:prSet presAssocID="{889C6A02-3EBF-46C9-A73D-197AEA3D10E8}" presName="iconBgRect" presStyleLbl="bgShp" presStyleIdx="2" presStyleCnt="5"/>
      <dgm:spPr/>
    </dgm:pt>
    <dgm:pt modelId="{DE8F7021-4C54-427E-9212-4AB9567C20CE}" type="pres">
      <dgm:prSet presAssocID="{889C6A02-3EBF-46C9-A73D-197AEA3D10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3CF1D5BD-BB6D-4C3F-8432-9C5477A8D10C}" type="pres">
      <dgm:prSet presAssocID="{889C6A02-3EBF-46C9-A73D-197AEA3D10E8}" presName="spaceRect" presStyleCnt="0"/>
      <dgm:spPr/>
    </dgm:pt>
    <dgm:pt modelId="{24072010-FB51-48E0-AF74-2DB6B3E0AAD2}" type="pres">
      <dgm:prSet presAssocID="{889C6A02-3EBF-46C9-A73D-197AEA3D10E8}" presName="textRect" presStyleLbl="revTx" presStyleIdx="2" presStyleCnt="5">
        <dgm:presLayoutVars>
          <dgm:chMax val="1"/>
          <dgm:chPref val="1"/>
        </dgm:presLayoutVars>
      </dgm:prSet>
      <dgm:spPr/>
    </dgm:pt>
    <dgm:pt modelId="{1E9A4282-363E-4462-B23B-057BCE3BFE8E}" type="pres">
      <dgm:prSet presAssocID="{60FBDDB6-DA23-46CD-A648-0CE16AEE964C}" presName="sibTrans" presStyleLbl="sibTrans2D1" presStyleIdx="0" presStyleCnt="0"/>
      <dgm:spPr/>
    </dgm:pt>
    <dgm:pt modelId="{5716CEE4-02E8-413E-AFCB-825303204ED2}" type="pres">
      <dgm:prSet presAssocID="{32D5A729-3ACD-45CF-8709-259A6B39A1CE}" presName="compNode" presStyleCnt="0"/>
      <dgm:spPr/>
    </dgm:pt>
    <dgm:pt modelId="{B6798F88-E5B2-49DC-89E2-DC7243508E9B}" type="pres">
      <dgm:prSet presAssocID="{32D5A729-3ACD-45CF-8709-259A6B39A1CE}" presName="iconBgRect" presStyleLbl="bgShp" presStyleIdx="3" presStyleCnt="5"/>
      <dgm:spPr/>
    </dgm:pt>
    <dgm:pt modelId="{47F6070C-9909-4EA1-A609-1F7C66E6E8A7}" type="pres">
      <dgm:prSet presAssocID="{32D5A729-3ACD-45CF-8709-259A6B39A1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A4EDD75-1450-4A4F-B990-4669A0E0F367}" type="pres">
      <dgm:prSet presAssocID="{32D5A729-3ACD-45CF-8709-259A6B39A1CE}" presName="spaceRect" presStyleCnt="0"/>
      <dgm:spPr/>
    </dgm:pt>
    <dgm:pt modelId="{A9DF947B-4E37-420A-B807-4987395A3641}" type="pres">
      <dgm:prSet presAssocID="{32D5A729-3ACD-45CF-8709-259A6B39A1CE}" presName="textRect" presStyleLbl="revTx" presStyleIdx="3" presStyleCnt="5">
        <dgm:presLayoutVars>
          <dgm:chMax val="1"/>
          <dgm:chPref val="1"/>
        </dgm:presLayoutVars>
      </dgm:prSet>
      <dgm:spPr/>
    </dgm:pt>
    <dgm:pt modelId="{B2B911D2-533F-4068-9190-45318CE9E708}" type="pres">
      <dgm:prSet presAssocID="{247FA031-61CA-4542-AF43-AE150028D60B}" presName="sibTrans" presStyleLbl="sibTrans2D1" presStyleIdx="0" presStyleCnt="0"/>
      <dgm:spPr/>
    </dgm:pt>
    <dgm:pt modelId="{1B0C8FA6-D036-4267-ADF8-80F86767FD90}" type="pres">
      <dgm:prSet presAssocID="{60079CEF-C644-4966-BD11-713ECFC8A26A}" presName="compNode" presStyleCnt="0"/>
      <dgm:spPr/>
    </dgm:pt>
    <dgm:pt modelId="{6938EB90-5391-40F2-9614-37A297881F99}" type="pres">
      <dgm:prSet presAssocID="{60079CEF-C644-4966-BD11-713ECFC8A26A}" presName="iconBgRect" presStyleLbl="bgShp" presStyleIdx="4" presStyleCnt="5"/>
      <dgm:spPr/>
    </dgm:pt>
    <dgm:pt modelId="{99DA4B42-29B7-49C7-A24A-770D82FF1D8C}" type="pres">
      <dgm:prSet presAssocID="{60079CEF-C644-4966-BD11-713ECFC8A2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01635B5-C3EB-4267-99B8-9E5CF37B469B}" type="pres">
      <dgm:prSet presAssocID="{60079CEF-C644-4966-BD11-713ECFC8A26A}" presName="spaceRect" presStyleCnt="0"/>
      <dgm:spPr/>
    </dgm:pt>
    <dgm:pt modelId="{7440DDDF-5456-417C-A968-3A674FB371F4}" type="pres">
      <dgm:prSet presAssocID="{60079CEF-C644-4966-BD11-713ECFC8A26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C4E9B00-7D92-4376-BCDE-6A6D3075299D}" type="presOf" srcId="{32FF7A4F-1FE6-4239-9CE0-C2438A7E0D24}" destId="{99976782-1B5C-4C59-824E-7607D821CAA2}" srcOrd="0" destOrd="0" presId="urn:microsoft.com/office/officeart/2018/2/layout/IconCircleList"/>
    <dgm:cxn modelId="{B23AEF01-196F-45E7-B26F-36357186D547}" type="presOf" srcId="{889C6A02-3EBF-46C9-A73D-197AEA3D10E8}" destId="{24072010-FB51-48E0-AF74-2DB6B3E0AAD2}" srcOrd="0" destOrd="0" presId="urn:microsoft.com/office/officeart/2018/2/layout/IconCircleList"/>
    <dgm:cxn modelId="{85B3F609-E526-45B5-8551-935EDFC9374E}" srcId="{812DA4D3-966F-490A-9004-08FD932717DD}" destId="{E3FCB7BD-76EB-4973-87BE-6379D3E9DBD9}" srcOrd="0" destOrd="0" parTransId="{9F8181F7-54F8-4318-B11B-63FD3CD4146E}" sibTransId="{150722AA-FF29-49D4-8E95-17968EC56FA0}"/>
    <dgm:cxn modelId="{F2AB952E-9ECD-4F77-884F-68B221753C31}" type="presOf" srcId="{150722AA-FF29-49D4-8E95-17968EC56FA0}" destId="{FEF597B0-E23F-4FFE-9B29-7E68D57A8039}" srcOrd="0" destOrd="0" presId="urn:microsoft.com/office/officeart/2018/2/layout/IconCircleList"/>
    <dgm:cxn modelId="{C1B00431-A1D7-4F3E-8EDD-DB9B3A8BAD58}" type="presOf" srcId="{60079CEF-C644-4966-BD11-713ECFC8A26A}" destId="{7440DDDF-5456-417C-A968-3A674FB371F4}" srcOrd="0" destOrd="0" presId="urn:microsoft.com/office/officeart/2018/2/layout/IconCircleList"/>
    <dgm:cxn modelId="{90961D70-8EAA-4934-94B9-AAB321847EAA}" type="presOf" srcId="{247FA031-61CA-4542-AF43-AE150028D60B}" destId="{B2B911D2-533F-4068-9190-45318CE9E708}" srcOrd="0" destOrd="0" presId="urn:microsoft.com/office/officeart/2018/2/layout/IconCircleList"/>
    <dgm:cxn modelId="{CB56DF75-10BF-45BA-9DF1-0E255703D49C}" srcId="{812DA4D3-966F-490A-9004-08FD932717DD}" destId="{32D5A729-3ACD-45CF-8709-259A6B39A1CE}" srcOrd="3" destOrd="0" parTransId="{71362C85-67BC-4E4A-8B1F-9735F528BBFA}" sibTransId="{247FA031-61CA-4542-AF43-AE150028D60B}"/>
    <dgm:cxn modelId="{42B65A8E-B76B-4E1D-982D-28160808CD77}" type="presOf" srcId="{32D5A729-3ACD-45CF-8709-259A6B39A1CE}" destId="{A9DF947B-4E37-420A-B807-4987395A3641}" srcOrd="0" destOrd="0" presId="urn:microsoft.com/office/officeart/2018/2/layout/IconCircleList"/>
    <dgm:cxn modelId="{ADB06C99-D165-4BB6-9A46-38680063016A}" type="presOf" srcId="{60FBDDB6-DA23-46CD-A648-0CE16AEE964C}" destId="{1E9A4282-363E-4462-B23B-057BCE3BFE8E}" srcOrd="0" destOrd="0" presId="urn:microsoft.com/office/officeart/2018/2/layout/IconCircleList"/>
    <dgm:cxn modelId="{1612AAAA-51DC-4C75-91E8-C3722C8D1829}" type="presOf" srcId="{812DA4D3-966F-490A-9004-08FD932717DD}" destId="{968D1307-B3CA-4594-9D88-49DCEA98162E}" srcOrd="0" destOrd="0" presId="urn:microsoft.com/office/officeart/2018/2/layout/IconCircleList"/>
    <dgm:cxn modelId="{B5452FCB-EED2-4774-BB3E-BE80EE0EB4CE}" srcId="{812DA4D3-966F-490A-9004-08FD932717DD}" destId="{60079CEF-C644-4966-BD11-713ECFC8A26A}" srcOrd="4" destOrd="0" parTransId="{4ED79CA8-2E91-4302-B1B9-E85058BDB5EC}" sibTransId="{82BA3632-1880-40AB-BD88-2903F3211A7D}"/>
    <dgm:cxn modelId="{EC5053CC-16BD-463A-84DA-C3BE987CC57D}" srcId="{812DA4D3-966F-490A-9004-08FD932717DD}" destId="{889C6A02-3EBF-46C9-A73D-197AEA3D10E8}" srcOrd="2" destOrd="0" parTransId="{F65E1B67-AE70-420C-9972-0FED013B33E6}" sibTransId="{60FBDDB6-DA23-46CD-A648-0CE16AEE964C}"/>
    <dgm:cxn modelId="{3F73D1D2-822B-4FE4-BF14-1A51ECBA1C4C}" type="presOf" srcId="{E3FCB7BD-76EB-4973-87BE-6379D3E9DBD9}" destId="{8E8B30BE-F526-4049-9107-AAEFE23EED4D}" srcOrd="0" destOrd="0" presId="urn:microsoft.com/office/officeart/2018/2/layout/IconCircleList"/>
    <dgm:cxn modelId="{173B8FEF-B9CE-442A-B447-F0F081539785}" type="presOf" srcId="{10C6B273-0848-4D52-B141-1DA2FD6516CE}" destId="{7CC959F9-4010-4DA3-A82D-BBF659A948FD}" srcOrd="0" destOrd="0" presId="urn:microsoft.com/office/officeart/2018/2/layout/IconCircleList"/>
    <dgm:cxn modelId="{9D7949FF-E852-48C8-8D40-8D01A3FAA52D}" srcId="{812DA4D3-966F-490A-9004-08FD932717DD}" destId="{32FF7A4F-1FE6-4239-9CE0-C2438A7E0D24}" srcOrd="1" destOrd="0" parTransId="{04D31726-2BEF-43AC-85D9-0C825ED5E3E7}" sibTransId="{10C6B273-0848-4D52-B141-1DA2FD6516CE}"/>
    <dgm:cxn modelId="{6EEFB6DA-BAA2-41C7-A0A8-B581D8CCE8A5}" type="presParOf" srcId="{968D1307-B3CA-4594-9D88-49DCEA98162E}" destId="{74D646FA-6B8F-4559-9CD2-58CEAACD6C48}" srcOrd="0" destOrd="0" presId="urn:microsoft.com/office/officeart/2018/2/layout/IconCircleList"/>
    <dgm:cxn modelId="{C23D4947-2E30-452D-B587-251860B60CBB}" type="presParOf" srcId="{74D646FA-6B8F-4559-9CD2-58CEAACD6C48}" destId="{4A5EAEA1-AA91-4250-BDF8-8E9F2AC1174D}" srcOrd="0" destOrd="0" presId="urn:microsoft.com/office/officeart/2018/2/layout/IconCircleList"/>
    <dgm:cxn modelId="{1E6B713F-C36F-426A-9BBD-2C40375737CC}" type="presParOf" srcId="{4A5EAEA1-AA91-4250-BDF8-8E9F2AC1174D}" destId="{CAC89B30-21AD-47BA-8726-D6B18F943070}" srcOrd="0" destOrd="0" presId="urn:microsoft.com/office/officeart/2018/2/layout/IconCircleList"/>
    <dgm:cxn modelId="{1AF8A513-79CC-4F93-AA15-749DE3BEEC31}" type="presParOf" srcId="{4A5EAEA1-AA91-4250-BDF8-8E9F2AC1174D}" destId="{46B273B9-FFEE-435E-8712-10337F5D4AA4}" srcOrd="1" destOrd="0" presId="urn:microsoft.com/office/officeart/2018/2/layout/IconCircleList"/>
    <dgm:cxn modelId="{F9833E9A-58B3-415F-819A-AA864987B2B1}" type="presParOf" srcId="{4A5EAEA1-AA91-4250-BDF8-8E9F2AC1174D}" destId="{2062295F-C7BE-4814-8299-05DF9B223411}" srcOrd="2" destOrd="0" presId="urn:microsoft.com/office/officeart/2018/2/layout/IconCircleList"/>
    <dgm:cxn modelId="{6137A292-4D57-48F3-9748-A93F01129AD6}" type="presParOf" srcId="{4A5EAEA1-AA91-4250-BDF8-8E9F2AC1174D}" destId="{8E8B30BE-F526-4049-9107-AAEFE23EED4D}" srcOrd="3" destOrd="0" presId="urn:microsoft.com/office/officeart/2018/2/layout/IconCircleList"/>
    <dgm:cxn modelId="{FD1DCAD0-1817-4D7B-9D0A-F64EE9CE0175}" type="presParOf" srcId="{74D646FA-6B8F-4559-9CD2-58CEAACD6C48}" destId="{FEF597B0-E23F-4FFE-9B29-7E68D57A8039}" srcOrd="1" destOrd="0" presId="urn:microsoft.com/office/officeart/2018/2/layout/IconCircleList"/>
    <dgm:cxn modelId="{50DE9A55-2FED-40DA-AD0D-D4CD567320F9}" type="presParOf" srcId="{74D646FA-6B8F-4559-9CD2-58CEAACD6C48}" destId="{A356B332-9B06-4A31-B670-95B13B36E074}" srcOrd="2" destOrd="0" presId="urn:microsoft.com/office/officeart/2018/2/layout/IconCircleList"/>
    <dgm:cxn modelId="{23DF464F-1572-4E17-AAF8-ECAB714DEAB0}" type="presParOf" srcId="{A356B332-9B06-4A31-B670-95B13B36E074}" destId="{D918096C-DCF3-4C4F-A43C-CAF2AC927FFA}" srcOrd="0" destOrd="0" presId="urn:microsoft.com/office/officeart/2018/2/layout/IconCircleList"/>
    <dgm:cxn modelId="{624423CD-5EE0-45B8-B760-54A3A63833FF}" type="presParOf" srcId="{A356B332-9B06-4A31-B670-95B13B36E074}" destId="{622E0111-869E-4290-923F-89C64BBE63CF}" srcOrd="1" destOrd="0" presId="urn:microsoft.com/office/officeart/2018/2/layout/IconCircleList"/>
    <dgm:cxn modelId="{629D79E6-8BFA-4FCC-8F9F-99A7A7A7F8BB}" type="presParOf" srcId="{A356B332-9B06-4A31-B670-95B13B36E074}" destId="{DD81F7B3-167A-4DB0-B202-2F2788DE0415}" srcOrd="2" destOrd="0" presId="urn:microsoft.com/office/officeart/2018/2/layout/IconCircleList"/>
    <dgm:cxn modelId="{62230992-6BB0-4D87-9C25-0AD696C2780A}" type="presParOf" srcId="{A356B332-9B06-4A31-B670-95B13B36E074}" destId="{99976782-1B5C-4C59-824E-7607D821CAA2}" srcOrd="3" destOrd="0" presId="urn:microsoft.com/office/officeart/2018/2/layout/IconCircleList"/>
    <dgm:cxn modelId="{3D9D1B65-3731-494F-A81B-47DC9E6CC0C1}" type="presParOf" srcId="{74D646FA-6B8F-4559-9CD2-58CEAACD6C48}" destId="{7CC959F9-4010-4DA3-A82D-BBF659A948FD}" srcOrd="3" destOrd="0" presId="urn:microsoft.com/office/officeart/2018/2/layout/IconCircleList"/>
    <dgm:cxn modelId="{5780BE1D-CD42-4773-9B69-849F1F290320}" type="presParOf" srcId="{74D646FA-6B8F-4559-9CD2-58CEAACD6C48}" destId="{E2BE32B6-7838-406B-BC80-D28249A288E3}" srcOrd="4" destOrd="0" presId="urn:microsoft.com/office/officeart/2018/2/layout/IconCircleList"/>
    <dgm:cxn modelId="{0CCBD865-5EC5-46BE-8589-405B4766B081}" type="presParOf" srcId="{E2BE32B6-7838-406B-BC80-D28249A288E3}" destId="{B0469065-F456-483D-8946-999ED2588B93}" srcOrd="0" destOrd="0" presId="urn:microsoft.com/office/officeart/2018/2/layout/IconCircleList"/>
    <dgm:cxn modelId="{B3FD55FD-BC07-492E-891C-9FAC6F16E2A4}" type="presParOf" srcId="{E2BE32B6-7838-406B-BC80-D28249A288E3}" destId="{DE8F7021-4C54-427E-9212-4AB9567C20CE}" srcOrd="1" destOrd="0" presId="urn:microsoft.com/office/officeart/2018/2/layout/IconCircleList"/>
    <dgm:cxn modelId="{8698C40F-5281-4C24-8426-A40F9CEB7AA4}" type="presParOf" srcId="{E2BE32B6-7838-406B-BC80-D28249A288E3}" destId="{3CF1D5BD-BB6D-4C3F-8432-9C5477A8D10C}" srcOrd="2" destOrd="0" presId="urn:microsoft.com/office/officeart/2018/2/layout/IconCircleList"/>
    <dgm:cxn modelId="{695853E3-3646-4B33-95E1-CA771E64F207}" type="presParOf" srcId="{E2BE32B6-7838-406B-BC80-D28249A288E3}" destId="{24072010-FB51-48E0-AF74-2DB6B3E0AAD2}" srcOrd="3" destOrd="0" presId="urn:microsoft.com/office/officeart/2018/2/layout/IconCircleList"/>
    <dgm:cxn modelId="{0F543174-CC59-4D8B-B1DE-E2BFFDE2F058}" type="presParOf" srcId="{74D646FA-6B8F-4559-9CD2-58CEAACD6C48}" destId="{1E9A4282-363E-4462-B23B-057BCE3BFE8E}" srcOrd="5" destOrd="0" presId="urn:microsoft.com/office/officeart/2018/2/layout/IconCircleList"/>
    <dgm:cxn modelId="{55A2B5E6-9C3F-4457-A05E-7262F0F51524}" type="presParOf" srcId="{74D646FA-6B8F-4559-9CD2-58CEAACD6C48}" destId="{5716CEE4-02E8-413E-AFCB-825303204ED2}" srcOrd="6" destOrd="0" presId="urn:microsoft.com/office/officeart/2018/2/layout/IconCircleList"/>
    <dgm:cxn modelId="{191284E9-745E-4846-AEFA-463F865D47E2}" type="presParOf" srcId="{5716CEE4-02E8-413E-AFCB-825303204ED2}" destId="{B6798F88-E5B2-49DC-89E2-DC7243508E9B}" srcOrd="0" destOrd="0" presId="urn:microsoft.com/office/officeart/2018/2/layout/IconCircleList"/>
    <dgm:cxn modelId="{1638FCB1-B91E-4C71-BC83-0F1DE6CE97F4}" type="presParOf" srcId="{5716CEE4-02E8-413E-AFCB-825303204ED2}" destId="{47F6070C-9909-4EA1-A609-1F7C66E6E8A7}" srcOrd="1" destOrd="0" presId="urn:microsoft.com/office/officeart/2018/2/layout/IconCircleList"/>
    <dgm:cxn modelId="{8D190B4D-8F3C-4F66-ADED-9E3F72078332}" type="presParOf" srcId="{5716CEE4-02E8-413E-AFCB-825303204ED2}" destId="{3A4EDD75-1450-4A4F-B990-4669A0E0F367}" srcOrd="2" destOrd="0" presId="urn:microsoft.com/office/officeart/2018/2/layout/IconCircleList"/>
    <dgm:cxn modelId="{71523763-B618-4A6E-86CF-91B65352BDAD}" type="presParOf" srcId="{5716CEE4-02E8-413E-AFCB-825303204ED2}" destId="{A9DF947B-4E37-420A-B807-4987395A3641}" srcOrd="3" destOrd="0" presId="urn:microsoft.com/office/officeart/2018/2/layout/IconCircleList"/>
    <dgm:cxn modelId="{A65BCA41-8B6B-4D25-91F9-D48C959FF359}" type="presParOf" srcId="{74D646FA-6B8F-4559-9CD2-58CEAACD6C48}" destId="{B2B911D2-533F-4068-9190-45318CE9E708}" srcOrd="7" destOrd="0" presId="urn:microsoft.com/office/officeart/2018/2/layout/IconCircleList"/>
    <dgm:cxn modelId="{0E493B89-AE3E-4E6B-8548-52CAA1D0AB50}" type="presParOf" srcId="{74D646FA-6B8F-4559-9CD2-58CEAACD6C48}" destId="{1B0C8FA6-D036-4267-ADF8-80F86767FD90}" srcOrd="8" destOrd="0" presId="urn:microsoft.com/office/officeart/2018/2/layout/IconCircleList"/>
    <dgm:cxn modelId="{6FB50575-BAB7-4B60-81B6-466BBF102FE1}" type="presParOf" srcId="{1B0C8FA6-D036-4267-ADF8-80F86767FD90}" destId="{6938EB90-5391-40F2-9614-37A297881F99}" srcOrd="0" destOrd="0" presId="urn:microsoft.com/office/officeart/2018/2/layout/IconCircleList"/>
    <dgm:cxn modelId="{476AFE9A-6822-480C-9A0B-837BF8D79EE2}" type="presParOf" srcId="{1B0C8FA6-D036-4267-ADF8-80F86767FD90}" destId="{99DA4B42-29B7-49C7-A24A-770D82FF1D8C}" srcOrd="1" destOrd="0" presId="urn:microsoft.com/office/officeart/2018/2/layout/IconCircleList"/>
    <dgm:cxn modelId="{BF7B2985-19AC-486A-BD13-81AA083F6A5F}" type="presParOf" srcId="{1B0C8FA6-D036-4267-ADF8-80F86767FD90}" destId="{901635B5-C3EB-4267-99B8-9E5CF37B469B}" srcOrd="2" destOrd="0" presId="urn:microsoft.com/office/officeart/2018/2/layout/IconCircleList"/>
    <dgm:cxn modelId="{D5A8D59A-1138-4A16-9AFD-238C91345F60}" type="presParOf" srcId="{1B0C8FA6-D036-4267-ADF8-80F86767FD90}" destId="{7440DDDF-5456-417C-A968-3A674FB371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89B30-21AD-47BA-8726-D6B18F943070}">
      <dsp:nvSpPr>
        <dsp:cNvPr id="0" name=""/>
        <dsp:cNvSpPr/>
      </dsp:nvSpPr>
      <dsp:spPr>
        <a:xfrm>
          <a:off x="37178" y="365150"/>
          <a:ext cx="891912" cy="8919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273B9-FFEE-435E-8712-10337F5D4AA4}">
      <dsp:nvSpPr>
        <dsp:cNvPr id="0" name=""/>
        <dsp:cNvSpPr/>
      </dsp:nvSpPr>
      <dsp:spPr>
        <a:xfrm>
          <a:off x="224480" y="552452"/>
          <a:ext cx="517308" cy="517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B30BE-F526-4049-9107-AAEFE23EED4D}">
      <dsp:nvSpPr>
        <dsp:cNvPr id="0" name=""/>
        <dsp:cNvSpPr/>
      </dsp:nvSpPr>
      <dsp:spPr>
        <a:xfrm>
          <a:off x="1120214" y="365150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Prior to CSS, web pages were commonly styled with HTML tags and structured with tables </a:t>
          </a:r>
        </a:p>
      </dsp:txBody>
      <dsp:txXfrm>
        <a:off x="1120214" y="365150"/>
        <a:ext cx="2102364" cy="891912"/>
      </dsp:txXfrm>
    </dsp:sp>
    <dsp:sp modelId="{D918096C-DCF3-4C4F-A43C-CAF2AC927FFA}">
      <dsp:nvSpPr>
        <dsp:cNvPr id="0" name=""/>
        <dsp:cNvSpPr/>
      </dsp:nvSpPr>
      <dsp:spPr>
        <a:xfrm>
          <a:off x="3588900" y="365150"/>
          <a:ext cx="891912" cy="8919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E0111-869E-4290-923F-89C64BBE63CF}">
      <dsp:nvSpPr>
        <dsp:cNvPr id="0" name=""/>
        <dsp:cNvSpPr/>
      </dsp:nvSpPr>
      <dsp:spPr>
        <a:xfrm>
          <a:off x="3776201" y="552452"/>
          <a:ext cx="517308" cy="517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76782-1B5C-4C59-824E-7607D821CAA2}">
      <dsp:nvSpPr>
        <dsp:cNvPr id="0" name=""/>
        <dsp:cNvSpPr/>
      </dsp:nvSpPr>
      <dsp:spPr>
        <a:xfrm>
          <a:off x="4671936" y="365150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was both tedious and inefficient </a:t>
          </a:r>
        </a:p>
      </dsp:txBody>
      <dsp:txXfrm>
        <a:off x="4671936" y="365150"/>
        <a:ext cx="2102364" cy="891912"/>
      </dsp:txXfrm>
    </dsp:sp>
    <dsp:sp modelId="{B0469065-F456-483D-8946-999ED2588B93}">
      <dsp:nvSpPr>
        <dsp:cNvPr id="0" name=""/>
        <dsp:cNvSpPr/>
      </dsp:nvSpPr>
      <dsp:spPr>
        <a:xfrm>
          <a:off x="7140621" y="365150"/>
          <a:ext cx="891912" cy="8919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F7021-4C54-427E-9212-4AB9567C20CE}">
      <dsp:nvSpPr>
        <dsp:cNvPr id="0" name=""/>
        <dsp:cNvSpPr/>
      </dsp:nvSpPr>
      <dsp:spPr>
        <a:xfrm>
          <a:off x="7327922" y="552452"/>
          <a:ext cx="517308" cy="517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72010-FB51-48E0-AF74-2DB6B3E0AAD2}">
      <dsp:nvSpPr>
        <dsp:cNvPr id="0" name=""/>
        <dsp:cNvSpPr/>
      </dsp:nvSpPr>
      <dsp:spPr>
        <a:xfrm>
          <a:off x="8223657" y="365150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Nine different style sheet languages were proposed, two were chosen as the foundation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</a:t>
          </a:r>
          <a:r>
            <a:rPr lang="en-US" sz="1100" b="0" i="0" kern="1200" dirty="0"/>
            <a:t>Cascading HTML Style Sheets and Stream-based Style Sheet Proposal (SSP).)</a:t>
          </a:r>
          <a:r>
            <a:rPr lang="en-US" sz="1100" kern="1200" dirty="0"/>
            <a:t> </a:t>
          </a:r>
        </a:p>
      </dsp:txBody>
      <dsp:txXfrm>
        <a:off x="8223657" y="365150"/>
        <a:ext cx="2102364" cy="891912"/>
      </dsp:txXfrm>
    </dsp:sp>
    <dsp:sp modelId="{B6798F88-E5B2-49DC-89E2-DC7243508E9B}">
      <dsp:nvSpPr>
        <dsp:cNvPr id="0" name=""/>
        <dsp:cNvSpPr/>
      </dsp:nvSpPr>
      <dsp:spPr>
        <a:xfrm>
          <a:off x="37178" y="1772004"/>
          <a:ext cx="891912" cy="8919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6070C-9909-4EA1-A609-1F7C66E6E8A7}">
      <dsp:nvSpPr>
        <dsp:cNvPr id="0" name=""/>
        <dsp:cNvSpPr/>
      </dsp:nvSpPr>
      <dsp:spPr>
        <a:xfrm>
          <a:off x="224480" y="1959305"/>
          <a:ext cx="517308" cy="517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F947B-4E37-420A-B807-4987395A3641}">
      <dsp:nvSpPr>
        <dsp:cNvPr id="0" name=""/>
        <dsp:cNvSpPr/>
      </dsp:nvSpPr>
      <dsp:spPr>
        <a:xfrm>
          <a:off x="1120214" y="1772004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CSS level 1 emerged as a W3C recommendation in december 1996 </a:t>
          </a:r>
        </a:p>
      </dsp:txBody>
      <dsp:txXfrm>
        <a:off x="1120214" y="1772004"/>
        <a:ext cx="2102364" cy="891912"/>
      </dsp:txXfrm>
    </dsp:sp>
    <dsp:sp modelId="{6938EB90-5391-40F2-9614-37A297881F99}">
      <dsp:nvSpPr>
        <dsp:cNvPr id="0" name=""/>
        <dsp:cNvSpPr/>
      </dsp:nvSpPr>
      <dsp:spPr>
        <a:xfrm>
          <a:off x="3588900" y="1772004"/>
          <a:ext cx="891912" cy="8919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A4B42-29B7-49C7-A24A-770D82FF1D8C}">
      <dsp:nvSpPr>
        <dsp:cNvPr id="0" name=""/>
        <dsp:cNvSpPr/>
      </dsp:nvSpPr>
      <dsp:spPr>
        <a:xfrm>
          <a:off x="3776201" y="1959305"/>
          <a:ext cx="517308" cy="5173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0DDDF-5456-417C-A968-3A674FB371F4}">
      <dsp:nvSpPr>
        <dsp:cNvPr id="0" name=""/>
        <dsp:cNvSpPr/>
      </dsp:nvSpPr>
      <dsp:spPr>
        <a:xfrm>
          <a:off x="4671936" y="1772004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Browsers began to support CSS over the next few years </a:t>
          </a:r>
        </a:p>
      </dsp:txBody>
      <dsp:txXfrm>
        <a:off x="4671936" y="1772004"/>
        <a:ext cx="2102364" cy="89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en.wikipedia.org/wiki/H%C3%A5kon_Wium_Li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1903E-2A3D-F841-B8B4-45F8AD14C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909806"/>
            <a:ext cx="8689976" cy="1345888"/>
          </a:xfrm>
        </p:spPr>
        <p:txBody>
          <a:bodyPr>
            <a:normAutofit/>
          </a:bodyPr>
          <a:lstStyle/>
          <a:p>
            <a:r>
              <a:rPr lang="en-US" sz="4400" dirty="0"/>
              <a:t>lecture THREE:</a:t>
            </a:r>
            <a:br>
              <a:rPr lang="en-US" sz="4400" dirty="0"/>
            </a:br>
            <a:r>
              <a:rPr lang="en-US" sz="4400" dirty="0"/>
              <a:t>Introduction to BASIC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00D0-6CC8-304E-BDC5-71A5A6599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37163"/>
            <a:ext cx="8689976" cy="744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syntax, Typography, box model</a:t>
            </a:r>
          </a:p>
        </p:txBody>
      </p:sp>
      <p:pic>
        <p:nvPicPr>
          <p:cNvPr id="1026" name="Picture 2" descr="CSS - Wikipedia">
            <a:extLst>
              <a:ext uri="{FF2B5EF4-FFF2-40B4-BE49-F238E27FC236}">
                <a16:creationId xmlns:a16="http://schemas.microsoft.com/office/drawing/2014/main" id="{3D14AC5C-A6D4-E340-822D-C0CC35B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06" y="240404"/>
            <a:ext cx="2430462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94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BB1A-855F-AC48-98B0-652E7EB4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07819"/>
          </a:xfrm>
        </p:spPr>
        <p:txBody>
          <a:bodyPr/>
          <a:lstStyle/>
          <a:p>
            <a:r>
              <a:rPr lang="en-US" dirty="0"/>
              <a:t>SIMPLE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6F65-2C63-C047-9927-F6B598E76F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507558"/>
            <a:ext cx="10363826" cy="4381178"/>
          </a:xfrm>
        </p:spPr>
        <p:txBody>
          <a:bodyPr>
            <a:normAutofit fontScale="70000" lnSpcReduction="20000"/>
          </a:bodyPr>
          <a:lstStyle/>
          <a:p>
            <a:r>
              <a:rPr lang="en-US" cap="none" dirty="0"/>
              <a:t>We select to be style by selecting either </a:t>
            </a:r>
          </a:p>
          <a:p>
            <a:pPr lvl="2"/>
            <a:r>
              <a:rPr lang="en-US" b="1" i="1" cap="none" dirty="0"/>
              <a:t>The name (element selector)</a:t>
            </a:r>
          </a:p>
          <a:p>
            <a:pPr lvl="2"/>
            <a:r>
              <a:rPr lang="en-US" b="1" i="1" cap="none" dirty="0"/>
              <a:t>ID attribute (ID selector)</a:t>
            </a:r>
          </a:p>
          <a:p>
            <a:pPr lvl="2"/>
            <a:r>
              <a:rPr lang="en-US" b="1" i="1" cap="none" dirty="0"/>
              <a:t>Class attribute (class selector)</a:t>
            </a:r>
          </a:p>
          <a:p>
            <a:pPr lvl="2"/>
            <a:r>
              <a:rPr lang="en-US" b="1" i="1" cap="none" dirty="0"/>
              <a:t>Universal selector</a:t>
            </a:r>
            <a:endParaRPr lang="en-US" cap="none" dirty="0"/>
          </a:p>
          <a:p>
            <a:r>
              <a:rPr lang="en-US" cap="none" dirty="0"/>
              <a:t>Element: selection by html element name. We identify the element we want to style </a:t>
            </a:r>
            <a:r>
              <a:rPr lang="en-US" cap="none" dirty="0" err="1"/>
              <a:t>e.g</a:t>
            </a:r>
            <a:r>
              <a:rPr lang="en-US" cap="none" dirty="0"/>
              <a:t> h1 {id =“top”}</a:t>
            </a:r>
          </a:p>
          <a:p>
            <a:r>
              <a:rPr lang="en-US" cap="none" dirty="0"/>
              <a:t>ID: the use of the ID attribute. To do this, we add # </a:t>
            </a:r>
            <a:r>
              <a:rPr lang="en-US" cap="none" dirty="0" err="1"/>
              <a:t>e.g</a:t>
            </a:r>
            <a:endParaRPr lang="en-US" cap="none" dirty="0"/>
          </a:p>
          <a:p>
            <a:pPr lvl="1"/>
            <a:r>
              <a:rPr lang="en-US" cap="none" dirty="0"/>
              <a:t>Html: &lt;h1 id = “top”&gt;</a:t>
            </a:r>
          </a:p>
          <a:p>
            <a:pPr lvl="1"/>
            <a:r>
              <a:rPr lang="en-US" cap="none" dirty="0"/>
              <a:t>Stylesheet: #top {color: red;}</a:t>
            </a:r>
          </a:p>
          <a:p>
            <a:r>
              <a:rPr lang="en-US" cap="none" dirty="0"/>
              <a:t>Class: involves the use of the value of class attribute of an html element to be styled.</a:t>
            </a:r>
          </a:p>
          <a:p>
            <a:pPr lvl="1"/>
            <a:r>
              <a:rPr lang="en-US" cap="none" dirty="0"/>
              <a:t>A period (.) is used before the element</a:t>
            </a:r>
          </a:p>
          <a:p>
            <a:pPr lvl="1"/>
            <a:r>
              <a:rPr lang="en-US" cap="none" dirty="0"/>
              <a:t>Html:  &lt;h1 class =“top”&gt;</a:t>
            </a:r>
          </a:p>
          <a:p>
            <a:pPr lvl="1"/>
            <a:r>
              <a:rPr lang="en-US" cap="none" dirty="0"/>
              <a:t>Stylesheet:  .top{</a:t>
            </a:r>
            <a:r>
              <a:rPr lang="en-US" cap="none" dirty="0" err="1"/>
              <a:t>color:red</a:t>
            </a:r>
            <a:r>
              <a:rPr lang="en-US" cap="none" dirty="0"/>
              <a:t>;}</a:t>
            </a:r>
          </a:p>
          <a:p>
            <a:r>
              <a:rPr lang="en-US" cap="none" dirty="0"/>
              <a:t>Universal selector: select all html element on the page. Used by writing (*) character:</a:t>
            </a:r>
          </a:p>
          <a:p>
            <a:pPr lvl="1"/>
            <a:r>
              <a:rPr lang="en-US" cap="none" dirty="0" err="1"/>
              <a:t>Css</a:t>
            </a:r>
            <a:r>
              <a:rPr lang="en-US" cap="none" dirty="0"/>
              <a:t>: *{color: red;}</a:t>
            </a:r>
          </a:p>
          <a:p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2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A43BE-1B2D-4A4E-B5E6-289EA71F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0" y="421375"/>
            <a:ext cx="10573176" cy="12855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TO EXPERIMENT all the selectors</a:t>
            </a:r>
            <a:br>
              <a:rPr lang="en-US" dirty="0"/>
            </a:br>
            <a:r>
              <a:rPr lang="en-US" dirty="0"/>
              <a:t>			</a:t>
            </a:r>
            <a:r>
              <a:rPr lang="en-US" sz="1600" cap="none" dirty="0"/>
              <a:t>How to manipulate HTML text content by CSS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17612-C2A5-BD40-AB5D-F00F89EB3865}"/>
              </a:ext>
            </a:extLst>
          </p:cNvPr>
          <p:cNvSpPr/>
          <p:nvPr/>
        </p:nvSpPr>
        <p:spPr>
          <a:xfrm>
            <a:off x="1052646" y="1943588"/>
            <a:ext cx="94080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Color: can be used to set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Direction: to set text direction  ( {direction: </a:t>
            </a:r>
            <a:r>
              <a:rPr lang="en-US" dirty="0" err="1"/>
              <a:t>ltr</a:t>
            </a:r>
            <a:r>
              <a:rPr lang="en-US" dirty="0"/>
              <a:t>;} </a:t>
            </a:r>
            <a:r>
              <a:rPr lang="en-US" dirty="0" err="1"/>
              <a:t>ltr</a:t>
            </a:r>
            <a:r>
              <a:rPr lang="en-US" dirty="0"/>
              <a:t> means L to R while </a:t>
            </a:r>
            <a:r>
              <a:rPr lang="en-US" dirty="0" err="1"/>
              <a:t>rtl</a:t>
            </a:r>
            <a:r>
              <a:rPr lang="en-US" dirty="0"/>
              <a:t> means R to 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spacing: to specify the space between the words in a text ( {word-spacing: 5px;})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Letter spacing: ( {letter-spacing: 5px;})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Others: text-indentation, text-align, text-decoration, text-transformation, white-space, text-shadow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173594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BB1A-855F-AC48-98B0-652E7EB4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  <a:endParaRPr lang="en-US" sz="1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6F65-2C63-C047-9927-F6B598E76F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891604"/>
            <a:ext cx="10363826" cy="3424107"/>
          </a:xfrm>
        </p:spPr>
        <p:txBody>
          <a:bodyPr>
            <a:normAutofit fontScale="62500" lnSpcReduction="20000"/>
          </a:bodyPr>
          <a:lstStyle/>
          <a:p>
            <a:r>
              <a:rPr lang="en-US" cap="none" dirty="0"/>
              <a:t>Fonts that could be used on text </a:t>
            </a:r>
            <a:r>
              <a:rPr lang="en-US" cap="none" dirty="0" err="1"/>
              <a:t>e.g</a:t>
            </a:r>
            <a:r>
              <a:rPr lang="en-US" cap="none" dirty="0"/>
              <a:t> Font family, font weight, Font size, Font variant, Fount style</a:t>
            </a:r>
          </a:p>
          <a:p>
            <a:r>
              <a:rPr lang="en-US" b="1" i="1" cap="none" dirty="0"/>
              <a:t>Font family changes the face of a font. It can be generic (a group of font families with similar look </a:t>
            </a:r>
            <a:r>
              <a:rPr lang="en-US" b="1" i="1" cap="none" dirty="0" err="1"/>
              <a:t>e.g</a:t>
            </a:r>
            <a:r>
              <a:rPr lang="en-US" b="1" i="1" cap="none" dirty="0"/>
              <a:t> Serif or Sans-serif) and font family: a specific font family </a:t>
            </a:r>
            <a:r>
              <a:rPr lang="en-US" b="1" i="1" cap="none" dirty="0" err="1"/>
              <a:t>e.g</a:t>
            </a:r>
            <a:r>
              <a:rPr lang="en-US" b="1" i="1" cap="none" dirty="0"/>
              <a:t> Georgia or Verdana</a:t>
            </a:r>
          </a:p>
          <a:p>
            <a:r>
              <a:rPr lang="en-US" b="1" i="1" cap="none" dirty="0"/>
              <a:t>It is advisable to use ”Fallback system” </a:t>
            </a:r>
            <a:r>
              <a:rPr lang="en-US" b="1" i="1" cap="none" dirty="0" err="1"/>
              <a:t>i.e</a:t>
            </a:r>
            <a:r>
              <a:rPr lang="en-US" b="1" i="1" cap="none" dirty="0"/>
              <a:t> if the first is not available, the browser moves to the next</a:t>
            </a:r>
          </a:p>
          <a:p>
            <a:r>
              <a:rPr lang="en-US" b="1" i="1" cap="none" dirty="0" err="1"/>
              <a:t>E.g</a:t>
            </a:r>
            <a:r>
              <a:rPr lang="en-US" b="1" i="1" cap="none" dirty="0"/>
              <a:t> {font-family: Arial, Helvetica, sans-serif;}</a:t>
            </a:r>
          </a:p>
          <a:p>
            <a:r>
              <a:rPr lang="en-US" b="1" i="1" cap="none" dirty="0"/>
              <a:t>Font size: sets property set of size. HTML comes with defaults and it can be given in two ways</a:t>
            </a:r>
          </a:p>
          <a:p>
            <a:r>
              <a:rPr lang="en-US" b="1" i="1" cap="none" dirty="0"/>
              <a:t>absolute value: set the text to a specified size. The text size cannot be changed in browser. Units are in cm, mm, px</a:t>
            </a:r>
          </a:p>
          <a:p>
            <a:r>
              <a:rPr lang="en-US" b="1" i="1" cap="none" dirty="0"/>
              <a:t>Relative size: set the size relative to the surrounding elements. Text size can be changed in browsers. Units are </a:t>
            </a:r>
            <a:r>
              <a:rPr lang="en-US" b="1" i="1" cap="none" dirty="0" err="1"/>
              <a:t>em</a:t>
            </a:r>
            <a:r>
              <a:rPr lang="en-US" b="1" i="1" cap="none" dirty="0"/>
              <a:t>, %</a:t>
            </a:r>
          </a:p>
          <a:p>
            <a:endParaRPr lang="en-US" b="1" i="1" cap="none" dirty="0"/>
          </a:p>
          <a:p>
            <a:endParaRPr lang="en-US" b="1" i="1" cap="none" dirty="0"/>
          </a:p>
          <a:p>
            <a:r>
              <a:rPr lang="en-US" b="1" i="1" cap="none" dirty="0"/>
              <a:t>#IDE</a:t>
            </a:r>
          </a:p>
          <a:p>
            <a:endParaRPr lang="en-US" b="1" i="1" cap="none" dirty="0"/>
          </a:p>
          <a:p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SS Box Model">
            <a:extLst>
              <a:ext uri="{FF2B5EF4-FFF2-40B4-BE49-F238E27FC236}">
                <a16:creationId xmlns:a16="http://schemas.microsoft.com/office/drawing/2014/main" id="{4F9DC49A-4509-874E-9352-80E239BF9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8643" y="1264700"/>
            <a:ext cx="6299887" cy="421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6F65-2C63-C047-9927-F6B598E76F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cap="none"/>
              <a:t>In a web page, every element is rendered as a rectangular box with the properties: content, padding, boarder, margin</a:t>
            </a:r>
            <a:endParaRPr lang="en-US" sz="1800" b="1" i="1" cap="none"/>
          </a:p>
          <a:p>
            <a:endParaRPr lang="en-US" sz="1800" b="1" i="1" cap="none"/>
          </a:p>
          <a:p>
            <a:endParaRPr lang="en-US" sz="1800" cap="none"/>
          </a:p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4BB1A-855F-AC48-98B0-652E7EB4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BOX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0FC6-6876-AC4B-B6AE-B3BAC52C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LENGHT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5B45-F14A-F041-91B4-9FAD780E08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There are two types of length units in CSS: relative and absolute. </a:t>
            </a:r>
          </a:p>
          <a:p>
            <a:r>
              <a:rPr lang="en-US" cap="none" dirty="0"/>
              <a:t>Relative units of length include: </a:t>
            </a:r>
            <a:br>
              <a:rPr lang="en-US" cap="none" dirty="0"/>
            </a:br>
            <a:r>
              <a:rPr lang="en-US" cap="none" dirty="0"/>
              <a:t>• </a:t>
            </a:r>
            <a:r>
              <a:rPr lang="en-US" cap="none" dirty="0" err="1"/>
              <a:t>em</a:t>
            </a:r>
            <a:r>
              <a:rPr lang="en-US" cap="none" dirty="0"/>
              <a:t> (relative to font size) </a:t>
            </a:r>
            <a:br>
              <a:rPr lang="en-US" cap="none" dirty="0"/>
            </a:br>
            <a:r>
              <a:rPr lang="en-US" cap="none" dirty="0"/>
              <a:t>• % (relative to the containing element) </a:t>
            </a:r>
          </a:p>
          <a:p>
            <a:r>
              <a:rPr lang="en-US" cap="none" dirty="0"/>
              <a:t>Absolute units of length include:  • px (pixels) </a:t>
            </a:r>
          </a:p>
          <a:p>
            <a:r>
              <a:rPr lang="en-US" cap="none" dirty="0"/>
              <a:t>Alternatively specifications: </a:t>
            </a:r>
            <a:br>
              <a:rPr lang="en-US" cap="none" dirty="0"/>
            </a:br>
            <a:r>
              <a:rPr lang="en-US" cap="none" dirty="0"/>
              <a:t>• auto (browser calculates length) </a:t>
            </a:r>
            <a:br>
              <a:rPr lang="en-US" cap="none" dirty="0"/>
            </a:br>
            <a:r>
              <a:rPr lang="en-US" cap="none" dirty="0"/>
              <a:t>• inherit (from the parent element)  • calc() (calculation function)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7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BB1F0-985E-6E4F-B98D-93A34376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cSS</a:t>
            </a:r>
            <a:br>
              <a:rPr lang="en-US" sz="4400" dirty="0"/>
            </a:br>
            <a:r>
              <a:rPr lang="en-US" sz="2400" cap="none" dirty="0"/>
              <a:t>Cascading style sheet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6754-D250-0642-8982-940364B810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Defines a Web page’s appearance CSS separates style and content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Consists of a plain text file with rules for the display of HTML elements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Formatting includes fonts and colors as well as layout and position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Can be created outside of your HTML and applied to multiple Web pages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Well-formed HTML is important for your CSS to work properly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  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CADD-5605-2343-9F8B-650535CB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HISTORY</a:t>
            </a:r>
            <a:br>
              <a:rPr lang="en-US" dirty="0"/>
            </a:br>
            <a:r>
              <a:rPr lang="en-US" sz="1800" cap="none" dirty="0"/>
              <a:t>CSS was first proposed by </a:t>
            </a:r>
            <a:r>
              <a:rPr lang="en-US" sz="1800" cap="none" dirty="0" err="1"/>
              <a:t>H</a:t>
            </a:r>
            <a:r>
              <a:rPr lang="en-US" sz="1800" cap="none" dirty="0" err="1">
                <a:hlinkClick r:id="rId2" tooltip="Håkon Wium L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åkon</a:t>
            </a:r>
            <a:r>
              <a:rPr lang="en-US" sz="1800" cap="none" dirty="0">
                <a:hlinkClick r:id="rId2" tooltip="Håkon Wium L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Wium Lie</a:t>
            </a:r>
            <a:r>
              <a:rPr lang="en-US" sz="1800" cap="none" dirty="0"/>
              <a:t> on October 10, 1994</a:t>
            </a:r>
            <a:endParaRPr lang="en-US" sz="1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B2A86E-CA0B-4D9A-A472-8F4B165AC9F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0073602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242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F486-7972-B34E-A386-FB33B268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F025-39DC-3F41-932A-564C36641A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CSS can be applied in three different ways to a web page: </a:t>
            </a:r>
          </a:p>
          <a:p>
            <a:r>
              <a:rPr lang="en-US" cap="none" dirty="0"/>
              <a:t>• inline with HTML code </a:t>
            </a:r>
          </a:p>
          <a:p>
            <a:r>
              <a:rPr lang="en-US" cap="none" dirty="0"/>
              <a:t>• in the &lt;head&gt; section of an HTML document (internal)</a:t>
            </a:r>
          </a:p>
          <a:p>
            <a:r>
              <a:rPr lang="en-US" cap="none" dirty="0"/>
              <a:t>• in an external .</a:t>
            </a:r>
            <a:r>
              <a:rPr lang="en-US" cap="none" dirty="0" err="1"/>
              <a:t>css</a:t>
            </a:r>
            <a:r>
              <a:rPr lang="en-US" cap="none" dirty="0"/>
              <a:t> file </a:t>
            </a:r>
          </a:p>
        </p:txBody>
      </p:sp>
    </p:spTree>
    <p:extLst>
      <p:ext uri="{BB962C8B-B14F-4D97-AF65-F5344CB8AC3E}">
        <p14:creationId xmlns:p14="http://schemas.microsoft.com/office/powerpoint/2010/main" val="373812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F486-7972-B34E-A386-FB33B268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F025-39DC-3F41-932A-564C36641A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/>
              <a:t>Application of the unique style into a single element. You identify the element to be identify as:</a:t>
            </a:r>
          </a:p>
          <a:p>
            <a:pPr marL="0" indent="0">
              <a:buNone/>
            </a:pPr>
            <a:r>
              <a:rPr lang="en-US" cap="none" dirty="0"/>
              <a:t>	&lt;h1 style =“</a:t>
            </a:r>
            <a:r>
              <a:rPr lang="en-US" cap="none" dirty="0" err="1"/>
              <a:t>color:red</a:t>
            </a:r>
            <a:r>
              <a:rPr lang="en-US" cap="none" dirty="0"/>
              <a:t>;”&gt;</a:t>
            </a:r>
          </a:p>
          <a:p>
            <a:pPr marL="0" indent="0">
              <a:buNone/>
            </a:pPr>
            <a:r>
              <a:rPr lang="en-US" cap="none" dirty="0"/>
              <a:t>	I am learning CSS</a:t>
            </a:r>
          </a:p>
          <a:p>
            <a:pPr marL="0" indent="0">
              <a:buNone/>
            </a:pPr>
            <a:r>
              <a:rPr lang="en-US" cap="none" dirty="0"/>
              <a:t>	&lt;/h1&gt;</a:t>
            </a:r>
          </a:p>
        </p:txBody>
      </p:sp>
    </p:spTree>
    <p:extLst>
      <p:ext uri="{BB962C8B-B14F-4D97-AF65-F5344CB8AC3E}">
        <p14:creationId xmlns:p14="http://schemas.microsoft.com/office/powerpoint/2010/main" val="153046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CADD-5605-2343-9F8B-650535CB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19AA-15D1-D74B-9F98-115188AAC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2640" y="1859507"/>
            <a:ext cx="10989733" cy="3429000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/>
              <a:t>Selector: indicates which HTML element will be formatted </a:t>
            </a:r>
          </a:p>
          <a:p>
            <a:r>
              <a:rPr lang="en-US" cap="none" dirty="0"/>
              <a:t>Declaration block: describes the formatting to apply </a:t>
            </a:r>
          </a:p>
          <a:p>
            <a:r>
              <a:rPr lang="en-US" cap="none" dirty="0"/>
              <a:t>Property/value pair: specifies format </a:t>
            </a:r>
          </a:p>
          <a:p>
            <a:r>
              <a:rPr lang="en-US" cap="none" dirty="0"/>
              <a:t>Style rules are separated by a semicolon </a:t>
            </a:r>
          </a:p>
          <a:p>
            <a:pPr marL="0" indent="0">
              <a:buNone/>
            </a:pPr>
            <a:r>
              <a:rPr lang="en-US" cap="none" dirty="0"/>
              <a:t>		h1{</a:t>
            </a:r>
          </a:p>
          <a:p>
            <a:pPr marL="0" indent="0">
              <a:buNone/>
            </a:pPr>
            <a:r>
              <a:rPr lang="en-US" cap="none" dirty="0"/>
              <a:t>		color: green;</a:t>
            </a:r>
          </a:p>
          <a:p>
            <a:pPr marL="0" indent="0">
              <a:buNone/>
            </a:pPr>
            <a:r>
              <a:rPr lang="en-US" cap="none" dirty="0"/>
              <a:t>		background: yellow;	</a:t>
            </a:r>
          </a:p>
          <a:p>
            <a:pPr marL="0" indent="0">
              <a:buNone/>
            </a:pPr>
            <a:r>
              <a:rPr lang="en-US" cap="none" dirty="0"/>
              <a:t>		}</a:t>
            </a:r>
          </a:p>
          <a:p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F486-7972-B34E-A386-FB33B268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F025-39DC-3F41-932A-564C36641A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cap="none" dirty="0"/>
              <a:t>Defining style rule in the same html file internally. They are defined within:</a:t>
            </a:r>
          </a:p>
          <a:p>
            <a:pPr marL="0" indent="0">
              <a:buNone/>
            </a:pPr>
            <a:r>
              <a:rPr lang="en-US" cap="none" dirty="0"/>
              <a:t>&lt;head&gt;</a:t>
            </a:r>
          </a:p>
          <a:p>
            <a:pPr marL="0" indent="0">
              <a:buNone/>
            </a:pPr>
            <a:r>
              <a:rPr lang="en-US" cap="none" dirty="0"/>
              <a:t>	&lt;title&gt;&lt;/title&gt;</a:t>
            </a:r>
          </a:p>
          <a:p>
            <a:pPr marL="0" indent="0">
              <a:buNone/>
            </a:pPr>
            <a:r>
              <a:rPr lang="en-US" cap="none" dirty="0"/>
              <a:t>	&lt;style type="text/</a:t>
            </a:r>
            <a:r>
              <a:rPr lang="en-US" cap="none" dirty="0" err="1"/>
              <a:t>css</a:t>
            </a:r>
            <a:r>
              <a:rPr lang="en-US" cap="none" dirty="0"/>
              <a:t>"&gt;</a:t>
            </a:r>
          </a:p>
          <a:p>
            <a:pPr marL="0" indent="0">
              <a:buNone/>
            </a:pPr>
            <a:r>
              <a:rPr lang="en-US" cap="none" dirty="0"/>
              <a:t>		h1{</a:t>
            </a:r>
          </a:p>
          <a:p>
            <a:pPr marL="0" indent="0">
              <a:buNone/>
            </a:pPr>
            <a:r>
              <a:rPr lang="en-US" cap="none" dirty="0"/>
              <a:t>			color: red;</a:t>
            </a:r>
          </a:p>
          <a:p>
            <a:pPr marL="0" indent="0">
              <a:buNone/>
            </a:pPr>
            <a:r>
              <a:rPr lang="en-US" cap="none" dirty="0"/>
              <a:t>		}</a:t>
            </a:r>
          </a:p>
          <a:p>
            <a:pPr marL="0" indent="0">
              <a:buNone/>
            </a:pPr>
            <a:r>
              <a:rPr lang="en-US" cap="none" dirty="0"/>
              <a:t>	&lt;/style&gt;</a:t>
            </a:r>
          </a:p>
          <a:p>
            <a:pPr marL="0" indent="0">
              <a:buNone/>
            </a:pPr>
            <a:r>
              <a:rPr lang="en-US" cap="none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9357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BB1A-855F-AC48-98B0-652E7EB4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</a:t>
            </a:r>
            <a:endParaRPr lang="en-US" sz="1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6F65-2C63-C047-9927-F6B598E76F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891604"/>
            <a:ext cx="10363826" cy="3424107"/>
          </a:xfrm>
        </p:spPr>
        <p:txBody>
          <a:bodyPr>
            <a:normAutofit/>
          </a:bodyPr>
          <a:lstStyle/>
          <a:p>
            <a:r>
              <a:rPr lang="en-US" cap="none" dirty="0"/>
              <a:t>Defining style rules in a separate file (style rule)</a:t>
            </a:r>
          </a:p>
          <a:p>
            <a:r>
              <a:rPr lang="en-US" cap="none" dirty="0"/>
              <a:t>Create </a:t>
            </a:r>
            <a:r>
              <a:rPr lang="en-US" cap="none" dirty="0" err="1"/>
              <a:t>style.css</a:t>
            </a:r>
            <a:r>
              <a:rPr lang="en-US" cap="none" dirty="0"/>
              <a:t> into your existing folder and link the two by “link” with the following attributes</a:t>
            </a:r>
          </a:p>
          <a:p>
            <a:pPr marL="0" indent="0">
              <a:buNone/>
            </a:pPr>
            <a:r>
              <a:rPr lang="en-US" cap="none" dirty="0"/>
              <a:t>	&lt;link </a:t>
            </a:r>
            <a:r>
              <a:rPr lang="en-US" cap="none" dirty="0" err="1"/>
              <a:t>rel</a:t>
            </a:r>
            <a:r>
              <a:rPr lang="en-US" cap="none" dirty="0"/>
              <a:t>="stylesheet" type="text/</a:t>
            </a:r>
            <a:r>
              <a:rPr lang="en-US" cap="none" dirty="0" err="1"/>
              <a:t>css</a:t>
            </a:r>
            <a:r>
              <a:rPr lang="en-US" cap="none" dirty="0"/>
              <a:t>" </a:t>
            </a:r>
            <a:r>
              <a:rPr lang="en-US" cap="none" dirty="0" err="1"/>
              <a:t>href</a:t>
            </a:r>
            <a:r>
              <a:rPr lang="en-US" cap="none" dirty="0"/>
              <a:t>="</a:t>
            </a:r>
            <a:r>
              <a:rPr lang="en-US" cap="none" dirty="0" err="1"/>
              <a:t>style.css</a:t>
            </a:r>
            <a:r>
              <a:rPr lang="en-US" cap="none" dirty="0"/>
              <a:t>"&gt; </a:t>
            </a:r>
            <a:endParaRPr lang="en-US" b="1" i="1" cap="none" dirty="0"/>
          </a:p>
          <a:p>
            <a:pPr marL="0" indent="0">
              <a:buNone/>
            </a:pPr>
            <a:endParaRPr lang="en-US" b="1" i="1" cap="none" dirty="0"/>
          </a:p>
          <a:p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6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43BE-1B2D-4A4E-B5E6-289EA71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64CB-B857-8D48-9A2A-21F28824D2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Before you write </a:t>
            </a:r>
            <a:r>
              <a:rPr lang="en-US" cap="none" dirty="0" err="1"/>
              <a:t>css</a:t>
            </a:r>
            <a:r>
              <a:rPr lang="en-US" cap="none" dirty="0"/>
              <a:t>, you must write style rule which consist of declaration block and selector block.</a:t>
            </a:r>
          </a:p>
          <a:p>
            <a:r>
              <a:rPr lang="en-US" cap="none" dirty="0"/>
              <a:t>Selector blocks are 5 categories: </a:t>
            </a:r>
          </a:p>
          <a:p>
            <a:pPr lvl="1"/>
            <a:r>
              <a:rPr lang="en-US" cap="none" dirty="0"/>
              <a:t>Simple selectors</a:t>
            </a:r>
          </a:p>
          <a:p>
            <a:pPr lvl="1"/>
            <a:r>
              <a:rPr lang="en-US" cap="none" dirty="0"/>
              <a:t>Combination selectors</a:t>
            </a:r>
          </a:p>
          <a:p>
            <a:pPr lvl="1"/>
            <a:r>
              <a:rPr lang="en-US" cap="none" dirty="0"/>
              <a:t>Pseudo-class selectors</a:t>
            </a:r>
          </a:p>
          <a:p>
            <a:pPr lvl="1"/>
            <a:r>
              <a:rPr lang="en-US" cap="none" dirty="0"/>
              <a:t>Pseudo-element selectors</a:t>
            </a:r>
          </a:p>
          <a:p>
            <a:pPr lvl="1"/>
            <a:r>
              <a:rPr lang="en-US" cap="none" dirty="0"/>
              <a:t>Attribute selectors</a:t>
            </a:r>
          </a:p>
        </p:txBody>
      </p:sp>
    </p:spTree>
    <p:extLst>
      <p:ext uri="{BB962C8B-B14F-4D97-AF65-F5344CB8AC3E}">
        <p14:creationId xmlns:p14="http://schemas.microsoft.com/office/powerpoint/2010/main" val="24997762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2470</TotalTime>
  <Words>977</Words>
  <Application>Microsoft Macintosh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lecture THREE: Introduction to BASIC CSS</vt:lpstr>
      <vt:lpstr>cSS Cascading style sheet</vt:lpstr>
      <vt:lpstr>HISTORY CSS was first proposed by Håkon Wium Lie on October 10, 1994</vt:lpstr>
      <vt:lpstr>APPLICATION</vt:lpstr>
      <vt:lpstr>inline</vt:lpstr>
      <vt:lpstr>RULE SET</vt:lpstr>
      <vt:lpstr>internal</vt:lpstr>
      <vt:lpstr>EXTERNAL</vt:lpstr>
      <vt:lpstr>CSS SELECTORS</vt:lpstr>
      <vt:lpstr>SIMPLE SELECTORS</vt:lpstr>
      <vt:lpstr>HOW TO EXPERIMENT all the selectors    How to manipulate HTML text content by CSS</vt:lpstr>
      <vt:lpstr>FONTS</vt:lpstr>
      <vt:lpstr>BOX MODEL</vt:lpstr>
      <vt:lpstr>UNITS OF LENGHT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Gafari LUKUMON</dc:creator>
  <cp:lastModifiedBy>Gafari LUKUMON</cp:lastModifiedBy>
  <cp:revision>50</cp:revision>
  <dcterms:created xsi:type="dcterms:W3CDTF">2021-02-08T17:57:56Z</dcterms:created>
  <dcterms:modified xsi:type="dcterms:W3CDTF">2021-02-23T11:42:16Z</dcterms:modified>
</cp:coreProperties>
</file>