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391" r:id="rId7"/>
    <p:sldId id="408" r:id="rId8"/>
    <p:sldId id="411" r:id="rId9"/>
    <p:sldId id="405" r:id="rId10"/>
    <p:sldId id="415" r:id="rId11"/>
    <p:sldId id="412" r:id="rId12"/>
    <p:sldId id="416"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6327" autoAdjust="0"/>
  </p:normalViewPr>
  <p:slideViewPr>
    <p:cSldViewPr snapToGrid="0">
      <p:cViewPr varScale="1">
        <p:scale>
          <a:sx n="121" d="100"/>
          <a:sy n="121" d="100"/>
        </p:scale>
        <p:origin x="26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7/16/25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7/16/25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1045F-90BE-05EC-192B-81FEC6578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3547B-EE7D-0274-609D-1778583E7E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23AC1-233D-4BFB-AE91-CE3798699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65D6F3-410C-B88D-8407-CCF2C5C415C8}"/>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5243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3C8F3-1301-1A67-2BD1-4714D1AAE5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D420C-1948-73FC-88C9-705E0A952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6655B-F4D7-9B1A-1226-354B41B5DC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42AF73-FF80-A68E-1DED-ECE16F50C729}"/>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7235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7700F-375C-CEA9-EE38-1CBBFC9DC0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CF596-3286-4C44-B597-17A281213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999A8D-BFDC-EF71-56EF-778904771F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839685-0B79-4526-6F28-0E9AF929F93F}"/>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53194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Fraudulent claim detection ML model</a:t>
            </a:r>
          </a:p>
        </p:txBody>
      </p:sp>
      <p:sp>
        <p:nvSpPr>
          <p:cNvPr id="3" name="TextBox 2">
            <a:extLst>
              <a:ext uri="{FF2B5EF4-FFF2-40B4-BE49-F238E27FC236}">
                <a16:creationId xmlns:a16="http://schemas.microsoft.com/office/drawing/2014/main" id="{908B3384-ACFE-25F6-B2A2-8A694DB05BC3}"/>
              </a:ext>
            </a:extLst>
          </p:cNvPr>
          <p:cNvSpPr txBox="1"/>
          <p:nvPr/>
        </p:nvSpPr>
        <p:spPr>
          <a:xfrm>
            <a:off x="6309904" y="4183334"/>
            <a:ext cx="4834466" cy="646331"/>
          </a:xfrm>
          <a:prstGeom prst="rect">
            <a:avLst/>
          </a:prstGeom>
          <a:noFill/>
        </p:spPr>
        <p:txBody>
          <a:bodyPr wrap="square" rtlCol="0">
            <a:spAutoFit/>
          </a:bodyPr>
          <a:lstStyle/>
          <a:p>
            <a:r>
              <a:rPr lang="en-US" dirty="0">
                <a:solidFill>
                  <a:schemeClr val="bg1"/>
                </a:solidFill>
              </a:rPr>
              <a:t>Abhijay Giri</a:t>
            </a:r>
          </a:p>
          <a:p>
            <a:r>
              <a:rPr lang="en-US" dirty="0">
                <a:solidFill>
                  <a:schemeClr val="bg1"/>
                </a:solidFill>
              </a:rPr>
              <a:t>Abdul Azeez, Sheik</a:t>
            </a:r>
            <a:endParaRPr lang="en-IN" dirty="0">
              <a:solidFill>
                <a:schemeClr val="bg1"/>
              </a:solidFill>
            </a:endParaRPr>
          </a:p>
        </p:txBody>
      </p:sp>
      <p:sp>
        <p:nvSpPr>
          <p:cNvPr id="4" name="TextBox 3">
            <a:extLst>
              <a:ext uri="{FF2B5EF4-FFF2-40B4-BE49-F238E27FC236}">
                <a16:creationId xmlns:a16="http://schemas.microsoft.com/office/drawing/2014/main" id="{1BB52244-0512-F464-4EC0-FEA6939D5A73}"/>
              </a:ext>
            </a:extLst>
          </p:cNvPr>
          <p:cNvSpPr txBox="1"/>
          <p:nvPr/>
        </p:nvSpPr>
        <p:spPr>
          <a:xfrm>
            <a:off x="6309904" y="5208080"/>
            <a:ext cx="2006600" cy="369332"/>
          </a:xfrm>
          <a:prstGeom prst="rect">
            <a:avLst/>
          </a:prstGeom>
          <a:noFill/>
        </p:spPr>
        <p:txBody>
          <a:bodyPr wrap="square" rtlCol="0">
            <a:spAutoFit/>
          </a:bodyPr>
          <a:lstStyle/>
          <a:p>
            <a:r>
              <a:rPr lang="en-US" dirty="0">
                <a:solidFill>
                  <a:schemeClr val="bg1"/>
                </a:solidFill>
              </a:rPr>
              <a:t>16-07-2025</a:t>
            </a:r>
            <a:endParaRPr lang="en-IN"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Abhijay Giri</a:t>
            </a:r>
          </a:p>
          <a:p>
            <a:r>
              <a:rPr lang="en-US" dirty="0"/>
              <a:t>Abdul Azeez, Sheik</a:t>
            </a:r>
          </a:p>
          <a:p>
            <a:endParaRPr lang="en-US" dirty="0"/>
          </a:p>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Contents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Business requirement</a:t>
            </a:r>
          </a:p>
          <a:p>
            <a:r>
              <a:rPr lang="en-US" dirty="0"/>
              <a:t>Problem Statement</a:t>
            </a:r>
          </a:p>
          <a:p>
            <a:r>
              <a:rPr lang="en-US" dirty="0"/>
              <a:t>Analysis on the dataset</a:t>
            </a:r>
          </a:p>
          <a:p>
            <a:r>
              <a:rPr lang="en-US" dirty="0"/>
              <a:t>Model Comparison</a:t>
            </a:r>
          </a:p>
          <a:p>
            <a:r>
              <a:rPr lang="en-US" dirty="0"/>
              <a:t>Addressing the problem statement</a:t>
            </a:r>
          </a:p>
          <a:p>
            <a:r>
              <a:rPr lang="en-US" dirty="0"/>
              <a:t>Assumptions and Observations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Business Requirement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en-US" dirty="0"/>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Global Insure wants to improve its fraud detection process using data-driven insights to classify claims as fraudulent or legitimate early in the approval process. This would </a:t>
            </a:r>
            <a:r>
              <a:rPr lang="en-US" dirty="0" err="1"/>
              <a:t>minimise</a:t>
            </a:r>
            <a:r>
              <a:rPr lang="en-US" dirty="0"/>
              <a:t> financial losses and </a:t>
            </a:r>
            <a:r>
              <a:rPr lang="en-US" dirty="0" err="1"/>
              <a:t>optimise</a:t>
            </a:r>
            <a:r>
              <a:rPr lang="en-US" dirty="0"/>
              <a:t> the overall claims handling process.</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736938"/>
          </a:xfrm>
        </p:spPr>
        <p:txBody>
          <a:bodyPr/>
          <a:lstStyle/>
          <a:p>
            <a:r>
              <a:rPr lang="en-US" dirty="0"/>
              <a:t>Problem Statement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263986"/>
            <a:ext cx="11292840" cy="3984609"/>
          </a:xfrm>
        </p:spPr>
        <p:txBody>
          <a:bodyPr/>
          <a:lstStyle/>
          <a:p>
            <a:r>
              <a:rPr lang="en-US" dirty="0"/>
              <a:t>Global Insure wants to build a model to classify insurance claims as either fraudulent or legitimate based on historical claim details and customer profiles. By using features like claim amounts, customer profiles and claim types, the company aims to predict which claims are likely to be fraudulent before they are approved.</a:t>
            </a:r>
          </a:p>
          <a:p>
            <a:r>
              <a:rPr lang="en-US" dirty="0"/>
              <a:t>● How can we </a:t>
            </a:r>
            <a:r>
              <a:rPr lang="en-US" dirty="0" err="1"/>
              <a:t>analyse</a:t>
            </a:r>
            <a:r>
              <a:rPr lang="en-US" dirty="0"/>
              <a:t> historical claim data to detect patterns that indicate fraudulent claims?</a:t>
            </a:r>
            <a:br>
              <a:rPr lang="en-US" dirty="0"/>
            </a:br>
            <a:r>
              <a:rPr lang="en-US" dirty="0"/>
              <a:t>● Which features are most predictive of fraudulent </a:t>
            </a:r>
            <a:r>
              <a:rPr lang="en-US" dirty="0" err="1"/>
              <a:t>behaviour</a:t>
            </a:r>
            <a:r>
              <a:rPr lang="en-US" dirty="0"/>
              <a:t>?</a:t>
            </a:r>
            <a:br>
              <a:rPr lang="en-US" dirty="0"/>
            </a:br>
            <a:r>
              <a:rPr lang="en-US" dirty="0"/>
              <a:t>● Can we predict the likelihood of fraud for an incoming claim, based on past data?</a:t>
            </a:r>
            <a:br>
              <a:rPr lang="en-US" dirty="0"/>
            </a:br>
            <a:r>
              <a:rPr lang="en-US" dirty="0"/>
              <a:t>● What insights can be drawn from the model that can help in improving the fraud detection process?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flipH="1" flipV="1">
            <a:off x="12413191" y="5969194"/>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73F2C-8040-EEC4-EDF9-547B839C9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4BAA3-D05C-78B2-71F9-4648FF5D1F18}"/>
              </a:ext>
            </a:extLst>
          </p:cNvPr>
          <p:cNvSpPr>
            <a:spLocks noGrp="1"/>
          </p:cNvSpPr>
          <p:nvPr>
            <p:ph type="title"/>
          </p:nvPr>
        </p:nvSpPr>
        <p:spPr>
          <a:xfrm>
            <a:off x="594360" y="278129"/>
            <a:ext cx="9778365" cy="1736938"/>
          </a:xfrm>
        </p:spPr>
        <p:txBody>
          <a:bodyPr/>
          <a:lstStyle/>
          <a:p>
            <a:r>
              <a:rPr lang="en-US" dirty="0"/>
              <a:t>Analysis on the dataset</a:t>
            </a:r>
          </a:p>
        </p:txBody>
      </p:sp>
      <p:sp>
        <p:nvSpPr>
          <p:cNvPr id="3" name="Content Placeholder 2">
            <a:extLst>
              <a:ext uri="{FF2B5EF4-FFF2-40B4-BE49-F238E27FC236}">
                <a16:creationId xmlns:a16="http://schemas.microsoft.com/office/drawing/2014/main" id="{5080CDCA-9536-8FEE-BB6B-44D630E0EB51}"/>
              </a:ext>
            </a:extLst>
          </p:cNvPr>
          <p:cNvSpPr>
            <a:spLocks noGrp="1"/>
          </p:cNvSpPr>
          <p:nvPr>
            <p:ph sz="quarter" idx="15"/>
          </p:nvPr>
        </p:nvSpPr>
        <p:spPr>
          <a:xfrm>
            <a:off x="594360" y="2263986"/>
            <a:ext cx="11292840" cy="3984609"/>
          </a:xfrm>
        </p:spPr>
        <p:txBody>
          <a:bodyPr>
            <a:normAutofit fontScale="85000" lnSpcReduction="10000"/>
          </a:bodyPr>
          <a:lstStyle/>
          <a:p>
            <a:r>
              <a:rPr lang="en-US" sz="1400" dirty="0"/>
              <a:t>Our analysis followed the following step by step process:</a:t>
            </a:r>
          </a:p>
          <a:p>
            <a:pPr marL="457200" indent="-457200">
              <a:buFont typeface="+mj-lt"/>
              <a:buAutoNum type="arabicPeriod"/>
            </a:pPr>
            <a:r>
              <a:rPr lang="en-US" sz="1400" dirty="0"/>
              <a:t>Data Preparation: This involved getting a sense of the data and identifying the dependent (target) and independent variables</a:t>
            </a:r>
          </a:p>
          <a:p>
            <a:pPr marL="457200" indent="-457200">
              <a:buFont typeface="+mj-lt"/>
              <a:buAutoNum type="arabicPeriod"/>
            </a:pPr>
            <a:r>
              <a:rPr lang="en-US" sz="1400" dirty="0"/>
              <a:t>Data Cleaning: This involved checking for columns with null values, addressing columns with ? As values in them, dropping empty columns, tackling invalid values, fixing data types – numerical, categorical, date-time</a:t>
            </a:r>
          </a:p>
          <a:p>
            <a:pPr marL="457200" indent="-457200">
              <a:buFont typeface="+mj-lt"/>
              <a:buAutoNum type="arabicPeriod"/>
            </a:pPr>
            <a:r>
              <a:rPr lang="en-US" sz="1400" dirty="0"/>
              <a:t>Train-Test Split: This involved splitting the data into independent variables (X) and dependent / target variable (y) and conducting the train-test split </a:t>
            </a:r>
          </a:p>
          <a:p>
            <a:pPr marL="457200" indent="-457200">
              <a:buFont typeface="+mj-lt"/>
              <a:buAutoNum type="arabicPeriod"/>
            </a:pPr>
            <a:r>
              <a:rPr lang="en-US" sz="1400" dirty="0"/>
              <a:t>EDA on Training Data: We split the data into numerical and non-numerical – on the numerical we perform univariate analysis (through graphs), correlation analysis (to identify cases of multi-collinearity), class balance (between fraud and non-fraud cases), likelihood of fraud across categorical variables (to club a few and reduce features for later)</a:t>
            </a:r>
          </a:p>
          <a:p>
            <a:pPr marL="457200" indent="-457200">
              <a:buFont typeface="+mj-lt"/>
              <a:buAutoNum type="arabicPeriod"/>
            </a:pPr>
            <a:r>
              <a:rPr lang="en-US" sz="1400" dirty="0"/>
              <a:t>Feature Engineering: In feature engineering, we started with the resampling of data in training set in order to resolve the class imbalance (else the model will only predict in one direction), created features like </a:t>
            </a:r>
            <a:r>
              <a:rPr lang="en-US" sz="1400" dirty="0" err="1"/>
              <a:t>ageofvehicle</a:t>
            </a:r>
            <a:r>
              <a:rPr lang="en-US" sz="1400" dirty="0"/>
              <a:t>, net capital gain / loss, and removed some redundant columns like age, individual claims (since we already had total claim amount), along with grouping a few instances within a categorical variable to reduce number of features while retaining max information, dummy variable creation for training (resampled) and test data, feature scaling using standard scaler for only numerical variables etc. </a:t>
            </a:r>
          </a:p>
          <a:p>
            <a:pPr marL="457200" indent="-457200">
              <a:buFont typeface="+mj-lt"/>
              <a:buAutoNum type="arabicPeriod"/>
            </a:pPr>
            <a:r>
              <a:rPr lang="en-US" sz="1400" dirty="0"/>
              <a:t>Model Building: Model building was carried out using both Logistics Regression and Random Forest including keeping important features and also doing hyperparameter tuning</a:t>
            </a:r>
          </a:p>
          <a:p>
            <a:pPr marL="457200" indent="-457200">
              <a:buFont typeface="+mj-lt"/>
              <a:buAutoNum type="arabicPeriod"/>
            </a:pPr>
            <a:r>
              <a:rPr lang="en-US" sz="1400" dirty="0"/>
              <a:t>Predicting and Model Evaluation: Predictions were made using the best version of the logistic regression model as well as the random forest model (next slide)</a:t>
            </a:r>
          </a:p>
        </p:txBody>
      </p:sp>
      <p:sp>
        <p:nvSpPr>
          <p:cNvPr id="4" name="Content Placeholder 3">
            <a:extLst>
              <a:ext uri="{FF2B5EF4-FFF2-40B4-BE49-F238E27FC236}">
                <a16:creationId xmlns:a16="http://schemas.microsoft.com/office/drawing/2014/main" id="{C297CD69-AFD1-E765-21B9-67976F323CD4}"/>
              </a:ext>
            </a:extLst>
          </p:cNvPr>
          <p:cNvSpPr>
            <a:spLocks noGrp="1"/>
          </p:cNvSpPr>
          <p:nvPr>
            <p:ph sz="quarter" idx="16"/>
          </p:nvPr>
        </p:nvSpPr>
        <p:spPr>
          <a:xfrm flipH="1" flipV="1">
            <a:off x="12413191" y="5969194"/>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09946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Model Comparison</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flipH="1">
            <a:off x="-263101" y="486833"/>
            <a:ext cx="45719" cy="194733"/>
          </a:xfrm>
        </p:spPr>
        <p:txBody>
          <a:bodyPr>
            <a:normAutofit fontScale="25000" lnSpcReduction="20000"/>
          </a:bodyPr>
          <a:lstStyle/>
          <a:p>
            <a:endParaRPr lang="en-US" dirty="0"/>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124455255"/>
              </p:ext>
            </p:extLst>
          </p:nvPr>
        </p:nvGraphicFramePr>
        <p:xfrm>
          <a:off x="833121" y="584200"/>
          <a:ext cx="10767519" cy="4098821"/>
        </p:xfrm>
        <a:graphic>
          <a:graphicData uri="http://schemas.openxmlformats.org/drawingml/2006/table">
            <a:tbl>
              <a:tblPr firstRow="1" bandRow="1">
                <a:tableStyleId>{8A107856-5554-42FB-B03E-39F5DBC370BA}</a:tableStyleId>
              </a:tblPr>
              <a:tblGrid>
                <a:gridCol w="1538217">
                  <a:extLst>
                    <a:ext uri="{9D8B030D-6E8A-4147-A177-3AD203B41FA5}">
                      <a16:colId xmlns:a16="http://schemas.microsoft.com/office/drawing/2014/main" val="127040821"/>
                    </a:ext>
                  </a:extLst>
                </a:gridCol>
                <a:gridCol w="1538217">
                  <a:extLst>
                    <a:ext uri="{9D8B030D-6E8A-4147-A177-3AD203B41FA5}">
                      <a16:colId xmlns:a16="http://schemas.microsoft.com/office/drawing/2014/main" val="149845700"/>
                    </a:ext>
                  </a:extLst>
                </a:gridCol>
                <a:gridCol w="1538217">
                  <a:extLst>
                    <a:ext uri="{9D8B030D-6E8A-4147-A177-3AD203B41FA5}">
                      <a16:colId xmlns:a16="http://schemas.microsoft.com/office/drawing/2014/main" val="3119692462"/>
                    </a:ext>
                  </a:extLst>
                </a:gridCol>
                <a:gridCol w="1538217">
                  <a:extLst>
                    <a:ext uri="{9D8B030D-6E8A-4147-A177-3AD203B41FA5}">
                      <a16:colId xmlns:a16="http://schemas.microsoft.com/office/drawing/2014/main" val="1849524478"/>
                    </a:ext>
                  </a:extLst>
                </a:gridCol>
                <a:gridCol w="1538217">
                  <a:extLst>
                    <a:ext uri="{9D8B030D-6E8A-4147-A177-3AD203B41FA5}">
                      <a16:colId xmlns:a16="http://schemas.microsoft.com/office/drawing/2014/main" val="3472639139"/>
                    </a:ext>
                  </a:extLst>
                </a:gridCol>
                <a:gridCol w="1538217">
                  <a:extLst>
                    <a:ext uri="{9D8B030D-6E8A-4147-A177-3AD203B41FA5}">
                      <a16:colId xmlns:a16="http://schemas.microsoft.com/office/drawing/2014/main" val="2041236226"/>
                    </a:ext>
                  </a:extLst>
                </a:gridCol>
                <a:gridCol w="1538217">
                  <a:extLst>
                    <a:ext uri="{9D8B030D-6E8A-4147-A177-3AD203B41FA5}">
                      <a16:colId xmlns:a16="http://schemas.microsoft.com/office/drawing/2014/main" val="467043030"/>
                    </a:ext>
                  </a:extLst>
                </a:gridCol>
              </a:tblGrid>
              <a:tr h="786279">
                <a:tc>
                  <a:txBody>
                    <a:bodyPr/>
                    <a:lstStyle/>
                    <a:p>
                      <a:pPr algn="ctr"/>
                      <a:r>
                        <a:rPr lang="en-US" b="0" dirty="0">
                          <a:latin typeface="+mj-lt"/>
                        </a:rPr>
                        <a:t>Model</a:t>
                      </a:r>
                    </a:p>
                  </a:txBody>
                  <a:tcPr anchor="ctr"/>
                </a:tc>
                <a:tc>
                  <a:txBody>
                    <a:bodyPr/>
                    <a:lstStyle/>
                    <a:p>
                      <a:pPr algn="ctr"/>
                      <a:r>
                        <a:rPr lang="en-US" b="0" dirty="0">
                          <a:latin typeface="+mj-lt"/>
                        </a:rPr>
                        <a:t>Data Type</a:t>
                      </a:r>
                    </a:p>
                  </a:txBody>
                  <a:tcPr anchor="ctr"/>
                </a:tc>
                <a:tc>
                  <a:txBody>
                    <a:bodyPr/>
                    <a:lstStyle/>
                    <a:p>
                      <a:pPr algn="ctr"/>
                      <a:r>
                        <a:rPr lang="en-US" b="0" dirty="0">
                          <a:latin typeface="+mj-lt"/>
                        </a:rPr>
                        <a:t>Accuracy</a:t>
                      </a:r>
                    </a:p>
                  </a:txBody>
                  <a:tcPr anchor="ctr"/>
                </a:tc>
                <a:tc>
                  <a:txBody>
                    <a:bodyPr/>
                    <a:lstStyle/>
                    <a:p>
                      <a:pPr algn="ctr"/>
                      <a:r>
                        <a:rPr lang="en-IN" dirty="0"/>
                        <a:t>Sensitivity (Recall)</a:t>
                      </a:r>
                      <a:endParaRPr lang="en-US" b="0" dirty="0">
                        <a:latin typeface="+mj-lt"/>
                      </a:endParaRPr>
                    </a:p>
                  </a:txBody>
                  <a:tcPr anchor="ctr"/>
                </a:tc>
                <a:tc>
                  <a:txBody>
                    <a:bodyPr/>
                    <a:lstStyle/>
                    <a:p>
                      <a:pPr algn="ctr"/>
                      <a:r>
                        <a:rPr lang="en-IN" dirty="0"/>
                        <a:t>Specificity</a:t>
                      </a:r>
                      <a:endParaRPr lang="en-US" b="0" dirty="0">
                        <a:latin typeface="+mj-lt"/>
                      </a:endParaRPr>
                    </a:p>
                  </a:txBody>
                  <a:tcPr anchor="ctr"/>
                </a:tc>
                <a:tc>
                  <a:txBody>
                    <a:bodyPr/>
                    <a:lstStyle/>
                    <a:p>
                      <a:pPr algn="ctr"/>
                      <a:r>
                        <a:rPr lang="en-IN" dirty="0"/>
                        <a:t>Precision</a:t>
                      </a:r>
                      <a:endParaRPr lang="en-US" b="0" dirty="0">
                        <a:latin typeface="+mj-lt"/>
                      </a:endParaRPr>
                    </a:p>
                  </a:txBody>
                  <a:tcPr anchor="ctr"/>
                </a:tc>
                <a:tc>
                  <a:txBody>
                    <a:bodyPr/>
                    <a:lstStyle/>
                    <a:p>
                      <a:pPr algn="ctr"/>
                      <a:r>
                        <a:rPr lang="en-IN" dirty="0"/>
                        <a:t>F1 Score</a:t>
                      </a:r>
                      <a:endParaRPr lang="en-US" b="0" dirty="0">
                        <a:latin typeface="+mj-lt"/>
                      </a:endParaRPr>
                    </a:p>
                  </a:txBody>
                  <a:tcPr anchor="ctr"/>
                </a:tc>
                <a:extLst>
                  <a:ext uri="{0D108BD9-81ED-4DB2-BD59-A6C34878D82A}">
                    <a16:rowId xmlns:a16="http://schemas.microsoft.com/office/drawing/2014/main" val="3298013591"/>
                  </a:ext>
                </a:extLst>
              </a:tr>
              <a:tr h="869992">
                <a:tc>
                  <a:txBody>
                    <a:bodyPr/>
                    <a:lstStyle/>
                    <a:p>
                      <a:pPr algn="ctr"/>
                      <a:r>
                        <a:rPr lang="en-US" b="0" dirty="0"/>
                        <a:t>Logistic Regression</a:t>
                      </a:r>
                    </a:p>
                  </a:txBody>
                  <a:tcPr anchor="ctr"/>
                </a:tc>
                <a:tc>
                  <a:txBody>
                    <a:bodyPr/>
                    <a:lstStyle/>
                    <a:p>
                      <a:pPr algn="ctr"/>
                      <a:r>
                        <a:rPr lang="en-US" b="0" dirty="0"/>
                        <a:t>Training</a:t>
                      </a:r>
                    </a:p>
                  </a:txBody>
                  <a:tcPr anchor="ctr"/>
                </a:tc>
                <a:tc>
                  <a:txBody>
                    <a:bodyPr/>
                    <a:lstStyle/>
                    <a:p>
                      <a:pPr algn="ctr"/>
                      <a:r>
                        <a:rPr lang="en-US" b="0" dirty="0"/>
                        <a:t>90.4%</a:t>
                      </a:r>
                    </a:p>
                  </a:txBody>
                  <a:tcPr anchor="ctr"/>
                </a:tc>
                <a:tc>
                  <a:txBody>
                    <a:bodyPr/>
                    <a:lstStyle/>
                    <a:p>
                      <a:pPr algn="ctr"/>
                      <a:r>
                        <a:rPr lang="en-US" b="0" dirty="0"/>
                        <a:t>88.8%</a:t>
                      </a:r>
                    </a:p>
                  </a:txBody>
                  <a:tcPr anchor="ctr"/>
                </a:tc>
                <a:tc>
                  <a:txBody>
                    <a:bodyPr/>
                    <a:lstStyle/>
                    <a:p>
                      <a:pPr algn="ctr"/>
                      <a:r>
                        <a:rPr lang="en-US" b="0" dirty="0"/>
                        <a:t>92%</a:t>
                      </a:r>
                    </a:p>
                  </a:txBody>
                  <a:tcPr anchor="ctr"/>
                </a:tc>
                <a:tc>
                  <a:txBody>
                    <a:bodyPr/>
                    <a:lstStyle/>
                    <a:p>
                      <a:pPr algn="ctr"/>
                      <a:r>
                        <a:rPr lang="en-US" b="0" dirty="0"/>
                        <a:t>91.7%</a:t>
                      </a:r>
                    </a:p>
                  </a:txBody>
                  <a:tcPr anchor="ctr"/>
                </a:tc>
                <a:tc>
                  <a:txBody>
                    <a:bodyPr/>
                    <a:lstStyle/>
                    <a:p>
                      <a:pPr algn="ctr"/>
                      <a:r>
                        <a:rPr lang="en-US" b="0" dirty="0"/>
                        <a:t>90.3%</a:t>
                      </a:r>
                    </a:p>
                  </a:txBody>
                  <a:tcPr anchor="ctr"/>
                </a:tc>
                <a:extLst>
                  <a:ext uri="{0D108BD9-81ED-4DB2-BD59-A6C34878D82A}">
                    <a16:rowId xmlns:a16="http://schemas.microsoft.com/office/drawing/2014/main" val="3039370872"/>
                  </a:ext>
                </a:extLst>
              </a:tr>
              <a:tr h="869992">
                <a:tc>
                  <a:txBody>
                    <a:bodyPr/>
                    <a:lstStyle/>
                    <a:p>
                      <a:pPr algn="ctr"/>
                      <a:r>
                        <a:rPr lang="en-US" b="0" dirty="0"/>
                        <a:t>Logistic Regression</a:t>
                      </a:r>
                    </a:p>
                  </a:txBody>
                  <a:tcPr anchor="ctr"/>
                </a:tc>
                <a:tc>
                  <a:txBody>
                    <a:bodyPr/>
                    <a:lstStyle/>
                    <a:p>
                      <a:pPr algn="ctr"/>
                      <a:r>
                        <a:rPr lang="en-US" b="0" dirty="0"/>
                        <a:t>Validation</a:t>
                      </a:r>
                    </a:p>
                  </a:txBody>
                  <a:tcPr anchor="ctr"/>
                </a:tc>
                <a:tc>
                  <a:txBody>
                    <a:bodyPr/>
                    <a:lstStyle/>
                    <a:p>
                      <a:pPr algn="ctr"/>
                      <a:r>
                        <a:rPr lang="en-US" b="0" dirty="0"/>
                        <a:t>77.7%</a:t>
                      </a:r>
                    </a:p>
                  </a:txBody>
                  <a:tcPr anchor="ctr"/>
                </a:tc>
                <a:tc>
                  <a:txBody>
                    <a:bodyPr/>
                    <a:lstStyle/>
                    <a:p>
                      <a:pPr algn="ctr"/>
                      <a:r>
                        <a:rPr lang="en-US" b="0" dirty="0"/>
                        <a:t>79.8%</a:t>
                      </a:r>
                    </a:p>
                  </a:txBody>
                  <a:tcPr anchor="ctr"/>
                </a:tc>
                <a:tc>
                  <a:txBody>
                    <a:bodyPr/>
                    <a:lstStyle/>
                    <a:p>
                      <a:pPr algn="ctr"/>
                      <a:r>
                        <a:rPr lang="en-US" b="0" dirty="0"/>
                        <a:t>71.4%</a:t>
                      </a:r>
                    </a:p>
                  </a:txBody>
                  <a:tcPr anchor="ctr"/>
                </a:tc>
                <a:tc>
                  <a:txBody>
                    <a:bodyPr/>
                    <a:lstStyle/>
                    <a:p>
                      <a:pPr algn="ctr"/>
                      <a:r>
                        <a:rPr lang="en-US" b="0" dirty="0"/>
                        <a:t>79.8%</a:t>
                      </a:r>
                    </a:p>
                  </a:txBody>
                  <a:tcPr anchor="ctr"/>
                </a:tc>
                <a:tc>
                  <a:txBody>
                    <a:bodyPr/>
                    <a:lstStyle/>
                    <a:p>
                      <a:pPr algn="ctr"/>
                      <a:r>
                        <a:rPr lang="en-US" b="0" dirty="0"/>
                        <a:t>84.1%</a:t>
                      </a:r>
                    </a:p>
                  </a:txBody>
                  <a:tcPr anchor="ctr"/>
                </a:tc>
                <a:extLst>
                  <a:ext uri="{0D108BD9-81ED-4DB2-BD59-A6C34878D82A}">
                    <a16:rowId xmlns:a16="http://schemas.microsoft.com/office/drawing/2014/main" val="1654673714"/>
                  </a:ext>
                </a:extLst>
              </a:tr>
              <a:tr h="786279">
                <a:tc>
                  <a:txBody>
                    <a:bodyPr/>
                    <a:lstStyle/>
                    <a:p>
                      <a:pPr algn="ctr"/>
                      <a:r>
                        <a:rPr lang="en-US" b="0" dirty="0"/>
                        <a:t>Random Forest</a:t>
                      </a:r>
                    </a:p>
                  </a:txBody>
                  <a:tcPr anchor="ctr"/>
                </a:tc>
                <a:tc>
                  <a:txBody>
                    <a:bodyPr/>
                    <a:lstStyle/>
                    <a:p>
                      <a:pPr algn="ctr"/>
                      <a:r>
                        <a:rPr lang="en-US" b="0" dirty="0"/>
                        <a:t>Training</a:t>
                      </a:r>
                    </a:p>
                  </a:txBody>
                  <a:tcPr anchor="ctr"/>
                </a:tc>
                <a:tc>
                  <a:txBody>
                    <a:bodyPr/>
                    <a:lstStyle/>
                    <a:p>
                      <a:pPr algn="ctr"/>
                      <a:r>
                        <a:rPr lang="en-US" b="0" dirty="0"/>
                        <a:t>87.9%</a:t>
                      </a:r>
                    </a:p>
                  </a:txBody>
                  <a:tcPr anchor="ctr"/>
                </a:tc>
                <a:tc>
                  <a:txBody>
                    <a:bodyPr/>
                    <a:lstStyle/>
                    <a:p>
                      <a:pPr algn="ctr"/>
                      <a:r>
                        <a:rPr lang="en-US" b="0" dirty="0"/>
                        <a:t>84.5%</a:t>
                      </a:r>
                    </a:p>
                  </a:txBody>
                  <a:tcPr anchor="ctr"/>
                </a:tc>
                <a:tc>
                  <a:txBody>
                    <a:bodyPr/>
                    <a:lstStyle/>
                    <a:p>
                      <a:pPr algn="ctr"/>
                      <a:r>
                        <a:rPr lang="en-US" b="0" dirty="0"/>
                        <a:t>87.9%</a:t>
                      </a:r>
                    </a:p>
                  </a:txBody>
                  <a:tcPr anchor="ctr"/>
                </a:tc>
                <a:tc>
                  <a:txBody>
                    <a:bodyPr/>
                    <a:lstStyle/>
                    <a:p>
                      <a:pPr algn="ctr"/>
                      <a:r>
                        <a:rPr lang="en-US" b="0" dirty="0"/>
                        <a:t>87.5%</a:t>
                      </a:r>
                    </a:p>
                  </a:txBody>
                  <a:tcPr anchor="ctr"/>
                </a:tc>
                <a:tc>
                  <a:txBody>
                    <a:bodyPr/>
                    <a:lstStyle/>
                    <a:p>
                      <a:pPr algn="ctr"/>
                      <a:r>
                        <a:rPr lang="en-US" b="0" dirty="0"/>
                        <a:t>85.9%</a:t>
                      </a:r>
                    </a:p>
                  </a:txBody>
                  <a:tcPr anchor="ctr"/>
                </a:tc>
                <a:extLst>
                  <a:ext uri="{0D108BD9-81ED-4DB2-BD59-A6C34878D82A}">
                    <a16:rowId xmlns:a16="http://schemas.microsoft.com/office/drawing/2014/main" val="4061031278"/>
                  </a:ext>
                </a:extLst>
              </a:tr>
              <a:tr h="786279">
                <a:tc>
                  <a:txBody>
                    <a:bodyPr/>
                    <a:lstStyle/>
                    <a:p>
                      <a:pPr algn="ctr"/>
                      <a:r>
                        <a:rPr lang="en-US" b="0" dirty="0"/>
                        <a:t>Random Forest</a:t>
                      </a:r>
                    </a:p>
                  </a:txBody>
                  <a:tcPr anchor="ctr"/>
                </a:tc>
                <a:tc>
                  <a:txBody>
                    <a:bodyPr/>
                    <a:lstStyle/>
                    <a:p>
                      <a:pPr algn="ctr"/>
                      <a:r>
                        <a:rPr lang="en-US" b="0" dirty="0"/>
                        <a:t>Validation</a:t>
                      </a:r>
                    </a:p>
                  </a:txBody>
                  <a:tcPr anchor="ctr"/>
                </a:tc>
                <a:tc>
                  <a:txBody>
                    <a:bodyPr/>
                    <a:lstStyle/>
                    <a:p>
                      <a:pPr algn="ctr"/>
                      <a:r>
                        <a:rPr lang="en-US" b="0" dirty="0"/>
                        <a:t>79.1%</a:t>
                      </a:r>
                    </a:p>
                  </a:txBody>
                  <a:tcPr anchor="ctr"/>
                </a:tc>
                <a:tc>
                  <a:txBody>
                    <a:bodyPr/>
                    <a:lstStyle/>
                    <a:p>
                      <a:pPr algn="ctr"/>
                      <a:r>
                        <a:rPr lang="en-US" b="0" dirty="0"/>
                        <a:t>80.3%</a:t>
                      </a:r>
                    </a:p>
                  </a:txBody>
                  <a:tcPr anchor="ctr"/>
                </a:tc>
                <a:tc>
                  <a:txBody>
                    <a:bodyPr/>
                    <a:lstStyle/>
                    <a:p>
                      <a:pPr algn="ctr"/>
                      <a:r>
                        <a:rPr lang="en-US" b="0" dirty="0"/>
                        <a:t>75.7%</a:t>
                      </a:r>
                    </a:p>
                  </a:txBody>
                  <a:tcPr anchor="ctr"/>
                </a:tc>
                <a:tc>
                  <a:txBody>
                    <a:bodyPr/>
                    <a:lstStyle/>
                    <a:p>
                      <a:pPr algn="ctr"/>
                      <a:r>
                        <a:rPr lang="en-US" b="0" dirty="0"/>
                        <a:t>90.5%</a:t>
                      </a:r>
                    </a:p>
                  </a:txBody>
                  <a:tcPr anchor="ctr"/>
                </a:tc>
                <a:tc>
                  <a:txBody>
                    <a:bodyPr/>
                    <a:lstStyle/>
                    <a:p>
                      <a:pPr algn="ctr"/>
                      <a:r>
                        <a:rPr lang="en-US" b="0" dirty="0"/>
                        <a:t>85.1%</a:t>
                      </a:r>
                    </a:p>
                  </a:txBody>
                  <a:tcPr anchor="ctr"/>
                </a:tc>
                <a:extLst>
                  <a:ext uri="{0D108BD9-81ED-4DB2-BD59-A6C34878D82A}">
                    <a16:rowId xmlns:a16="http://schemas.microsoft.com/office/drawing/2014/main" val="1032825671"/>
                  </a:ext>
                </a:extLst>
              </a:tr>
            </a:tbl>
          </a:graphicData>
        </a:graphic>
      </p:graphicFrame>
      <p:sp>
        <p:nvSpPr>
          <p:cNvPr id="2" name="Rectangle 1">
            <a:extLst>
              <a:ext uri="{FF2B5EF4-FFF2-40B4-BE49-F238E27FC236}">
                <a16:creationId xmlns:a16="http://schemas.microsoft.com/office/drawing/2014/main" id="{B8204C1E-811B-D828-4CAE-1E8D2F69CA2E}"/>
              </a:ext>
            </a:extLst>
          </p:cNvPr>
          <p:cNvSpPr/>
          <p:nvPr/>
        </p:nvSpPr>
        <p:spPr>
          <a:xfrm>
            <a:off x="693683" y="3846786"/>
            <a:ext cx="11025351" cy="966952"/>
          </a:xfrm>
          <a:prstGeom prst="rect">
            <a:avLst/>
          </a:prstGeom>
          <a:noFill/>
          <a:ln>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ular Callout 2">
            <a:extLst>
              <a:ext uri="{FF2B5EF4-FFF2-40B4-BE49-F238E27FC236}">
                <a16:creationId xmlns:a16="http://schemas.microsoft.com/office/drawing/2014/main" id="{6E2E9309-70BD-7073-E5E0-FEE793A5C2A3}"/>
              </a:ext>
            </a:extLst>
          </p:cNvPr>
          <p:cNvSpPr/>
          <p:nvPr/>
        </p:nvSpPr>
        <p:spPr>
          <a:xfrm>
            <a:off x="9186041" y="5118538"/>
            <a:ext cx="1954925" cy="1380760"/>
          </a:xfrm>
          <a:prstGeom prst="wedgeRectCallout">
            <a:avLst>
              <a:gd name="adj1" fmla="val -82196"/>
              <a:gd name="adj2" fmla="val -7694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While logistic regression model performed better on the training data, on the validation / test data, random forest gave better accuracy and other metrics as well – ensuring a more stable model</a:t>
            </a:r>
          </a:p>
        </p:txBody>
      </p:sp>
    </p:spTree>
    <p:extLst>
      <p:ext uri="{BB962C8B-B14F-4D97-AF65-F5344CB8AC3E}">
        <p14:creationId xmlns:p14="http://schemas.microsoft.com/office/powerpoint/2010/main" val="412769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9E57-21BA-AB0C-28DB-853311FB9BA3}"/>
              </a:ext>
            </a:extLst>
          </p:cNvPr>
          <p:cNvSpPr>
            <a:spLocks noGrp="1"/>
          </p:cNvSpPr>
          <p:nvPr>
            <p:ph type="title"/>
          </p:nvPr>
        </p:nvSpPr>
        <p:spPr/>
        <p:txBody>
          <a:bodyPr/>
          <a:lstStyle/>
          <a:p>
            <a:r>
              <a:rPr lang="en-US" dirty="0"/>
              <a:t>Addressing the Problem Statement (Evaluation and Conclusion)</a:t>
            </a:r>
          </a:p>
        </p:txBody>
      </p:sp>
      <p:sp>
        <p:nvSpPr>
          <p:cNvPr id="5" name="Content Placeholder 2">
            <a:extLst>
              <a:ext uri="{FF2B5EF4-FFF2-40B4-BE49-F238E27FC236}">
                <a16:creationId xmlns:a16="http://schemas.microsoft.com/office/drawing/2014/main" id="{88CE0BE7-29ED-A997-6A15-2CFCFDEAAB13}"/>
              </a:ext>
            </a:extLst>
          </p:cNvPr>
          <p:cNvSpPr>
            <a:spLocks noGrp="1"/>
          </p:cNvSpPr>
          <p:nvPr>
            <p:ph sz="quarter" idx="15"/>
          </p:nvPr>
        </p:nvSpPr>
        <p:spPr>
          <a:xfrm>
            <a:off x="594360" y="2263986"/>
            <a:ext cx="11292840" cy="3984609"/>
          </a:xfrm>
        </p:spPr>
        <p:txBody>
          <a:bodyPr>
            <a:normAutofit fontScale="47500" lnSpcReduction="20000"/>
          </a:bodyPr>
          <a:lstStyle/>
          <a:p>
            <a:r>
              <a:rPr lang="en-US" dirty="0"/>
              <a:t>1. How can we </a:t>
            </a:r>
            <a:r>
              <a:rPr lang="en-US" dirty="0" err="1"/>
              <a:t>analyse</a:t>
            </a:r>
            <a:r>
              <a:rPr lang="en-US" dirty="0"/>
              <a:t> historical claim data to detect patterns that indicate fraudulent claims?</a:t>
            </a:r>
          </a:p>
          <a:p>
            <a:r>
              <a:rPr lang="en-US" dirty="0"/>
              <a:t>Ans: Using multiple available features we can put together a classification model (logistic regression / random forest etc.) which can help develop a clear picture of which features are important and which are not in determining fraudulent </a:t>
            </a:r>
            <a:r>
              <a:rPr lang="en-US" dirty="0" err="1"/>
              <a:t>behaviour</a:t>
            </a:r>
            <a:r>
              <a:rPr lang="en-US" dirty="0"/>
              <a:t> and that can be used to predict future instances of fraud – this requires us to make sure that the data is representative of both fraud and non fraud cases</a:t>
            </a:r>
          </a:p>
          <a:p>
            <a:r>
              <a:rPr lang="en-US" dirty="0"/>
              <a:t>2. Which features are most predictive of fraudulent </a:t>
            </a:r>
            <a:r>
              <a:rPr lang="en-US" dirty="0" err="1"/>
              <a:t>behaviour</a:t>
            </a:r>
            <a:r>
              <a:rPr lang="en-US" dirty="0"/>
              <a:t>?</a:t>
            </a:r>
          </a:p>
          <a:p>
            <a:r>
              <a:rPr lang="en-US" dirty="0"/>
              <a:t>Ans: Using different models (Log Reg vs Random Forest), we got different features as important (in order of importance):</a:t>
            </a:r>
          </a:p>
          <a:p>
            <a:r>
              <a:rPr lang="en-US" dirty="0"/>
              <a:t>Log Reg (based on value of coefficient) – Hobbies – Chess, Hobbies – </a:t>
            </a:r>
            <a:r>
              <a:rPr lang="en-US" dirty="0" err="1"/>
              <a:t>Crossfit</a:t>
            </a:r>
            <a:r>
              <a:rPr lang="en-US" dirty="0"/>
              <a:t>, Hobbies – Golf, Incident Severity (These did not make too much business sense except for the Incident Severity features)</a:t>
            </a:r>
          </a:p>
          <a:p>
            <a:r>
              <a:rPr lang="en-US" dirty="0"/>
              <a:t>Random Forest (based on feature importances) - Incident Severity, Hobbies – Chess, Total Claim Amount (made more business sense in Incident Severity and Total Claim Amount) </a:t>
            </a:r>
          </a:p>
          <a:p>
            <a:r>
              <a:rPr lang="en-US" dirty="0"/>
              <a:t>3. Can we predict the likelihood of fraud for an incoming claim, based on past data?</a:t>
            </a:r>
          </a:p>
          <a:p>
            <a:r>
              <a:rPr lang="en-US" dirty="0"/>
              <a:t>Ans: Ideally with a model like this we should get a better idea of what is the likelihood of fraud given a new claim which comes up – yes if we do the right kind of feature engineering and also have a base data with balanced values for fraud and non-fraud cases then we should be able to put together a better model as well</a:t>
            </a:r>
          </a:p>
          <a:p>
            <a:r>
              <a:rPr lang="en-US" dirty="0"/>
              <a:t>4. What insights can be drawn from the model that can help in improving the fraud detection process?</a:t>
            </a:r>
          </a:p>
          <a:p>
            <a:r>
              <a:rPr lang="en-US" dirty="0"/>
              <a:t>Ans: Insights that can be drawn is – we see hobbies playing a role in being important factors when it comes to fraud detection – while it may not hold too much business sense maybe clubbing hobbies by their nature (indoor / outdoor, risky / less risky etc.) may help put things into perspective and give better features. In case of random forest we had some business relevant features coming into picture like incident severity, total claim amount which can indicate fraudulent </a:t>
            </a:r>
            <a:r>
              <a:rPr lang="en-US" dirty="0" err="1"/>
              <a:t>behaviour</a:t>
            </a:r>
            <a:r>
              <a:rPr lang="en-US" dirty="0"/>
              <a:t> based on certain threshold values (above a certain value of total claim amount the probability of fraud may go up)</a:t>
            </a:r>
          </a:p>
        </p:txBody>
      </p:sp>
    </p:spTree>
    <p:extLst>
      <p:ext uri="{BB962C8B-B14F-4D97-AF65-F5344CB8AC3E}">
        <p14:creationId xmlns:p14="http://schemas.microsoft.com/office/powerpoint/2010/main" val="8329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35A-EE5B-4773-AB29-2483FC989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C044A-5489-33E1-010E-5446E2045091}"/>
              </a:ext>
            </a:extLst>
          </p:cNvPr>
          <p:cNvSpPr>
            <a:spLocks noGrp="1"/>
          </p:cNvSpPr>
          <p:nvPr>
            <p:ph type="title"/>
          </p:nvPr>
        </p:nvSpPr>
        <p:spPr>
          <a:xfrm>
            <a:off x="594360" y="278129"/>
            <a:ext cx="9778365" cy="1736938"/>
          </a:xfrm>
        </p:spPr>
        <p:txBody>
          <a:bodyPr/>
          <a:lstStyle/>
          <a:p>
            <a:r>
              <a:rPr lang="en-US" dirty="0"/>
              <a:t>Assumptions and Observations (1)</a:t>
            </a:r>
          </a:p>
        </p:txBody>
      </p:sp>
      <p:sp>
        <p:nvSpPr>
          <p:cNvPr id="3" name="Content Placeholder 2">
            <a:extLst>
              <a:ext uri="{FF2B5EF4-FFF2-40B4-BE49-F238E27FC236}">
                <a16:creationId xmlns:a16="http://schemas.microsoft.com/office/drawing/2014/main" id="{4400838B-2E29-0940-9942-B53A40D99A35}"/>
              </a:ext>
            </a:extLst>
          </p:cNvPr>
          <p:cNvSpPr>
            <a:spLocks noGrp="1"/>
          </p:cNvSpPr>
          <p:nvPr>
            <p:ph sz="quarter" idx="15"/>
          </p:nvPr>
        </p:nvSpPr>
        <p:spPr>
          <a:xfrm>
            <a:off x="594360" y="2263986"/>
            <a:ext cx="11292840" cy="3984609"/>
          </a:xfrm>
        </p:spPr>
        <p:txBody>
          <a:bodyPr>
            <a:normAutofit fontScale="47500" lnSpcReduction="20000"/>
          </a:bodyPr>
          <a:lstStyle/>
          <a:p>
            <a:r>
              <a:rPr lang="en-US" dirty="0"/>
              <a:t>Across the document we have taken certain considerations as a group in order to make sure we are able to build the best model:</a:t>
            </a:r>
          </a:p>
          <a:p>
            <a:pPr marL="342900" indent="-342900">
              <a:buFont typeface="Arial" panose="020B0604020202020204" pitchFamily="34" charset="0"/>
              <a:buChar char="•"/>
            </a:pPr>
            <a:r>
              <a:rPr lang="en-US" dirty="0"/>
              <a:t>Decided to drop the rows where authorities contacted is missing - in insurance industry it is important to know if authorities have been notified</a:t>
            </a:r>
          </a:p>
          <a:p>
            <a:pPr marL="342900" indent="-342900">
              <a:buFont typeface="Arial" panose="020B0604020202020204" pitchFamily="34" charset="0"/>
              <a:buChar char="•"/>
            </a:pPr>
            <a:r>
              <a:rPr lang="en-US" dirty="0" err="1"/>
              <a:t>umbrella_limit</a:t>
            </a:r>
            <a:r>
              <a:rPr lang="en-US" dirty="0"/>
              <a:t> has a negative value which does not make sense (row should be dropped)</a:t>
            </a:r>
          </a:p>
          <a:p>
            <a:pPr marL="342900" indent="-342900">
              <a:buFont typeface="Arial" panose="020B0604020202020204" pitchFamily="34" charset="0"/>
              <a:buChar char="•"/>
            </a:pPr>
            <a:r>
              <a:rPr lang="en-US" dirty="0" err="1"/>
              <a:t>collision_type</a:t>
            </a:r>
            <a:r>
              <a:rPr lang="en-US" dirty="0"/>
              <a:t> the rows with question mark may have to be dropped because if we do not have enough info about the type of collision then that is not very helpful (rows should be dropped)</a:t>
            </a:r>
          </a:p>
          <a:p>
            <a:pPr marL="342900" indent="-342900">
              <a:buFont typeface="Arial" panose="020B0604020202020204" pitchFamily="34" charset="0"/>
              <a:buChar char="•"/>
            </a:pPr>
            <a:r>
              <a:rPr lang="en-US" dirty="0" err="1"/>
              <a:t>property_damage</a:t>
            </a:r>
            <a:r>
              <a:rPr lang="en-US" dirty="0"/>
              <a:t> - the rows with question mark we may need to check if we use mode or if we drop certain columns. the problem is if we drop column then we lose the data for the rest - need to make sure if this is relevant or not</a:t>
            </a:r>
          </a:p>
          <a:p>
            <a:pPr marL="342900" indent="-342900">
              <a:buFont typeface="Arial" panose="020B0604020202020204" pitchFamily="34" charset="0"/>
              <a:buChar char="•"/>
            </a:pPr>
            <a:r>
              <a:rPr lang="en-US" dirty="0"/>
              <a:t>Dropping the column c39 since it is empty</a:t>
            </a:r>
          </a:p>
          <a:p>
            <a:pPr marL="342900" indent="-342900">
              <a:buFont typeface="Arial" panose="020B0604020202020204" pitchFamily="34" charset="0"/>
              <a:buChar char="•"/>
            </a:pPr>
            <a:r>
              <a:rPr lang="en-US" dirty="0"/>
              <a:t>Negative values in capital loss make sense so we will let it be</a:t>
            </a:r>
          </a:p>
          <a:p>
            <a:pPr marL="342900" indent="-342900">
              <a:buFont typeface="Arial" panose="020B0604020202020204" pitchFamily="34" charset="0"/>
              <a:buChar char="•"/>
            </a:pPr>
            <a:r>
              <a:rPr lang="en-US" dirty="0"/>
              <a:t>Some columns have ? - which can be interpreted as unknown. let us keep it as is instead of my initial thought of dropping it</a:t>
            </a:r>
          </a:p>
          <a:p>
            <a:pPr marL="342900" indent="-342900">
              <a:buFont typeface="Arial" panose="020B0604020202020204" pitchFamily="34" charset="0"/>
              <a:buChar char="•"/>
            </a:pPr>
            <a:r>
              <a:rPr lang="en-US" dirty="0"/>
              <a:t>There are a couple like incident hour of day and auto year which can be left as integers itself because making them date time might take away the essence of the datapoint</a:t>
            </a:r>
          </a:p>
          <a:p>
            <a:pPr marL="342900" indent="-342900">
              <a:buFont typeface="Arial" panose="020B0604020202020204" pitchFamily="34" charset="0"/>
              <a:buChar char="•"/>
            </a:pPr>
            <a:r>
              <a:rPr lang="en-US" dirty="0"/>
              <a:t>We also created a feature called age of vehicle at time of incident for that </a:t>
            </a:r>
            <a:r>
              <a:rPr lang="en-US" dirty="0" err="1"/>
              <a:t>i</a:t>
            </a:r>
            <a:r>
              <a:rPr lang="en-US" dirty="0"/>
              <a:t> will first convert </a:t>
            </a:r>
            <a:r>
              <a:rPr lang="en-US" dirty="0" err="1"/>
              <a:t>auto_year</a:t>
            </a:r>
            <a:r>
              <a:rPr lang="en-US" dirty="0"/>
              <a:t> to a full date</a:t>
            </a:r>
          </a:p>
          <a:p>
            <a:pPr marL="342900" indent="-342900">
              <a:buFont typeface="Arial" panose="020B0604020202020204" pitchFamily="34" charset="0"/>
              <a:buChar char="•"/>
            </a:pPr>
            <a:r>
              <a:rPr lang="en-US" dirty="0"/>
              <a:t>Dropping a few features which will not make sense in the modeling</a:t>
            </a:r>
          </a:p>
          <a:p>
            <a:pPr marL="342900" indent="-342900">
              <a:buFont typeface="Arial" panose="020B0604020202020204" pitchFamily="34" charset="0"/>
              <a:buChar char="•"/>
            </a:pPr>
            <a:r>
              <a:rPr lang="en-US" dirty="0"/>
              <a:t>Dropping the following from X = policy number, policy bind date, insured zip, incident date, auto year, manufacture year</a:t>
            </a:r>
          </a:p>
        </p:txBody>
      </p:sp>
      <p:sp>
        <p:nvSpPr>
          <p:cNvPr id="4" name="Content Placeholder 3">
            <a:extLst>
              <a:ext uri="{FF2B5EF4-FFF2-40B4-BE49-F238E27FC236}">
                <a16:creationId xmlns:a16="http://schemas.microsoft.com/office/drawing/2014/main" id="{0E2848DD-8474-13BF-178E-D31C40F31A81}"/>
              </a:ext>
            </a:extLst>
          </p:cNvPr>
          <p:cNvSpPr>
            <a:spLocks noGrp="1"/>
          </p:cNvSpPr>
          <p:nvPr>
            <p:ph sz="quarter" idx="16"/>
          </p:nvPr>
        </p:nvSpPr>
        <p:spPr>
          <a:xfrm flipH="1" flipV="1">
            <a:off x="12413191" y="5969194"/>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54558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7D369-3604-A00F-64C2-1217866C5B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6DD2C-FFD8-8CED-AA1F-F95E0DB5155A}"/>
              </a:ext>
            </a:extLst>
          </p:cNvPr>
          <p:cNvSpPr>
            <a:spLocks noGrp="1"/>
          </p:cNvSpPr>
          <p:nvPr>
            <p:ph type="title"/>
          </p:nvPr>
        </p:nvSpPr>
        <p:spPr>
          <a:xfrm>
            <a:off x="594360" y="278129"/>
            <a:ext cx="9778365" cy="1736938"/>
          </a:xfrm>
        </p:spPr>
        <p:txBody>
          <a:bodyPr/>
          <a:lstStyle/>
          <a:p>
            <a:r>
              <a:rPr lang="en-US" dirty="0"/>
              <a:t>Assumptions and Observations (2)</a:t>
            </a:r>
          </a:p>
        </p:txBody>
      </p:sp>
      <p:sp>
        <p:nvSpPr>
          <p:cNvPr id="3" name="Content Placeholder 2">
            <a:extLst>
              <a:ext uri="{FF2B5EF4-FFF2-40B4-BE49-F238E27FC236}">
                <a16:creationId xmlns:a16="http://schemas.microsoft.com/office/drawing/2014/main" id="{B86D1D26-D599-0C8D-0B00-796F431A812E}"/>
              </a:ext>
            </a:extLst>
          </p:cNvPr>
          <p:cNvSpPr>
            <a:spLocks noGrp="1"/>
          </p:cNvSpPr>
          <p:nvPr>
            <p:ph sz="quarter" idx="15"/>
          </p:nvPr>
        </p:nvSpPr>
        <p:spPr>
          <a:xfrm>
            <a:off x="594360" y="2263986"/>
            <a:ext cx="11292840" cy="3984609"/>
          </a:xfrm>
        </p:spPr>
        <p:txBody>
          <a:bodyPr>
            <a:normAutofit fontScale="55000" lnSpcReduction="20000"/>
          </a:bodyPr>
          <a:lstStyle/>
          <a:p>
            <a:r>
              <a:rPr lang="en-US" dirty="0"/>
              <a:t>Across the document we have taken certain considerations as a group in order to make sure we are able to build the best model:</a:t>
            </a:r>
          </a:p>
          <a:p>
            <a:pPr marL="342900" indent="-342900">
              <a:buFont typeface="Arial" panose="020B0604020202020204" pitchFamily="34" charset="0"/>
              <a:buChar char="•"/>
            </a:pPr>
            <a:r>
              <a:rPr lang="en-US" dirty="0"/>
              <a:t>In correlation matrix: Here we see two kinds of relations in terms of features - one is that </a:t>
            </a:r>
            <a:r>
              <a:rPr lang="en-US" dirty="0" err="1"/>
              <a:t>total_claim_amount</a:t>
            </a:r>
            <a:r>
              <a:rPr lang="en-US" dirty="0"/>
              <a:t> is highly correlated with other claim amounts and hence others can be scrapped later and we keep only </a:t>
            </a:r>
            <a:r>
              <a:rPr lang="en-US" dirty="0" err="1"/>
              <a:t>total_claim_amount</a:t>
            </a:r>
            <a:endParaRPr lang="en-US" dirty="0"/>
          </a:p>
          <a:p>
            <a:pPr marL="342900" indent="-342900">
              <a:buFont typeface="Arial" panose="020B0604020202020204" pitchFamily="34" charset="0"/>
              <a:buChar char="•"/>
            </a:pPr>
            <a:r>
              <a:rPr lang="en-US" dirty="0"/>
              <a:t>In correlation matrix: Second is age and months as customer are highly correlated which again makes sense - older a person more likely that they have spent more time as a policy holder</a:t>
            </a:r>
          </a:p>
          <a:p>
            <a:pPr marL="342900" indent="-342900">
              <a:buFont typeface="Arial" panose="020B0604020202020204" pitchFamily="34" charset="0"/>
              <a:buChar char="•"/>
            </a:pPr>
            <a:r>
              <a:rPr lang="en-US" dirty="0"/>
              <a:t>The ratio of false to total in the main data set is roughly 73% and so it the case in the training data set - hence the training data set is representative of the main data</a:t>
            </a:r>
          </a:p>
          <a:p>
            <a:pPr marL="342900" indent="-342900">
              <a:buFont typeface="Arial" panose="020B0604020202020204" pitchFamily="34" charset="0"/>
              <a:buChar char="•"/>
            </a:pPr>
            <a:r>
              <a:rPr lang="en-US" dirty="0"/>
              <a:t>But there is still a bias towards N as compared to Y and in later steps we will be using random </a:t>
            </a:r>
            <a:r>
              <a:rPr lang="en-US" dirty="0" err="1"/>
              <a:t>oversampler</a:t>
            </a:r>
            <a:r>
              <a:rPr lang="en-US" dirty="0"/>
              <a:t> as well</a:t>
            </a:r>
          </a:p>
          <a:p>
            <a:pPr marL="342900" indent="-342900">
              <a:buFont typeface="Arial" panose="020B0604020202020204" pitchFamily="34" charset="0"/>
              <a:buChar char="•"/>
            </a:pPr>
            <a:r>
              <a:rPr lang="en-US" dirty="0"/>
              <a:t>There is some variation (in fraud %) (it is minimal in some but it exists) across all categorical variables and hence we will retain them</a:t>
            </a:r>
          </a:p>
          <a:p>
            <a:pPr marL="342900" indent="-342900">
              <a:buFont typeface="Arial" panose="020B0604020202020204" pitchFamily="34" charset="0"/>
              <a:buChar char="•"/>
            </a:pPr>
            <a:r>
              <a:rPr lang="en-US" dirty="0"/>
              <a:t>The ones which have very little variation are - police report available, gender but not deciding to drop them even though they show very little variation</a:t>
            </a:r>
          </a:p>
          <a:p>
            <a:pPr marL="342900" indent="-342900">
              <a:buFont typeface="Arial" panose="020B0604020202020204" pitchFamily="34" charset="0"/>
              <a:buChar char="•"/>
            </a:pPr>
            <a:r>
              <a:rPr lang="en-US" dirty="0"/>
              <a:t>In addition to age of vehicle at time of accident, we also created - One more combining capital gains and loss – net capital gain / loss</a:t>
            </a:r>
          </a:p>
          <a:p>
            <a:pPr marL="342900" indent="-342900">
              <a:buFont typeface="Arial" panose="020B0604020202020204" pitchFamily="34" charset="0"/>
              <a:buChar char="•"/>
            </a:pPr>
            <a:r>
              <a:rPr lang="en-US" dirty="0"/>
              <a:t>Dropping columns like </a:t>
            </a:r>
            <a:r>
              <a:rPr lang="en-US" dirty="0" err="1"/>
              <a:t>injury_claim</a:t>
            </a:r>
            <a:r>
              <a:rPr lang="en-US" dirty="0"/>
              <a:t>, </a:t>
            </a:r>
            <a:r>
              <a:rPr lang="en-US" dirty="0" err="1"/>
              <a:t>property_claim</a:t>
            </a:r>
            <a:r>
              <a:rPr lang="en-US" dirty="0"/>
              <a:t>, </a:t>
            </a:r>
            <a:r>
              <a:rPr lang="en-US" dirty="0" err="1"/>
              <a:t>vehicle_claim</a:t>
            </a:r>
            <a:r>
              <a:rPr lang="en-US" dirty="0"/>
              <a:t>, age because they were all highly correlated with the variables like total claims amount and months as customer</a:t>
            </a:r>
          </a:p>
          <a:p>
            <a:pPr marL="342900" indent="-342900">
              <a:buFont typeface="Arial" panose="020B0604020202020204" pitchFamily="34" charset="0"/>
              <a:buChar char="•"/>
            </a:pPr>
            <a:r>
              <a:rPr lang="en-US" dirty="0"/>
              <a:t>Did not create dummy variable for target (Dependent) variable - here the point to note is that if the target variable (fraud reported - is already in </a:t>
            </a:r>
            <a:r>
              <a:rPr lang="en-US" dirty="0" err="1"/>
              <a:t>boolean</a:t>
            </a:r>
            <a:r>
              <a:rPr lang="en-US" dirty="0"/>
              <a:t> format then there is not point of turning it into dummy variables</a:t>
            </a:r>
          </a:p>
          <a:p>
            <a:pPr marL="342900" indent="-342900">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F7A72775-6886-382E-9AB5-8D1A1207C536}"/>
              </a:ext>
            </a:extLst>
          </p:cNvPr>
          <p:cNvSpPr>
            <a:spLocks noGrp="1"/>
          </p:cNvSpPr>
          <p:nvPr>
            <p:ph sz="quarter" idx="16"/>
          </p:nvPr>
        </p:nvSpPr>
        <p:spPr>
          <a:xfrm flipH="1" flipV="1">
            <a:off x="12413191" y="5969194"/>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43845775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143</TotalTime>
  <Words>1737</Words>
  <Application>Microsoft Macintosh PowerPoint</Application>
  <PresentationFormat>Widescreen</PresentationFormat>
  <Paragraphs>109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Fraudulent claim detection ML model</vt:lpstr>
      <vt:lpstr>Contents</vt:lpstr>
      <vt:lpstr>Business Requirement</vt:lpstr>
      <vt:lpstr>Problem Statement</vt:lpstr>
      <vt:lpstr>Analysis on the dataset</vt:lpstr>
      <vt:lpstr>Model Comparison</vt:lpstr>
      <vt:lpstr>Addressing the Problem Statement (Evaluation and Conclusion)</vt:lpstr>
      <vt:lpstr>Assumptions and Observations (1)</vt:lpstr>
      <vt:lpstr>Assumptions and Observations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azeez</dc:creator>
  <cp:lastModifiedBy>Abhijay Giri</cp:lastModifiedBy>
  <cp:revision>18</cp:revision>
  <dcterms:created xsi:type="dcterms:W3CDTF">2025-07-16T05:04:50Z</dcterms:created>
  <dcterms:modified xsi:type="dcterms:W3CDTF">2025-07-16T10:10:37Z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