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7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51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9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42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48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8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68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82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67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CC32F7-0C2A-4A2E-8C54-2D2425E23848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2BF24F-E21B-4D50-934E-D5683327119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D / CAM Altium Designer, GSAS Micro Systems Private Limited | ID:  20922711688">
            <a:extLst>
              <a:ext uri="{FF2B5EF4-FFF2-40B4-BE49-F238E27FC236}">
                <a16:creationId xmlns:a16="http://schemas.microsoft.com/office/drawing/2014/main" id="{C32B4F51-D487-4431-A547-38A2CDCA9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r="250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876DE-3B94-40BD-A296-628CD4BAF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Altium Designer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047EB2-E441-4C1E-9CB4-BA71FD8A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512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BC76E-D100-4EA7-9B74-296A46D3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ru-RU" dirty="0"/>
              <a:t>ЭСАПР</a:t>
            </a:r>
          </a:p>
        </p:txBody>
      </p:sp>
      <p:pic>
        <p:nvPicPr>
          <p:cNvPr id="2050" name="Picture 2" descr="Altium Designer">
            <a:extLst>
              <a:ext uri="{FF2B5EF4-FFF2-40B4-BE49-F238E27FC236}">
                <a16:creationId xmlns:a16="http://schemas.microsoft.com/office/drawing/2014/main" id="{EDECD258-1EF1-4CF1-9535-AA17D100F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296626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F35935-FCEF-4A79-ACA7-1DC6EB50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/>
              <a:t>комплексная система автоматизированного проектирования (САПР) радиоэлектронных средств, разработанная австралийской компанией </a:t>
            </a:r>
            <a:r>
              <a:rPr lang="ru-RU" sz="1600" err="1"/>
              <a:t>Altium</a:t>
            </a:r>
            <a:r>
              <a:rPr lang="ru-RU" sz="160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/>
              <a:t>Ранее эта же фирма разрабатывала САПР P-CAD, который приобрёл необычайную популярность среди российских разработчиков электроники.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/>
              <a:t>В 2008 году фирма </a:t>
            </a:r>
            <a:r>
              <a:rPr lang="ru-RU" sz="1600" err="1"/>
              <a:t>Altium</a:t>
            </a:r>
            <a:r>
              <a:rPr lang="ru-RU" sz="1600"/>
              <a:t> заявила о прекращении поставки программных пакетов P-CAD, и предложила разработчикам использовать программу </a:t>
            </a:r>
            <a:r>
              <a:rPr lang="ru-RU" sz="1600" err="1"/>
              <a:t>Altium</a:t>
            </a:r>
            <a:r>
              <a:rPr lang="ru-RU" sz="1600"/>
              <a:t> </a:t>
            </a:r>
            <a:r>
              <a:rPr lang="ru-RU" sz="1600" err="1"/>
              <a:t>Designer</a:t>
            </a:r>
            <a:r>
              <a:rPr lang="ru-RU" sz="1600"/>
              <a:t>, которая появилась в 2000 году и изначально имела название </a:t>
            </a:r>
            <a:r>
              <a:rPr lang="ru-RU" sz="1600" err="1"/>
              <a:t>Protel</a:t>
            </a:r>
            <a:r>
              <a:rPr lang="ru-RU" sz="160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/>
              <a:t>В 2006 был проведён ребрендинг программного продукта и он получил текущее название, последняя версия которого называется </a:t>
            </a:r>
            <a:r>
              <a:rPr lang="ru-RU" sz="1600" err="1"/>
              <a:t>Altium</a:t>
            </a:r>
            <a:r>
              <a:rPr lang="ru-RU" sz="1600"/>
              <a:t> </a:t>
            </a:r>
            <a:r>
              <a:rPr lang="ru-RU" sz="1600" err="1"/>
              <a:t>Designer</a:t>
            </a:r>
            <a:r>
              <a:rPr lang="ru-RU" sz="1600"/>
              <a:t> 21.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6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25114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2CFA8-2C25-40AB-BB8C-A5AE6FB5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Altium Designer </a:t>
            </a:r>
            <a:r>
              <a:rPr lang="ru-RU" dirty="0"/>
              <a:t>сегодня</a:t>
            </a:r>
          </a:p>
        </p:txBody>
      </p:sp>
      <p:pic>
        <p:nvPicPr>
          <p:cNvPr id="3074" name="Picture 2" descr="Altium Designer 21.7.2.23 скачать торрент бесплатно">
            <a:extLst>
              <a:ext uri="{FF2B5EF4-FFF2-40B4-BE49-F238E27FC236}">
                <a16:creationId xmlns:a16="http://schemas.microsoft.com/office/drawing/2014/main" id="{BAAFDD13-9227-4AFE-B111-FBC1E426B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4" r="25907" b="1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196D7-359D-46BD-A28B-28F4DF73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система, позволяющая реализовывать проекты электронных средств на уровне схемы или программного кода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Отличительной особенностью программы является проектная структура и сквозная целостность ведения разработки на разных уровнях проектирования.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Так же в качестве приоритетного направления разработчиков данной программы стоит отметить интеграцию ECAD и MCAD систем.</a:t>
            </a:r>
          </a:p>
        </p:txBody>
      </p:sp>
    </p:spTree>
    <p:extLst>
      <p:ext uri="{BB962C8B-B14F-4D97-AF65-F5344CB8AC3E}">
        <p14:creationId xmlns:p14="http://schemas.microsoft.com/office/powerpoint/2010/main" val="70692450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7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7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3FDAC-3354-4FB4-A3D9-EBF67006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rgbClr val="FFFFFF"/>
                </a:solidFill>
              </a:rPr>
              <a:t>Интеграция с другими САПР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018BA-1F28-4B9E-80E0-E8FCFDD9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500">
                <a:solidFill>
                  <a:srgbClr val="FFFFFF"/>
                </a:solidFill>
              </a:rPr>
              <a:t>Работа с ПЛИС непосредственно в </a:t>
            </a:r>
            <a:r>
              <a:rPr lang="en-US" sz="1500">
                <a:solidFill>
                  <a:srgbClr val="FFFFFF"/>
                </a:solidFill>
              </a:rPr>
              <a:t>Alitium </a:t>
            </a:r>
            <a:r>
              <a:rPr lang="ru-RU" sz="1500">
                <a:solidFill>
                  <a:srgbClr val="FFFFFF"/>
                </a:solidFill>
              </a:rPr>
              <a:t>и передача дальнейшей разработки в спец. САПР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>
                <a:solidFill>
                  <a:srgbClr val="FFFFFF"/>
                </a:solidFill>
              </a:rPr>
              <a:t>Двухсторонняя интеграция с МСАПР в частности </a:t>
            </a:r>
            <a:r>
              <a:rPr lang="en-US" sz="1500">
                <a:solidFill>
                  <a:srgbClr val="FFFFFF"/>
                </a:solidFill>
              </a:rPr>
              <a:t>SolidWorks </a:t>
            </a:r>
            <a:r>
              <a:rPr lang="ru-RU" sz="1500">
                <a:solidFill>
                  <a:srgbClr val="FFFFFF"/>
                </a:solidFill>
              </a:rPr>
              <a:t>и </a:t>
            </a:r>
            <a:r>
              <a:rPr lang="en-US" sz="1500">
                <a:solidFill>
                  <a:srgbClr val="FFFFFF"/>
                </a:solidFill>
              </a:rPr>
              <a:t>Pro/ENGINEER </a:t>
            </a:r>
            <a:r>
              <a:rPr lang="ru-RU" sz="1500">
                <a:solidFill>
                  <a:srgbClr val="FFFFFF"/>
                </a:solidFill>
              </a:rPr>
              <a:t>и </a:t>
            </a:r>
            <a:r>
              <a:rPr lang="en-US" sz="1500">
                <a:solidFill>
                  <a:srgbClr val="FFFFFF"/>
                </a:solidFill>
              </a:rPr>
              <a:t>NX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>
                <a:solidFill>
                  <a:srgbClr val="FFFFFF"/>
                </a:solidFill>
              </a:rPr>
              <a:t>Возможность моделирования интегрируя в компоненты </a:t>
            </a:r>
            <a:r>
              <a:rPr lang="en-US" sz="1500">
                <a:solidFill>
                  <a:srgbClr val="FFFFFF"/>
                </a:solidFill>
              </a:rPr>
              <a:t>SPICE </a:t>
            </a:r>
            <a:r>
              <a:rPr lang="ru-RU" sz="1500">
                <a:solidFill>
                  <a:srgbClr val="FFFFFF"/>
                </a:solidFill>
              </a:rPr>
              <a:t>и </a:t>
            </a:r>
            <a:r>
              <a:rPr lang="en-US" sz="1500">
                <a:solidFill>
                  <a:srgbClr val="FFFFFF"/>
                </a:solidFill>
              </a:rPr>
              <a:t>IBIS </a:t>
            </a:r>
            <a:r>
              <a:rPr lang="ru-RU" sz="1500">
                <a:solidFill>
                  <a:srgbClr val="FFFFFF"/>
                </a:solidFill>
              </a:rPr>
              <a:t>модели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>
                <a:solidFill>
                  <a:srgbClr val="FFFFFF"/>
                </a:solidFill>
              </a:rPr>
              <a:t>Экспорт и импорт чертежей схем и дизайна плат (топологии) в/из  </a:t>
            </a:r>
            <a:r>
              <a:rPr lang="en-US" sz="1500">
                <a:solidFill>
                  <a:srgbClr val="FFFFFF"/>
                </a:solidFill>
              </a:rPr>
              <a:t>AutoCAD </a:t>
            </a:r>
            <a:r>
              <a:rPr lang="ru-RU" sz="1500">
                <a:solidFill>
                  <a:srgbClr val="FFFFFF"/>
                </a:solidFill>
              </a:rPr>
              <a:t>(</a:t>
            </a:r>
            <a:r>
              <a:rPr lang="en-US" sz="1500">
                <a:solidFill>
                  <a:srgbClr val="FFFFFF"/>
                </a:solidFill>
              </a:rPr>
              <a:t>DWG, DXF</a:t>
            </a:r>
            <a:r>
              <a:rPr lang="ru-RU" sz="1500">
                <a:solidFill>
                  <a:srgbClr val="FFFFFF"/>
                </a:solidFill>
              </a:rPr>
              <a:t>)</a:t>
            </a:r>
            <a:r>
              <a:rPr lang="en-US" sz="1500">
                <a:solidFill>
                  <a:srgbClr val="FFFFFF"/>
                </a:solidFill>
              </a:rPr>
              <a:t> </a:t>
            </a:r>
            <a:r>
              <a:rPr lang="ru-RU" sz="1500">
                <a:solidFill>
                  <a:srgbClr val="FFFFFF"/>
                </a:solidFill>
              </a:rPr>
              <a:t>и последние версии </a:t>
            </a:r>
            <a:r>
              <a:rPr lang="en-US" sz="1500">
                <a:solidFill>
                  <a:srgbClr val="FFFFFF"/>
                </a:solidFill>
              </a:rPr>
              <a:t>P-CAD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500">
              <a:solidFill>
                <a:srgbClr val="FFFFFF"/>
              </a:solidFill>
            </a:endParaRPr>
          </a:p>
        </p:txBody>
      </p:sp>
      <p:sp>
        <p:nvSpPr>
          <p:cNvPr id="4108" name="Rectangle 7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isicad: Altium Designer. Новые возможности 18-й версии">
            <a:extLst>
              <a:ext uri="{FF2B5EF4-FFF2-40B4-BE49-F238E27FC236}">
                <a16:creationId xmlns:a16="http://schemas.microsoft.com/office/drawing/2014/main" id="{A98BCEFF-C48D-4D21-9AD5-4435B99A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2534" y="1297178"/>
            <a:ext cx="7823200" cy="4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27206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DD08D-3B0F-4E62-AEA0-68115EE0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Практическая демонстрация создания библиотеки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92540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DD08D-3B0F-4E62-AEA0-68115EE0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 err="1">
                <a:solidFill>
                  <a:schemeClr val="tx2"/>
                </a:solidFill>
              </a:rPr>
              <a:t>Практическая</a:t>
            </a:r>
            <a:r>
              <a:rPr lang="en-US" sz="6600" dirty="0">
                <a:solidFill>
                  <a:schemeClr val="tx2"/>
                </a:solidFill>
              </a:rPr>
              <a:t> </a:t>
            </a:r>
            <a:r>
              <a:rPr lang="en-US" sz="6600" dirty="0" err="1">
                <a:solidFill>
                  <a:schemeClr val="tx2"/>
                </a:solidFill>
              </a:rPr>
              <a:t>демонстрация</a:t>
            </a:r>
            <a:r>
              <a:rPr lang="en-US" sz="6600" dirty="0">
                <a:solidFill>
                  <a:schemeClr val="tx2"/>
                </a:solidFill>
              </a:rPr>
              <a:t> </a:t>
            </a:r>
            <a:r>
              <a:rPr lang="en-US" sz="6600" dirty="0" err="1">
                <a:solidFill>
                  <a:schemeClr val="tx2"/>
                </a:solidFill>
              </a:rPr>
              <a:t>трассировки</a:t>
            </a:r>
            <a:r>
              <a:rPr lang="en-US" sz="6600" dirty="0">
                <a:solidFill>
                  <a:schemeClr val="tx2"/>
                </a:solidFill>
              </a:rPr>
              <a:t> </a:t>
            </a:r>
            <a:r>
              <a:rPr lang="en-US" sz="6600" dirty="0" err="1">
                <a:solidFill>
                  <a:schemeClr val="tx2"/>
                </a:solidFill>
              </a:rPr>
              <a:t>платы</a:t>
            </a:r>
            <a:endParaRPr lang="en-US" sz="66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05886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C02D0-66CB-48F9-8CF2-F47DE5BD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Спасибо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внимание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Лампочки, из которых одна светится, в темноте">
            <a:extLst>
              <a:ext uri="{FF2B5EF4-FFF2-40B4-BE49-F238E27FC236}">
                <a16:creationId xmlns:a16="http://schemas.microsoft.com/office/drawing/2014/main" id="{A35E43D3-7759-4A7A-AF84-5342812F7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5" r="16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نرم افزار برق Altium Designer - فروشگاه اینترنتی سیناوش">
            <a:extLst>
              <a:ext uri="{FF2B5EF4-FFF2-40B4-BE49-F238E27FC236}">
                <a16:creationId xmlns:a16="http://schemas.microsoft.com/office/drawing/2014/main" id="{75CE69A9-FC61-4D05-948E-D8C3DABF4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0" b="31949"/>
          <a:stretch/>
        </p:blipFill>
        <p:spPr bwMode="auto">
          <a:xfrm>
            <a:off x="6805053" y="4706449"/>
            <a:ext cx="3761509" cy="15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16182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212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Ретро</vt:lpstr>
      <vt:lpstr>Altium Designer</vt:lpstr>
      <vt:lpstr>ЭСАПР</vt:lpstr>
      <vt:lpstr>Altium Designer сегодня</vt:lpstr>
      <vt:lpstr>Интеграция с другими САПР</vt:lpstr>
      <vt:lpstr>Практическая демонстрация создания библиотеки</vt:lpstr>
      <vt:lpstr>Практическая демонстрация трассировки платы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Altium Designer</dc:title>
  <dc:creator>Azek Clark</dc:creator>
  <cp:lastModifiedBy>Azek Clark</cp:lastModifiedBy>
  <cp:revision>1</cp:revision>
  <dcterms:created xsi:type="dcterms:W3CDTF">2021-10-23T06:42:35Z</dcterms:created>
  <dcterms:modified xsi:type="dcterms:W3CDTF">2021-10-23T08:21:48Z</dcterms:modified>
</cp:coreProperties>
</file>