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7" r:id="rId2"/>
    <p:sldId id="412" r:id="rId3"/>
    <p:sldId id="416" r:id="rId4"/>
    <p:sldId id="417" r:id="rId5"/>
    <p:sldId id="418" r:id="rId6"/>
    <p:sldId id="419" r:id="rId7"/>
    <p:sldId id="420" r:id="rId8"/>
    <p:sldId id="421" r:id="rId9"/>
    <p:sldId id="422" r:id="rId10"/>
    <p:sldId id="423" r:id="rId11"/>
    <p:sldId id="424" r:id="rId12"/>
    <p:sldId id="425" r:id="rId13"/>
    <p:sldId id="426" r:id="rId14"/>
    <p:sldId id="427" r:id="rId15"/>
    <p:sldId id="428" r:id="rId16"/>
    <p:sldId id="429" r:id="rId17"/>
    <p:sldId id="430" r:id="rId18"/>
    <p:sldId id="431" r:id="rId19"/>
    <p:sldId id="436" r:id="rId20"/>
    <p:sldId id="441" r:id="rId21"/>
    <p:sldId id="432" r:id="rId22"/>
    <p:sldId id="433" r:id="rId23"/>
    <p:sldId id="437" r:id="rId24"/>
    <p:sldId id="440" r:id="rId25"/>
    <p:sldId id="434" r:id="rId26"/>
    <p:sldId id="435" r:id="rId27"/>
    <p:sldId id="438" r:id="rId28"/>
    <p:sldId id="439" r:id="rId29"/>
    <p:sldId id="413" r:id="rId30"/>
    <p:sldId id="442" r:id="rId31"/>
    <p:sldId id="443" r:id="rId32"/>
    <p:sldId id="444" r:id="rId33"/>
    <p:sldId id="445" r:id="rId34"/>
    <p:sldId id="446" r:id="rId35"/>
    <p:sldId id="447" r:id="rId36"/>
    <p:sldId id="414" r:id="rId37"/>
    <p:sldId id="448" r:id="rId38"/>
    <p:sldId id="449" r:id="rId39"/>
    <p:sldId id="450" r:id="rId40"/>
    <p:sldId id="451" r:id="rId41"/>
    <p:sldId id="452" r:id="rId42"/>
    <p:sldId id="453" r:id="rId43"/>
    <p:sldId id="454" r:id="rId44"/>
    <p:sldId id="455" r:id="rId45"/>
    <p:sldId id="456" r:id="rId46"/>
    <p:sldId id="457" r:id="rId47"/>
    <p:sldId id="458" r:id="rId48"/>
    <p:sldId id="415" r:id="rId49"/>
    <p:sldId id="459" r:id="rId50"/>
    <p:sldId id="460" r:id="rId51"/>
    <p:sldId id="461" r:id="rId52"/>
    <p:sldId id="462" r:id="rId53"/>
    <p:sldId id="463" r:id="rId54"/>
    <p:sldId id="464" r:id="rId55"/>
    <p:sldId id="465" r:id="rId56"/>
    <p:sldId id="466" r:id="rId57"/>
    <p:sldId id="467" r:id="rId58"/>
    <p:sldId id="469" r:id="rId59"/>
    <p:sldId id="468" r:id="rId60"/>
    <p:sldId id="309" r:id="rId61"/>
    <p:sldId id="408" r:id="rId62"/>
  </p:sldIdLst>
  <p:sldSz cx="9144000" cy="6858000" type="screen4x3"/>
  <p:notesSz cx="6858000" cy="9144000"/>
  <p:custDataLst>
    <p:tags r:id="rId64"/>
  </p:custDataLst>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008000"/>
    <a:srgbClr val="0000FF"/>
    <a:srgbClr val="FFFF99"/>
    <a:srgbClr val="E6E6FF"/>
    <a:srgbClr val="66FF66"/>
    <a:srgbClr val="CC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5" autoAdjust="0"/>
    <p:restoredTop sz="68921" autoAdjust="0"/>
  </p:normalViewPr>
  <p:slideViewPr>
    <p:cSldViewPr snapToGrid="0">
      <p:cViewPr>
        <p:scale>
          <a:sx n="70" d="100"/>
          <a:sy n="70" d="100"/>
        </p:scale>
        <p:origin x="-207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48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38.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17.wmf"/><Relationship Id="rId5" Type="http://schemas.openxmlformats.org/officeDocument/2006/relationships/image" Target="../media/image28.wmf"/><Relationship Id="rId4"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ru-RU"/>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ru-RU"/>
          </a:p>
        </p:txBody>
      </p:sp>
      <p:sp>
        <p:nvSpPr>
          <p:cNvPr id="675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ru-RU"/>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CDA7F815-2CB7-4651-B811-DA21B6B7A775}" type="slidenum">
              <a:rPr lang="ru-RU"/>
              <a:pPr>
                <a:defRPr/>
              </a:pPr>
              <a:t>‹#›</a:t>
            </a:fld>
            <a:endParaRPr lang="ru-RU"/>
          </a:p>
        </p:txBody>
      </p:sp>
    </p:spTree>
    <p:extLst>
      <p:ext uri="{BB962C8B-B14F-4D97-AF65-F5344CB8AC3E}">
        <p14:creationId xmlns:p14="http://schemas.microsoft.com/office/powerpoint/2010/main" val="40878592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Образ слайда 1"/>
          <p:cNvSpPr>
            <a:spLocks noGrp="1" noRot="1" noChangeAspect="1" noTextEdit="1"/>
          </p:cNvSpPr>
          <p:nvPr>
            <p:ph type="sldImg"/>
          </p:nvPr>
        </p:nvSpPr>
        <p:spPr>
          <a:ln/>
        </p:spPr>
      </p:sp>
      <p:sp>
        <p:nvSpPr>
          <p:cNvPr id="68611"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t>Как вы знаете, </a:t>
            </a:r>
            <a:r>
              <a:rPr lang="ru-RU" altLang="ru-RU" b="1" smtClean="0"/>
              <a:t>алгоритмом </a:t>
            </a:r>
            <a:r>
              <a:rPr lang="ru-RU" altLang="ru-RU" smtClean="0"/>
              <a:t>называют точный набор инструкций для исполнителя, который приводит к решению задачи за конечное время.</a:t>
            </a:r>
          </a:p>
          <a:p>
            <a:endParaRPr lang="ru-RU" altLang="ru-RU" smtClean="0"/>
          </a:p>
          <a:p>
            <a:r>
              <a:rPr lang="ru-RU" altLang="ru-RU" smtClean="0"/>
              <a:t>Особый интерес проявляли к алгоритмам математики. Один из древнейших известных алгоритмов — алгоритм Евклида для вычисления наибольшего общего делителя (НОД) двух натуральных чисел. Само слово ≪алгоритм≫ (от имени математика IX века аль-Хорезми, которого считают основателем алгебры) ввёл в науку в XVII веке немецкий математик Г. В. Лейбниц.</a:t>
            </a:r>
          </a:p>
          <a:p>
            <a:endParaRPr lang="ru-RU" altLang="ru-RU" smtClean="0"/>
          </a:p>
          <a:p>
            <a:r>
              <a:rPr lang="ru-RU" altLang="ru-RU" smtClean="0"/>
              <a:t>Долгое время считалось, что для любой математической задачи можно найти метод (алгоритм) решения, просто для ряда задач такие алгоритмы ещё не найдены. Эту идею высказал аль-Хорез-ми, такой же точки зрения придерживались и другие математики вплоть до начала XX века.</a:t>
            </a:r>
          </a:p>
          <a:p>
            <a:endParaRPr lang="ru-RU" altLang="ru-RU" smtClean="0"/>
          </a:p>
          <a:p>
            <a:r>
              <a:rPr lang="ru-RU" altLang="ru-RU" smtClean="0"/>
              <a:t>Однако, несмотря на все усилия, решить некоторые задачи не удавалось в течение столетий. Например, безуспешно закончились многочисленные попытки найти алгоритм доказательства правильности любой теоремы на основе заданной системы аксиом.</a:t>
            </a:r>
          </a:p>
          <a:p>
            <a:endParaRPr lang="ru-RU" altLang="ru-RU" smtClean="0"/>
          </a:p>
          <a:p>
            <a:r>
              <a:rPr lang="ru-RU" altLang="ru-RU" smtClean="0"/>
              <a:t>В 1931 г. австрийский математик К. Гёдель доказал теорему о неполноте, смысл которой состоит в том, что в любой достаточно сложной формальной системе, основанной на аксиомах (например, в арифметике, где введены натуральные числа и операции сложения и умножения), есть утверждение, которое невозможно ни доказать, ни опровергнуть в рамках этой системы. Поэтому было высказано предположение о том, что некоторые задачи </a:t>
            </a:r>
            <a:r>
              <a:rPr lang="ru-RU" altLang="ru-RU" b="1" smtClean="0"/>
              <a:t>алгоритмически неразрешимы, </a:t>
            </a:r>
            <a:r>
              <a:rPr lang="ru-RU" altLang="ru-RU" smtClean="0"/>
              <a:t>т. е. для них в принципе не существует алгоритма решения, и поэтому искать его бессмысленно. Чтобы строго доказать или опровергнуть эту гипотезу, нужно было ввести математическое понятие алгоритма.</a:t>
            </a:r>
          </a:p>
          <a:p>
            <a:endParaRPr lang="ru-RU" altLang="ru-RU" smtClean="0"/>
          </a:p>
          <a:p>
            <a:r>
              <a:rPr lang="ru-RU" altLang="ru-RU" smtClean="0"/>
              <a:t>≪Определение≫, которое мы привели в начале главы, часто называют </a:t>
            </a:r>
            <a:r>
              <a:rPr lang="ru-RU" altLang="ru-RU" i="1" smtClean="0"/>
              <a:t>интуитивным, </a:t>
            </a:r>
            <a:r>
              <a:rPr lang="ru-RU" altLang="ru-RU" smtClean="0"/>
              <a:t>потому что оно содержит такие ≪нематематические≫ понятия, как ≪точный набор≫, ≪инструкция≫, ≪исполнитель≫, ≪решение задачи≫. Эти термины невозможно записать строго, используя язык математики и логики, поэтому для математического доказательства такое определение не подходит.</a:t>
            </a:r>
          </a:p>
          <a:p>
            <a:endParaRPr lang="ru-RU" altLang="ru-RU" smtClean="0"/>
          </a:p>
        </p:txBody>
      </p:sp>
      <p:sp>
        <p:nvSpPr>
          <p:cNvPr id="68612"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BDFB529-3F50-44A9-8E71-855B7283ECA4}" type="slidenum">
              <a:rPr lang="ru-RU" altLang="ru-RU" smtClean="0"/>
              <a:pPr eaLnBrk="1" hangingPunct="1"/>
              <a:t>3</a:t>
            </a:fld>
            <a:endParaRPr lang="ru-RU" altLang="ru-R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Образ слайда 1"/>
          <p:cNvSpPr>
            <a:spLocks noGrp="1" noRot="1" noChangeAspect="1" noTextEdit="1"/>
          </p:cNvSpPr>
          <p:nvPr>
            <p:ph type="sldImg"/>
          </p:nvPr>
        </p:nvSpPr>
        <p:spPr>
          <a:ln/>
        </p:spPr>
      </p:sp>
      <p:sp>
        <p:nvSpPr>
          <p:cNvPr id="77827"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t>Автоматом называют устройство, работающее без участия человека.</a:t>
            </a:r>
            <a:r>
              <a:rPr lang="en-US" altLang="ru-RU" smtClean="0"/>
              <a:t> </a:t>
            </a:r>
            <a:r>
              <a:rPr lang="ru-RU" altLang="ru-RU" smtClean="0"/>
              <a:t>Автомат в машине Тьюринга имеет несколько состояний</a:t>
            </a:r>
            <a:r>
              <a:rPr lang="en-US" altLang="ru-RU" smtClean="0"/>
              <a:t> </a:t>
            </a:r>
            <a:r>
              <a:rPr lang="ru-RU" altLang="ru-RU" smtClean="0"/>
              <a:t>и при определённых условиях переходит из одного состояния в</a:t>
            </a:r>
            <a:r>
              <a:rPr lang="en-US" altLang="ru-RU" smtClean="0"/>
              <a:t> </a:t>
            </a:r>
            <a:r>
              <a:rPr lang="ru-RU" altLang="ru-RU" smtClean="0"/>
              <a:t>другое. Состояние автомата определяет ту промежуточную задачу,</a:t>
            </a:r>
            <a:r>
              <a:rPr lang="en-US" altLang="ru-RU" smtClean="0"/>
              <a:t> </a:t>
            </a:r>
            <a:r>
              <a:rPr lang="ru-RU" altLang="ru-RU" smtClean="0"/>
              <a:t>которую решает автомат в данный момент. Это напоминает состояния</a:t>
            </a:r>
            <a:r>
              <a:rPr lang="en-US" altLang="ru-RU" smtClean="0"/>
              <a:t> </a:t>
            </a:r>
            <a:r>
              <a:rPr lang="ru-RU" altLang="ru-RU" smtClean="0"/>
              <a:t>человека: ночью он спит (состояние 1), утром встаёт и умывается</a:t>
            </a:r>
            <a:r>
              <a:rPr lang="en-US" altLang="ru-RU" smtClean="0"/>
              <a:t> </a:t>
            </a:r>
            <a:r>
              <a:rPr lang="ru-RU" altLang="ru-RU" smtClean="0"/>
              <a:t>(состояние 2), завтракает (состояние 3), идёт на работу</a:t>
            </a:r>
            <a:r>
              <a:rPr lang="en-US" altLang="ru-RU" smtClean="0"/>
              <a:t> </a:t>
            </a:r>
            <a:r>
              <a:rPr lang="ru-RU" altLang="ru-RU" smtClean="0"/>
              <a:t>(состояние 4) и т. д.</a:t>
            </a:r>
            <a:endParaRPr lang="en-US" altLang="ru-RU" smtClean="0"/>
          </a:p>
          <a:p>
            <a:endParaRPr lang="ru-RU" altLang="ru-RU" smtClean="0"/>
          </a:p>
          <a:p>
            <a:r>
              <a:rPr lang="ru-RU" altLang="ru-RU" smtClean="0"/>
              <a:t>Множество всех состояний автомата обозначается буквой </a:t>
            </a:r>
            <a:r>
              <a:rPr lang="ru-RU" altLang="ru-RU" i="1" smtClean="0"/>
              <a:t>Q, </a:t>
            </a:r>
            <a:r>
              <a:rPr lang="ru-RU" altLang="ru-RU" smtClean="0"/>
              <a:t>а его</a:t>
            </a:r>
            <a:r>
              <a:rPr lang="en-US" altLang="ru-RU" smtClean="0"/>
              <a:t> </a:t>
            </a:r>
            <a:r>
              <a:rPr lang="ru-RU" altLang="ru-RU" smtClean="0"/>
              <a:t>элементы — строчными буквами </a:t>
            </a:r>
            <a:r>
              <a:rPr lang="ru-RU" altLang="ru-RU" i="1" smtClean="0"/>
              <a:t>q </a:t>
            </a:r>
            <a:r>
              <a:rPr lang="ru-RU" altLang="ru-RU" smtClean="0"/>
              <a:t>с индексами: </a:t>
            </a:r>
            <a:r>
              <a:rPr lang="ru-RU" altLang="ru-RU" i="1" smtClean="0"/>
              <a:t>Q = {q</a:t>
            </a:r>
            <a:r>
              <a:rPr lang="en-US" altLang="ru-RU" i="1" smtClean="0"/>
              <a:t>1</a:t>
            </a:r>
            <a:r>
              <a:rPr lang="ru-RU" altLang="ru-RU" i="1" smtClean="0"/>
              <a:t>, q2, </a:t>
            </a:r>
            <a:r>
              <a:rPr lang="ru-RU" altLang="ru-RU" b="1" smtClean="0"/>
              <a:t>..., </a:t>
            </a:r>
            <a:r>
              <a:rPr lang="ru-RU" altLang="ru-RU" i="1" smtClean="0"/>
              <a:t>qM).</a:t>
            </a:r>
          </a:p>
          <a:p>
            <a:r>
              <a:rPr lang="ru-RU" altLang="ru-RU" smtClean="0"/>
              <a:t>Принято, что в начальный момент машина Тьюринга находится в состоянии</a:t>
            </a:r>
            <a:r>
              <a:rPr lang="en-US" altLang="ru-RU" smtClean="0"/>
              <a:t> </a:t>
            </a:r>
            <a:r>
              <a:rPr lang="en-US" altLang="ru-RU" i="1" smtClean="0"/>
              <a:t>q1</a:t>
            </a:r>
          </a:p>
          <a:p>
            <a:endParaRPr lang="en-US" altLang="ru-RU" i="1" smtClean="0"/>
          </a:p>
          <a:p>
            <a:r>
              <a:rPr lang="ru-RU" altLang="ru-RU" smtClean="0"/>
              <a:t>Особое состояние </a:t>
            </a:r>
            <a:r>
              <a:rPr lang="ru-RU" altLang="ru-RU" i="1" smtClean="0"/>
              <a:t>q0 </a:t>
            </a:r>
            <a:r>
              <a:rPr lang="ru-RU" altLang="ru-RU" smtClean="0"/>
              <a:t>— это </a:t>
            </a:r>
            <a:r>
              <a:rPr lang="ru-RU" altLang="ru-RU" b="1" smtClean="0"/>
              <a:t>состояние останова. </a:t>
            </a:r>
            <a:r>
              <a:rPr lang="ru-RU" altLang="ru-RU" smtClean="0"/>
              <a:t>Если машина</a:t>
            </a:r>
            <a:r>
              <a:rPr lang="en-US" altLang="ru-RU" smtClean="0"/>
              <a:t> </a:t>
            </a:r>
            <a:r>
              <a:rPr lang="ru-RU" altLang="ru-RU" smtClean="0"/>
              <a:t>переходит в это состояние, выполнение программы сразу</a:t>
            </a:r>
            <a:r>
              <a:rPr lang="en-US" altLang="ru-RU" smtClean="0"/>
              <a:t> </a:t>
            </a:r>
            <a:r>
              <a:rPr lang="ru-RU" altLang="ru-RU" smtClean="0"/>
              <a:t>останавливается.</a:t>
            </a:r>
          </a:p>
          <a:p>
            <a:endParaRPr lang="en-US" altLang="ru-RU" smtClean="0"/>
          </a:p>
        </p:txBody>
      </p:sp>
      <p:sp>
        <p:nvSpPr>
          <p:cNvPr id="77828"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F2572BA-BE6A-4F09-B53E-CE0806A0D59B}" type="slidenum">
              <a:rPr lang="ru-RU" altLang="ru-RU" smtClean="0"/>
              <a:pPr eaLnBrk="1" hangingPunct="1"/>
              <a:t>13</a:t>
            </a:fld>
            <a:endParaRPr lang="ru-RU" altLang="ru-R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Образ слайда 1"/>
          <p:cNvSpPr>
            <a:spLocks noGrp="1" noRot="1" noChangeAspect="1" noTextEdit="1"/>
          </p:cNvSpPr>
          <p:nvPr>
            <p:ph type="sldImg"/>
          </p:nvPr>
        </p:nvSpPr>
        <p:spPr>
          <a:ln/>
        </p:spPr>
      </p:sp>
      <p:sp>
        <p:nvSpPr>
          <p:cNvPr id="78851"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t>Автомат управляется </a:t>
            </a:r>
            <a:r>
              <a:rPr lang="ru-RU" altLang="ru-RU" b="1" smtClean="0"/>
              <a:t>программой. </a:t>
            </a:r>
            <a:r>
              <a:rPr lang="ru-RU" altLang="ru-RU" smtClean="0"/>
              <a:t>Во время каждого шага</a:t>
            </a:r>
            <a:r>
              <a:rPr lang="en-US" altLang="ru-RU" smtClean="0"/>
              <a:t> </a:t>
            </a:r>
            <a:r>
              <a:rPr lang="ru-RU" altLang="ru-RU" smtClean="0"/>
              <a:t>программы автомат выполняет последовательно три действия:</a:t>
            </a:r>
          </a:p>
          <a:p>
            <a:r>
              <a:rPr lang="ru-RU" altLang="ru-RU" smtClean="0"/>
              <a:t>1) изменяет символ в рабочей ячейке на другой (или оставляет без</a:t>
            </a:r>
            <a:r>
              <a:rPr lang="en-US" altLang="ru-RU" smtClean="0"/>
              <a:t> </a:t>
            </a:r>
            <a:r>
              <a:rPr lang="ru-RU" altLang="ru-RU" smtClean="0"/>
              <a:t>изменений);</a:t>
            </a:r>
          </a:p>
          <a:p>
            <a:r>
              <a:rPr lang="ru-RU" altLang="ru-RU" smtClean="0"/>
              <a:t>2) перемещает каретку влево или вправо (или оставляет на месте);</a:t>
            </a:r>
          </a:p>
          <a:p>
            <a:r>
              <a:rPr lang="ru-RU" altLang="ru-RU" smtClean="0"/>
              <a:t>3) переходит в другое состояние (или остаётся в прежнем состоянии).</a:t>
            </a:r>
            <a:endParaRPr lang="en-US" altLang="ru-RU" smtClean="0"/>
          </a:p>
          <a:p>
            <a:endParaRPr lang="ru-RU" altLang="ru-RU" smtClean="0"/>
          </a:p>
          <a:p>
            <a:r>
              <a:rPr lang="ru-RU" altLang="ru-RU" smtClean="0"/>
              <a:t>Поэтому при составлении программы для каждой пары (</a:t>
            </a:r>
            <a:r>
              <a:rPr lang="ru-RU" altLang="ru-RU" i="1" smtClean="0"/>
              <a:t>символ,</a:t>
            </a:r>
            <a:r>
              <a:rPr lang="en-US" altLang="ru-RU" i="1" smtClean="0"/>
              <a:t> </a:t>
            </a:r>
            <a:r>
              <a:rPr lang="ru-RU" altLang="ru-RU" i="1" smtClean="0"/>
              <a:t>состояние) </a:t>
            </a:r>
            <a:r>
              <a:rPr lang="ru-RU" altLang="ru-RU" smtClean="0"/>
              <a:t>нужно определить три параметра: символ а</a:t>
            </a:r>
            <a:r>
              <a:rPr lang="en-US" altLang="ru-RU" smtClean="0"/>
              <a:t>i</a:t>
            </a:r>
            <a:r>
              <a:rPr lang="ru-RU" altLang="ru-RU" smtClean="0"/>
              <a:t> из выбранного</a:t>
            </a:r>
            <a:r>
              <a:rPr lang="en-US" altLang="ru-RU" smtClean="0"/>
              <a:t> </a:t>
            </a:r>
            <a:r>
              <a:rPr lang="ru-RU" altLang="ru-RU" smtClean="0"/>
              <a:t>алфавита </a:t>
            </a:r>
            <a:r>
              <a:rPr lang="ru-RU" altLang="ru-RU" i="1" smtClean="0"/>
              <a:t>А, </a:t>
            </a:r>
            <a:r>
              <a:rPr lang="ru-RU" altLang="ru-RU" smtClean="0"/>
              <a:t>направление перемещения каретки (&lt;—</a:t>
            </a:r>
            <a:r>
              <a:rPr lang="en-US" altLang="ru-RU" smtClean="0"/>
              <a:t> </a:t>
            </a:r>
            <a:r>
              <a:rPr lang="ru-RU" altLang="ru-RU" smtClean="0"/>
              <a:t>влево, </a:t>
            </a:r>
            <a:r>
              <a:rPr lang="ru-RU" altLang="ru-RU" i="1" smtClean="0"/>
              <a:t>—&gt; </a:t>
            </a:r>
            <a:r>
              <a:rPr lang="ru-RU" altLang="ru-RU" smtClean="0"/>
              <a:t>вправо, точка — нет перемещения) и новое состояние</a:t>
            </a:r>
            <a:r>
              <a:rPr lang="en-US" altLang="ru-RU" smtClean="0"/>
              <a:t> </a:t>
            </a:r>
            <a:r>
              <a:rPr lang="ru-RU" altLang="ru-RU" smtClean="0"/>
              <a:t>автомата </a:t>
            </a:r>
            <a:r>
              <a:rPr lang="ru-RU" altLang="ru-RU" i="1" smtClean="0"/>
              <a:t>qk. </a:t>
            </a:r>
            <a:r>
              <a:rPr lang="ru-RU" altLang="ru-RU" smtClean="0"/>
              <a:t>Например, команда </a:t>
            </a:r>
            <a:r>
              <a:rPr lang="ru-RU" altLang="ru-RU" b="1" smtClean="0"/>
              <a:t>1 </a:t>
            </a:r>
            <a:r>
              <a:rPr lang="en-US" altLang="ru-RU" b="1" smtClean="0">
                <a:sym typeface="Wingdings" pitchFamily="2" charset="2"/>
              </a:rPr>
              <a:t></a:t>
            </a:r>
            <a:r>
              <a:rPr lang="ru-RU" altLang="ru-RU" b="1" smtClean="0"/>
              <a:t> </a:t>
            </a:r>
            <a:r>
              <a:rPr lang="ru-RU" altLang="ru-RU" i="1" smtClean="0"/>
              <a:t>q</a:t>
            </a:r>
            <a:r>
              <a:rPr lang="en-US" altLang="ru-RU" i="1" smtClean="0"/>
              <a:t>1</a:t>
            </a:r>
            <a:r>
              <a:rPr lang="ru-RU" altLang="ru-RU" i="1" smtClean="0"/>
              <a:t> </a:t>
            </a:r>
            <a:r>
              <a:rPr lang="ru-RU" altLang="ru-RU" smtClean="0"/>
              <a:t>обозначает ≪заменить</a:t>
            </a:r>
            <a:r>
              <a:rPr lang="en-US" altLang="ru-RU" smtClean="0"/>
              <a:t> </a:t>
            </a:r>
            <a:r>
              <a:rPr lang="ru-RU" altLang="ru-RU" smtClean="0"/>
              <a:t>символ на 1, переместить каретку вправо на 1 ячейку и перейти в состояние </a:t>
            </a:r>
            <a:r>
              <a:rPr lang="en-US" altLang="ru-RU" i="1" smtClean="0"/>
              <a:t>q</a:t>
            </a:r>
            <a:r>
              <a:rPr lang="ru-RU" altLang="ru-RU" i="1" smtClean="0"/>
              <a:t>1</a:t>
            </a:r>
            <a:r>
              <a:rPr lang="en-US" altLang="ru-RU" smtClean="0"/>
              <a:t>≫.</a:t>
            </a:r>
            <a:endParaRPr lang="ru-RU" altLang="ru-RU" smtClean="0"/>
          </a:p>
          <a:p>
            <a:endParaRPr lang="en-US" altLang="ru-RU" smtClean="0"/>
          </a:p>
        </p:txBody>
      </p:sp>
      <p:sp>
        <p:nvSpPr>
          <p:cNvPr id="78852"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82D73C1-AA63-452C-BFA9-EFF5FAF24E45}" type="slidenum">
              <a:rPr lang="ru-RU" altLang="ru-RU" smtClean="0"/>
              <a:pPr eaLnBrk="1" hangingPunct="1"/>
              <a:t>14</a:t>
            </a:fld>
            <a:endParaRPr lang="ru-RU" altLang="ru-R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Образ слайда 1"/>
          <p:cNvSpPr>
            <a:spLocks noGrp="1" noRot="1" noChangeAspect="1" noTextEdit="1"/>
          </p:cNvSpPr>
          <p:nvPr>
            <p:ph type="sldImg"/>
          </p:nvPr>
        </p:nvSpPr>
        <p:spPr>
          <a:ln/>
        </p:spPr>
      </p:sp>
      <p:sp>
        <p:nvSpPr>
          <p:cNvPr id="79875"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b="1" smtClean="0"/>
              <a:t>Пример </a:t>
            </a:r>
            <a:r>
              <a:rPr lang="ru-RU" altLang="ru-RU" smtClean="0"/>
              <a:t>1. На ленте записано число в двоичной системе счисления. Каретка находится где-то над числом. Требуется увеличить число на единицу.</a:t>
            </a:r>
          </a:p>
          <a:p>
            <a:r>
              <a:rPr lang="ru-RU" altLang="ru-RU" smtClean="0"/>
              <a:t>Для того чтобы построить машину Тьюринга, нужно:</a:t>
            </a:r>
          </a:p>
          <a:p>
            <a:r>
              <a:rPr lang="ru-RU" altLang="ru-RU" smtClean="0"/>
              <a:t>• определить алфавит машины Тьюринга </a:t>
            </a:r>
            <a:r>
              <a:rPr lang="ru-RU" altLang="ru-RU" i="1" smtClean="0"/>
              <a:t>А;</a:t>
            </a:r>
          </a:p>
          <a:p>
            <a:r>
              <a:rPr lang="ru-RU" altLang="ru-RU" smtClean="0"/>
              <a:t>• выделить простейшие подзадачи и определить набор возможных состояний </a:t>
            </a:r>
            <a:r>
              <a:rPr lang="ru-RU" altLang="ru-RU" i="1" smtClean="0"/>
              <a:t>Q; </a:t>
            </a:r>
            <a:r>
              <a:rPr lang="ru-RU" altLang="ru-RU" smtClean="0"/>
              <a:t>задать начальное состояние </a:t>
            </a:r>
            <a:r>
              <a:rPr lang="ru-RU" altLang="ru-RU" i="1" smtClean="0"/>
              <a:t>q1 </a:t>
            </a:r>
            <a:r>
              <a:rPr lang="ru-RU" altLang="ru-RU" smtClean="0"/>
              <a:t>и конечное состояние </a:t>
            </a:r>
            <a:r>
              <a:rPr lang="ru-RU" altLang="ru-RU" i="1" smtClean="0"/>
              <a:t>q0 </a:t>
            </a:r>
            <a:r>
              <a:rPr lang="ru-RU" altLang="ru-RU" smtClean="0"/>
              <a:t>(в котором машина останавливается);</a:t>
            </a:r>
          </a:p>
          <a:p>
            <a:r>
              <a:rPr lang="ru-RU" altLang="ru-RU" smtClean="0"/>
              <a:t>• составить программу, т. е. для каждой пары (а</a:t>
            </a:r>
            <a:r>
              <a:rPr lang="en-US" altLang="ru-RU" smtClean="0"/>
              <a:t>i</a:t>
            </a:r>
            <a:r>
              <a:rPr lang="ru-RU" altLang="ru-RU" smtClean="0"/>
              <a:t>;, </a:t>
            </a:r>
            <a:r>
              <a:rPr lang="ru-RU" altLang="ru-RU" i="1" smtClean="0"/>
              <a:t>qk) </a:t>
            </a:r>
            <a:r>
              <a:rPr lang="ru-RU" altLang="ru-RU" smtClean="0"/>
              <a:t>определить</a:t>
            </a:r>
            <a:r>
              <a:rPr lang="en-US" altLang="ru-RU" smtClean="0"/>
              <a:t> </a:t>
            </a:r>
            <a:r>
              <a:rPr lang="ru-RU" altLang="ru-RU" smtClean="0"/>
              <a:t>команду, которую должен выполнить автомат.</a:t>
            </a:r>
            <a:endParaRPr lang="en-US" altLang="ru-RU" smtClean="0"/>
          </a:p>
          <a:p>
            <a:endParaRPr lang="ru-RU" altLang="ru-RU" smtClean="0"/>
          </a:p>
          <a:p>
            <a:r>
              <a:rPr lang="ru-RU" altLang="ru-RU" smtClean="0"/>
              <a:t>Как мы уже выяснили, алфавит машины Тьюринга, работающей</a:t>
            </a:r>
            <a:r>
              <a:rPr lang="en-US" altLang="ru-RU" smtClean="0"/>
              <a:t> </a:t>
            </a:r>
            <a:r>
              <a:rPr lang="ru-RU" altLang="ru-RU" smtClean="0"/>
              <a:t>с двоичными числами, включает символы 0, 1 и пробел:</a:t>
            </a:r>
          </a:p>
          <a:p>
            <a:r>
              <a:rPr lang="ru-RU" altLang="ru-RU" i="1" smtClean="0"/>
              <a:t>А </a:t>
            </a:r>
            <a:r>
              <a:rPr lang="ru-RU" altLang="ru-RU" smtClean="0"/>
              <a:t>= {0, 1, □ }. Определим возможные состояния (разобьём задачу</a:t>
            </a:r>
            <a:r>
              <a:rPr lang="en-US" altLang="ru-RU" smtClean="0"/>
              <a:t> </a:t>
            </a:r>
            <a:r>
              <a:rPr lang="ru-RU" altLang="ru-RU" smtClean="0"/>
              <a:t>на элементарные подзадачи):</a:t>
            </a:r>
            <a:r>
              <a:rPr lang="en-US" altLang="ru-RU" smtClean="0"/>
              <a:t> </a:t>
            </a:r>
          </a:p>
          <a:p>
            <a:r>
              <a:rPr lang="ru-RU" altLang="ru-RU" smtClean="0"/>
              <a:t>1) </a:t>
            </a:r>
            <a:r>
              <a:rPr lang="en-US" altLang="ru-RU" smtClean="0"/>
              <a:t>q1</a:t>
            </a:r>
            <a:r>
              <a:rPr lang="ru-RU" altLang="ru-RU" smtClean="0"/>
              <a:t>— автомат ищет правый конец слова (числа) на ленте;</a:t>
            </a:r>
          </a:p>
          <a:p>
            <a:r>
              <a:rPr lang="ru-RU" altLang="ru-RU" i="1" smtClean="0"/>
              <a:t>2) q2 </a:t>
            </a:r>
            <a:r>
              <a:rPr lang="ru-RU" altLang="ru-RU" smtClean="0"/>
              <a:t>— автомат увеличивает число на 1, проходя его справа налево,</a:t>
            </a:r>
            <a:r>
              <a:rPr lang="en-US" altLang="ru-RU" smtClean="0"/>
              <a:t> </a:t>
            </a:r>
            <a:r>
              <a:rPr lang="ru-RU" altLang="ru-RU" smtClean="0"/>
              <a:t>и останавливается, закончив работу.</a:t>
            </a:r>
          </a:p>
        </p:txBody>
      </p:sp>
      <p:sp>
        <p:nvSpPr>
          <p:cNvPr id="79876"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F2D2EF9-D42D-4956-852D-05A912183976}" type="slidenum">
              <a:rPr lang="ru-RU" altLang="ru-RU" smtClean="0"/>
              <a:pPr eaLnBrk="1" hangingPunct="1"/>
              <a:t>15</a:t>
            </a:fld>
            <a:endParaRPr lang="ru-RU" altLang="ru-RU"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Образ слайда 1"/>
          <p:cNvSpPr>
            <a:spLocks noGrp="1" noRot="1" noChangeAspect="1" noTextEdit="1"/>
          </p:cNvSpPr>
          <p:nvPr>
            <p:ph type="sldImg"/>
          </p:nvPr>
        </p:nvSpPr>
        <p:spPr>
          <a:ln/>
        </p:spPr>
      </p:sp>
      <p:sp>
        <p:nvSpPr>
          <p:cNvPr id="80899"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t>Теперь займёмся программой. На первом этапе, когда автомат</a:t>
            </a:r>
            <a:r>
              <a:rPr lang="en-US" altLang="ru-RU" smtClean="0"/>
              <a:t> </a:t>
            </a:r>
            <a:r>
              <a:rPr lang="ru-RU" altLang="ru-RU" smtClean="0"/>
              <a:t>ищет конец слова, его работа может быть описана так:</a:t>
            </a:r>
          </a:p>
          <a:p>
            <a:r>
              <a:rPr lang="ru-RU" altLang="ru-RU" smtClean="0"/>
              <a:t>1) если в рабочей ячейке записана цифра 0, переместиться вправо;</a:t>
            </a:r>
          </a:p>
          <a:p>
            <a:r>
              <a:rPr lang="ru-RU" altLang="ru-RU" smtClean="0"/>
              <a:t>2) если в рабочей ячейке записана цифра 1, переместиться вправо;</a:t>
            </a:r>
          </a:p>
          <a:p>
            <a:r>
              <a:rPr lang="ru-RU" altLang="ru-RU" smtClean="0"/>
              <a:t>3) если в рабочей ячейке пробел, переместить каретку влево и перейти</a:t>
            </a:r>
            <a:r>
              <a:rPr lang="en-US" altLang="ru-RU" smtClean="0"/>
              <a:t> </a:t>
            </a:r>
            <a:r>
              <a:rPr lang="ru-RU" altLang="ru-RU" smtClean="0"/>
              <a:t>в состояние </a:t>
            </a:r>
            <a:r>
              <a:rPr lang="en-US" altLang="ru-RU" i="1" smtClean="0"/>
              <a:t>q2</a:t>
            </a:r>
          </a:p>
          <a:p>
            <a:endParaRPr lang="en-US" altLang="ru-RU" i="1" smtClean="0"/>
          </a:p>
          <a:p>
            <a:r>
              <a:rPr lang="ru-RU" altLang="ru-RU" smtClean="0"/>
              <a:t>Тогда действия автомата в состоянии </a:t>
            </a:r>
            <a:r>
              <a:rPr lang="ru-RU" altLang="ru-RU" i="1" smtClean="0"/>
              <a:t>q1 </a:t>
            </a:r>
            <a:r>
              <a:rPr lang="ru-RU" altLang="ru-RU" smtClean="0"/>
              <a:t>можно представить в виде</a:t>
            </a:r>
            <a:r>
              <a:rPr lang="en-US" altLang="ru-RU" smtClean="0"/>
              <a:t> </a:t>
            </a:r>
            <a:r>
              <a:rPr lang="ru-RU" altLang="ru-RU" smtClean="0"/>
              <a:t>таблицы, где в заголовках строк записываются символы алфавита,</a:t>
            </a:r>
            <a:r>
              <a:rPr lang="en-US" altLang="ru-RU" smtClean="0"/>
              <a:t> </a:t>
            </a:r>
            <a:r>
              <a:rPr lang="ru-RU" altLang="ru-RU" smtClean="0"/>
              <a:t>а в заголовках столбцов — состояния (рис. 5.3).</a:t>
            </a:r>
          </a:p>
          <a:p>
            <a:endParaRPr lang="en-US" altLang="ru-RU" smtClean="0"/>
          </a:p>
          <a:p>
            <a:r>
              <a:rPr lang="ru-RU" altLang="ru-RU" smtClean="0"/>
              <a:t>Заметим, что во всех случаях символ под кареткой не меняется.</a:t>
            </a:r>
            <a:r>
              <a:rPr lang="en-US" altLang="ru-RU" smtClean="0"/>
              <a:t> </a:t>
            </a:r>
            <a:r>
              <a:rPr lang="ru-RU" altLang="ru-RU" smtClean="0"/>
              <a:t>Кроме того, состояние меняется только в последней ячейке. Поэтому</a:t>
            </a:r>
            <a:r>
              <a:rPr lang="en-US" altLang="ru-RU" smtClean="0"/>
              <a:t> </a:t>
            </a:r>
            <a:r>
              <a:rPr lang="ru-RU" altLang="ru-RU" smtClean="0"/>
              <a:t>для упрощения записи не будем указывать в таблице то,</a:t>
            </a:r>
            <a:r>
              <a:rPr lang="en-US" altLang="ru-RU" smtClean="0"/>
              <a:t> </a:t>
            </a:r>
            <a:r>
              <a:rPr lang="ru-RU" altLang="ru-RU" smtClean="0"/>
              <a:t>что остаётся без изменений. Так, на наш взгляд, более кратко</a:t>
            </a:r>
            <a:r>
              <a:rPr lang="en-US" altLang="ru-RU" smtClean="0"/>
              <a:t> </a:t>
            </a:r>
            <a:r>
              <a:rPr lang="ru-RU" altLang="ru-RU" smtClean="0"/>
              <a:t>и понятно (рис. 5.4).</a:t>
            </a:r>
          </a:p>
          <a:p>
            <a:endParaRPr lang="en-US" altLang="ru-RU" smtClean="0"/>
          </a:p>
          <a:p>
            <a:r>
              <a:rPr lang="ru-RU" altLang="ru-RU" smtClean="0"/>
              <a:t>Второй этап — увеличение двоичного числа на единицу. Это</a:t>
            </a:r>
            <a:r>
              <a:rPr lang="en-US" altLang="ru-RU" smtClean="0"/>
              <a:t> </a:t>
            </a:r>
            <a:r>
              <a:rPr lang="ru-RU" altLang="ru-RU" smtClean="0"/>
              <a:t>можно сделать следующим способом (вспомните тему ≪Системы</a:t>
            </a:r>
            <a:r>
              <a:rPr lang="en-US" altLang="ru-RU" smtClean="0"/>
              <a:t> </a:t>
            </a:r>
            <a:r>
              <a:rPr lang="ru-RU" altLang="ru-RU" smtClean="0"/>
              <a:t>счисления≫):</a:t>
            </a:r>
          </a:p>
          <a:p>
            <a:r>
              <a:rPr lang="ru-RU" altLang="ru-RU" smtClean="0"/>
              <a:t>1) если в рабочей ячейке записана цифра О, записать в неё 1 и стоп;</a:t>
            </a:r>
          </a:p>
          <a:p>
            <a:r>
              <a:rPr lang="ru-RU" altLang="ru-RU" smtClean="0"/>
              <a:t>2) если в рабочей ячейке записана цифра 1, выполнить перенос в</a:t>
            </a:r>
            <a:r>
              <a:rPr lang="en-US" altLang="ru-RU" smtClean="0"/>
              <a:t>  </a:t>
            </a:r>
            <a:r>
              <a:rPr lang="ru-RU" altLang="ru-RU" smtClean="0"/>
              <a:t>старший разряд — записать в ячейку 0 и переместиться влево;</a:t>
            </a:r>
          </a:p>
          <a:p>
            <a:r>
              <a:rPr lang="ru-RU" altLang="ru-RU" smtClean="0"/>
              <a:t>3) если в рабочей ячейке пробел, записать в неё 1 и стоп.</a:t>
            </a:r>
            <a:endParaRPr lang="en-US" altLang="ru-RU" smtClean="0"/>
          </a:p>
          <a:p>
            <a:endParaRPr lang="en-US" altLang="ru-RU" smtClean="0"/>
          </a:p>
          <a:p>
            <a:endParaRPr lang="ru-RU" altLang="ru-RU" smtClean="0"/>
          </a:p>
          <a:p>
            <a:endParaRPr lang="ru-RU" altLang="ru-RU" smtClean="0"/>
          </a:p>
        </p:txBody>
      </p:sp>
      <p:sp>
        <p:nvSpPr>
          <p:cNvPr id="80900"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7441E8A-2701-4E33-8205-4FCE47897430}" type="slidenum">
              <a:rPr lang="ru-RU" altLang="ru-RU" smtClean="0"/>
              <a:pPr eaLnBrk="1" hangingPunct="1"/>
              <a:t>16</a:t>
            </a:fld>
            <a:endParaRPr lang="ru-RU" altLang="ru-R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Образ слайда 1"/>
          <p:cNvSpPr>
            <a:spLocks noGrp="1" noRot="1" noChangeAspect="1" noTextEdit="1"/>
          </p:cNvSpPr>
          <p:nvPr>
            <p:ph type="sldImg"/>
          </p:nvPr>
        </p:nvSpPr>
        <p:spPr>
          <a:ln/>
        </p:spPr>
      </p:sp>
      <p:sp>
        <p:nvSpPr>
          <p:cNvPr id="8192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t>Для того чтобы остановить работу машины Тьюринга, нужно перевести</a:t>
            </a:r>
            <a:r>
              <a:rPr lang="en-US" altLang="ru-RU" smtClean="0"/>
              <a:t> </a:t>
            </a:r>
            <a:r>
              <a:rPr lang="ru-RU" altLang="ru-RU" smtClean="0"/>
              <a:t>её в состояние останова </a:t>
            </a:r>
            <a:r>
              <a:rPr lang="en-US" altLang="ru-RU" smtClean="0"/>
              <a:t>q</a:t>
            </a:r>
            <a:r>
              <a:rPr lang="ru-RU" altLang="ru-RU" smtClean="0"/>
              <a:t>0. Теперь можно добавить в таблицу</a:t>
            </a:r>
            <a:r>
              <a:rPr lang="en-US" altLang="ru-RU" smtClean="0"/>
              <a:t> </a:t>
            </a:r>
            <a:r>
              <a:rPr lang="ru-RU" altLang="ru-RU" smtClean="0"/>
              <a:t>столбец, соответствующий состоянию </a:t>
            </a:r>
            <a:r>
              <a:rPr lang="ru-RU" altLang="ru-RU" i="1" smtClean="0"/>
              <a:t>q2 </a:t>
            </a:r>
            <a:r>
              <a:rPr lang="ru-RU" altLang="ru-RU" smtClean="0"/>
              <a:t>(рис. 5.5).</a:t>
            </a:r>
          </a:p>
          <a:p>
            <a:endParaRPr lang="en-US" altLang="ru-RU" smtClean="0"/>
          </a:p>
          <a:p>
            <a:r>
              <a:rPr lang="ru-RU" altLang="ru-RU" smtClean="0"/>
              <a:t>Построенная полная таблица (см. рис. 5.5) — это и есть программа</a:t>
            </a:r>
            <a:r>
              <a:rPr lang="en-US" altLang="ru-RU" smtClean="0"/>
              <a:t> </a:t>
            </a:r>
            <a:r>
              <a:rPr lang="ru-RU" altLang="ru-RU" smtClean="0"/>
              <a:t>для машины Тьюринга. Обратите внимание, что мы разбили</a:t>
            </a:r>
            <a:r>
              <a:rPr lang="en-US" altLang="ru-RU" smtClean="0"/>
              <a:t> </a:t>
            </a:r>
            <a:r>
              <a:rPr lang="ru-RU" altLang="ru-RU" smtClean="0"/>
              <a:t>исходную задачу на подзадачи, для каждой из них составили</a:t>
            </a:r>
            <a:r>
              <a:rPr lang="en-US" altLang="ru-RU" smtClean="0"/>
              <a:t> </a:t>
            </a:r>
            <a:r>
              <a:rPr lang="ru-RU" altLang="ru-RU" smtClean="0"/>
              <a:t>программу, а потом их соединили. Две подзадачи связаны через</a:t>
            </a:r>
            <a:r>
              <a:rPr lang="en-US" altLang="ru-RU" smtClean="0"/>
              <a:t> </a:t>
            </a:r>
            <a:r>
              <a:rPr lang="ru-RU" altLang="ru-RU" smtClean="0"/>
              <a:t>ячейку (□ , </a:t>
            </a:r>
            <a:r>
              <a:rPr lang="ru-RU" altLang="ru-RU" i="1" smtClean="0"/>
              <a:t>q</a:t>
            </a:r>
            <a:r>
              <a:rPr lang="en-US" altLang="ru-RU" i="1" smtClean="0"/>
              <a:t>1</a:t>
            </a:r>
            <a:r>
              <a:rPr lang="ru-RU" altLang="ru-RU" i="1" smtClean="0"/>
              <a:t>), </a:t>
            </a:r>
            <a:r>
              <a:rPr lang="ru-RU" altLang="ru-RU" smtClean="0"/>
              <a:t>в которой состояние автомата изменяется</a:t>
            </a:r>
            <a:r>
              <a:rPr lang="en-US" altLang="ru-RU" smtClean="0"/>
              <a:t> </a:t>
            </a:r>
            <a:r>
              <a:rPr lang="ru-RU" altLang="ru-RU" smtClean="0"/>
              <a:t>на </a:t>
            </a:r>
            <a:r>
              <a:rPr lang="en-US" altLang="ru-RU" smtClean="0"/>
              <a:t>q</a:t>
            </a:r>
            <a:r>
              <a:rPr lang="ru-RU" altLang="ru-RU" smtClean="0"/>
              <a:t>2. В данном простейшем случае в каждом из двух алгоритмов</a:t>
            </a:r>
            <a:r>
              <a:rPr lang="en-US" altLang="ru-RU" smtClean="0"/>
              <a:t> </a:t>
            </a:r>
            <a:r>
              <a:rPr lang="ru-RU" altLang="ru-RU" smtClean="0"/>
              <a:t>было использовано только одно состояние, но это не обязательно</a:t>
            </a:r>
            <a:r>
              <a:rPr lang="en-US" altLang="ru-RU" smtClean="0"/>
              <a:t> </a:t>
            </a:r>
            <a:r>
              <a:rPr lang="ru-RU" altLang="ru-RU" smtClean="0"/>
              <a:t>— можно таким же способом соединять и более сложные алгоритмы.</a:t>
            </a:r>
            <a:endParaRPr lang="en-US" altLang="ru-RU" smtClean="0"/>
          </a:p>
          <a:p>
            <a:endParaRPr lang="ru-RU" altLang="ru-RU" smtClean="0"/>
          </a:p>
          <a:p>
            <a:r>
              <a:rPr lang="ru-RU" altLang="ru-RU" smtClean="0"/>
              <a:t>Если алгоритмы </a:t>
            </a:r>
            <a:r>
              <a:rPr lang="ru-RU" altLang="ru-RU" i="1" smtClean="0"/>
              <a:t>А и Б </a:t>
            </a:r>
            <a:r>
              <a:rPr lang="ru-RU" altLang="ru-RU" smtClean="0"/>
              <a:t>можно запрограммировать на</a:t>
            </a:r>
            <a:r>
              <a:rPr lang="en-US" altLang="ru-RU" smtClean="0"/>
              <a:t> </a:t>
            </a:r>
            <a:r>
              <a:rPr lang="ru-RU" altLang="ru-RU" smtClean="0"/>
              <a:t>машине Тьюринга, то и любую их комбинацию тоже можно</a:t>
            </a:r>
            <a:r>
              <a:rPr lang="en-US" altLang="ru-RU" smtClean="0"/>
              <a:t> </a:t>
            </a:r>
            <a:r>
              <a:rPr lang="ru-RU" altLang="ru-RU" smtClean="0"/>
              <a:t>запрограммировать.</a:t>
            </a:r>
          </a:p>
          <a:p>
            <a:r>
              <a:rPr lang="ru-RU" altLang="ru-RU" smtClean="0"/>
              <a:t>Тьюринг предположил, что:</a:t>
            </a:r>
          </a:p>
          <a:p>
            <a:r>
              <a:rPr lang="ru-RU" altLang="ru-RU" smtClean="0"/>
              <a:t>Любой алгоритм (в интуитивном смысле этого слова) может быть</a:t>
            </a:r>
            <a:r>
              <a:rPr lang="en-US" altLang="ru-RU" smtClean="0"/>
              <a:t> </a:t>
            </a:r>
            <a:r>
              <a:rPr lang="ru-RU" altLang="ru-RU" smtClean="0"/>
              <a:t>представлен как программа для машины Тьюринга.</a:t>
            </a:r>
          </a:p>
          <a:p>
            <a:endParaRPr lang="en-US" altLang="ru-RU" smtClean="0"/>
          </a:p>
          <a:p>
            <a:r>
              <a:rPr lang="ru-RU" altLang="ru-RU" smtClean="0"/>
              <a:t>Это утверждение в теории алгоритмов известно как тезис</a:t>
            </a:r>
            <a:r>
              <a:rPr lang="en-US" altLang="ru-RU" smtClean="0"/>
              <a:t> </a:t>
            </a:r>
            <a:r>
              <a:rPr lang="ru-RU" altLang="ru-RU" smtClean="0"/>
              <a:t>Чёрча-Тьюринга.</a:t>
            </a:r>
          </a:p>
          <a:p>
            <a:endParaRPr lang="en-US" altLang="ru-RU" smtClean="0"/>
          </a:p>
        </p:txBody>
      </p:sp>
      <p:sp>
        <p:nvSpPr>
          <p:cNvPr id="81924"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D8BD4D3-E756-43D7-807F-8E522AD70919}" type="slidenum">
              <a:rPr lang="ru-RU" altLang="ru-RU" smtClean="0"/>
              <a:pPr eaLnBrk="1" hangingPunct="1"/>
              <a:t>17</a:t>
            </a:fld>
            <a:endParaRPr lang="ru-RU" altLang="ru-R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Образ слайда 1"/>
          <p:cNvSpPr>
            <a:spLocks noGrp="1" noRot="1" noChangeAspect="1" noTextEdit="1"/>
          </p:cNvSpPr>
          <p:nvPr>
            <p:ph type="sldImg"/>
          </p:nvPr>
        </p:nvSpPr>
        <p:spPr>
          <a:ln/>
        </p:spPr>
      </p:sp>
      <p:sp>
        <p:nvSpPr>
          <p:cNvPr id="82947"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t>Машина Тьюринга может быть строго задана с точки зрения</a:t>
            </a:r>
            <a:r>
              <a:rPr lang="en-US" altLang="ru-RU" smtClean="0"/>
              <a:t> </a:t>
            </a:r>
            <a:r>
              <a:rPr lang="ru-RU" altLang="ru-RU" smtClean="0"/>
              <a:t>математики. Алфавит </a:t>
            </a:r>
            <a:r>
              <a:rPr lang="ru-RU" altLang="ru-RU" i="1" smtClean="0"/>
              <a:t>А </a:t>
            </a:r>
            <a:r>
              <a:rPr lang="ru-RU" altLang="ru-RU" smtClean="0"/>
              <a:t>и набор возможных состояний </a:t>
            </a:r>
            <a:r>
              <a:rPr lang="ru-RU" altLang="ru-RU" i="1" smtClean="0"/>
              <a:t>Q </a:t>
            </a:r>
            <a:r>
              <a:rPr lang="en-US" altLang="ru-RU" i="1" smtClean="0"/>
              <a:t> </a:t>
            </a:r>
            <a:r>
              <a:rPr lang="ru-RU" altLang="ru-RU" smtClean="0"/>
              <a:t>могут</a:t>
            </a:r>
            <a:r>
              <a:rPr lang="en-US" altLang="ru-RU" smtClean="0"/>
              <a:t> </a:t>
            </a:r>
            <a:r>
              <a:rPr lang="ru-RU" altLang="ru-RU" smtClean="0"/>
              <a:t>быть записаны в виде множеств, а программа — в виде пятёрок</a:t>
            </a:r>
            <a:r>
              <a:rPr lang="en-US" altLang="ru-RU" smtClean="0"/>
              <a:t> </a:t>
            </a:r>
            <a:r>
              <a:rPr lang="ru-RU" altLang="ru-RU" smtClean="0"/>
              <a:t>вида (а</a:t>
            </a:r>
            <a:r>
              <a:rPr lang="en-US" altLang="ru-RU" smtClean="0"/>
              <a:t>i</a:t>
            </a:r>
            <a:r>
              <a:rPr lang="ru-RU" altLang="ru-RU" smtClean="0"/>
              <a:t>, </a:t>
            </a:r>
            <a:r>
              <a:rPr lang="ru-RU" altLang="ru-RU" i="1" smtClean="0"/>
              <a:t>qk, а</a:t>
            </a:r>
            <a:r>
              <a:rPr lang="en-US" altLang="ru-RU" i="1" smtClean="0"/>
              <a:t>j,</a:t>
            </a:r>
            <a:r>
              <a:rPr lang="ru-RU" altLang="ru-RU" i="1" smtClean="0"/>
              <a:t> dik, qm), </a:t>
            </a:r>
            <a:r>
              <a:rPr lang="ru-RU" altLang="ru-RU" smtClean="0"/>
              <a:t>задающих команду ≪если машина находится</a:t>
            </a:r>
            <a:r>
              <a:rPr lang="en-US" altLang="ru-RU" smtClean="0"/>
              <a:t> </a:t>
            </a:r>
            <a:r>
              <a:rPr lang="ru-RU" altLang="ru-RU" smtClean="0"/>
              <a:t>в состоянии </a:t>
            </a:r>
            <a:r>
              <a:rPr lang="ru-RU" altLang="ru-RU" i="1" smtClean="0"/>
              <a:t>qk </a:t>
            </a:r>
            <a:r>
              <a:rPr lang="ru-RU" altLang="ru-RU" smtClean="0"/>
              <a:t>и в рабочей ячейке записан символ </a:t>
            </a:r>
            <a:r>
              <a:rPr lang="ru-RU" altLang="ru-RU" i="1" smtClean="0"/>
              <a:t>a</a:t>
            </a:r>
            <a:r>
              <a:rPr lang="en-US" altLang="ru-RU" i="1" smtClean="0"/>
              <a:t>i</a:t>
            </a:r>
            <a:r>
              <a:rPr lang="ru-RU" altLang="ru-RU" i="1" smtClean="0"/>
              <a:t>, </a:t>
            </a:r>
            <a:r>
              <a:rPr lang="ru-RU" altLang="ru-RU" smtClean="0"/>
              <a:t>то записать</a:t>
            </a:r>
            <a:r>
              <a:rPr lang="en-US" altLang="ru-RU" smtClean="0"/>
              <a:t> </a:t>
            </a:r>
            <a:r>
              <a:rPr lang="ru-RU" altLang="ru-RU" smtClean="0"/>
              <a:t>в рабочую ячейку символ а</a:t>
            </a:r>
            <a:r>
              <a:rPr lang="en-US" altLang="ru-RU" smtClean="0"/>
              <a:t>j</a:t>
            </a:r>
            <a:r>
              <a:rPr lang="ru-RU" altLang="ru-RU" smtClean="0"/>
              <a:t>, сместиться в направлении </a:t>
            </a:r>
            <a:r>
              <a:rPr lang="ru-RU" altLang="ru-RU" i="1" smtClean="0"/>
              <a:t>dik</a:t>
            </a:r>
            <a:r>
              <a:rPr lang="en-US" altLang="ru-RU" i="1" smtClean="0"/>
              <a:t> </a:t>
            </a:r>
            <a:r>
              <a:rPr lang="ru-RU" altLang="ru-RU" smtClean="0"/>
              <a:t>и перейти в состояние </a:t>
            </a:r>
            <a:r>
              <a:rPr lang="en-US" altLang="ru-RU" smtClean="0"/>
              <a:t>qm</a:t>
            </a:r>
            <a:r>
              <a:rPr lang="ru-RU" altLang="ru-RU" smtClean="0"/>
              <a:t>≫. </a:t>
            </a:r>
            <a:endParaRPr lang="en-US" altLang="ru-RU" smtClean="0"/>
          </a:p>
          <a:p>
            <a:r>
              <a:rPr lang="ru-RU" altLang="ru-RU" smtClean="0"/>
              <a:t>Например, приведённая выше программа</a:t>
            </a:r>
            <a:r>
              <a:rPr lang="en-US" altLang="ru-RU" smtClean="0"/>
              <a:t> </a:t>
            </a:r>
            <a:r>
              <a:rPr lang="ru-RU" altLang="ru-RU" smtClean="0"/>
              <a:t>увеличения двоичного числа на 1, записанная в виде</a:t>
            </a:r>
            <a:r>
              <a:rPr lang="en-US" altLang="ru-RU" smtClean="0"/>
              <a:t> </a:t>
            </a:r>
            <a:r>
              <a:rPr lang="ru-RU" altLang="ru-RU" smtClean="0"/>
              <a:t>таких пятёрок, выглядит так:</a:t>
            </a:r>
          </a:p>
          <a:p>
            <a:endParaRPr lang="en-US" altLang="ru-RU" smtClean="0"/>
          </a:p>
          <a:p>
            <a:endParaRPr lang="en-US" altLang="ru-RU" smtClean="0"/>
          </a:p>
          <a:p>
            <a:r>
              <a:rPr lang="ru-RU" altLang="ru-RU" smtClean="0"/>
              <a:t>Эта машина — математический объект, и данное на её основе</a:t>
            </a:r>
            <a:r>
              <a:rPr lang="en-US" altLang="ru-RU" smtClean="0"/>
              <a:t> </a:t>
            </a:r>
            <a:r>
              <a:rPr lang="ru-RU" altLang="ru-RU" smtClean="0"/>
              <a:t>определение алгоритма может использоваться для доказательств.</a:t>
            </a:r>
            <a:r>
              <a:rPr lang="en-US" altLang="ru-RU" smtClean="0"/>
              <a:t> </a:t>
            </a:r>
            <a:r>
              <a:rPr lang="ru-RU" altLang="ru-RU" smtClean="0"/>
              <a:t>Едва ли можно применить машину Тьюринга для решения практических</a:t>
            </a:r>
            <a:r>
              <a:rPr lang="en-US" altLang="ru-RU" smtClean="0"/>
              <a:t> </a:t>
            </a:r>
            <a:r>
              <a:rPr lang="ru-RU" altLang="ru-RU" smtClean="0"/>
              <a:t>задач, но эта простая модель алгоритма очень удобна</a:t>
            </a:r>
            <a:r>
              <a:rPr lang="en-US" altLang="ru-RU" smtClean="0"/>
              <a:t> </a:t>
            </a:r>
            <a:r>
              <a:rPr lang="ru-RU" altLang="ru-RU" smtClean="0"/>
              <a:t>для проведения теоретических исследований. В отличие от интуитивного</a:t>
            </a:r>
            <a:r>
              <a:rPr lang="en-US" altLang="ru-RU" smtClean="0"/>
              <a:t> </a:t>
            </a:r>
            <a:r>
              <a:rPr lang="ru-RU" altLang="ru-RU" smtClean="0"/>
              <a:t>определения алгоритма новое определение не содержит</a:t>
            </a:r>
            <a:r>
              <a:rPr lang="en-US" altLang="ru-RU" smtClean="0"/>
              <a:t> </a:t>
            </a:r>
            <a:r>
              <a:rPr lang="ru-RU" altLang="ru-RU" smtClean="0"/>
              <a:t>таких неопределённых понятий, как ≪инструкция≫, ≪исполнитель≫, ≪решение задачи≫. Таким образом, формальное определение</a:t>
            </a:r>
            <a:r>
              <a:rPr lang="en-US" altLang="ru-RU" smtClean="0"/>
              <a:t> </a:t>
            </a:r>
            <a:r>
              <a:rPr lang="ru-RU" altLang="ru-RU" smtClean="0"/>
              <a:t>слова ≪алгоритм≫ (по Тьюрингу) выглядит так: алгоритм —</a:t>
            </a:r>
            <a:r>
              <a:rPr lang="en-US" altLang="ru-RU" smtClean="0"/>
              <a:t> </a:t>
            </a:r>
            <a:r>
              <a:rPr lang="ru-RU" altLang="ru-RU" smtClean="0"/>
              <a:t>это программа для машины Тьюринга.</a:t>
            </a:r>
          </a:p>
        </p:txBody>
      </p:sp>
      <p:sp>
        <p:nvSpPr>
          <p:cNvPr id="82948"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FF92B56-6FAB-4A13-BDCF-DF678E94303D}" type="slidenum">
              <a:rPr lang="ru-RU" altLang="ru-RU" smtClean="0"/>
              <a:pPr eaLnBrk="1" hangingPunct="1"/>
              <a:t>18</a:t>
            </a:fld>
            <a:endParaRPr lang="ru-RU" altLang="ru-RU"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C024C72-C176-47CF-80F9-747D0714131C}" type="slidenum">
              <a:rPr lang="ru-RU" altLang="ru-RU" smtClean="0"/>
              <a:pPr eaLnBrk="1" hangingPunct="1">
                <a:spcBef>
                  <a:spcPct val="0"/>
                </a:spcBef>
              </a:pPr>
              <a:t>60</a:t>
            </a:fld>
            <a:endParaRPr lang="ru-RU" altLang="ru-RU" smtClean="0"/>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Образ слайда 1"/>
          <p:cNvSpPr>
            <a:spLocks noGrp="1" noRot="1" noChangeAspect="1" noTextEdit="1"/>
          </p:cNvSpPr>
          <p:nvPr>
            <p:ph type="sldImg"/>
          </p:nvPr>
        </p:nvSpPr>
        <p:spPr>
          <a:ln/>
        </p:spPr>
      </p:sp>
      <p:sp>
        <p:nvSpPr>
          <p:cNvPr id="69635"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t>Исследования в этой области, которые начали активно проводиться в 30-х годах XX века, привели к возникновению </a:t>
            </a:r>
            <a:r>
              <a:rPr lang="ru-RU" altLang="ru-RU" b="1" smtClean="0"/>
              <a:t>теории алгоритмов, </a:t>
            </a:r>
            <a:r>
              <a:rPr lang="ru-RU" altLang="ru-RU" smtClean="0"/>
              <a:t>которая занимается:</a:t>
            </a:r>
          </a:p>
          <a:p>
            <a:endParaRPr lang="ru-RU" altLang="ru-RU" smtClean="0"/>
          </a:p>
          <a:p>
            <a:r>
              <a:rPr lang="ru-RU" altLang="ru-RU" smtClean="0"/>
              <a:t>• доказательством алгоритмической неразрешимости задач;</a:t>
            </a:r>
          </a:p>
          <a:p>
            <a:r>
              <a:rPr lang="ru-RU" altLang="ru-RU" smtClean="0"/>
              <a:t>• анализом сложности алгоритмов;</a:t>
            </a:r>
          </a:p>
          <a:p>
            <a:r>
              <a:rPr lang="ru-RU" altLang="ru-RU" smtClean="0"/>
              <a:t>• сравнительной оценкой качества алгоритмов.</a:t>
            </a:r>
          </a:p>
          <a:p>
            <a:endParaRPr lang="ru-RU" altLang="ru-RU" smtClean="0"/>
          </a:p>
          <a:p>
            <a:r>
              <a:rPr lang="ru-RU" altLang="ru-RU" smtClean="0"/>
              <a:t>Значительный вклад в развитие теории алгоритмов внесли математики А. Тьюринг (Великобритания), Э. Пост (США), А. Чёрч (Великобритания), С. Клини (США) и А. А. Марков (СССР).</a:t>
            </a:r>
          </a:p>
          <a:p>
            <a:endParaRPr lang="ru-RU" altLang="ru-RU" smtClean="0"/>
          </a:p>
        </p:txBody>
      </p:sp>
      <p:sp>
        <p:nvSpPr>
          <p:cNvPr id="69636"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46D7B5B-ADBD-4BBB-8D90-812483F0E53F}" type="slidenum">
              <a:rPr lang="ru-RU" altLang="ru-RU" smtClean="0"/>
              <a:pPr eaLnBrk="1" hangingPunct="1"/>
              <a:t>4</a:t>
            </a:fld>
            <a:endParaRPr lang="ru-RU" altLang="ru-R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Образ слайда 1"/>
          <p:cNvSpPr>
            <a:spLocks noGrp="1" noRot="1" noChangeAspect="1" noTextEdit="1"/>
          </p:cNvSpPr>
          <p:nvPr>
            <p:ph type="sldImg"/>
          </p:nvPr>
        </p:nvSpPr>
        <p:spPr>
          <a:ln/>
        </p:spPr>
      </p:sp>
      <p:sp>
        <p:nvSpPr>
          <p:cNvPr id="70659"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t>Первые известные алгоритмы — это правила выполнения арифметических действий с числами. В них чётко определены объекты (числа в десятичной записи) и элементарные шаги (сложить, вычесть, перемножить два однозначных числа — вспомните таблицы сложения и умножения). Постепенно сложность задач, которые решались с помощью алгоритмов, увеличивалась, и понятие ≪шаг алгоритма≫ оказалось нечётким, размытым. Например, можно ли считать элементарным шагом разложение числа на простые множители или сложение многозначных чисел?</a:t>
            </a:r>
          </a:p>
          <a:p>
            <a:endParaRPr lang="ru-RU" altLang="ru-RU" smtClean="0"/>
          </a:p>
          <a:p>
            <a:r>
              <a:rPr lang="ru-RU" altLang="ru-RU" smtClean="0"/>
              <a:t>Со временем понятие алгоритма расширилось — сейчас мы говорим об алгоритмах для исполнителей, которые работают с текстами и другими объектами реального мира. Однако оказалось, что все эти объекты можно тем или иным способом закодировать в виде цепочек символов, так что любой алгоритм сводится к преобразованию одной символьной строки в другую. Таким способом можно представить и классические вычислительные алгоритмы — операции с цифрами. В алгоритме шахматной игры объекты — это фигуры на доске, но их расположение легко закодировать в символьной форме (вспомните запись шахматных партий).</a:t>
            </a:r>
          </a:p>
          <a:p>
            <a:endParaRPr lang="ru-RU" altLang="ru-RU" smtClean="0"/>
          </a:p>
          <a:p>
            <a:r>
              <a:rPr lang="ru-RU" altLang="ru-RU" smtClean="0"/>
              <a:t>Поэтому можно рассматривать только алгоритмы обработки символьных строк, а полученные результаты будут применимы к любым алгоритмам. Как вы знаете, текст, записанный с помощью любого алфавита, всегда можно перевести в двоичный код, поэтому, вообще говоря, достаточно рассматривать только алгоритмы, работающие с двоичными последовательностями.</a:t>
            </a:r>
          </a:p>
        </p:txBody>
      </p:sp>
      <p:sp>
        <p:nvSpPr>
          <p:cNvPr id="70660"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4342470-3449-4AB4-AF35-9650C0743F3B}" type="slidenum">
              <a:rPr lang="ru-RU" altLang="ru-RU" smtClean="0"/>
              <a:pPr eaLnBrk="1" hangingPunct="1"/>
              <a:t>5</a:t>
            </a:fld>
            <a:endParaRPr lang="ru-RU" altLang="ru-R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Образ слайда 1"/>
          <p:cNvSpPr>
            <a:spLocks noGrp="1" noRot="1" noChangeAspect="1" noTextEdit="1"/>
          </p:cNvSpPr>
          <p:nvPr>
            <p:ph type="sldImg"/>
          </p:nvPr>
        </p:nvSpPr>
        <p:spPr>
          <a:ln/>
        </p:spPr>
      </p:sp>
      <p:sp>
        <p:nvSpPr>
          <p:cNvPr id="7168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t>Про любой алгоритм можно сказать следующее:</a:t>
            </a:r>
          </a:p>
          <a:p>
            <a:r>
              <a:rPr lang="ru-RU" altLang="ru-RU" smtClean="0"/>
              <a:t>• алгоритм получает на вход дискретный объект (например, слово);</a:t>
            </a:r>
          </a:p>
          <a:p>
            <a:r>
              <a:rPr lang="ru-RU" altLang="ru-RU" smtClean="0"/>
              <a:t>• алгоритм обрабатывает входной объект по шагам (дискретно), строя на каждом шаге промежуточные дискретные объекты; этот процесс может закончиться или не закончиться;</a:t>
            </a:r>
          </a:p>
          <a:p>
            <a:r>
              <a:rPr lang="ru-RU" altLang="ru-RU" smtClean="0"/>
              <a:t>• если выполнение алгоритма заканчивается, его результат — это объект, построенный на последнем шаге;</a:t>
            </a:r>
          </a:p>
          <a:p>
            <a:r>
              <a:rPr lang="ru-RU" altLang="ru-RU" smtClean="0"/>
              <a:t>• если выполнение алгоритма не заканчивается (алгоритм зацикливается) или заканчивается аварийно (например, в результате деления на 0), то результат его работы при данном входе не определён.</a:t>
            </a:r>
          </a:p>
          <a:p>
            <a:endParaRPr lang="ru-RU" altLang="ru-RU" smtClean="0"/>
          </a:p>
          <a:p>
            <a:endParaRPr lang="ru-RU" altLang="ru-RU" smtClean="0"/>
          </a:p>
        </p:txBody>
      </p:sp>
      <p:sp>
        <p:nvSpPr>
          <p:cNvPr id="71684"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742F6FB-1B90-4B32-A88A-47BEAB948390}" type="slidenum">
              <a:rPr lang="ru-RU" altLang="ru-RU" smtClean="0"/>
              <a:pPr eaLnBrk="1" hangingPunct="1"/>
              <a:t>6</a:t>
            </a:fld>
            <a:endParaRPr lang="ru-RU" altLang="ru-R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Образ слайда 1"/>
          <p:cNvSpPr>
            <a:spLocks noGrp="1" noRot="1" noChangeAspect="1" noTextEdit="1"/>
          </p:cNvSpPr>
          <p:nvPr>
            <p:ph type="sldImg"/>
          </p:nvPr>
        </p:nvSpPr>
        <p:spPr>
          <a:ln/>
        </p:spPr>
      </p:sp>
      <p:sp>
        <p:nvSpPr>
          <p:cNvPr id="72707"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t>Любой алгоритм рассчитан на определённого исполнителя: он должен использовать только понятные этому исполнителю команды. Задание для исполнителя — это текст на специальном (формальном) языке, который обычно называют программой. Поэтому можно определить алгоритм как программу для некоторого</a:t>
            </a:r>
          </a:p>
          <a:p>
            <a:r>
              <a:rPr lang="ru-RU" altLang="ru-RU" smtClean="0"/>
              <a:t>исполнителя.</a:t>
            </a:r>
          </a:p>
          <a:p>
            <a:endParaRPr lang="ru-RU" altLang="ru-RU" smtClean="0"/>
          </a:p>
          <a:p>
            <a:r>
              <a:rPr lang="ru-RU" altLang="ru-RU" smtClean="0"/>
              <a:t>Напомним, что, с точки зрения теории алгоритмов, достаточно рассматривать только алгоритмы, работающие с цепочками символов, которые называют словами (рис). Каждый алгоритм задаёт (вычисляет) функцию, которая преобразует входное слово в результат (выходное слово). Такая функция может быть не определена для некоторых входных слов, если алгоритм зацикливается.</a:t>
            </a:r>
          </a:p>
          <a:p>
            <a:endParaRPr lang="ru-RU" altLang="ru-RU" smtClean="0"/>
          </a:p>
          <a:p>
            <a:r>
              <a:rPr lang="ru-RU" altLang="ru-RU" smtClean="0"/>
              <a:t>Функция, заданная алгоритмом, может быть нигде не определена. Например, алгоритм</a:t>
            </a:r>
          </a:p>
          <a:p>
            <a:r>
              <a:rPr lang="ru-RU" altLang="ru-RU" b="1" smtClean="0"/>
              <a:t>нц пока </a:t>
            </a:r>
            <a:r>
              <a:rPr lang="ru-RU" altLang="ru-RU" smtClean="0"/>
              <a:t>да</a:t>
            </a:r>
          </a:p>
          <a:p>
            <a:r>
              <a:rPr lang="ru-RU" altLang="ru-RU" b="1" smtClean="0"/>
              <a:t>кц</a:t>
            </a:r>
          </a:p>
          <a:p>
            <a:r>
              <a:rPr lang="ru-RU" altLang="ru-RU" smtClean="0"/>
              <a:t>зацикливается при любом входном слове.</a:t>
            </a:r>
          </a:p>
        </p:txBody>
      </p:sp>
      <p:sp>
        <p:nvSpPr>
          <p:cNvPr id="72708"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806F40C-5BCA-4FDD-A6E5-6F9D2B507736}" type="slidenum">
              <a:rPr lang="ru-RU" altLang="ru-RU" smtClean="0"/>
              <a:pPr eaLnBrk="1" hangingPunct="1"/>
              <a:t>7</a:t>
            </a:fld>
            <a:endParaRPr lang="ru-RU" altLang="ru-R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Образ слайда 1"/>
          <p:cNvSpPr>
            <a:spLocks noGrp="1" noRot="1" noChangeAspect="1" noTextEdit="1"/>
          </p:cNvSpPr>
          <p:nvPr>
            <p:ph type="sldImg"/>
          </p:nvPr>
        </p:nvSpPr>
        <p:spPr>
          <a:ln/>
        </p:spPr>
      </p:sp>
      <p:sp>
        <p:nvSpPr>
          <p:cNvPr id="73731"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t>Алгоритмы называются </a:t>
            </a:r>
            <a:r>
              <a:rPr lang="ru-RU" altLang="ru-RU" b="1" smtClean="0"/>
              <a:t>эквивалентными, </a:t>
            </a:r>
            <a:r>
              <a:rPr lang="ru-RU" altLang="ru-RU" smtClean="0"/>
              <a:t>если они задают одну и ту же функцию. То есть при любом входном слове оба алгоритма должны приводить к одному и тому же результату или зацикливаться (оба алгоритма не выдают никакого результата).</a:t>
            </a:r>
          </a:p>
          <a:p>
            <a:r>
              <a:rPr lang="ru-RU" altLang="ru-RU" smtClean="0"/>
              <a:t>Например, следующие алгоритмы для выбора минимального из значений переменных </a:t>
            </a:r>
            <a:r>
              <a:rPr lang="ru-RU" altLang="ru-RU" i="1" smtClean="0"/>
              <a:t>а и b </a:t>
            </a:r>
            <a:r>
              <a:rPr lang="ru-RU" altLang="ru-RU" smtClean="0"/>
              <a:t>эквивалентны:</a:t>
            </a:r>
          </a:p>
          <a:p>
            <a:r>
              <a:rPr lang="ru-RU" altLang="ru-RU" b="1" smtClean="0"/>
              <a:t>если а&lt;Ь то 	М:=Ь</a:t>
            </a:r>
          </a:p>
          <a:p>
            <a:r>
              <a:rPr lang="ru-RU" altLang="ru-RU" b="1" smtClean="0"/>
              <a:t>    М:=а 		если а&lt;Ь то</a:t>
            </a:r>
          </a:p>
          <a:p>
            <a:r>
              <a:rPr lang="ru-RU" altLang="ru-RU" b="1" smtClean="0"/>
              <a:t>иначе 		    М:=а</a:t>
            </a:r>
          </a:p>
          <a:p>
            <a:r>
              <a:rPr lang="ru-RU" altLang="ru-RU" b="1" smtClean="0"/>
              <a:t>    М:=Ь 		все</a:t>
            </a:r>
          </a:p>
          <a:p>
            <a:r>
              <a:rPr lang="ru-RU" altLang="ru-RU" b="1" smtClean="0"/>
              <a:t>все</a:t>
            </a:r>
            <a:endParaRPr lang="ru-RU" altLang="ru-RU" smtClean="0"/>
          </a:p>
        </p:txBody>
      </p:sp>
      <p:sp>
        <p:nvSpPr>
          <p:cNvPr id="73732"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2B6912-E932-4E8A-A315-F97287188A36}" type="slidenum">
              <a:rPr lang="ru-RU" altLang="ru-RU" smtClean="0"/>
              <a:pPr eaLnBrk="1" hangingPunct="1"/>
              <a:t>8</a:t>
            </a:fld>
            <a:endParaRPr lang="ru-RU" altLang="ru-R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Образ слайда 1"/>
          <p:cNvSpPr>
            <a:spLocks noGrp="1" noRot="1" noChangeAspect="1" noTextEdit="1"/>
          </p:cNvSpPr>
          <p:nvPr>
            <p:ph type="sldImg"/>
          </p:nvPr>
        </p:nvSpPr>
        <p:spPr>
          <a:ln/>
        </p:spPr>
      </p:sp>
      <p:sp>
        <p:nvSpPr>
          <p:cNvPr id="74755"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t>Как мы уже видели, понятие алгоритма оказывается ≪привязанным≫ к его исполнителю и некоторому языку программирования. Это не позволяет определить алгоритм как математический объект. Поэтому возникла идея попытаться построить </a:t>
            </a:r>
            <a:r>
              <a:rPr lang="ru-RU" altLang="ru-RU" b="1" smtClean="0"/>
              <a:t>универсальный исполнитель.</a:t>
            </a:r>
          </a:p>
          <a:p>
            <a:endParaRPr lang="ru-RU" altLang="ru-RU" b="1" smtClean="0"/>
          </a:p>
          <a:p>
            <a:r>
              <a:rPr lang="ru-RU" altLang="ru-RU" b="1" smtClean="0"/>
              <a:t>Универсальный исполнитель </a:t>
            </a:r>
            <a:r>
              <a:rPr lang="ru-RU" altLang="ru-RU" smtClean="0"/>
              <a:t>— это исполнитель, который может моделировать работу любого другого исполнителя. Это значит, что для любого алгоритма, написанного для любого исполнителя, существует эквивалентный алгоритм для универсального исполнителя.</a:t>
            </a:r>
          </a:p>
          <a:p>
            <a:endParaRPr lang="ru-RU" altLang="ru-RU" smtClean="0"/>
          </a:p>
          <a:p>
            <a:r>
              <a:rPr lang="ru-RU" altLang="ru-RU" smtClean="0"/>
              <a:t>Такой исполнитель можно было бы использовать для доказательства разрешимости или неразрешимости задач. Если удаётся построить алгоритм решения задачи для универсального исполнителя, то задача разрешима. Если доказано, что алгоритм не существует, то задача неразрешима. Система команд такого исполнителя должна быть как можно проще — так его будет легче использовать в доказательствах.</a:t>
            </a:r>
          </a:p>
          <a:p>
            <a:endParaRPr lang="ru-RU" altLang="ru-RU" smtClean="0"/>
          </a:p>
          <a:p>
            <a:r>
              <a:rPr lang="ru-RU" altLang="ru-RU" smtClean="0"/>
              <a:t>В середине XX века разными учёными независимо друг от друга были предложены несколько исполнителей, претендующих на роль универсальных (они будут рассмотрены далее), причём в теории алгоритмов доказано, что все они эквивалентны друг другу. Это означает, что для любого алгоритма для одного универсального исполнителя можно построить эквивалентный алгоритм для другого универсального исполнителя.</a:t>
            </a:r>
          </a:p>
          <a:p>
            <a:endParaRPr lang="ru-RU" altLang="ru-RU" smtClean="0"/>
          </a:p>
          <a:p>
            <a:r>
              <a:rPr lang="ru-RU" altLang="ru-RU" smtClean="0"/>
              <a:t>Как же связан универсальный исполнитель с проблемой строгого определения алгоритма?</a:t>
            </a:r>
          </a:p>
          <a:p>
            <a:endParaRPr lang="ru-RU" altLang="ru-RU" smtClean="0"/>
          </a:p>
          <a:p>
            <a:r>
              <a:rPr lang="ru-RU" altLang="ru-RU" smtClean="0"/>
              <a:t>Любой алгоритм может быть представлен как программа для универсального исполнителя.</a:t>
            </a:r>
          </a:p>
          <a:p>
            <a:r>
              <a:rPr lang="ru-RU" altLang="ru-RU" smtClean="0"/>
              <a:t>Это основная идея теории алгоритмов. Строго доказать это утверждение невозможно, потому что здесь используется интуитивное понятие ≪алгоритм≫.</a:t>
            </a:r>
          </a:p>
          <a:p>
            <a:endParaRPr lang="ru-RU" altLang="ru-RU" smtClean="0"/>
          </a:p>
        </p:txBody>
      </p:sp>
      <p:sp>
        <p:nvSpPr>
          <p:cNvPr id="74756"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D87B3D8-5C69-4BA4-B4B6-61CADD35C8CA}" type="slidenum">
              <a:rPr lang="ru-RU" altLang="ru-RU" smtClean="0"/>
              <a:pPr eaLnBrk="1" hangingPunct="1"/>
              <a:t>9</a:t>
            </a:fld>
            <a:endParaRPr lang="ru-RU" altLang="ru-R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Образ слайда 1"/>
          <p:cNvSpPr>
            <a:spLocks noGrp="1" noRot="1" noChangeAspect="1" noTextEdit="1"/>
          </p:cNvSpPr>
          <p:nvPr>
            <p:ph type="sldImg"/>
          </p:nvPr>
        </p:nvSpPr>
        <p:spPr>
          <a:ln/>
        </p:spPr>
      </p:sp>
      <p:sp>
        <p:nvSpPr>
          <p:cNvPr id="75779"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t>Как мы увидим, каждый универсальный исполнитель описывается с помощью математических терминов, поэтому на его основе можно дать строгое определение алгоритма:</a:t>
            </a:r>
          </a:p>
          <a:p>
            <a:r>
              <a:rPr lang="ru-RU" altLang="ru-RU" b="1" smtClean="0"/>
              <a:t>Алгоритм </a:t>
            </a:r>
            <a:r>
              <a:rPr lang="ru-RU" altLang="ru-RU" smtClean="0"/>
              <a:t>— это программа для универсального исполнителя.</a:t>
            </a:r>
          </a:p>
          <a:p>
            <a:endParaRPr lang="ru-RU" altLang="ru-RU" smtClean="0"/>
          </a:p>
          <a:p>
            <a:r>
              <a:rPr lang="ru-RU" altLang="ru-RU" smtClean="0"/>
              <a:t>Универсальный исполнитель — это некоторая </a:t>
            </a:r>
            <a:r>
              <a:rPr lang="ru-RU" altLang="ru-RU" b="1" smtClean="0"/>
              <a:t>модель вычислений, </a:t>
            </a:r>
            <a:r>
              <a:rPr lang="ru-RU" altLang="ru-RU" smtClean="0"/>
              <a:t>которая задаёт способ описания алгоритмов и их выполнения. Модель вычислений должна содержать:</a:t>
            </a:r>
          </a:p>
          <a:p>
            <a:r>
              <a:rPr lang="ru-RU" altLang="ru-RU" smtClean="0"/>
              <a:t>• ≪процессор≫, задающий систему команд и способ их выполнения;</a:t>
            </a:r>
          </a:p>
          <a:p>
            <a:r>
              <a:rPr lang="ru-RU" altLang="ru-RU" smtClean="0"/>
              <a:t>• ≪память≫, определяющую способ хранения данных;</a:t>
            </a:r>
          </a:p>
          <a:p>
            <a:r>
              <a:rPr lang="ru-RU" altLang="ru-RU" smtClean="0"/>
              <a:t>• язык программирования (способ записи программ);</a:t>
            </a:r>
          </a:p>
          <a:p>
            <a:r>
              <a:rPr lang="ru-RU" altLang="ru-RU" smtClean="0"/>
              <a:t>• способ ввода данных (чтения входного слова);</a:t>
            </a:r>
          </a:p>
          <a:p>
            <a:r>
              <a:rPr lang="ru-RU" altLang="ru-RU" smtClean="0"/>
              <a:t>• способ вывода слова-результата.</a:t>
            </a:r>
          </a:p>
          <a:p>
            <a:endParaRPr lang="ru-RU" altLang="ru-RU" smtClean="0"/>
          </a:p>
          <a:p>
            <a:r>
              <a:rPr lang="ru-RU" altLang="ru-RU" smtClean="0"/>
              <a:t>Все универсальные исполнители эквивалентны, поэтому последнее приведённое определение алгоритма не зависит от конкретного исполнителя.</a:t>
            </a:r>
          </a:p>
          <a:p>
            <a:endParaRPr lang="ru-RU" altLang="ru-RU" smtClean="0"/>
          </a:p>
        </p:txBody>
      </p:sp>
      <p:sp>
        <p:nvSpPr>
          <p:cNvPr id="75780"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78052DF-1859-4ED0-8A7B-BA5DBD0C7F5C}" type="slidenum">
              <a:rPr lang="ru-RU" altLang="ru-RU" smtClean="0"/>
              <a:pPr eaLnBrk="1" hangingPunct="1"/>
              <a:t>10</a:t>
            </a:fld>
            <a:endParaRPr lang="ru-RU" altLang="ru-R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Образ слайда 1"/>
          <p:cNvSpPr>
            <a:spLocks noGrp="1" noRot="1" noChangeAspect="1" noTextEdit="1"/>
          </p:cNvSpPr>
          <p:nvPr>
            <p:ph type="sldImg"/>
          </p:nvPr>
        </p:nvSpPr>
        <p:spPr>
          <a:ln/>
        </p:spPr>
      </p:sp>
      <p:sp>
        <p:nvSpPr>
          <p:cNvPr id="7680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t>Первым предложил универсальный исполнитель английский математик Алан Тьюринг. Придуманное им воображаемое устройство состоит из трёх частей:</a:t>
            </a:r>
          </a:p>
          <a:p>
            <a:r>
              <a:rPr lang="ru-RU" altLang="ru-RU" smtClean="0"/>
              <a:t>• </a:t>
            </a:r>
            <a:r>
              <a:rPr lang="ru-RU" altLang="ru-RU" i="1" smtClean="0"/>
              <a:t>бесконечной ленты</a:t>
            </a:r>
            <a:r>
              <a:rPr lang="ru-RU" altLang="ru-RU" smtClean="0"/>
              <a:t>, разделённой на ячейки;</a:t>
            </a:r>
          </a:p>
          <a:p>
            <a:r>
              <a:rPr lang="ru-RU" altLang="ru-RU" smtClean="0"/>
              <a:t>• </a:t>
            </a:r>
            <a:r>
              <a:rPr lang="ru-RU" altLang="ru-RU" i="1" smtClean="0"/>
              <a:t>каретки </a:t>
            </a:r>
            <a:r>
              <a:rPr lang="ru-RU" altLang="ru-RU" smtClean="0"/>
              <a:t>(читающей и записывающей головки);</a:t>
            </a:r>
          </a:p>
          <a:p>
            <a:r>
              <a:rPr lang="ru-RU" altLang="ru-RU" smtClean="0"/>
              <a:t>• </a:t>
            </a:r>
            <a:r>
              <a:rPr lang="ru-RU" altLang="ru-RU" i="1" smtClean="0"/>
              <a:t>программируемого автомата.</a:t>
            </a:r>
          </a:p>
          <a:p>
            <a:endParaRPr lang="ru-RU" altLang="ru-RU" i="1" smtClean="0"/>
          </a:p>
          <a:p>
            <a:r>
              <a:rPr lang="ru-RU" altLang="ru-RU" smtClean="0"/>
              <a:t>Программируемый автомат управляет кареткой, посылая ей команды в соответствии с заложенной в него сменяемой программой. Лента выполняет роль памяти компьютера, автомат — роль процессора, а каретка служит для ввода и вывода данных. Такое устройство называют </a:t>
            </a:r>
            <a:r>
              <a:rPr lang="ru-RU" altLang="ru-RU" b="1" smtClean="0"/>
              <a:t>машиной Тьюринга.</a:t>
            </a:r>
          </a:p>
          <a:p>
            <a:endParaRPr lang="ru-RU" altLang="ru-RU" b="1" smtClean="0"/>
          </a:p>
          <a:p>
            <a:r>
              <a:rPr lang="ru-RU" altLang="ru-RU" smtClean="0"/>
              <a:t>Теоретически лента в машине Тьюринга бесконечна, однако в каждый момент времени работы машины используется лишь конечная её часть.</a:t>
            </a:r>
          </a:p>
          <a:p>
            <a:endParaRPr lang="ru-RU" altLang="ru-RU" smtClean="0"/>
          </a:p>
          <a:p>
            <a:r>
              <a:rPr lang="ru-RU" altLang="ru-RU" smtClean="0"/>
              <a:t>Каретка в любой момент времени находится над одной ячейкой, автомат может читать и изменять содержимое этой ячейки, которая называется </a:t>
            </a:r>
            <a:r>
              <a:rPr lang="ru-RU" altLang="ru-RU" b="1" smtClean="0"/>
              <a:t>текущей (рабочей) ячейкой </a:t>
            </a:r>
            <a:r>
              <a:rPr lang="ru-RU" altLang="ru-RU" smtClean="0"/>
              <a:t>(рис.). </a:t>
            </a:r>
          </a:p>
          <a:p>
            <a:r>
              <a:rPr lang="ru-RU" altLang="ru-RU" smtClean="0"/>
              <a:t>В каждую ячейку ленты можно записать один любой символ, принадлежащий выбранному алфавиту. Любой алфавит обязательно содержит пробел (пустой символ, соответствующий ≪чистым≫ участкам ленты), который мы будем обозначать знаком □ .</a:t>
            </a:r>
          </a:p>
          <a:p>
            <a:r>
              <a:rPr lang="ru-RU" altLang="ru-RU" smtClean="0"/>
              <a:t>Алфавит обычно обозначается буквой </a:t>
            </a:r>
            <a:r>
              <a:rPr lang="ru-RU" altLang="ru-RU" i="1" smtClean="0"/>
              <a:t>А, </a:t>
            </a:r>
            <a:r>
              <a:rPr lang="ru-RU" altLang="ru-RU" smtClean="0"/>
              <a:t>а его элементы — строчными буквами </a:t>
            </a:r>
            <a:r>
              <a:rPr lang="ru-RU" altLang="ru-RU" i="1" smtClean="0"/>
              <a:t>а </a:t>
            </a:r>
            <a:r>
              <a:rPr lang="ru-RU" altLang="ru-RU" smtClean="0"/>
              <a:t>с индексами: </a:t>
            </a:r>
            <a:r>
              <a:rPr lang="ru-RU" altLang="ru-RU" i="1" smtClean="0"/>
              <a:t>А </a:t>
            </a:r>
            <a:r>
              <a:rPr lang="ru-RU" altLang="ru-RU" smtClean="0"/>
              <a:t>= {а1, а2, ..., а</a:t>
            </a:r>
            <a:r>
              <a:rPr lang="en-US" altLang="ru-RU" smtClean="0"/>
              <a:t>N</a:t>
            </a:r>
            <a:r>
              <a:rPr lang="ru-RU" altLang="ru-RU" smtClean="0"/>
              <a:t>}. Например, алфавит</a:t>
            </a:r>
            <a:r>
              <a:rPr lang="en-US" altLang="ru-RU" smtClean="0"/>
              <a:t> </a:t>
            </a:r>
            <a:r>
              <a:rPr lang="ru-RU" altLang="ru-RU" smtClean="0"/>
              <a:t>машины Тьюринга, работающей с двоичными числами,</a:t>
            </a:r>
            <a:r>
              <a:rPr lang="en-US" altLang="ru-RU" smtClean="0"/>
              <a:t> </a:t>
            </a:r>
            <a:r>
              <a:rPr lang="ru-RU" altLang="ru-RU" smtClean="0"/>
              <a:t>задаётся в виде </a:t>
            </a:r>
            <a:r>
              <a:rPr lang="ru-RU" altLang="ru-RU" i="1" smtClean="0"/>
              <a:t>А = </a:t>
            </a:r>
            <a:r>
              <a:rPr lang="ru-RU" altLang="ru-RU" smtClean="0"/>
              <a:t>{0, 1, □}.</a:t>
            </a:r>
          </a:p>
          <a:p>
            <a:r>
              <a:rPr lang="ru-RU" altLang="ru-RU" smtClean="0"/>
              <a:t>Непрерывную цепочку символов на ленте называют словом.</a:t>
            </a:r>
          </a:p>
          <a:p>
            <a:r>
              <a:rPr lang="ru-RU" altLang="ru-RU" smtClean="0"/>
              <a:t>На рисунке 5.2 лента содержит слово ≪1011≫, которое можно воспринимать</a:t>
            </a:r>
            <a:r>
              <a:rPr lang="en-US" altLang="ru-RU" smtClean="0"/>
              <a:t> </a:t>
            </a:r>
            <a:r>
              <a:rPr lang="ru-RU" altLang="ru-RU" smtClean="0"/>
              <a:t>как двоичное число.</a:t>
            </a:r>
          </a:p>
        </p:txBody>
      </p:sp>
      <p:sp>
        <p:nvSpPr>
          <p:cNvPr id="76804"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C7DFDD-659A-4464-BAF5-336A8FD789EF}" type="slidenum">
              <a:rPr lang="ru-RU" altLang="ru-RU" smtClean="0"/>
              <a:pPr eaLnBrk="1" hangingPunct="1"/>
              <a:t>12</a:t>
            </a:fld>
            <a:endParaRPr lang="ru-RU" alt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89988" algn="r"/>
              </a:tabLst>
              <a:defRPr/>
            </a:pPr>
            <a:r>
              <a:rPr lang="ru-RU" sz="1400" i="1">
                <a:solidFill>
                  <a:srgbClr val="7F7F7F"/>
                </a:solidFill>
                <a:cs typeface="Arial" pitchFamily="34" charset="0"/>
                <a:sym typeface="Symbol" pitchFamily="18" charset="2"/>
              </a:rPr>
              <a:t></a:t>
            </a:r>
            <a:r>
              <a:rPr lang="en-US" sz="1400" i="1">
                <a:solidFill>
                  <a:srgbClr val="7F7F7F"/>
                </a:solidFill>
                <a:cs typeface="Arial" pitchFamily="34" charset="0"/>
                <a:sym typeface="Symbol" pitchFamily="18" charset="2"/>
              </a:rPr>
              <a:t> </a:t>
            </a:r>
            <a:r>
              <a:rPr lang="ru-RU" sz="1400" i="1">
                <a:solidFill>
                  <a:srgbClr val="7F7F7F"/>
                </a:solidFill>
                <a:cs typeface="Arial" pitchFamily="34" charset="0"/>
                <a:sym typeface="Symbol" pitchFamily="18" charset="2"/>
              </a:rPr>
              <a:t>К.Ю. Поляков, Е.А. Ерёмин, 2013 	</a:t>
            </a:r>
            <a:r>
              <a:rPr lang="en-US" sz="1400" i="1">
                <a:solidFill>
                  <a:srgbClr val="7F7F7F"/>
                </a:solidFill>
                <a:cs typeface="Arial" pitchFamily="34" charset="0"/>
                <a:sym typeface="Symbol" pitchFamily="18" charset="2"/>
              </a:rPr>
              <a:t>http://kpolyakov.spb.ru</a:t>
            </a:r>
            <a:endParaRPr lang="ru-RU" sz="1400" i="1">
              <a:solidFill>
                <a:srgbClr val="7F7F7F"/>
              </a:solidFill>
              <a:cs typeface="Arial" pitchFamily="34" charset="0"/>
              <a:sym typeface="Symbol" pitchFamily="18" charset="2"/>
            </a:endParaRPr>
          </a:p>
        </p:txBody>
      </p:sp>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5" name="Rectangle 4"/>
          <p:cNvSpPr>
            <a:spLocks noGrp="1" noChangeArrowheads="1"/>
          </p:cNvSpPr>
          <p:nvPr>
            <p:ph type="dt" sz="half" idx="10"/>
          </p:nvPr>
        </p:nvSpPr>
        <p:spPr/>
        <p:txBody>
          <a:bodyPr/>
          <a:lstStyle>
            <a:lvl1pPr>
              <a:defRPr/>
            </a:lvl1pPr>
          </a:lstStyle>
          <a:p>
            <a:pPr>
              <a:defRPr/>
            </a:pPr>
            <a:endParaRPr lang="ru-RU"/>
          </a:p>
        </p:txBody>
      </p:sp>
      <p:sp>
        <p:nvSpPr>
          <p:cNvPr id="6" name="Rectangle 5"/>
          <p:cNvSpPr>
            <a:spLocks noGrp="1" noChangeArrowheads="1"/>
          </p:cNvSpPr>
          <p:nvPr>
            <p:ph type="ftr" sz="quarter" idx="11"/>
          </p:nvPr>
        </p:nvSpPr>
        <p:spPr/>
        <p:txBody>
          <a:bodyPr/>
          <a:lstStyle>
            <a:lvl1pPr>
              <a:defRPr/>
            </a:lvl1pPr>
          </a:lstStyle>
          <a:p>
            <a:pPr>
              <a:defRPr/>
            </a:pPr>
            <a:endParaRPr lang="ru-RU"/>
          </a:p>
        </p:txBody>
      </p:sp>
      <p:sp>
        <p:nvSpPr>
          <p:cNvPr id="7" name="Rectangle 6"/>
          <p:cNvSpPr>
            <a:spLocks noGrp="1" noChangeArrowheads="1"/>
          </p:cNvSpPr>
          <p:nvPr>
            <p:ph type="sldNum" sz="quarter" idx="12"/>
          </p:nvPr>
        </p:nvSpPr>
        <p:spPr>
          <a:xfrm>
            <a:off x="7004050" y="-20638"/>
            <a:ext cx="2133600" cy="476251"/>
          </a:xfrm>
        </p:spPr>
        <p:txBody>
          <a:bodyPr/>
          <a:lstStyle>
            <a:lvl1pPr>
              <a:defRPr/>
            </a:lvl1pPr>
          </a:lstStyle>
          <a:p>
            <a:pPr>
              <a:defRPr/>
            </a:pPr>
            <a:fld id="{40615064-F410-4646-8DE9-B4F2FB2350DD}" type="slidenum">
              <a:rPr lang="ru-RU"/>
              <a:pPr>
                <a:defRPr/>
              </a:pPr>
              <a:t>‹#›</a:t>
            </a:fld>
            <a:endParaRPr lang="ru-RU"/>
          </a:p>
        </p:txBody>
      </p:sp>
    </p:spTree>
    <p:extLst>
      <p:ext uri="{BB962C8B-B14F-4D97-AF65-F5344CB8AC3E}">
        <p14:creationId xmlns:p14="http://schemas.microsoft.com/office/powerpoint/2010/main" val="310547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Подзаголовок">
    <p:spTree>
      <p:nvGrpSpPr>
        <p:cNvPr id="1" name=""/>
        <p:cNvGrpSpPr/>
        <p:nvPr/>
      </p:nvGrpSpPr>
      <p:grpSpPr>
        <a:xfrm>
          <a:off x="0" y="0"/>
          <a:ext cx="0" cy="0"/>
          <a:chOff x="0" y="0"/>
          <a:chExt cx="0" cy="0"/>
        </a:xfrm>
      </p:grpSpPr>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89988" algn="r"/>
              </a:tabLst>
              <a:defRPr/>
            </a:pPr>
            <a:r>
              <a:rPr lang="ru-RU" sz="1400" i="1">
                <a:solidFill>
                  <a:srgbClr val="7F7F7F"/>
                </a:solidFill>
                <a:cs typeface="Arial" pitchFamily="34" charset="0"/>
                <a:sym typeface="Symbol" pitchFamily="18" charset="2"/>
              </a:rPr>
              <a:t></a:t>
            </a:r>
            <a:r>
              <a:rPr lang="en-US" sz="1400" i="1">
                <a:solidFill>
                  <a:srgbClr val="7F7F7F"/>
                </a:solidFill>
                <a:cs typeface="Arial" pitchFamily="34" charset="0"/>
                <a:sym typeface="Symbol" pitchFamily="18" charset="2"/>
              </a:rPr>
              <a:t> </a:t>
            </a:r>
            <a:r>
              <a:rPr lang="ru-RU" sz="1400" i="1">
                <a:solidFill>
                  <a:srgbClr val="7F7F7F"/>
                </a:solidFill>
                <a:cs typeface="Arial" pitchFamily="34" charset="0"/>
                <a:sym typeface="Symbol" pitchFamily="18" charset="2"/>
              </a:rPr>
              <a:t>К.Ю. Поляков, Е.А. Ерёмин, 2013 	</a:t>
            </a:r>
            <a:r>
              <a:rPr lang="en-US" sz="1400" i="1">
                <a:solidFill>
                  <a:srgbClr val="7F7F7F"/>
                </a:solidFill>
                <a:cs typeface="Arial" pitchFamily="34" charset="0"/>
                <a:sym typeface="Symbol" pitchFamily="18" charset="2"/>
              </a:rPr>
              <a:t>http://kpolyakov.spb.ru</a:t>
            </a:r>
            <a:endParaRPr lang="ru-RU" sz="1400" i="1">
              <a:solidFill>
                <a:srgbClr val="7F7F7F"/>
              </a:solidFill>
              <a:cs typeface="Arial" pitchFamily="34" charset="0"/>
              <a:sym typeface="Symbol" pitchFamily="18" charset="2"/>
            </a:endParaRPr>
          </a:p>
        </p:txBody>
      </p:sp>
      <p:sp>
        <p:nvSpPr>
          <p:cNvPr id="2" name="Заголовок 1"/>
          <p:cNvSpPr>
            <a:spLocks noGrp="1"/>
          </p:cNvSpPr>
          <p:nvPr>
            <p:ph type="ctrTitle"/>
          </p:nvPr>
        </p:nvSpPr>
        <p:spPr>
          <a:xfrm>
            <a:off x="300251" y="1760561"/>
            <a:ext cx="8652679" cy="1487606"/>
          </a:xfrm>
        </p:spPr>
        <p:txBody>
          <a:bodyPr/>
          <a:lstStyle>
            <a:lvl1pPr>
              <a:defRPr sz="7200" b="1">
                <a:solidFill>
                  <a:srgbClr val="333399"/>
                </a:solidFill>
              </a:defRPr>
            </a:lvl1pPr>
          </a:lstStyle>
          <a:p>
            <a:r>
              <a:rPr lang="ru-RU" smtClean="0"/>
              <a:t>Образец заголовка</a:t>
            </a:r>
            <a:endParaRPr lang="ru-RU"/>
          </a:p>
        </p:txBody>
      </p:sp>
      <p:sp>
        <p:nvSpPr>
          <p:cNvPr id="3" name="Подзаголовок 2"/>
          <p:cNvSpPr>
            <a:spLocks noGrp="1"/>
          </p:cNvSpPr>
          <p:nvPr>
            <p:ph type="subTitle" idx="1"/>
          </p:nvPr>
        </p:nvSpPr>
        <p:spPr>
          <a:xfrm>
            <a:off x="948520" y="4626591"/>
            <a:ext cx="7608626" cy="1380698"/>
          </a:xfrm>
        </p:spPr>
        <p:txBody>
          <a:bodyPr/>
          <a:lstStyle>
            <a:lvl1pPr marL="0" indent="0" algn="ctr">
              <a:buNone/>
              <a:defRPr sz="4000" b="1">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5" name="Rectangle 4"/>
          <p:cNvSpPr>
            <a:spLocks noGrp="1" noChangeArrowheads="1"/>
          </p:cNvSpPr>
          <p:nvPr>
            <p:ph type="dt" sz="half" idx="10"/>
          </p:nvPr>
        </p:nvSpPr>
        <p:spPr/>
        <p:txBody>
          <a:bodyPr/>
          <a:lstStyle>
            <a:lvl1pPr>
              <a:defRPr/>
            </a:lvl1pPr>
          </a:lstStyle>
          <a:p>
            <a:pPr>
              <a:defRPr/>
            </a:pPr>
            <a:endParaRPr lang="ru-RU"/>
          </a:p>
        </p:txBody>
      </p:sp>
      <p:sp>
        <p:nvSpPr>
          <p:cNvPr id="6" name="Rectangle 5"/>
          <p:cNvSpPr>
            <a:spLocks noGrp="1" noChangeArrowheads="1"/>
          </p:cNvSpPr>
          <p:nvPr>
            <p:ph type="ftr" sz="quarter" idx="11"/>
          </p:nvPr>
        </p:nvSpPr>
        <p:spPr/>
        <p:txBody>
          <a:bodyPr/>
          <a:lstStyle>
            <a:lvl1pPr>
              <a:defRPr/>
            </a:lvl1pPr>
          </a:lstStyle>
          <a:p>
            <a:pPr>
              <a:defRPr/>
            </a:pPr>
            <a:endParaRPr lang="ru-RU"/>
          </a:p>
        </p:txBody>
      </p:sp>
      <p:sp>
        <p:nvSpPr>
          <p:cNvPr id="7" name="Rectangle 6"/>
          <p:cNvSpPr>
            <a:spLocks noGrp="1" noChangeArrowheads="1"/>
          </p:cNvSpPr>
          <p:nvPr>
            <p:ph type="sldNum" sz="quarter" idx="12"/>
          </p:nvPr>
        </p:nvSpPr>
        <p:spPr>
          <a:xfrm>
            <a:off x="7004050" y="-20638"/>
            <a:ext cx="2133600" cy="476251"/>
          </a:xfrm>
        </p:spPr>
        <p:txBody>
          <a:bodyPr/>
          <a:lstStyle>
            <a:lvl1pPr>
              <a:defRPr/>
            </a:lvl1pPr>
          </a:lstStyle>
          <a:p>
            <a:pPr>
              <a:defRPr/>
            </a:pPr>
            <a:fld id="{C3B17FD3-3126-4F4C-AEB8-A57EF023547F}" type="slidenum">
              <a:rPr lang="ru-RU"/>
              <a:pPr>
                <a:defRPr/>
              </a:pPr>
              <a:t>‹#›</a:t>
            </a:fld>
            <a:endParaRPr lang="ru-RU"/>
          </a:p>
        </p:txBody>
      </p:sp>
    </p:spTree>
    <p:extLst>
      <p:ext uri="{BB962C8B-B14F-4D97-AF65-F5344CB8AC3E}">
        <p14:creationId xmlns:p14="http://schemas.microsoft.com/office/powerpoint/2010/main" val="230715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a:solidFill>
                  <a:srgbClr val="7F7F7F"/>
                </a:solidFill>
                <a:cs typeface="Arial" pitchFamily="34" charset="0"/>
                <a:sym typeface="Symbol" pitchFamily="18" charset="2"/>
              </a:rPr>
              <a:t>Элементы теории алгоритмов</a:t>
            </a:r>
            <a:r>
              <a:rPr lang="en-US" sz="1400" i="1">
                <a:solidFill>
                  <a:srgbClr val="7F7F7F"/>
                </a:solidFill>
                <a:cs typeface="Arial" pitchFamily="34" charset="0"/>
                <a:sym typeface="Symbol" pitchFamily="18" charset="2"/>
              </a:rPr>
              <a:t>, </a:t>
            </a:r>
            <a:r>
              <a:rPr lang="ru-RU" sz="1400" i="1">
                <a:solidFill>
                  <a:srgbClr val="7F7F7F"/>
                </a:solidFill>
                <a:cs typeface="Arial" pitchFamily="34" charset="0"/>
                <a:sym typeface="Symbol" pitchFamily="18" charset="2"/>
              </a:rPr>
              <a:t>11 класс</a:t>
            </a:r>
            <a:endParaRPr lang="ru-RU" sz="1400" i="1">
              <a:solidFill>
                <a:srgbClr val="7F7F7F"/>
              </a:solidFill>
              <a:cs typeface="Arial" pitchFamily="34"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89988" algn="r"/>
              </a:tabLst>
              <a:defRPr/>
            </a:pPr>
            <a:r>
              <a:rPr lang="ru-RU" sz="1400" i="1">
                <a:solidFill>
                  <a:srgbClr val="7F7F7F"/>
                </a:solidFill>
                <a:cs typeface="Arial" pitchFamily="34" charset="0"/>
                <a:sym typeface="Symbol" pitchFamily="18" charset="2"/>
              </a:rPr>
              <a:t></a:t>
            </a:r>
            <a:r>
              <a:rPr lang="en-US" sz="1400" i="1">
                <a:solidFill>
                  <a:srgbClr val="7F7F7F"/>
                </a:solidFill>
                <a:cs typeface="Arial" pitchFamily="34" charset="0"/>
                <a:sym typeface="Symbol" pitchFamily="18" charset="2"/>
              </a:rPr>
              <a:t> </a:t>
            </a:r>
            <a:r>
              <a:rPr lang="ru-RU" sz="1400" i="1">
                <a:solidFill>
                  <a:srgbClr val="7F7F7F"/>
                </a:solidFill>
                <a:cs typeface="Arial" pitchFamily="34" charset="0"/>
                <a:sym typeface="Symbol" pitchFamily="18" charset="2"/>
              </a:rPr>
              <a:t>К.Ю. Поляков, Е.А. Ерёмин, 2013 	</a:t>
            </a:r>
            <a:r>
              <a:rPr lang="en-US" sz="1400" i="1">
                <a:solidFill>
                  <a:srgbClr val="7F7F7F"/>
                </a:solidFill>
                <a:cs typeface="Arial" pitchFamily="34" charset="0"/>
                <a:sym typeface="Symbol" pitchFamily="18" charset="2"/>
              </a:rPr>
              <a:t>http://kpolyakov.spb.ru</a:t>
            </a:r>
            <a:endParaRPr lang="ru-RU" sz="1400" i="1">
              <a:solidFill>
                <a:srgbClr val="7F7F7F"/>
              </a:solidFill>
              <a:cs typeface="Arial" pitchFamily="34"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pPr>
              <a:defRPr/>
            </a:pPr>
            <a:fld id="{0D9A6F15-B888-41E1-88E2-5BBBE9D655AC}" type="slidenum">
              <a:rPr lang="ru-RU"/>
              <a:pPr>
                <a:defRPr/>
              </a:pPr>
              <a:t>‹#›</a:t>
            </a:fld>
            <a:endParaRPr lang="ru-RU"/>
          </a:p>
        </p:txBody>
      </p:sp>
    </p:spTree>
    <p:extLst>
      <p:ext uri="{BB962C8B-B14F-4D97-AF65-F5344CB8AC3E}">
        <p14:creationId xmlns:p14="http://schemas.microsoft.com/office/powerpoint/2010/main" val="17175748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ru-RU"/>
          </a:p>
        </p:txBody>
      </p:sp>
      <p:sp>
        <p:nvSpPr>
          <p:cNvPr id="1030" name="Rectangle 6"/>
          <p:cNvSpPr>
            <a:spLocks noGrp="1" noChangeArrowheads="1"/>
          </p:cNvSpPr>
          <p:nvPr>
            <p:ph type="sldNum" sz="quarter" idx="4"/>
          </p:nvPr>
        </p:nvSpPr>
        <p:spPr bwMode="auto">
          <a:xfrm>
            <a:off x="6865938" y="15557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Arial" pitchFamily="34" charset="0"/>
              </a:defRPr>
            </a:lvl1pPr>
          </a:lstStyle>
          <a:p>
            <a:pPr>
              <a:defRPr/>
            </a:pPr>
            <a:fld id="{E602C387-900D-465A-8C6C-AF7D69801271}"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4238" r:id="rId1"/>
    <p:sldLayoutId id="2147484239" r:id="rId2"/>
    <p:sldLayoutId id="2147484240"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xml"/><Relationship Id="rId1" Type="http://schemas.openxmlformats.org/officeDocument/2006/relationships/slideLayout" Target="../slideLayouts/slideLayout1.xml"/><Relationship Id="rId5" Type="http://schemas.openxmlformats.org/officeDocument/2006/relationships/slide" Target="slide48.xml"/><Relationship Id="rId4" Type="http://schemas.openxmlformats.org/officeDocument/2006/relationships/slide" Target="slide3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2.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3.bin"/><Relationship Id="rId18" Type="http://schemas.openxmlformats.org/officeDocument/2006/relationships/image" Target="../media/image21.wmf"/><Relationship Id="rId3" Type="http://schemas.openxmlformats.org/officeDocument/2006/relationships/oleObject" Target="../embeddings/oleObject8.bin"/><Relationship Id="rId21" Type="http://schemas.openxmlformats.org/officeDocument/2006/relationships/oleObject" Target="../embeddings/oleObject17.bin"/><Relationship Id="rId7" Type="http://schemas.openxmlformats.org/officeDocument/2006/relationships/oleObject" Target="../embeddings/oleObject10.bin"/><Relationship Id="rId12" Type="http://schemas.openxmlformats.org/officeDocument/2006/relationships/image" Target="../media/image18.wmf"/><Relationship Id="rId17" Type="http://schemas.openxmlformats.org/officeDocument/2006/relationships/oleObject" Target="../embeddings/oleObject15.bin"/><Relationship Id="rId2" Type="http://schemas.openxmlformats.org/officeDocument/2006/relationships/slideLayout" Target="../slideLayouts/slideLayout3.xml"/><Relationship Id="rId16" Type="http://schemas.openxmlformats.org/officeDocument/2006/relationships/image" Target="../media/image20.wmf"/><Relationship Id="rId20" Type="http://schemas.openxmlformats.org/officeDocument/2006/relationships/image" Target="../media/image22.wmf"/><Relationship Id="rId1" Type="http://schemas.openxmlformats.org/officeDocument/2006/relationships/vmlDrawing" Target="../drawings/vmlDrawing5.vml"/><Relationship Id="rId6" Type="http://schemas.openxmlformats.org/officeDocument/2006/relationships/image" Target="../media/image15.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7.wmf"/><Relationship Id="rId19" Type="http://schemas.openxmlformats.org/officeDocument/2006/relationships/oleObject" Target="../embeddings/oleObject16.bin"/><Relationship Id="rId4" Type="http://schemas.openxmlformats.org/officeDocument/2006/relationships/image" Target="../media/image14.wmf"/><Relationship Id="rId9" Type="http://schemas.openxmlformats.org/officeDocument/2006/relationships/oleObject" Target="../embeddings/oleObject11.bin"/><Relationship Id="rId14" Type="http://schemas.openxmlformats.org/officeDocument/2006/relationships/image" Target="../media/image19.wmf"/><Relationship Id="rId22" Type="http://schemas.openxmlformats.org/officeDocument/2006/relationships/image" Target="../media/image23.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4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8.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25.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7.wmf"/><Relationship Id="rId4" Type="http://schemas.openxmlformats.org/officeDocument/2006/relationships/image" Target="../media/image17.wmf"/><Relationship Id="rId9" Type="http://schemas.openxmlformats.org/officeDocument/2006/relationships/oleObject" Target="../embeddings/oleObject2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29.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26.bin"/><Relationship Id="rId4" Type="http://schemas.openxmlformats.org/officeDocument/2006/relationships/image" Target="../media/image30.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3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9.wmf"/><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36.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1.bin"/><Relationship Id="rId14" Type="http://schemas.openxmlformats.org/officeDocument/2006/relationships/image" Target="../media/image40.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oleObject" Target="../embeddings/oleObject34.bin"/><Relationship Id="rId7" Type="http://schemas.openxmlformats.org/officeDocument/2006/relationships/image" Target="../media/image38.wmf"/><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image" Target="../media/image35.wmf"/><Relationship Id="rId9" Type="http://schemas.openxmlformats.org/officeDocument/2006/relationships/image" Target="../media/image41.wmf"/></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44.wmf"/><Relationship Id="rId5" Type="http://schemas.openxmlformats.org/officeDocument/2006/relationships/oleObject" Target="../embeddings/oleObject39.bin"/><Relationship Id="rId4" Type="http://schemas.openxmlformats.org/officeDocument/2006/relationships/image" Target="../media/image43.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mailto:kpolyakov@mail.ru"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mailto:eremin@pspu.ac.ru"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ru.wikipedia.org/" TargetMode="External"/><Relationship Id="rId2" Type="http://schemas.openxmlformats.org/officeDocument/2006/relationships/hyperlink" Target="http://en.wikipedia.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Номер слайда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CA4CCC11-9A11-459F-890D-608A74F0E11F}" type="slidenum">
              <a:rPr lang="ru-RU" altLang="ru-RU" sz="1400" smtClean="0"/>
              <a:pPr eaLnBrk="1" hangingPunct="1">
                <a:spcBef>
                  <a:spcPct val="0"/>
                </a:spcBef>
                <a:buFontTx/>
                <a:buNone/>
              </a:pPr>
              <a:t>1</a:t>
            </a:fld>
            <a:endParaRPr lang="ru-RU" altLang="ru-RU" sz="1400" smtClean="0"/>
          </a:p>
        </p:txBody>
      </p:sp>
      <p:sp>
        <p:nvSpPr>
          <p:cNvPr id="5123" name="Rectangle 2"/>
          <p:cNvSpPr>
            <a:spLocks noGrp="1" noChangeArrowheads="1"/>
          </p:cNvSpPr>
          <p:nvPr>
            <p:ph type="ctrTitle"/>
          </p:nvPr>
        </p:nvSpPr>
        <p:spPr>
          <a:xfrm>
            <a:off x="228600" y="1487488"/>
            <a:ext cx="8723313" cy="1243012"/>
          </a:xfrm>
        </p:spPr>
        <p:txBody>
          <a:bodyPr/>
          <a:lstStyle/>
          <a:p>
            <a:pPr eaLnBrk="1" hangingPunct="1">
              <a:lnSpc>
                <a:spcPct val="80000"/>
              </a:lnSpc>
            </a:pPr>
            <a:r>
              <a:rPr lang="ru-RU" altLang="ru-RU" sz="6000" b="1" smtClean="0">
                <a:solidFill>
                  <a:schemeClr val="accent2"/>
                </a:solidFill>
              </a:rPr>
              <a:t>Элементы теории алгоритмов</a:t>
            </a:r>
          </a:p>
        </p:txBody>
      </p:sp>
      <p:sp>
        <p:nvSpPr>
          <p:cNvPr id="5124" name="Rectangle 135"/>
          <p:cNvSpPr>
            <a:spLocks noGrp="1" noChangeArrowheads="1"/>
          </p:cNvSpPr>
          <p:nvPr>
            <p:ph type="subTitle" idx="1"/>
          </p:nvPr>
        </p:nvSpPr>
        <p:spPr>
          <a:xfrm>
            <a:off x="1095375" y="3159125"/>
            <a:ext cx="8048625" cy="2976563"/>
          </a:xfrm>
        </p:spPr>
        <p:txBody>
          <a:bodyPr/>
          <a:lstStyle/>
          <a:p>
            <a:pPr marL="901700" indent="-901700" algn="l" eaLnBrk="1" hangingPunct="1">
              <a:lnSpc>
                <a:spcPct val="90000"/>
              </a:lnSpc>
            </a:pPr>
            <a:r>
              <a:rPr lang="ru-RU" altLang="ru-RU" sz="2800" b="1" smtClean="0">
                <a:solidFill>
                  <a:srgbClr val="000000"/>
                </a:solidFill>
              </a:rPr>
              <a:t>§ 34</a:t>
            </a:r>
            <a:r>
              <a:rPr lang="en-US" altLang="ru-RU" sz="2800" b="1" smtClean="0">
                <a:solidFill>
                  <a:srgbClr val="000000"/>
                </a:solidFill>
              </a:rPr>
              <a:t>.</a:t>
            </a:r>
            <a:r>
              <a:rPr lang="ru-RU" altLang="ru-RU" sz="2800" b="1" smtClean="0">
                <a:solidFill>
                  <a:srgbClr val="000000"/>
                </a:solidFill>
              </a:rPr>
              <a:t> </a:t>
            </a:r>
            <a:r>
              <a:rPr lang="ru-RU" altLang="ru-RU" sz="2800" b="1" smtClean="0">
                <a:solidFill>
                  <a:srgbClr val="000000"/>
                </a:solidFill>
                <a:hlinkClick r:id="rId2" action="ppaction://hlinksldjump"/>
              </a:rPr>
              <a:t>Уточнение понятия алгоритма</a:t>
            </a:r>
            <a:endParaRPr lang="en-US" altLang="ru-RU" sz="2800" b="1" smtClean="0">
              <a:solidFill>
                <a:srgbClr val="000000"/>
              </a:solidFill>
            </a:endParaRPr>
          </a:p>
          <a:p>
            <a:pPr marL="901700" indent="-901700" algn="l" eaLnBrk="1" hangingPunct="1">
              <a:lnSpc>
                <a:spcPct val="90000"/>
              </a:lnSpc>
            </a:pPr>
            <a:r>
              <a:rPr lang="ru-RU" altLang="ru-RU" sz="2800" b="1" smtClean="0">
                <a:solidFill>
                  <a:srgbClr val="000000"/>
                </a:solidFill>
              </a:rPr>
              <a:t>§ 35</a:t>
            </a:r>
            <a:r>
              <a:rPr lang="en-US" altLang="ru-RU" sz="2800" b="1" smtClean="0">
                <a:solidFill>
                  <a:srgbClr val="000000"/>
                </a:solidFill>
              </a:rPr>
              <a:t>. </a:t>
            </a:r>
            <a:r>
              <a:rPr lang="ru-RU" altLang="ru-RU" sz="2800" b="1" smtClean="0">
                <a:solidFill>
                  <a:srgbClr val="000000"/>
                </a:solidFill>
                <a:hlinkClick r:id="rId3" action="ppaction://hlinksldjump"/>
              </a:rPr>
              <a:t>Алгоритмически неразрешимые задачи</a:t>
            </a:r>
            <a:endParaRPr lang="en-US" altLang="ru-RU" sz="2800" b="1" smtClean="0">
              <a:solidFill>
                <a:srgbClr val="000000"/>
              </a:solidFill>
            </a:endParaRPr>
          </a:p>
          <a:p>
            <a:pPr marL="901700" indent="-901700" algn="l" eaLnBrk="1" hangingPunct="1">
              <a:lnSpc>
                <a:spcPct val="90000"/>
              </a:lnSpc>
            </a:pPr>
            <a:r>
              <a:rPr lang="ru-RU" altLang="ru-RU" sz="2800" b="1" smtClean="0">
                <a:solidFill>
                  <a:srgbClr val="000000"/>
                </a:solidFill>
              </a:rPr>
              <a:t>§ 36</a:t>
            </a:r>
            <a:r>
              <a:rPr lang="en-US" altLang="ru-RU" sz="2800" b="1" smtClean="0">
                <a:solidFill>
                  <a:srgbClr val="000000"/>
                </a:solidFill>
              </a:rPr>
              <a:t>. </a:t>
            </a:r>
            <a:r>
              <a:rPr lang="ru-RU" altLang="ru-RU" sz="2800" b="1" smtClean="0">
                <a:solidFill>
                  <a:srgbClr val="000000"/>
                </a:solidFill>
                <a:hlinkClick r:id="rId4" action="ppaction://hlinksldjump"/>
              </a:rPr>
              <a:t>Сложность вычислений</a:t>
            </a:r>
            <a:endParaRPr lang="en-US" altLang="ru-RU" sz="2800" b="1" smtClean="0">
              <a:solidFill>
                <a:srgbClr val="000000"/>
              </a:solidFill>
            </a:endParaRPr>
          </a:p>
          <a:p>
            <a:pPr marL="901700" indent="-901700" algn="l" eaLnBrk="1" hangingPunct="1">
              <a:lnSpc>
                <a:spcPct val="90000"/>
              </a:lnSpc>
            </a:pPr>
            <a:r>
              <a:rPr lang="ru-RU" altLang="ru-RU" sz="2800" b="1" smtClean="0">
                <a:solidFill>
                  <a:srgbClr val="000000"/>
                </a:solidFill>
              </a:rPr>
              <a:t>§ 37</a:t>
            </a:r>
            <a:r>
              <a:rPr lang="en-US" altLang="ru-RU" sz="2800" b="1" smtClean="0">
                <a:solidFill>
                  <a:srgbClr val="000000"/>
                </a:solidFill>
              </a:rPr>
              <a:t>. </a:t>
            </a:r>
            <a:r>
              <a:rPr lang="ru-RU" altLang="ru-RU" sz="2800" b="1" smtClean="0">
                <a:solidFill>
                  <a:srgbClr val="000000"/>
                </a:solidFill>
                <a:hlinkClick r:id="rId5" action="ppaction://hlinksldjump"/>
              </a:rPr>
              <a:t>Доказательство правильности программ</a:t>
            </a:r>
            <a:endParaRPr lang="ru-RU" altLang="ru-RU" sz="2800" b="1" smtClean="0">
              <a:solidFill>
                <a:srgbClr val="000000"/>
              </a:solidFill>
            </a:endParaRPr>
          </a:p>
          <a:p>
            <a:pPr marL="901700" indent="-901700" algn="l" eaLnBrk="1" hangingPunct="1">
              <a:lnSpc>
                <a:spcPct val="90000"/>
              </a:lnSpc>
            </a:pPr>
            <a:endParaRPr lang="ru-RU" altLang="ru-RU" sz="2800" b="1" smtClean="0">
              <a:solidFill>
                <a:srgbClr val="000000"/>
              </a:solidFill>
            </a:endParaRPr>
          </a:p>
          <a:p>
            <a:pPr marL="901700" indent="-901700" algn="l" eaLnBrk="1" hangingPunct="1">
              <a:lnSpc>
                <a:spcPct val="90000"/>
              </a:lnSpc>
            </a:pPr>
            <a:endParaRPr lang="en-US" altLang="ru-RU" sz="2800" b="1" smtClean="0">
              <a:solidFill>
                <a:srgbClr val="000000"/>
              </a:solidFill>
            </a:endParaRPr>
          </a:p>
          <a:p>
            <a:pPr marL="901700" indent="-901700" algn="l" eaLnBrk="1" hangingPunct="1">
              <a:lnSpc>
                <a:spcPct val="90000"/>
              </a:lnSpc>
            </a:pPr>
            <a:endParaRPr lang="en-US" altLang="ru-RU" sz="2800" b="1" smtClean="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Заголовок 1"/>
          <p:cNvSpPr>
            <a:spLocks noGrp="1"/>
          </p:cNvSpPr>
          <p:nvPr>
            <p:ph type="title"/>
          </p:nvPr>
        </p:nvSpPr>
        <p:spPr>
          <a:xfrm>
            <a:off x="311150" y="301625"/>
            <a:ext cx="8375650" cy="471488"/>
          </a:xfrm>
        </p:spPr>
        <p:txBody>
          <a:bodyPr/>
          <a:lstStyle/>
          <a:p>
            <a:r>
              <a:rPr lang="ru-RU" altLang="ru-RU" smtClean="0"/>
              <a:t>Универсальные исполнители</a:t>
            </a:r>
          </a:p>
        </p:txBody>
      </p:sp>
      <p:sp>
        <p:nvSpPr>
          <p:cNvPr id="14339"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2F464853-3F6F-4E6D-8079-F0107C55DFE8}" type="slidenum">
              <a:rPr lang="ru-RU" altLang="ru-RU" sz="1400" smtClean="0"/>
              <a:pPr eaLnBrk="1" hangingPunct="1">
                <a:spcBef>
                  <a:spcPct val="0"/>
                </a:spcBef>
                <a:buFontTx/>
                <a:buNone/>
              </a:pPr>
              <a:t>10</a:t>
            </a:fld>
            <a:endParaRPr lang="ru-RU" altLang="ru-RU" sz="1400" smtClean="0"/>
          </a:p>
        </p:txBody>
      </p:sp>
      <p:sp>
        <p:nvSpPr>
          <p:cNvPr id="4" name="Прямоугольник 3"/>
          <p:cNvSpPr/>
          <p:nvPr/>
        </p:nvSpPr>
        <p:spPr>
          <a:xfrm>
            <a:off x="393700" y="850900"/>
            <a:ext cx="8405813" cy="831850"/>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marL="361950" indent="-361950">
              <a:defRPr/>
            </a:pPr>
            <a:r>
              <a:rPr lang="ru-RU" sz="2400" b="1" dirty="0">
                <a:latin typeface="Arial" pitchFamily="34" charset="0"/>
              </a:rPr>
              <a:t>Алгоритм</a:t>
            </a:r>
            <a:r>
              <a:rPr lang="ru-RU" sz="2400" dirty="0">
                <a:latin typeface="Arial" pitchFamily="34" charset="0"/>
              </a:rPr>
              <a:t> – это программа для универсального исполнителя.</a:t>
            </a:r>
          </a:p>
        </p:txBody>
      </p:sp>
      <p:sp>
        <p:nvSpPr>
          <p:cNvPr id="14341" name="Прямоугольник 4"/>
          <p:cNvSpPr>
            <a:spLocks noChangeArrowheads="1"/>
          </p:cNvSpPr>
          <p:nvPr/>
        </p:nvSpPr>
        <p:spPr bwMode="auto">
          <a:xfrm>
            <a:off x="396875" y="1731963"/>
            <a:ext cx="3481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333399"/>
                </a:solidFill>
              </a:rPr>
              <a:t>Модель вычислений:</a:t>
            </a:r>
            <a:endParaRPr lang="ru-RU" altLang="ru-RU" sz="1800" b="1">
              <a:solidFill>
                <a:srgbClr val="333399"/>
              </a:solidFill>
            </a:endParaRPr>
          </a:p>
        </p:txBody>
      </p:sp>
      <p:sp>
        <p:nvSpPr>
          <p:cNvPr id="14342" name="Прямоугольник 5"/>
          <p:cNvSpPr>
            <a:spLocks noChangeArrowheads="1"/>
          </p:cNvSpPr>
          <p:nvPr/>
        </p:nvSpPr>
        <p:spPr bwMode="auto">
          <a:xfrm>
            <a:off x="609600" y="2087563"/>
            <a:ext cx="85344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ru-RU" altLang="ru-RU" sz="2400"/>
              <a:t>«</a:t>
            </a:r>
            <a:r>
              <a:rPr lang="ru-RU" altLang="ru-RU" sz="2400" i="1"/>
              <a:t>процессор</a:t>
            </a:r>
            <a:r>
              <a:rPr lang="ru-RU" altLang="ru-RU" sz="2400"/>
              <a:t>» (система команд и способ их выполнения)</a:t>
            </a:r>
          </a:p>
          <a:p>
            <a:pPr eaLnBrk="1" hangingPunct="1">
              <a:spcBef>
                <a:spcPct val="0"/>
              </a:spcBef>
            </a:pPr>
            <a:r>
              <a:rPr lang="ru-RU" altLang="ru-RU" sz="2400"/>
              <a:t>«</a:t>
            </a:r>
            <a:r>
              <a:rPr lang="ru-RU" altLang="ru-RU" sz="2400" i="1"/>
              <a:t>память</a:t>
            </a:r>
            <a:r>
              <a:rPr lang="ru-RU" altLang="ru-RU" sz="2400"/>
              <a:t>» (способ хранения данных)</a:t>
            </a:r>
          </a:p>
          <a:p>
            <a:pPr eaLnBrk="1" hangingPunct="1">
              <a:spcBef>
                <a:spcPct val="0"/>
              </a:spcBef>
            </a:pPr>
            <a:r>
              <a:rPr lang="ru-RU" altLang="ru-RU" sz="2400" i="1"/>
              <a:t>язык программирования</a:t>
            </a:r>
            <a:r>
              <a:rPr lang="ru-RU" altLang="ru-RU" sz="2400"/>
              <a:t> (способ записи программ);</a:t>
            </a:r>
          </a:p>
          <a:p>
            <a:pPr eaLnBrk="1" hangingPunct="1">
              <a:spcBef>
                <a:spcPct val="0"/>
              </a:spcBef>
            </a:pPr>
            <a:r>
              <a:rPr lang="ru-RU" altLang="ru-RU" sz="2400" i="1"/>
              <a:t>способ ввода</a:t>
            </a:r>
            <a:r>
              <a:rPr lang="ru-RU" altLang="ru-RU" sz="2400"/>
              <a:t> данных</a:t>
            </a:r>
          </a:p>
          <a:p>
            <a:pPr eaLnBrk="1" hangingPunct="1">
              <a:spcBef>
                <a:spcPct val="0"/>
              </a:spcBef>
            </a:pPr>
            <a:r>
              <a:rPr lang="ru-RU" altLang="ru-RU" sz="2400" i="1"/>
              <a:t>способ вывода</a:t>
            </a:r>
            <a:r>
              <a:rPr lang="ru-RU" altLang="ru-RU" sz="2400"/>
              <a:t> результата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dissolve">
                                      <p:cBhvr>
                                        <p:cTn id="7" dur="500"/>
                                        <p:tgtEl>
                                          <p:spTgt spid="1434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342">
                                            <p:txEl>
                                              <p:pRg st="0" end="0"/>
                                            </p:txEl>
                                          </p:spTgt>
                                        </p:tgtEl>
                                        <p:attrNameLst>
                                          <p:attrName>style.visibility</p:attrName>
                                        </p:attrNameLst>
                                      </p:cBhvr>
                                      <p:to>
                                        <p:strVal val="visible"/>
                                      </p:to>
                                    </p:set>
                                    <p:animEffect transition="in" filter="dissolve">
                                      <p:cBhvr>
                                        <p:cTn id="10" dur="500"/>
                                        <p:tgtEl>
                                          <p:spTgt spid="14342">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4342">
                                            <p:txEl>
                                              <p:pRg st="1" end="1"/>
                                            </p:txEl>
                                          </p:spTgt>
                                        </p:tgtEl>
                                        <p:attrNameLst>
                                          <p:attrName>style.visibility</p:attrName>
                                        </p:attrNameLst>
                                      </p:cBhvr>
                                      <p:to>
                                        <p:strVal val="visible"/>
                                      </p:to>
                                    </p:set>
                                    <p:animEffect transition="in" filter="dissolve">
                                      <p:cBhvr>
                                        <p:cTn id="15" dur="500"/>
                                        <p:tgtEl>
                                          <p:spTgt spid="14342">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4342">
                                            <p:txEl>
                                              <p:pRg st="2" end="2"/>
                                            </p:txEl>
                                          </p:spTgt>
                                        </p:tgtEl>
                                        <p:attrNameLst>
                                          <p:attrName>style.visibility</p:attrName>
                                        </p:attrNameLst>
                                      </p:cBhvr>
                                      <p:to>
                                        <p:strVal val="visible"/>
                                      </p:to>
                                    </p:set>
                                    <p:animEffect transition="in" filter="dissolve">
                                      <p:cBhvr>
                                        <p:cTn id="20" dur="500"/>
                                        <p:tgtEl>
                                          <p:spTgt spid="14342">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342">
                                            <p:txEl>
                                              <p:pRg st="3" end="3"/>
                                            </p:txEl>
                                          </p:spTgt>
                                        </p:tgtEl>
                                        <p:attrNameLst>
                                          <p:attrName>style.visibility</p:attrName>
                                        </p:attrNameLst>
                                      </p:cBhvr>
                                      <p:to>
                                        <p:strVal val="visible"/>
                                      </p:to>
                                    </p:set>
                                    <p:animEffect transition="in" filter="dissolve">
                                      <p:cBhvr>
                                        <p:cTn id="25" dur="500"/>
                                        <p:tgtEl>
                                          <p:spTgt spid="14342">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342">
                                            <p:txEl>
                                              <p:pRg st="4" end="4"/>
                                            </p:txEl>
                                          </p:spTgt>
                                        </p:tgtEl>
                                        <p:attrNameLst>
                                          <p:attrName>style.visibility</p:attrName>
                                        </p:attrNameLst>
                                      </p:cBhvr>
                                      <p:to>
                                        <p:strVal val="visible"/>
                                      </p:to>
                                    </p:set>
                                    <p:animEffect transition="in" filter="dissolve">
                                      <p:cBhvr>
                                        <p:cTn id="30" dur="500"/>
                                        <p:tgtEl>
                                          <p:spTgt spid="143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Заголовок 1"/>
          <p:cNvSpPr>
            <a:spLocks noGrp="1"/>
          </p:cNvSpPr>
          <p:nvPr>
            <p:ph type="title"/>
          </p:nvPr>
        </p:nvSpPr>
        <p:spPr>
          <a:xfrm>
            <a:off x="311150" y="301625"/>
            <a:ext cx="8375650" cy="471488"/>
          </a:xfrm>
        </p:spPr>
        <p:txBody>
          <a:bodyPr/>
          <a:lstStyle/>
          <a:p>
            <a:r>
              <a:rPr lang="ru-RU" altLang="ru-RU" smtClean="0"/>
              <a:t>Универсальные исполнители</a:t>
            </a:r>
          </a:p>
        </p:txBody>
      </p:sp>
      <p:sp>
        <p:nvSpPr>
          <p:cNvPr id="15363"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19612B6D-A765-492A-B33A-C87B337F6FFE}" type="slidenum">
              <a:rPr lang="ru-RU" altLang="ru-RU" sz="1400" smtClean="0"/>
              <a:pPr eaLnBrk="1" hangingPunct="1">
                <a:spcBef>
                  <a:spcPct val="0"/>
                </a:spcBef>
                <a:buFontTx/>
                <a:buNone/>
              </a:pPr>
              <a:t>11</a:t>
            </a:fld>
            <a:endParaRPr lang="ru-RU" altLang="ru-RU" sz="1400" smtClean="0"/>
          </a:p>
        </p:txBody>
      </p:sp>
      <p:grpSp>
        <p:nvGrpSpPr>
          <p:cNvPr id="15364" name="Группа 43"/>
          <p:cNvGrpSpPr>
            <a:grpSpLocks/>
          </p:cNvGrpSpPr>
          <p:nvPr/>
        </p:nvGrpSpPr>
        <p:grpSpPr bwMode="auto">
          <a:xfrm>
            <a:off x="1622425" y="1031875"/>
            <a:ext cx="1527175" cy="2066925"/>
            <a:chOff x="383030" y="2234400"/>
            <a:chExt cx="1527252" cy="2067329"/>
          </a:xfrm>
        </p:grpSpPr>
        <p:sp>
          <p:nvSpPr>
            <p:cNvPr id="15377" name="Прямоугольник 22"/>
            <p:cNvSpPr>
              <a:spLocks noChangeArrowheads="1"/>
            </p:cNvSpPr>
            <p:nvPr/>
          </p:nvSpPr>
          <p:spPr bwMode="auto">
            <a:xfrm>
              <a:off x="383030" y="3932397"/>
              <a:ext cx="1527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ru-RU" altLang="ru-RU" sz="1800"/>
                <a:t>А. Тьюринг </a:t>
              </a:r>
            </a:p>
          </p:txBody>
        </p:sp>
        <p:pic>
          <p:nvPicPr>
            <p:cNvPr id="153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94" y="2234400"/>
              <a:ext cx="1287831" cy="16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65" name="Группа 42"/>
          <p:cNvGrpSpPr>
            <a:grpSpLocks/>
          </p:cNvGrpSpPr>
          <p:nvPr/>
        </p:nvGrpSpPr>
        <p:grpSpPr bwMode="auto">
          <a:xfrm>
            <a:off x="3927475" y="1031875"/>
            <a:ext cx="1128713" cy="2057400"/>
            <a:chOff x="2248044" y="2234400"/>
            <a:chExt cx="1128899" cy="2058275"/>
          </a:xfrm>
        </p:grpSpPr>
        <p:sp>
          <p:nvSpPr>
            <p:cNvPr id="15375" name="Прямоугольник 23"/>
            <p:cNvSpPr>
              <a:spLocks noChangeArrowheads="1"/>
            </p:cNvSpPr>
            <p:nvPr/>
          </p:nvSpPr>
          <p:spPr bwMode="auto">
            <a:xfrm>
              <a:off x="2248044" y="3923343"/>
              <a:ext cx="11288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1800"/>
                <a:t>Э. Пост</a:t>
              </a:r>
            </a:p>
          </p:txBody>
        </p:sp>
        <p:pic>
          <p:nvPicPr>
            <p:cNvPr id="1537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957" y="2234400"/>
              <a:ext cx="1112819" cy="16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66" name="Группа 41"/>
          <p:cNvGrpSpPr>
            <a:grpSpLocks/>
          </p:cNvGrpSpPr>
          <p:nvPr/>
        </p:nvGrpSpPr>
        <p:grpSpPr bwMode="auto">
          <a:xfrm>
            <a:off x="5889625" y="1031875"/>
            <a:ext cx="1277938" cy="2066925"/>
            <a:chOff x="3846708" y="2234400"/>
            <a:chExt cx="1277225" cy="2067329"/>
          </a:xfrm>
        </p:grpSpPr>
        <p:sp>
          <p:nvSpPr>
            <p:cNvPr id="15373" name="Прямоугольник 26"/>
            <p:cNvSpPr>
              <a:spLocks noChangeArrowheads="1"/>
            </p:cNvSpPr>
            <p:nvPr/>
          </p:nvSpPr>
          <p:spPr bwMode="auto">
            <a:xfrm>
              <a:off x="3850507" y="3932397"/>
              <a:ext cx="12734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ru-RU" altLang="ru-RU" sz="1800"/>
                <a:t>А. Марков</a:t>
              </a:r>
            </a:p>
          </p:txBody>
        </p:sp>
        <p:pic>
          <p:nvPicPr>
            <p:cNvPr id="1537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6708" y="2234400"/>
              <a:ext cx="1264864" cy="16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7" name="Прямоугольник 12"/>
          <p:cNvSpPr>
            <a:spLocks noChangeArrowheads="1"/>
          </p:cNvSpPr>
          <p:nvPr/>
        </p:nvSpPr>
        <p:spPr bwMode="auto">
          <a:xfrm>
            <a:off x="1570038" y="3108325"/>
            <a:ext cx="168275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80000"/>
              </a:lnSpc>
              <a:spcBef>
                <a:spcPct val="0"/>
              </a:spcBef>
              <a:buFontTx/>
              <a:buNone/>
            </a:pPr>
            <a:r>
              <a:rPr lang="ru-RU" altLang="ru-RU" sz="2400" b="1">
                <a:solidFill>
                  <a:srgbClr val="333399"/>
                </a:solidFill>
              </a:rPr>
              <a:t>машина </a:t>
            </a:r>
          </a:p>
          <a:p>
            <a:pPr algn="ctr" eaLnBrk="1" hangingPunct="1">
              <a:lnSpc>
                <a:spcPct val="80000"/>
              </a:lnSpc>
              <a:spcBef>
                <a:spcPct val="0"/>
              </a:spcBef>
              <a:buFontTx/>
              <a:buNone/>
            </a:pPr>
            <a:r>
              <a:rPr lang="ru-RU" altLang="ru-RU" sz="2400" b="1">
                <a:solidFill>
                  <a:srgbClr val="333399"/>
                </a:solidFill>
              </a:rPr>
              <a:t>Тьюринга</a:t>
            </a:r>
            <a:endParaRPr lang="ru-RU" altLang="ru-RU" sz="1800" b="1">
              <a:solidFill>
                <a:srgbClr val="333399"/>
              </a:solidFill>
            </a:endParaRPr>
          </a:p>
        </p:txBody>
      </p:sp>
      <p:sp>
        <p:nvSpPr>
          <p:cNvPr id="15368" name="Прямоугольник 13"/>
          <p:cNvSpPr>
            <a:spLocks noChangeArrowheads="1"/>
          </p:cNvSpPr>
          <p:nvPr/>
        </p:nvSpPr>
        <p:spPr bwMode="auto">
          <a:xfrm>
            <a:off x="3702050" y="3108325"/>
            <a:ext cx="146685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80000"/>
              </a:lnSpc>
              <a:spcBef>
                <a:spcPct val="0"/>
              </a:spcBef>
              <a:buFontTx/>
              <a:buNone/>
            </a:pPr>
            <a:r>
              <a:rPr lang="ru-RU" altLang="ru-RU" sz="2400" b="1">
                <a:solidFill>
                  <a:srgbClr val="333399"/>
                </a:solidFill>
              </a:rPr>
              <a:t>машина </a:t>
            </a:r>
            <a:br>
              <a:rPr lang="ru-RU" altLang="ru-RU" sz="2400" b="1">
                <a:solidFill>
                  <a:srgbClr val="333399"/>
                </a:solidFill>
              </a:rPr>
            </a:br>
            <a:r>
              <a:rPr lang="ru-RU" altLang="ru-RU" sz="2400" b="1">
                <a:solidFill>
                  <a:srgbClr val="333399"/>
                </a:solidFill>
              </a:rPr>
              <a:t>Поста</a:t>
            </a:r>
            <a:endParaRPr lang="ru-RU" altLang="ru-RU" sz="1800" b="1">
              <a:solidFill>
                <a:srgbClr val="333399"/>
              </a:solidFill>
            </a:endParaRPr>
          </a:p>
        </p:txBody>
      </p:sp>
      <p:sp>
        <p:nvSpPr>
          <p:cNvPr id="15369" name="Прямоугольник 14"/>
          <p:cNvSpPr>
            <a:spLocks noChangeArrowheads="1"/>
          </p:cNvSpPr>
          <p:nvPr/>
        </p:nvSpPr>
        <p:spPr bwMode="auto">
          <a:xfrm>
            <a:off x="5381625" y="3108325"/>
            <a:ext cx="237172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80000"/>
              </a:lnSpc>
              <a:spcBef>
                <a:spcPct val="0"/>
              </a:spcBef>
              <a:buFontTx/>
              <a:buNone/>
            </a:pPr>
            <a:r>
              <a:rPr lang="ru-RU" altLang="ru-RU" sz="2400" b="1">
                <a:solidFill>
                  <a:srgbClr val="333399"/>
                </a:solidFill>
              </a:rPr>
              <a:t>нормальные алгорифмы Маркова</a:t>
            </a:r>
            <a:endParaRPr lang="ru-RU" altLang="ru-RU" sz="1800" b="1">
              <a:solidFill>
                <a:srgbClr val="333399"/>
              </a:solidFill>
            </a:endParaRPr>
          </a:p>
        </p:txBody>
      </p:sp>
      <p:grpSp>
        <p:nvGrpSpPr>
          <p:cNvPr id="5" name="Group 34"/>
          <p:cNvGrpSpPr>
            <a:grpSpLocks/>
          </p:cNvGrpSpPr>
          <p:nvPr/>
        </p:nvGrpSpPr>
        <p:grpSpPr bwMode="auto">
          <a:xfrm>
            <a:off x="706438" y="4203700"/>
            <a:ext cx="8037512" cy="663575"/>
            <a:chOff x="464" y="2126"/>
            <a:chExt cx="5063" cy="418"/>
          </a:xfrm>
        </p:grpSpPr>
        <p:sp>
          <p:nvSpPr>
            <p:cNvPr id="18" name="Text Box 32"/>
            <p:cNvSpPr txBox="1">
              <a:spLocks noChangeArrowheads="1"/>
            </p:cNvSpPr>
            <p:nvPr/>
          </p:nvSpPr>
          <p:spPr bwMode="auto">
            <a:xfrm>
              <a:off x="782" y="2189"/>
              <a:ext cx="4745"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latin typeface="Arial" pitchFamily="34" charset="0"/>
                </a:rPr>
                <a:t>  Все универсальные исполнители эквивалентны!</a:t>
              </a:r>
            </a:p>
          </p:txBody>
        </p:sp>
        <p:sp>
          <p:nvSpPr>
            <p:cNvPr id="15372"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4400">
                  <a:solidFill>
                    <a:schemeClr val="bg1"/>
                  </a:solidFill>
                  <a:latin typeface="Arial Black" pitchFamily="34"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Заголовок 1"/>
          <p:cNvSpPr>
            <a:spLocks noGrp="1"/>
          </p:cNvSpPr>
          <p:nvPr>
            <p:ph type="title"/>
          </p:nvPr>
        </p:nvSpPr>
        <p:spPr>
          <a:xfrm>
            <a:off x="311150" y="301625"/>
            <a:ext cx="8375650" cy="471488"/>
          </a:xfrm>
        </p:spPr>
        <p:txBody>
          <a:bodyPr/>
          <a:lstStyle/>
          <a:p>
            <a:r>
              <a:rPr lang="ru-RU" altLang="ru-RU" smtClean="0"/>
              <a:t>Машина Тьюринга</a:t>
            </a:r>
          </a:p>
        </p:txBody>
      </p:sp>
      <p:sp>
        <p:nvSpPr>
          <p:cNvPr id="16387"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72F9D989-B61A-4DC1-8D08-78896A17BEB0}" type="slidenum">
              <a:rPr lang="ru-RU" altLang="ru-RU" sz="1400" smtClean="0"/>
              <a:pPr eaLnBrk="1" hangingPunct="1">
                <a:spcBef>
                  <a:spcPct val="0"/>
                </a:spcBef>
                <a:buFontTx/>
                <a:buNone/>
              </a:pPr>
              <a:t>12</a:t>
            </a:fld>
            <a:endParaRPr lang="ru-RU" altLang="ru-RU" sz="1400" smtClean="0"/>
          </a:p>
        </p:txBody>
      </p:sp>
      <p:graphicFrame>
        <p:nvGraphicFramePr>
          <p:cNvPr id="4" name="Таблица 3"/>
          <p:cNvGraphicFramePr>
            <a:graphicFrameLocks noGrp="1"/>
          </p:cNvGraphicFramePr>
          <p:nvPr/>
        </p:nvGraphicFramePr>
        <p:xfrm>
          <a:off x="1508125" y="1893888"/>
          <a:ext cx="4919663" cy="496887"/>
        </p:xfrm>
        <a:graphic>
          <a:graphicData uri="http://schemas.openxmlformats.org/drawingml/2006/table">
            <a:tbl>
              <a:tblPr/>
              <a:tblGrid>
                <a:gridCol w="614363"/>
                <a:gridCol w="615950"/>
                <a:gridCol w="614362"/>
                <a:gridCol w="615950"/>
                <a:gridCol w="614363"/>
                <a:gridCol w="614362"/>
                <a:gridCol w="615950"/>
                <a:gridCol w="614363"/>
              </a:tblGrid>
              <a:tr h="496887">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a:t>
                      </a: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0</a:t>
                      </a: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1</a:t>
                      </a: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1</a:t>
                      </a: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r>
            </a:tbl>
          </a:graphicData>
        </a:graphic>
      </p:graphicFrame>
      <p:sp>
        <p:nvSpPr>
          <p:cNvPr id="1640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6409" name="Rectangle 9"/>
          <p:cNvSpPr>
            <a:spLocks noChangeArrowheads="1"/>
          </p:cNvSpPr>
          <p:nvPr/>
        </p:nvSpPr>
        <p:spPr bwMode="auto">
          <a:xfrm>
            <a:off x="7710488" y="1303338"/>
            <a:ext cx="503237" cy="1230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3600"/>
          </a:p>
        </p:txBody>
      </p:sp>
      <p:grpSp>
        <p:nvGrpSpPr>
          <p:cNvPr id="2" name="Группа 21"/>
          <p:cNvGrpSpPr>
            <a:grpSpLocks/>
          </p:cNvGrpSpPr>
          <p:nvPr/>
        </p:nvGrpSpPr>
        <p:grpSpPr bwMode="auto">
          <a:xfrm>
            <a:off x="3248025" y="838200"/>
            <a:ext cx="2674938" cy="1060450"/>
            <a:chOff x="3247274" y="838200"/>
            <a:chExt cx="2676373" cy="1060428"/>
          </a:xfrm>
        </p:grpSpPr>
        <p:sp>
          <p:nvSpPr>
            <p:cNvPr id="16424" name="AutoShape 10"/>
            <p:cNvSpPr>
              <a:spLocks noChangeArrowheads="1"/>
            </p:cNvSpPr>
            <p:nvPr/>
          </p:nvSpPr>
          <p:spPr bwMode="auto">
            <a:xfrm>
              <a:off x="3247274" y="1421020"/>
              <a:ext cx="833511" cy="477608"/>
            </a:xfrm>
            <a:custGeom>
              <a:avLst/>
              <a:gdLst>
                <a:gd name="T0" fmla="*/ 1261669741 w 21600"/>
                <a:gd name="T1" fmla="*/ 41113072 h 21600"/>
                <a:gd name="T2" fmla="*/ 667408658 w 21600"/>
                <a:gd name="T3" fmla="*/ 82463775 h 21600"/>
                <a:gd name="T4" fmla="*/ 73147575 w 21600"/>
                <a:gd name="T5" fmla="*/ 41113072 h 21600"/>
                <a:gd name="T6" fmla="*/ 667408658 w 21600"/>
                <a:gd name="T7" fmla="*/ 0 h 21600"/>
                <a:gd name="T8" fmla="*/ 0 60000 65536"/>
                <a:gd name="T9" fmla="*/ 0 60000 65536"/>
                <a:gd name="T10" fmla="*/ 0 60000 65536"/>
                <a:gd name="T11" fmla="*/ 0 60000 65536"/>
                <a:gd name="T12" fmla="*/ 2978 w 21600"/>
                <a:gd name="T13" fmla="*/ 3005 h 21600"/>
                <a:gd name="T14" fmla="*/ 18622 w 21600"/>
                <a:gd name="T15" fmla="*/ 18595 h 21600"/>
              </a:gdLst>
              <a:ahLst/>
              <a:cxnLst>
                <a:cxn ang="T8">
                  <a:pos x="T0" y="T1"/>
                </a:cxn>
                <a:cxn ang="T9">
                  <a:pos x="T2" y="T3"/>
                </a:cxn>
                <a:cxn ang="T10">
                  <a:pos x="T4" y="T5"/>
                </a:cxn>
                <a:cxn ang="T11">
                  <a:pos x="T6" y="T7"/>
                </a:cxn>
              </a:cxnLst>
              <a:rect l="T12" t="T13" r="T14" b="T15"/>
              <a:pathLst>
                <a:path w="21600" h="21600">
                  <a:moveTo>
                    <a:pt x="0" y="0"/>
                  </a:moveTo>
                  <a:lnTo>
                    <a:pt x="2353" y="21600"/>
                  </a:lnTo>
                  <a:lnTo>
                    <a:pt x="19247" y="21600"/>
                  </a:lnTo>
                  <a:lnTo>
                    <a:pt x="21600" y="0"/>
                  </a:lnTo>
                  <a:lnTo>
                    <a:pt x="0" y="0"/>
                  </a:lnTo>
                  <a:close/>
                </a:path>
              </a:pathLst>
            </a:custGeom>
            <a:solidFill>
              <a:srgbClr val="000000"/>
            </a:solidFill>
            <a:ln w="9525">
              <a:solidFill>
                <a:srgbClr val="000000"/>
              </a:solidFill>
              <a:miter lim="800000"/>
              <a:headEnd/>
              <a:tailEnd/>
            </a:ln>
          </p:spPr>
          <p:txBody>
            <a:bodyPr/>
            <a:lstStyle/>
            <a:p>
              <a:endParaRPr lang="ru-RU"/>
            </a:p>
          </p:txBody>
        </p:sp>
        <p:sp>
          <p:nvSpPr>
            <p:cNvPr id="16425" name="Rectangle 7"/>
            <p:cNvSpPr>
              <a:spLocks noChangeArrowheads="1"/>
            </p:cNvSpPr>
            <p:nvPr/>
          </p:nvSpPr>
          <p:spPr bwMode="auto">
            <a:xfrm>
              <a:off x="4450465" y="838200"/>
              <a:ext cx="1473182" cy="65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a:spcBef>
                  <a:spcPct val="0"/>
                </a:spcBef>
                <a:buFontTx/>
                <a:buNone/>
              </a:pPr>
              <a:r>
                <a:rPr lang="ru-RU" altLang="ru-RU" sz="2000">
                  <a:ea typeface="Calibri" pitchFamily="34" charset="0"/>
                  <a:cs typeface="Times New Roman" pitchFamily="18" charset="0"/>
                </a:rPr>
                <a:t>каретка</a:t>
              </a:r>
              <a:endParaRPr lang="ru-RU" altLang="ru-RU" sz="3600">
                <a:ea typeface="Calibri" pitchFamily="34" charset="0"/>
                <a:cs typeface="Times New Roman" pitchFamily="18" charset="0"/>
              </a:endParaRPr>
            </a:p>
          </p:txBody>
        </p:sp>
        <p:sp>
          <p:nvSpPr>
            <p:cNvPr id="16426" name="Freeform 6"/>
            <p:cNvSpPr>
              <a:spLocks/>
            </p:cNvSpPr>
            <p:nvPr/>
          </p:nvSpPr>
          <p:spPr bwMode="auto">
            <a:xfrm>
              <a:off x="4053094" y="1218902"/>
              <a:ext cx="1611639" cy="207656"/>
            </a:xfrm>
            <a:custGeom>
              <a:avLst/>
              <a:gdLst>
                <a:gd name="T0" fmla="*/ 0 w 1164"/>
                <a:gd name="T1" fmla="*/ 2147483647 h 150"/>
                <a:gd name="T2" fmla="*/ 2147483647 w 1164"/>
                <a:gd name="T3" fmla="*/ 0 h 150"/>
                <a:gd name="T4" fmla="*/ 2147483647 w 1164"/>
                <a:gd name="T5" fmla="*/ 0 h 150"/>
                <a:gd name="T6" fmla="*/ 0 60000 65536"/>
                <a:gd name="T7" fmla="*/ 0 60000 65536"/>
                <a:gd name="T8" fmla="*/ 0 60000 65536"/>
                <a:gd name="T9" fmla="*/ 0 w 1164"/>
                <a:gd name="T10" fmla="*/ 0 h 150"/>
                <a:gd name="T11" fmla="*/ 1164 w 1164"/>
                <a:gd name="T12" fmla="*/ 150 h 150"/>
              </a:gdLst>
              <a:ahLst/>
              <a:cxnLst>
                <a:cxn ang="T6">
                  <a:pos x="T0" y="T1"/>
                </a:cxn>
                <a:cxn ang="T7">
                  <a:pos x="T2" y="T3"/>
                </a:cxn>
                <a:cxn ang="T8">
                  <a:pos x="T4" y="T5"/>
                </a:cxn>
              </a:cxnLst>
              <a:rect l="T9" t="T10" r="T11" b="T12"/>
              <a:pathLst>
                <a:path w="1164" h="150">
                  <a:moveTo>
                    <a:pt x="0" y="150"/>
                  </a:moveTo>
                  <a:lnTo>
                    <a:pt x="313" y="0"/>
                  </a:lnTo>
                  <a:lnTo>
                    <a:pt x="1164"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3" name="Группа 23"/>
          <p:cNvGrpSpPr>
            <a:grpSpLocks/>
          </p:cNvGrpSpPr>
          <p:nvPr/>
        </p:nvGrpSpPr>
        <p:grpSpPr bwMode="auto">
          <a:xfrm>
            <a:off x="447675" y="1077913"/>
            <a:ext cx="3032125" cy="814387"/>
            <a:chOff x="447675" y="1077696"/>
            <a:chExt cx="3032207" cy="814010"/>
          </a:xfrm>
        </p:grpSpPr>
        <p:sp>
          <p:nvSpPr>
            <p:cNvPr id="16422" name="Rectangle 5"/>
            <p:cNvSpPr>
              <a:spLocks noChangeArrowheads="1"/>
            </p:cNvSpPr>
            <p:nvPr/>
          </p:nvSpPr>
          <p:spPr bwMode="auto">
            <a:xfrm>
              <a:off x="447675" y="1077696"/>
              <a:ext cx="3032207" cy="65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a:spcBef>
                  <a:spcPct val="0"/>
                </a:spcBef>
                <a:buFontTx/>
                <a:buNone/>
              </a:pPr>
              <a:r>
                <a:rPr lang="ru-RU" altLang="ru-RU" sz="2000">
                  <a:ea typeface="Calibri" pitchFamily="34" charset="0"/>
                  <a:cs typeface="Times New Roman" pitchFamily="18" charset="0"/>
                </a:rPr>
                <a:t>бесконечная лента</a:t>
              </a:r>
              <a:endParaRPr lang="ru-RU" altLang="ru-RU" sz="3600">
                <a:ea typeface="Calibri" pitchFamily="34" charset="0"/>
                <a:cs typeface="Times New Roman" pitchFamily="18" charset="0"/>
              </a:endParaRPr>
            </a:p>
          </p:txBody>
        </p:sp>
        <p:sp>
          <p:nvSpPr>
            <p:cNvPr id="16423" name="Freeform 4"/>
            <p:cNvSpPr>
              <a:spLocks/>
            </p:cNvSpPr>
            <p:nvPr/>
          </p:nvSpPr>
          <p:spPr bwMode="auto">
            <a:xfrm flipH="1">
              <a:off x="544595" y="1441786"/>
              <a:ext cx="2464534" cy="449920"/>
            </a:xfrm>
            <a:custGeom>
              <a:avLst/>
              <a:gdLst>
                <a:gd name="T0" fmla="*/ 0 w 1409"/>
                <a:gd name="T1" fmla="*/ 2147483647 h 150"/>
                <a:gd name="T2" fmla="*/ 2147483647 w 1409"/>
                <a:gd name="T3" fmla="*/ 0 h 150"/>
                <a:gd name="T4" fmla="*/ 2147483647 w 1409"/>
                <a:gd name="T5" fmla="*/ 0 h 150"/>
                <a:gd name="T6" fmla="*/ 0 60000 65536"/>
                <a:gd name="T7" fmla="*/ 0 60000 65536"/>
                <a:gd name="T8" fmla="*/ 0 60000 65536"/>
                <a:gd name="T9" fmla="*/ 0 w 1409"/>
                <a:gd name="T10" fmla="*/ 0 h 150"/>
                <a:gd name="T11" fmla="*/ 1409 w 1409"/>
                <a:gd name="T12" fmla="*/ 150 h 150"/>
              </a:gdLst>
              <a:ahLst/>
              <a:cxnLst>
                <a:cxn ang="T6">
                  <a:pos x="T0" y="T1"/>
                </a:cxn>
                <a:cxn ang="T7">
                  <a:pos x="T2" y="T3"/>
                </a:cxn>
                <a:cxn ang="T8">
                  <a:pos x="T4" y="T5"/>
                </a:cxn>
              </a:cxnLst>
              <a:rect l="T9" t="T10" r="T11" b="T12"/>
              <a:pathLst>
                <a:path w="1409" h="150">
                  <a:moveTo>
                    <a:pt x="0" y="150"/>
                  </a:moveTo>
                  <a:lnTo>
                    <a:pt x="313" y="0"/>
                  </a:lnTo>
                  <a:lnTo>
                    <a:pt x="1409"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5" name="Группа 22"/>
          <p:cNvGrpSpPr>
            <a:grpSpLocks/>
          </p:cNvGrpSpPr>
          <p:nvPr/>
        </p:nvGrpSpPr>
        <p:grpSpPr bwMode="auto">
          <a:xfrm>
            <a:off x="3641725" y="2387600"/>
            <a:ext cx="3092450" cy="441325"/>
            <a:chOff x="3641877" y="2387311"/>
            <a:chExt cx="3091743" cy="441614"/>
          </a:xfrm>
        </p:grpSpPr>
        <p:sp>
          <p:nvSpPr>
            <p:cNvPr id="16420" name="Freeform 3"/>
            <p:cNvSpPr>
              <a:spLocks/>
            </p:cNvSpPr>
            <p:nvPr/>
          </p:nvSpPr>
          <p:spPr bwMode="auto">
            <a:xfrm>
              <a:off x="3641877" y="2387311"/>
              <a:ext cx="2539300" cy="384855"/>
            </a:xfrm>
            <a:custGeom>
              <a:avLst/>
              <a:gdLst>
                <a:gd name="T0" fmla="*/ 0 w 1834"/>
                <a:gd name="T1" fmla="*/ 0 h 278"/>
                <a:gd name="T2" fmla="*/ 2147483647 w 1834"/>
                <a:gd name="T3" fmla="*/ 2147483647 h 278"/>
                <a:gd name="T4" fmla="*/ 2147483647 w 1834"/>
                <a:gd name="T5" fmla="*/ 2147483647 h 278"/>
                <a:gd name="T6" fmla="*/ 0 60000 65536"/>
                <a:gd name="T7" fmla="*/ 0 60000 65536"/>
                <a:gd name="T8" fmla="*/ 0 60000 65536"/>
                <a:gd name="T9" fmla="*/ 0 w 1834"/>
                <a:gd name="T10" fmla="*/ 0 h 278"/>
                <a:gd name="T11" fmla="*/ 1834 w 1834"/>
                <a:gd name="T12" fmla="*/ 278 h 278"/>
              </a:gdLst>
              <a:ahLst/>
              <a:cxnLst>
                <a:cxn ang="T6">
                  <a:pos x="T0" y="T1"/>
                </a:cxn>
                <a:cxn ang="T7">
                  <a:pos x="T2" y="T3"/>
                </a:cxn>
                <a:cxn ang="T8">
                  <a:pos x="T4" y="T5"/>
                </a:cxn>
              </a:cxnLst>
              <a:rect l="T9" t="T10" r="T11" b="T12"/>
              <a:pathLst>
                <a:path w="1834" h="278">
                  <a:moveTo>
                    <a:pt x="0" y="0"/>
                  </a:moveTo>
                  <a:lnTo>
                    <a:pt x="278" y="278"/>
                  </a:lnTo>
                  <a:lnTo>
                    <a:pt x="1834" y="278"/>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6421" name="Rectangle 2"/>
            <p:cNvSpPr>
              <a:spLocks noChangeArrowheads="1"/>
            </p:cNvSpPr>
            <p:nvPr/>
          </p:nvSpPr>
          <p:spPr bwMode="auto">
            <a:xfrm>
              <a:off x="4054478" y="2399770"/>
              <a:ext cx="2679142" cy="42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a:spcBef>
                  <a:spcPct val="0"/>
                </a:spcBef>
                <a:buFontTx/>
                <a:buNone/>
              </a:pPr>
              <a:r>
                <a:rPr lang="ru-RU" altLang="ru-RU" sz="2000">
                  <a:ea typeface="Calibri" pitchFamily="34" charset="0"/>
                  <a:cs typeface="Times New Roman" pitchFamily="18" charset="0"/>
                </a:rPr>
                <a:t>текущая ячейка</a:t>
              </a:r>
              <a:endParaRPr lang="ru-RU" altLang="ru-RU" sz="3600">
                <a:ea typeface="Calibri" pitchFamily="34" charset="0"/>
                <a:cs typeface="Times New Roman" pitchFamily="18" charset="0"/>
              </a:endParaRPr>
            </a:p>
          </p:txBody>
        </p:sp>
      </p:grpSp>
      <p:sp>
        <p:nvSpPr>
          <p:cNvPr id="16410" name="Прямоугольник 17"/>
          <p:cNvSpPr>
            <a:spLocks noChangeArrowheads="1"/>
          </p:cNvSpPr>
          <p:nvPr/>
        </p:nvSpPr>
        <p:spPr bwMode="auto">
          <a:xfrm>
            <a:off x="581025" y="4397375"/>
            <a:ext cx="4772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800" b="1">
                <a:solidFill>
                  <a:srgbClr val="333399"/>
                </a:solidFill>
              </a:rPr>
              <a:t>алфавит</a:t>
            </a:r>
            <a:r>
              <a:rPr lang="ru-RU" altLang="ru-RU" sz="2800"/>
              <a:t>: </a:t>
            </a:r>
            <a:r>
              <a:rPr lang="en-US" altLang="ru-RU" sz="2800" i="1"/>
              <a:t>A</a:t>
            </a:r>
            <a:r>
              <a:rPr lang="ru-RU" altLang="ru-RU" sz="2800" i="1"/>
              <a:t> = </a:t>
            </a:r>
            <a:r>
              <a:rPr lang="ru-RU" altLang="ru-RU" sz="2800"/>
              <a:t>{</a:t>
            </a:r>
            <a:r>
              <a:rPr lang="en-US" altLang="ru-RU" sz="2800" i="1">
                <a:latin typeface="Times New Roman" pitchFamily="18" charset="0"/>
                <a:cs typeface="Times New Roman" pitchFamily="18" charset="0"/>
              </a:rPr>
              <a:t>a</a:t>
            </a:r>
            <a:r>
              <a:rPr lang="ru-RU" altLang="ru-RU" sz="2800" baseline="-25000">
                <a:latin typeface="Times New Roman" pitchFamily="18" charset="0"/>
                <a:cs typeface="Times New Roman" pitchFamily="18" charset="0"/>
              </a:rPr>
              <a:t>1</a:t>
            </a:r>
            <a:r>
              <a:rPr lang="ru-RU" altLang="ru-RU" sz="2800" i="1">
                <a:latin typeface="Times New Roman" pitchFamily="18" charset="0"/>
                <a:cs typeface="Times New Roman" pitchFamily="18" charset="0"/>
              </a:rPr>
              <a:t>, </a:t>
            </a:r>
            <a:r>
              <a:rPr lang="en-US" altLang="ru-RU" sz="2800" i="1">
                <a:latin typeface="Times New Roman" pitchFamily="18" charset="0"/>
                <a:cs typeface="Times New Roman" pitchFamily="18" charset="0"/>
              </a:rPr>
              <a:t>a</a:t>
            </a:r>
            <a:r>
              <a:rPr lang="ru-RU" altLang="ru-RU" sz="2800" baseline="-25000">
                <a:latin typeface="Times New Roman" pitchFamily="18" charset="0"/>
                <a:cs typeface="Times New Roman" pitchFamily="18" charset="0"/>
              </a:rPr>
              <a:t>2</a:t>
            </a:r>
            <a:r>
              <a:rPr lang="ru-RU" altLang="ru-RU" sz="2800" i="1">
                <a:latin typeface="Times New Roman" pitchFamily="18" charset="0"/>
                <a:cs typeface="Times New Roman" pitchFamily="18" charset="0"/>
              </a:rPr>
              <a:t>,…, </a:t>
            </a:r>
            <a:r>
              <a:rPr lang="en-US" altLang="ru-RU" sz="2800" i="1">
                <a:latin typeface="Times New Roman" pitchFamily="18" charset="0"/>
                <a:cs typeface="Times New Roman" pitchFamily="18" charset="0"/>
              </a:rPr>
              <a:t>a</a:t>
            </a:r>
            <a:r>
              <a:rPr lang="en-US" altLang="ru-RU" sz="2800" i="1" baseline="-25000">
                <a:latin typeface="Times New Roman" pitchFamily="18" charset="0"/>
                <a:cs typeface="Times New Roman" pitchFamily="18" charset="0"/>
              </a:rPr>
              <a:t>N</a:t>
            </a:r>
            <a:r>
              <a:rPr lang="ru-RU" altLang="ru-RU" sz="2800"/>
              <a:t>}</a:t>
            </a:r>
          </a:p>
        </p:txBody>
      </p:sp>
      <p:sp>
        <p:nvSpPr>
          <p:cNvPr id="16411" name="Прямоугольник 18"/>
          <p:cNvSpPr>
            <a:spLocks noChangeArrowheads="1"/>
          </p:cNvSpPr>
          <p:nvPr/>
        </p:nvSpPr>
        <p:spPr bwMode="auto">
          <a:xfrm>
            <a:off x="5686425" y="4397375"/>
            <a:ext cx="2314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i="1"/>
              <a:t>A</a:t>
            </a:r>
            <a:r>
              <a:rPr lang="ru-RU" altLang="ru-RU" sz="2800" i="1"/>
              <a:t> = </a:t>
            </a:r>
            <a:r>
              <a:rPr lang="ru-RU" altLang="ru-RU" sz="2800"/>
              <a:t>{0</a:t>
            </a:r>
            <a:r>
              <a:rPr lang="ru-RU" altLang="ru-RU" sz="2800" i="1"/>
              <a:t>, </a:t>
            </a:r>
            <a:r>
              <a:rPr lang="ru-RU" altLang="ru-RU" sz="2800"/>
              <a:t>1</a:t>
            </a:r>
            <a:r>
              <a:rPr lang="ru-RU" altLang="ru-RU" sz="2800" i="1"/>
              <a:t>, </a:t>
            </a:r>
            <a:r>
              <a:rPr lang="ru-RU" altLang="ru-RU" sz="2800">
                <a:sym typeface="Wingdings" pitchFamily="2" charset="2"/>
              </a:rPr>
              <a:t></a:t>
            </a:r>
            <a:r>
              <a:rPr lang="ru-RU" altLang="ru-RU" sz="2800"/>
              <a:t>}</a:t>
            </a:r>
          </a:p>
        </p:txBody>
      </p:sp>
      <p:sp>
        <p:nvSpPr>
          <p:cNvPr id="24594" name="AutoShape 18"/>
          <p:cNvSpPr>
            <a:spLocks noChangeArrowheads="1"/>
          </p:cNvSpPr>
          <p:nvPr/>
        </p:nvSpPr>
        <p:spPr bwMode="auto">
          <a:xfrm>
            <a:off x="7035800" y="5143500"/>
            <a:ext cx="1546225" cy="400050"/>
          </a:xfrm>
          <a:prstGeom prst="wedgeRoundRectCallout">
            <a:avLst>
              <a:gd name="adj1" fmla="val -27218"/>
              <a:gd name="adj2" fmla="val -132255"/>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400">
                <a:ea typeface="SimSun" pitchFamily="2" charset="-122"/>
              </a:rPr>
              <a:t>пробел</a:t>
            </a:r>
            <a:endParaRPr lang="ru-RU" altLang="ru-RU" sz="2400"/>
          </a:p>
        </p:txBody>
      </p:sp>
      <p:sp>
        <p:nvSpPr>
          <p:cNvPr id="16413" name="Прямоугольник 20"/>
          <p:cNvSpPr>
            <a:spLocks noChangeArrowheads="1"/>
          </p:cNvSpPr>
          <p:nvPr/>
        </p:nvSpPr>
        <p:spPr bwMode="auto">
          <a:xfrm>
            <a:off x="533400" y="2825750"/>
            <a:ext cx="83629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ru-RU" altLang="ru-RU" sz="2800"/>
              <a:t> бесконечная лента («</a:t>
            </a:r>
            <a:r>
              <a:rPr lang="ru-RU" altLang="ru-RU" sz="2800">
                <a:solidFill>
                  <a:srgbClr val="333399"/>
                </a:solidFill>
              </a:rPr>
              <a:t>память</a:t>
            </a:r>
            <a:r>
              <a:rPr lang="ru-RU" altLang="ru-RU" sz="2800"/>
              <a:t>»)</a:t>
            </a:r>
          </a:p>
          <a:p>
            <a:pPr eaLnBrk="1" hangingPunct="1">
              <a:spcBef>
                <a:spcPct val="0"/>
              </a:spcBef>
            </a:pPr>
            <a:r>
              <a:rPr lang="ru-RU" altLang="ru-RU" sz="2800"/>
              <a:t> каретка (</a:t>
            </a:r>
            <a:r>
              <a:rPr lang="ru-RU" altLang="ru-RU" sz="2800">
                <a:solidFill>
                  <a:srgbClr val="333399"/>
                </a:solidFill>
              </a:rPr>
              <a:t>запись и чтение</a:t>
            </a:r>
            <a:r>
              <a:rPr lang="ru-RU" altLang="ru-RU" sz="2800"/>
              <a:t>)</a:t>
            </a:r>
          </a:p>
          <a:p>
            <a:pPr eaLnBrk="1" hangingPunct="1">
              <a:spcBef>
                <a:spcPct val="0"/>
              </a:spcBef>
            </a:pPr>
            <a:r>
              <a:rPr lang="ru-RU" altLang="ru-RU" sz="2800"/>
              <a:t> программируемый автомат («</a:t>
            </a:r>
            <a:r>
              <a:rPr lang="ru-RU" altLang="ru-RU" sz="2800">
                <a:solidFill>
                  <a:srgbClr val="333399"/>
                </a:solidFill>
              </a:rPr>
              <a:t>процессор</a:t>
            </a:r>
            <a:r>
              <a:rPr lang="ru-RU" altLang="ru-RU" sz="2800"/>
              <a:t>»)</a:t>
            </a:r>
          </a:p>
        </p:txBody>
      </p:sp>
      <p:grpSp>
        <p:nvGrpSpPr>
          <p:cNvPr id="16417" name="Группа 43"/>
          <p:cNvGrpSpPr>
            <a:grpSpLocks/>
          </p:cNvGrpSpPr>
          <p:nvPr/>
        </p:nvGrpSpPr>
        <p:grpSpPr bwMode="auto">
          <a:xfrm>
            <a:off x="7434263" y="1031875"/>
            <a:ext cx="1527175" cy="2066925"/>
            <a:chOff x="383030" y="2234400"/>
            <a:chExt cx="1527252" cy="2067329"/>
          </a:xfrm>
        </p:grpSpPr>
        <p:sp>
          <p:nvSpPr>
            <p:cNvPr id="16418" name="Прямоугольник 22"/>
            <p:cNvSpPr>
              <a:spLocks noChangeArrowheads="1"/>
            </p:cNvSpPr>
            <p:nvPr/>
          </p:nvSpPr>
          <p:spPr bwMode="auto">
            <a:xfrm>
              <a:off x="383030" y="3932397"/>
              <a:ext cx="1527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ru-RU" altLang="ru-RU" sz="1800"/>
                <a:t>А. Тьюринг </a:t>
              </a:r>
            </a:p>
          </p:txBody>
        </p:sp>
        <p:pic>
          <p:nvPicPr>
            <p:cNvPr id="164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94" y="2234400"/>
              <a:ext cx="1287831" cy="16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413">
                                            <p:txEl>
                                              <p:pRg st="0" end="0"/>
                                            </p:txEl>
                                          </p:spTgt>
                                        </p:tgtEl>
                                        <p:attrNameLst>
                                          <p:attrName>style.visibility</p:attrName>
                                        </p:attrNameLst>
                                      </p:cBhvr>
                                      <p:to>
                                        <p:strVal val="visible"/>
                                      </p:to>
                                    </p:set>
                                    <p:animEffect transition="in" filter="dissolve">
                                      <p:cBhvr>
                                        <p:cTn id="13" dur="500"/>
                                        <p:tgtEl>
                                          <p:spTgt spid="1641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par>
                                <p:cTn id="19" presetID="9"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6413">
                                            <p:txEl>
                                              <p:pRg st="1" end="1"/>
                                            </p:txEl>
                                          </p:spTgt>
                                        </p:tgtEl>
                                        <p:attrNameLst>
                                          <p:attrName>style.visibility</p:attrName>
                                        </p:attrNameLst>
                                      </p:cBhvr>
                                      <p:to>
                                        <p:strVal val="visible"/>
                                      </p:to>
                                    </p:set>
                                    <p:animEffect transition="in" filter="dissolve">
                                      <p:cBhvr>
                                        <p:cTn id="24" dur="500"/>
                                        <p:tgtEl>
                                          <p:spTgt spid="16413">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6413">
                                            <p:txEl>
                                              <p:pRg st="2" end="2"/>
                                            </p:txEl>
                                          </p:spTgt>
                                        </p:tgtEl>
                                        <p:attrNameLst>
                                          <p:attrName>style.visibility</p:attrName>
                                        </p:attrNameLst>
                                      </p:cBhvr>
                                      <p:to>
                                        <p:strVal val="visible"/>
                                      </p:to>
                                    </p:set>
                                    <p:animEffect transition="in" filter="dissolve">
                                      <p:cBhvr>
                                        <p:cTn id="29" dur="500"/>
                                        <p:tgtEl>
                                          <p:spTgt spid="16413">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6410"/>
                                        </p:tgtEl>
                                        <p:attrNameLst>
                                          <p:attrName>style.visibility</p:attrName>
                                        </p:attrNameLst>
                                      </p:cBhvr>
                                      <p:to>
                                        <p:strVal val="visible"/>
                                      </p:to>
                                    </p:set>
                                    <p:animEffect transition="in" filter="dissolve">
                                      <p:cBhvr>
                                        <p:cTn id="34" dur="500"/>
                                        <p:tgtEl>
                                          <p:spTgt spid="164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6411"/>
                                        </p:tgtEl>
                                        <p:attrNameLst>
                                          <p:attrName>style.visibility</p:attrName>
                                        </p:attrNameLst>
                                      </p:cBhvr>
                                      <p:to>
                                        <p:strVal val="visible"/>
                                      </p:to>
                                    </p:set>
                                    <p:animEffect transition="in" filter="dissolve">
                                      <p:cBhvr>
                                        <p:cTn id="39" dur="500"/>
                                        <p:tgtEl>
                                          <p:spTgt spid="1641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594"/>
                                        </p:tgtEl>
                                        <p:attrNameLst>
                                          <p:attrName>style.visibility</p:attrName>
                                        </p:attrNameLst>
                                      </p:cBhvr>
                                      <p:to>
                                        <p:strVal val="visible"/>
                                      </p:to>
                                    </p:set>
                                    <p:animEffect transition="in" filter="dissolve">
                                      <p:cBhvr>
                                        <p:cTn id="42" dur="500"/>
                                        <p:tgtEl>
                                          <p:spTgt spid="24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0" grpId="0"/>
      <p:bldP spid="16411" grpId="0"/>
      <p:bldP spid="24594" grpId="0" animBg="1"/>
      <p:bldP spid="164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p:cNvSpPr>
            <a:spLocks noGrp="1"/>
          </p:cNvSpPr>
          <p:nvPr>
            <p:ph type="title"/>
          </p:nvPr>
        </p:nvSpPr>
        <p:spPr>
          <a:xfrm>
            <a:off x="311150" y="301625"/>
            <a:ext cx="8375650" cy="471488"/>
          </a:xfrm>
        </p:spPr>
        <p:txBody>
          <a:bodyPr/>
          <a:lstStyle/>
          <a:p>
            <a:r>
              <a:rPr lang="ru-RU" altLang="ru-RU" smtClean="0"/>
              <a:t>Что такое автомат?</a:t>
            </a:r>
          </a:p>
        </p:txBody>
      </p:sp>
      <p:sp>
        <p:nvSpPr>
          <p:cNvPr id="17411"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6182209A-C1AF-4673-98F0-651EB91ECEF7}" type="slidenum">
              <a:rPr lang="ru-RU" altLang="ru-RU" sz="1400" smtClean="0"/>
              <a:pPr eaLnBrk="1" hangingPunct="1">
                <a:spcBef>
                  <a:spcPct val="0"/>
                </a:spcBef>
                <a:buFontTx/>
                <a:buNone/>
              </a:pPr>
              <a:t>13</a:t>
            </a:fld>
            <a:endParaRPr lang="ru-RU" altLang="ru-RU" sz="1400" smtClean="0"/>
          </a:p>
        </p:txBody>
      </p:sp>
      <p:sp>
        <p:nvSpPr>
          <p:cNvPr id="4" name="Прямоугольник 3"/>
          <p:cNvSpPr/>
          <p:nvPr/>
        </p:nvSpPr>
        <p:spPr>
          <a:xfrm>
            <a:off x="414338" y="854075"/>
            <a:ext cx="8396287" cy="954088"/>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marL="361950" indent="-361950">
              <a:defRPr/>
            </a:pPr>
            <a:r>
              <a:rPr lang="ru-RU" sz="2800" b="1">
                <a:solidFill>
                  <a:srgbClr val="333399"/>
                </a:solidFill>
                <a:latin typeface="Arial" pitchFamily="34" charset="0"/>
              </a:rPr>
              <a:t>Автомат</a:t>
            </a:r>
            <a:r>
              <a:rPr lang="ru-RU" sz="2800">
                <a:solidFill>
                  <a:srgbClr val="000000"/>
                </a:solidFill>
                <a:latin typeface="Arial" pitchFamily="34" charset="0"/>
              </a:rPr>
              <a:t> – это устройство, работающее без участия человека.</a:t>
            </a:r>
            <a:endParaRPr lang="ru-RU">
              <a:latin typeface="Arial" pitchFamily="34" charset="0"/>
            </a:endParaRPr>
          </a:p>
        </p:txBody>
      </p:sp>
      <p:sp>
        <p:nvSpPr>
          <p:cNvPr id="5" name="Прямоугольник 4"/>
          <p:cNvSpPr>
            <a:spLocks noChangeArrowheads="1"/>
          </p:cNvSpPr>
          <p:nvPr/>
        </p:nvSpPr>
        <p:spPr bwMode="auto">
          <a:xfrm>
            <a:off x="457200" y="1873250"/>
            <a:ext cx="83915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800" b="1">
                <a:solidFill>
                  <a:srgbClr val="333399"/>
                </a:solidFill>
              </a:rPr>
              <a:t>Состояние</a:t>
            </a:r>
            <a:r>
              <a:rPr lang="ru-RU" altLang="ru-RU" sz="2800"/>
              <a:t> – промежуточная задача, которую решает автомат.</a:t>
            </a:r>
          </a:p>
          <a:p>
            <a:pPr eaLnBrk="1" hangingPunct="1">
              <a:spcBef>
                <a:spcPct val="0"/>
              </a:spcBef>
              <a:buFontTx/>
              <a:buNone/>
            </a:pPr>
            <a:r>
              <a:rPr lang="ru-RU" altLang="ru-RU" sz="2800" i="1"/>
              <a:t>	</a:t>
            </a:r>
            <a:r>
              <a:rPr lang="en-US" altLang="ru-RU" sz="2800" i="1"/>
              <a:t>Q</a:t>
            </a:r>
            <a:r>
              <a:rPr lang="ru-RU" altLang="ru-RU" sz="2800" i="1"/>
              <a:t> = </a:t>
            </a:r>
            <a:r>
              <a:rPr lang="ru-RU" altLang="ru-RU" sz="2800"/>
              <a:t>{</a:t>
            </a:r>
            <a:r>
              <a:rPr lang="en-US" altLang="ru-RU" sz="2800" i="1">
                <a:latin typeface="Times New Roman" pitchFamily="18" charset="0"/>
                <a:cs typeface="Times New Roman" pitchFamily="18" charset="0"/>
              </a:rPr>
              <a:t>q</a:t>
            </a:r>
            <a:r>
              <a:rPr lang="ru-RU" altLang="ru-RU" sz="2800" baseline="-25000">
                <a:latin typeface="Times New Roman" pitchFamily="18" charset="0"/>
                <a:cs typeface="Times New Roman" pitchFamily="18" charset="0"/>
              </a:rPr>
              <a:t>1</a:t>
            </a:r>
            <a:r>
              <a:rPr lang="ru-RU" altLang="ru-RU" sz="2800" i="1">
                <a:latin typeface="Times New Roman" pitchFamily="18" charset="0"/>
                <a:cs typeface="Times New Roman" pitchFamily="18" charset="0"/>
              </a:rPr>
              <a:t>, </a:t>
            </a:r>
            <a:r>
              <a:rPr lang="en-US" altLang="ru-RU" sz="2800" i="1">
                <a:latin typeface="Times New Roman" pitchFamily="18" charset="0"/>
                <a:cs typeface="Times New Roman" pitchFamily="18" charset="0"/>
              </a:rPr>
              <a:t>q</a:t>
            </a:r>
            <a:r>
              <a:rPr lang="ru-RU" altLang="ru-RU" sz="2800" baseline="-25000">
                <a:latin typeface="Times New Roman" pitchFamily="18" charset="0"/>
                <a:cs typeface="Times New Roman" pitchFamily="18" charset="0"/>
              </a:rPr>
              <a:t>2</a:t>
            </a:r>
            <a:r>
              <a:rPr lang="ru-RU" altLang="ru-RU" sz="2800" i="1">
                <a:latin typeface="Times New Roman" pitchFamily="18" charset="0"/>
                <a:cs typeface="Times New Roman" pitchFamily="18" charset="0"/>
              </a:rPr>
              <a:t>,…, </a:t>
            </a:r>
            <a:r>
              <a:rPr lang="en-US" altLang="ru-RU" sz="2800" i="1">
                <a:latin typeface="Times New Roman" pitchFamily="18" charset="0"/>
                <a:cs typeface="Times New Roman" pitchFamily="18" charset="0"/>
              </a:rPr>
              <a:t>q</a:t>
            </a:r>
            <a:r>
              <a:rPr lang="en-US" altLang="ru-RU" sz="2800" i="1" baseline="-25000">
                <a:latin typeface="Times New Roman" pitchFamily="18" charset="0"/>
                <a:cs typeface="Times New Roman" pitchFamily="18" charset="0"/>
              </a:rPr>
              <a:t>M</a:t>
            </a:r>
            <a:r>
              <a:rPr lang="ru-RU" altLang="ru-RU" sz="2800"/>
              <a:t>}</a:t>
            </a:r>
          </a:p>
        </p:txBody>
      </p:sp>
      <p:sp>
        <p:nvSpPr>
          <p:cNvPr id="6" name="AutoShape 18"/>
          <p:cNvSpPr>
            <a:spLocks noChangeArrowheads="1"/>
          </p:cNvSpPr>
          <p:nvPr/>
        </p:nvSpPr>
        <p:spPr bwMode="auto">
          <a:xfrm>
            <a:off x="749300" y="3514725"/>
            <a:ext cx="1936750" cy="742950"/>
          </a:xfrm>
          <a:prstGeom prst="wedgeRoundRectCallout">
            <a:avLst>
              <a:gd name="adj1" fmla="val 5880"/>
              <a:gd name="adj2" fmla="val -88440"/>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400">
                <a:ea typeface="SimSun" pitchFamily="2" charset="-122"/>
              </a:rPr>
              <a:t>начальное состояние</a:t>
            </a:r>
            <a:endParaRPr lang="ru-RU" altLang="ru-RU" sz="2400"/>
          </a:p>
        </p:txBody>
      </p:sp>
      <p:sp>
        <p:nvSpPr>
          <p:cNvPr id="17415" name="Прямоугольник 6"/>
          <p:cNvSpPr>
            <a:spLocks noChangeArrowheads="1"/>
          </p:cNvSpPr>
          <p:nvPr/>
        </p:nvSpPr>
        <p:spPr bwMode="auto">
          <a:xfrm>
            <a:off x="3103563" y="3578225"/>
            <a:ext cx="4522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i="1">
                <a:solidFill>
                  <a:srgbClr val="000000"/>
                </a:solidFill>
                <a:latin typeface="Times New Roman" pitchFamily="18" charset="0"/>
                <a:cs typeface="Times New Roman" pitchFamily="18" charset="0"/>
              </a:rPr>
              <a:t>q</a:t>
            </a:r>
            <a:r>
              <a:rPr lang="ru-RU" altLang="ru-RU" sz="2800" baseline="-25000">
                <a:solidFill>
                  <a:srgbClr val="000000"/>
                </a:solidFill>
                <a:latin typeface="Times New Roman" pitchFamily="18" charset="0"/>
                <a:cs typeface="Times New Roman" pitchFamily="18" charset="0"/>
              </a:rPr>
              <a:t>0</a:t>
            </a:r>
            <a:r>
              <a:rPr lang="en-US" altLang="ru-RU" sz="2800" i="1">
                <a:solidFill>
                  <a:srgbClr val="000000"/>
                </a:solidFill>
                <a:latin typeface="Times New Roman" pitchFamily="18" charset="0"/>
                <a:cs typeface="Times New Roman" pitchFamily="18" charset="0"/>
              </a:rPr>
              <a:t> </a:t>
            </a:r>
            <a:r>
              <a:rPr lang="ru-RU" altLang="ru-RU" sz="2800" i="1">
                <a:solidFill>
                  <a:srgbClr val="000000"/>
                </a:solidFill>
              </a:rPr>
              <a:t>– </a:t>
            </a:r>
            <a:r>
              <a:rPr lang="ru-RU" altLang="ru-RU" sz="2800">
                <a:solidFill>
                  <a:srgbClr val="000000"/>
                </a:solidFill>
              </a:rPr>
              <a:t>остановка автомата </a:t>
            </a:r>
            <a:r>
              <a:rPr lang="ru-RU" altLang="ru-RU" sz="2800" i="1" baseline="-25000">
                <a:solidFill>
                  <a:srgbClr val="000000"/>
                </a:solidFill>
              </a:rPr>
              <a:t> </a:t>
            </a:r>
            <a:endParaRPr lang="ru-RU" altLang="ru-RU"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415"/>
                                        </p:tgtEl>
                                        <p:attrNameLst>
                                          <p:attrName>style.visibility</p:attrName>
                                        </p:attrNameLst>
                                      </p:cBhvr>
                                      <p:to>
                                        <p:strVal val="visible"/>
                                      </p:to>
                                    </p:set>
                                    <p:animEffect transition="in" filter="dissolve">
                                      <p:cBhvr>
                                        <p:cTn id="22"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174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Заголовок 1"/>
          <p:cNvSpPr>
            <a:spLocks noGrp="1"/>
          </p:cNvSpPr>
          <p:nvPr>
            <p:ph type="title"/>
          </p:nvPr>
        </p:nvSpPr>
        <p:spPr>
          <a:xfrm>
            <a:off x="311150" y="301625"/>
            <a:ext cx="8375650" cy="471488"/>
          </a:xfrm>
        </p:spPr>
        <p:txBody>
          <a:bodyPr/>
          <a:lstStyle/>
          <a:p>
            <a:r>
              <a:rPr lang="ru-RU" altLang="ru-RU" smtClean="0"/>
              <a:t>Программа для машины Тьюринга</a:t>
            </a:r>
          </a:p>
        </p:txBody>
      </p:sp>
      <p:sp>
        <p:nvSpPr>
          <p:cNvPr id="18435"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BB58CDF0-A706-4293-A62E-26E619C80F34}" type="slidenum">
              <a:rPr lang="ru-RU" altLang="ru-RU" sz="1400" smtClean="0"/>
              <a:pPr eaLnBrk="1" hangingPunct="1">
                <a:spcBef>
                  <a:spcPct val="0"/>
                </a:spcBef>
                <a:buFontTx/>
                <a:buNone/>
              </a:pPr>
              <a:t>14</a:t>
            </a:fld>
            <a:endParaRPr lang="ru-RU" altLang="ru-RU" sz="1400" smtClean="0"/>
          </a:p>
        </p:txBody>
      </p:sp>
      <p:sp>
        <p:nvSpPr>
          <p:cNvPr id="18436" name="Прямоугольник 3"/>
          <p:cNvSpPr>
            <a:spLocks noChangeArrowheads="1"/>
          </p:cNvSpPr>
          <p:nvPr/>
        </p:nvSpPr>
        <p:spPr bwMode="auto">
          <a:xfrm>
            <a:off x="400050" y="806450"/>
            <a:ext cx="83915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800" b="1">
                <a:solidFill>
                  <a:srgbClr val="333399"/>
                </a:solidFill>
              </a:rPr>
              <a:t>Программа</a:t>
            </a:r>
            <a:r>
              <a:rPr lang="ru-RU" altLang="ru-RU" sz="2800"/>
              <a:t> состоит из команд:</a:t>
            </a:r>
          </a:p>
        </p:txBody>
      </p:sp>
      <p:sp>
        <p:nvSpPr>
          <p:cNvPr id="18437" name="Прямоугольник 4"/>
          <p:cNvSpPr>
            <a:spLocks noChangeArrowheads="1"/>
          </p:cNvSpPr>
          <p:nvPr/>
        </p:nvSpPr>
        <p:spPr bwMode="auto">
          <a:xfrm>
            <a:off x="476250" y="1196975"/>
            <a:ext cx="83629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ru-RU" altLang="ru-RU" sz="2800"/>
              <a:t> записать символ </a:t>
            </a:r>
            <a:r>
              <a:rPr lang="en-US" altLang="ru-RU" i="1">
                <a:latin typeface="Times New Roman" pitchFamily="18" charset="0"/>
                <a:cs typeface="Times New Roman" pitchFamily="18" charset="0"/>
              </a:rPr>
              <a:t>a</a:t>
            </a:r>
            <a:r>
              <a:rPr lang="en-US" altLang="ru-RU" i="1" baseline="-25000">
                <a:latin typeface="Times New Roman" pitchFamily="18" charset="0"/>
                <a:cs typeface="Times New Roman" pitchFamily="18" charset="0"/>
              </a:rPr>
              <a:t>i</a:t>
            </a:r>
            <a:r>
              <a:rPr lang="ru-RU" altLang="ru-RU" sz="2800"/>
              <a:t> в текущую ячейку</a:t>
            </a:r>
          </a:p>
          <a:p>
            <a:pPr eaLnBrk="1" hangingPunct="1">
              <a:spcBef>
                <a:spcPct val="0"/>
              </a:spcBef>
            </a:pPr>
            <a:r>
              <a:rPr lang="ru-RU" altLang="ru-RU" sz="2800"/>
              <a:t> переместить каретку </a:t>
            </a:r>
            <a:r>
              <a:rPr lang="ru-RU" altLang="ru-RU" sz="2800">
                <a:sym typeface="Symbol" pitchFamily="18" charset="2"/>
              </a:rPr>
              <a:t>   </a:t>
            </a:r>
            <a:r>
              <a:rPr lang="ru-RU" altLang="ru-RU" sz="2000">
                <a:sym typeface="Wingdings" pitchFamily="2" charset="2"/>
              </a:rPr>
              <a:t> (не перемещать)</a:t>
            </a:r>
            <a:endParaRPr lang="ru-RU" altLang="ru-RU" sz="2800"/>
          </a:p>
          <a:p>
            <a:pPr eaLnBrk="1" hangingPunct="1">
              <a:spcBef>
                <a:spcPct val="0"/>
              </a:spcBef>
            </a:pPr>
            <a:r>
              <a:rPr lang="ru-RU" altLang="ru-RU" sz="2800"/>
              <a:t> перейти в состояние </a:t>
            </a:r>
            <a:r>
              <a:rPr lang="en-US" altLang="ru-RU" i="1">
                <a:latin typeface="Times New Roman" pitchFamily="18" charset="0"/>
                <a:cs typeface="Times New Roman" pitchFamily="18" charset="0"/>
              </a:rPr>
              <a:t>q</a:t>
            </a:r>
            <a:r>
              <a:rPr lang="en-US" altLang="ru-RU" i="1" baseline="-25000">
                <a:latin typeface="Times New Roman" pitchFamily="18" charset="0"/>
                <a:cs typeface="Times New Roman" pitchFamily="18" charset="0"/>
              </a:rPr>
              <a:t>j</a:t>
            </a:r>
            <a:endParaRPr lang="ru-RU" altLang="ru-RU" sz="2800" i="1">
              <a:latin typeface="Times New Roman" pitchFamily="18" charset="0"/>
              <a:cs typeface="Times New Roman" pitchFamily="18" charset="0"/>
            </a:endParaRPr>
          </a:p>
        </p:txBody>
      </p:sp>
      <p:sp>
        <p:nvSpPr>
          <p:cNvPr id="18438" name="Прямоугольник 5"/>
          <p:cNvSpPr>
            <a:spLocks noChangeArrowheads="1"/>
          </p:cNvSpPr>
          <p:nvPr/>
        </p:nvSpPr>
        <p:spPr bwMode="auto">
          <a:xfrm>
            <a:off x="552450" y="2654300"/>
            <a:ext cx="2314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i="1"/>
              <a:t>A</a:t>
            </a:r>
            <a:r>
              <a:rPr lang="ru-RU" altLang="ru-RU" sz="2800" i="1"/>
              <a:t> = </a:t>
            </a:r>
            <a:r>
              <a:rPr lang="ru-RU" altLang="ru-RU" sz="2800"/>
              <a:t>{0</a:t>
            </a:r>
            <a:r>
              <a:rPr lang="ru-RU" altLang="ru-RU" sz="2800" i="1"/>
              <a:t>, </a:t>
            </a:r>
            <a:r>
              <a:rPr lang="ru-RU" altLang="ru-RU" sz="2800"/>
              <a:t>1</a:t>
            </a:r>
            <a:r>
              <a:rPr lang="ru-RU" altLang="ru-RU" sz="2800" i="1"/>
              <a:t>, </a:t>
            </a:r>
            <a:r>
              <a:rPr lang="ru-RU" altLang="ru-RU" sz="2800">
                <a:sym typeface="Wingdings" pitchFamily="2" charset="2"/>
              </a:rPr>
              <a:t></a:t>
            </a:r>
            <a:r>
              <a:rPr lang="ru-RU" altLang="ru-RU" sz="2800"/>
              <a:t>}</a:t>
            </a:r>
          </a:p>
        </p:txBody>
      </p:sp>
      <p:sp>
        <p:nvSpPr>
          <p:cNvPr id="8" name="Прямоугольник 7"/>
          <p:cNvSpPr>
            <a:spLocks noChangeArrowheads="1"/>
          </p:cNvSpPr>
          <p:nvPr/>
        </p:nvSpPr>
        <p:spPr bwMode="auto">
          <a:xfrm>
            <a:off x="966788" y="3186113"/>
            <a:ext cx="13604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ru-RU" sz="2800">
                <a:solidFill>
                  <a:srgbClr val="000000"/>
                </a:solidFill>
                <a:cs typeface="Times New Roman" pitchFamily="18" charset="0"/>
              </a:rPr>
              <a:t>1</a:t>
            </a:r>
            <a:r>
              <a:rPr lang="ru-RU" altLang="ru-RU">
                <a:sym typeface="Symbol" pitchFamily="18" charset="2"/>
              </a:rPr>
              <a:t> </a:t>
            </a:r>
            <a:r>
              <a:rPr lang="ru-RU" altLang="ru-RU" b="1">
                <a:sym typeface="Symbol" pitchFamily="18" charset="2"/>
              </a:rPr>
              <a:t></a:t>
            </a:r>
            <a:r>
              <a:rPr lang="ru-RU" altLang="ru-RU">
                <a:sym typeface="Symbol" pitchFamily="18" charset="2"/>
              </a:rPr>
              <a:t> </a:t>
            </a:r>
            <a:r>
              <a:rPr lang="en-US" altLang="ru-RU" i="1">
                <a:solidFill>
                  <a:srgbClr val="000000"/>
                </a:solidFill>
                <a:latin typeface="Times New Roman" pitchFamily="18" charset="0"/>
                <a:cs typeface="Times New Roman" pitchFamily="18" charset="0"/>
              </a:rPr>
              <a:t>q</a:t>
            </a:r>
            <a:r>
              <a:rPr lang="en-US" altLang="ru-RU" baseline="-25000">
                <a:solidFill>
                  <a:srgbClr val="000000"/>
                </a:solidFill>
                <a:latin typeface="Times New Roman" pitchFamily="18" charset="0"/>
                <a:cs typeface="Times New Roman" pitchFamily="18" charset="0"/>
              </a:rPr>
              <a:t>1</a:t>
            </a:r>
            <a:endParaRPr lang="ru-RU" altLang="ru-RU" sz="1800"/>
          </a:p>
        </p:txBody>
      </p:sp>
      <p:sp>
        <p:nvSpPr>
          <p:cNvPr id="9" name="Прямоугольник 8"/>
          <p:cNvSpPr>
            <a:spLocks noChangeArrowheads="1"/>
          </p:cNvSpPr>
          <p:nvPr/>
        </p:nvSpPr>
        <p:spPr bwMode="auto">
          <a:xfrm>
            <a:off x="1089025" y="4691063"/>
            <a:ext cx="111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ru-RU" altLang="ru-RU" sz="2800">
                <a:solidFill>
                  <a:srgbClr val="000000"/>
                </a:solidFill>
                <a:cs typeface="Times New Roman" pitchFamily="18" charset="0"/>
              </a:rPr>
              <a:t>0</a:t>
            </a:r>
            <a:r>
              <a:rPr lang="ru-RU" altLang="ru-RU">
                <a:sym typeface="Symbol" pitchFamily="18" charset="2"/>
              </a:rPr>
              <a:t> </a:t>
            </a:r>
            <a:r>
              <a:rPr lang="ru-RU" altLang="ru-RU" sz="2800">
                <a:sym typeface="Wingdings" pitchFamily="2" charset="2"/>
              </a:rPr>
              <a:t></a:t>
            </a:r>
            <a:r>
              <a:rPr lang="ru-RU" altLang="ru-RU">
                <a:sym typeface="Symbol" pitchFamily="18" charset="2"/>
              </a:rPr>
              <a:t> </a:t>
            </a:r>
            <a:r>
              <a:rPr lang="en-US" altLang="ru-RU" i="1">
                <a:solidFill>
                  <a:srgbClr val="000000"/>
                </a:solidFill>
                <a:latin typeface="Times New Roman" pitchFamily="18" charset="0"/>
                <a:cs typeface="Times New Roman" pitchFamily="18" charset="0"/>
              </a:rPr>
              <a:t>q</a:t>
            </a:r>
            <a:r>
              <a:rPr lang="ru-RU" altLang="ru-RU" i="1" baseline="-25000">
                <a:solidFill>
                  <a:srgbClr val="000000"/>
                </a:solidFill>
                <a:latin typeface="Times New Roman" pitchFamily="18" charset="0"/>
                <a:cs typeface="Times New Roman" pitchFamily="18" charset="0"/>
              </a:rPr>
              <a:t>0</a:t>
            </a:r>
            <a:endParaRPr lang="ru-RU" altLang="ru-RU" sz="1800"/>
          </a:p>
        </p:txBody>
      </p:sp>
      <p:sp>
        <p:nvSpPr>
          <p:cNvPr id="10" name="AutoShape 18"/>
          <p:cNvSpPr>
            <a:spLocks noChangeArrowheads="1"/>
          </p:cNvSpPr>
          <p:nvPr/>
        </p:nvSpPr>
        <p:spPr bwMode="auto">
          <a:xfrm>
            <a:off x="2901950" y="3067050"/>
            <a:ext cx="3898900" cy="1219200"/>
          </a:xfrm>
          <a:prstGeom prst="wedgeRoundRectCallout">
            <a:avLst>
              <a:gd name="adj1" fmla="val -64449"/>
              <a:gd name="adj2" fmla="val -3829"/>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180975" indent="-180975"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50000"/>
              </a:lnSpc>
              <a:spcAft>
                <a:spcPts val="1000"/>
              </a:spcAft>
              <a:buFont typeface="Arial" charset="0"/>
              <a:buChar char="•"/>
            </a:pPr>
            <a:r>
              <a:rPr lang="ru-RU" altLang="zh-CN" sz="2400">
                <a:ea typeface="SimSun" pitchFamily="2" charset="-122"/>
              </a:rPr>
              <a:t>записать 1</a:t>
            </a:r>
          </a:p>
          <a:p>
            <a:pPr eaLnBrk="1" hangingPunct="1">
              <a:lnSpc>
                <a:spcPct val="50000"/>
              </a:lnSpc>
              <a:spcAft>
                <a:spcPts val="1000"/>
              </a:spcAft>
              <a:buFont typeface="Arial" charset="0"/>
              <a:buChar char="•"/>
            </a:pPr>
            <a:r>
              <a:rPr lang="ru-RU" altLang="ru-RU" sz="2400"/>
              <a:t>переместиться вправо</a:t>
            </a:r>
          </a:p>
          <a:p>
            <a:pPr eaLnBrk="1" hangingPunct="1">
              <a:lnSpc>
                <a:spcPct val="50000"/>
              </a:lnSpc>
              <a:spcAft>
                <a:spcPts val="1000"/>
              </a:spcAft>
              <a:buFont typeface="Arial" charset="0"/>
              <a:buChar char="•"/>
            </a:pPr>
            <a:r>
              <a:rPr lang="ru-RU" altLang="ru-RU" sz="2400"/>
              <a:t>перейти в состояние </a:t>
            </a:r>
            <a:r>
              <a:rPr lang="en-US" altLang="ru-RU" sz="2800" i="1">
                <a:latin typeface="Times New Roman" pitchFamily="18" charset="0"/>
                <a:cs typeface="Times New Roman" pitchFamily="18" charset="0"/>
              </a:rPr>
              <a:t>q</a:t>
            </a:r>
            <a:r>
              <a:rPr lang="en-US" altLang="ru-RU" sz="2800" baseline="-25000">
                <a:latin typeface="Times New Roman" pitchFamily="18" charset="0"/>
                <a:cs typeface="Times New Roman" pitchFamily="18" charset="0"/>
              </a:rPr>
              <a:t>1</a:t>
            </a:r>
            <a:endParaRPr lang="ru-RU" altLang="ru-RU" sz="2400">
              <a:latin typeface="Times New Roman" pitchFamily="18" charset="0"/>
              <a:cs typeface="Times New Roman" pitchFamily="18" charset="0"/>
            </a:endParaRPr>
          </a:p>
        </p:txBody>
      </p:sp>
      <p:sp>
        <p:nvSpPr>
          <p:cNvPr id="11" name="AutoShape 18"/>
          <p:cNvSpPr>
            <a:spLocks noChangeArrowheads="1"/>
          </p:cNvSpPr>
          <p:nvPr/>
        </p:nvSpPr>
        <p:spPr bwMode="auto">
          <a:xfrm>
            <a:off x="2901950" y="4457700"/>
            <a:ext cx="3898900" cy="1219200"/>
          </a:xfrm>
          <a:prstGeom prst="wedgeRoundRectCallout">
            <a:avLst>
              <a:gd name="adj1" fmla="val -64449"/>
              <a:gd name="adj2" fmla="val -3829"/>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180975" indent="-180975"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50000"/>
              </a:lnSpc>
              <a:spcAft>
                <a:spcPts val="1000"/>
              </a:spcAft>
              <a:buFont typeface="Arial" charset="0"/>
              <a:buChar char="•"/>
            </a:pPr>
            <a:r>
              <a:rPr lang="ru-RU" altLang="zh-CN" sz="2400">
                <a:ea typeface="SimSun" pitchFamily="2" charset="-122"/>
              </a:rPr>
              <a:t>записать 0</a:t>
            </a:r>
          </a:p>
          <a:p>
            <a:pPr eaLnBrk="1" hangingPunct="1">
              <a:lnSpc>
                <a:spcPct val="50000"/>
              </a:lnSpc>
              <a:spcAft>
                <a:spcPts val="1000"/>
              </a:spcAft>
              <a:buFont typeface="Arial" charset="0"/>
              <a:buChar char="•"/>
            </a:pPr>
            <a:r>
              <a:rPr lang="ru-RU" altLang="ru-RU" sz="2400"/>
              <a:t>не перемещать каретку</a:t>
            </a:r>
          </a:p>
          <a:p>
            <a:pPr eaLnBrk="1" hangingPunct="1">
              <a:lnSpc>
                <a:spcPct val="50000"/>
              </a:lnSpc>
              <a:spcAft>
                <a:spcPts val="1000"/>
              </a:spcAft>
              <a:buFont typeface="Arial" charset="0"/>
              <a:buChar char="•"/>
            </a:pPr>
            <a:r>
              <a:rPr lang="ru-RU" altLang="ru-RU" sz="2400"/>
              <a:t>останов (</a:t>
            </a:r>
            <a:r>
              <a:rPr lang="en-US" altLang="ru-RU" sz="2800" i="1">
                <a:latin typeface="Times New Roman" pitchFamily="18" charset="0"/>
                <a:cs typeface="Times New Roman" pitchFamily="18" charset="0"/>
              </a:rPr>
              <a:t>q</a:t>
            </a:r>
            <a:r>
              <a:rPr lang="en-US" altLang="ru-RU" sz="2800" baseline="-25000">
                <a:latin typeface="Times New Roman" pitchFamily="18" charset="0"/>
                <a:cs typeface="Times New Roman" pitchFamily="18" charset="0"/>
              </a:rPr>
              <a:t>0</a:t>
            </a:r>
            <a:r>
              <a:rPr lang="ru-RU" altLang="ru-RU" sz="2400"/>
              <a:t>)</a:t>
            </a:r>
            <a:endParaRPr lang="ru-RU" altLang="ru-RU"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dissolve">
                                      <p:cBhvr>
                                        <p:cTn id="7" dur="500"/>
                                        <p:tgtEl>
                                          <p:spTgt spid="1843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437">
                                            <p:txEl>
                                              <p:pRg st="0" end="0"/>
                                            </p:txEl>
                                          </p:spTgt>
                                        </p:tgtEl>
                                        <p:attrNameLst>
                                          <p:attrName>style.visibility</p:attrName>
                                        </p:attrNameLst>
                                      </p:cBhvr>
                                      <p:to>
                                        <p:strVal val="visible"/>
                                      </p:to>
                                    </p:set>
                                    <p:animEffect transition="in" filter="dissolve">
                                      <p:cBhvr>
                                        <p:cTn id="10" dur="500"/>
                                        <p:tgtEl>
                                          <p:spTgt spid="18437">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8437">
                                            <p:txEl>
                                              <p:pRg st="1" end="1"/>
                                            </p:txEl>
                                          </p:spTgt>
                                        </p:tgtEl>
                                        <p:attrNameLst>
                                          <p:attrName>style.visibility</p:attrName>
                                        </p:attrNameLst>
                                      </p:cBhvr>
                                      <p:to>
                                        <p:strVal val="visible"/>
                                      </p:to>
                                    </p:set>
                                    <p:animEffect transition="in" filter="dissolve">
                                      <p:cBhvr>
                                        <p:cTn id="15" dur="500"/>
                                        <p:tgtEl>
                                          <p:spTgt spid="18437">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8437">
                                            <p:txEl>
                                              <p:pRg st="2" end="2"/>
                                            </p:txEl>
                                          </p:spTgt>
                                        </p:tgtEl>
                                        <p:attrNameLst>
                                          <p:attrName>style.visibility</p:attrName>
                                        </p:attrNameLst>
                                      </p:cBhvr>
                                      <p:to>
                                        <p:strVal val="visible"/>
                                      </p:to>
                                    </p:set>
                                    <p:animEffect transition="in" filter="dissolve">
                                      <p:cBhvr>
                                        <p:cTn id="20" dur="500"/>
                                        <p:tgtEl>
                                          <p:spTgt spid="18437">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438"/>
                                        </p:tgtEl>
                                        <p:attrNameLst>
                                          <p:attrName>style.visibility</p:attrName>
                                        </p:attrNameLst>
                                      </p:cBhvr>
                                      <p:to>
                                        <p:strVal val="visible"/>
                                      </p:to>
                                    </p:set>
                                    <p:animEffect transition="in" filter="dissolve">
                                      <p:cBhvr>
                                        <p:cTn id="25" dur="500"/>
                                        <p:tgtEl>
                                          <p:spTgt spid="1843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dissolve">
                                      <p:cBhvr>
                                        <p:cTn id="36" dur="500"/>
                                        <p:tgtEl>
                                          <p:spTgt spid="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dissolv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7" grpId="0" build="p"/>
      <p:bldP spid="18438" grpId="0"/>
      <p:bldP spid="8" grpId="0"/>
      <p:bldP spid="9" grpId="0"/>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Заголовок 1"/>
          <p:cNvSpPr>
            <a:spLocks noGrp="1"/>
          </p:cNvSpPr>
          <p:nvPr>
            <p:ph type="title"/>
          </p:nvPr>
        </p:nvSpPr>
        <p:spPr>
          <a:xfrm>
            <a:off x="311150" y="301625"/>
            <a:ext cx="8375650" cy="471488"/>
          </a:xfrm>
        </p:spPr>
        <p:txBody>
          <a:bodyPr/>
          <a:lstStyle/>
          <a:p>
            <a:r>
              <a:rPr lang="ru-RU" altLang="ru-RU" smtClean="0"/>
              <a:t>Программа для машины Тьюринга</a:t>
            </a:r>
          </a:p>
        </p:txBody>
      </p:sp>
      <p:sp>
        <p:nvSpPr>
          <p:cNvPr id="19459"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5815676A-710B-493B-AC5A-5285EF513634}" type="slidenum">
              <a:rPr lang="ru-RU" altLang="ru-RU" sz="1400" smtClean="0"/>
              <a:pPr eaLnBrk="1" hangingPunct="1">
                <a:spcBef>
                  <a:spcPct val="0"/>
                </a:spcBef>
                <a:buFontTx/>
                <a:buNone/>
              </a:pPr>
              <a:t>15</a:t>
            </a:fld>
            <a:endParaRPr lang="ru-RU" altLang="ru-RU" sz="1400" smtClean="0"/>
          </a:p>
        </p:txBody>
      </p:sp>
      <p:sp>
        <p:nvSpPr>
          <p:cNvPr id="19460" name="Прямоугольник 3"/>
          <p:cNvSpPr>
            <a:spLocks noChangeArrowheads="1"/>
          </p:cNvSpPr>
          <p:nvPr/>
        </p:nvSpPr>
        <p:spPr bwMode="auto">
          <a:xfrm>
            <a:off x="409575" y="809625"/>
            <a:ext cx="8439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i="1"/>
              <a:t>Задача. </a:t>
            </a:r>
            <a:r>
              <a:rPr lang="ru-RU" altLang="ru-RU" sz="2400"/>
              <a:t>На ленте записано число в двоичной системе счисления. Каретка находится где-то над числом. Требуется увеличить число на единицу.</a:t>
            </a:r>
          </a:p>
        </p:txBody>
      </p:sp>
      <p:sp>
        <p:nvSpPr>
          <p:cNvPr id="19461" name="Прямоугольник 4"/>
          <p:cNvSpPr>
            <a:spLocks noChangeArrowheads="1"/>
          </p:cNvSpPr>
          <p:nvPr/>
        </p:nvSpPr>
        <p:spPr bwMode="auto">
          <a:xfrm>
            <a:off x="581025" y="2073275"/>
            <a:ext cx="20478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800" b="1">
                <a:solidFill>
                  <a:srgbClr val="333399"/>
                </a:solidFill>
              </a:rPr>
              <a:t>алфавит</a:t>
            </a:r>
            <a:r>
              <a:rPr lang="ru-RU" altLang="ru-RU" sz="2800"/>
              <a:t>:</a:t>
            </a:r>
          </a:p>
        </p:txBody>
      </p:sp>
      <p:sp>
        <p:nvSpPr>
          <p:cNvPr id="19462" name="Прямоугольник 6"/>
          <p:cNvSpPr>
            <a:spLocks noChangeArrowheads="1"/>
          </p:cNvSpPr>
          <p:nvPr/>
        </p:nvSpPr>
        <p:spPr bwMode="auto">
          <a:xfrm>
            <a:off x="2781300" y="2073275"/>
            <a:ext cx="2314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i="1"/>
              <a:t>A</a:t>
            </a:r>
            <a:r>
              <a:rPr lang="ru-RU" altLang="ru-RU" sz="2800" i="1"/>
              <a:t> = </a:t>
            </a:r>
            <a:r>
              <a:rPr lang="ru-RU" altLang="ru-RU" sz="2800"/>
              <a:t>{0</a:t>
            </a:r>
            <a:r>
              <a:rPr lang="ru-RU" altLang="ru-RU" sz="2800" i="1"/>
              <a:t>, </a:t>
            </a:r>
            <a:r>
              <a:rPr lang="ru-RU" altLang="ru-RU" sz="2800"/>
              <a:t>1</a:t>
            </a:r>
            <a:r>
              <a:rPr lang="ru-RU" altLang="ru-RU" sz="2800" i="1"/>
              <a:t>, </a:t>
            </a:r>
            <a:r>
              <a:rPr lang="ru-RU" altLang="ru-RU" sz="2800">
                <a:sym typeface="Wingdings" pitchFamily="2" charset="2"/>
              </a:rPr>
              <a:t></a:t>
            </a:r>
            <a:r>
              <a:rPr lang="ru-RU" altLang="ru-RU" sz="2800"/>
              <a:t>}</a:t>
            </a:r>
          </a:p>
        </p:txBody>
      </p:sp>
      <p:sp>
        <p:nvSpPr>
          <p:cNvPr id="19463" name="Прямоугольник 7"/>
          <p:cNvSpPr>
            <a:spLocks noChangeArrowheads="1"/>
          </p:cNvSpPr>
          <p:nvPr/>
        </p:nvSpPr>
        <p:spPr bwMode="auto">
          <a:xfrm>
            <a:off x="581025" y="3897313"/>
            <a:ext cx="22383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800" b="1">
                <a:solidFill>
                  <a:srgbClr val="333399"/>
                </a:solidFill>
              </a:rPr>
              <a:t>состояния</a:t>
            </a:r>
            <a:r>
              <a:rPr lang="ru-RU" altLang="ru-RU" sz="2800"/>
              <a:t>:</a:t>
            </a:r>
          </a:p>
        </p:txBody>
      </p:sp>
      <p:sp>
        <p:nvSpPr>
          <p:cNvPr id="19464" name="Прямоугольник 8"/>
          <p:cNvSpPr>
            <a:spLocks noChangeArrowheads="1"/>
          </p:cNvSpPr>
          <p:nvPr/>
        </p:nvSpPr>
        <p:spPr bwMode="auto">
          <a:xfrm>
            <a:off x="2781300" y="3887788"/>
            <a:ext cx="59340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i="1">
                <a:latin typeface="Times New Roman" pitchFamily="18" charset="0"/>
                <a:cs typeface="Times New Roman" pitchFamily="18" charset="0"/>
              </a:rPr>
              <a:t>q</a:t>
            </a:r>
            <a:r>
              <a:rPr lang="en-US" altLang="ru-RU" sz="2800" baseline="-25000">
                <a:latin typeface="Times New Roman" pitchFamily="18" charset="0"/>
                <a:cs typeface="Times New Roman" pitchFamily="18" charset="0"/>
              </a:rPr>
              <a:t>1</a:t>
            </a:r>
            <a:r>
              <a:rPr lang="en-US" altLang="ru-RU" sz="2800" i="1"/>
              <a:t> – </a:t>
            </a:r>
            <a:r>
              <a:rPr lang="ru-RU" altLang="ru-RU" sz="2800"/>
              <a:t>поиск правого конца слова</a:t>
            </a:r>
          </a:p>
        </p:txBody>
      </p:sp>
      <p:sp>
        <p:nvSpPr>
          <p:cNvPr id="10" name="AutoShape 18"/>
          <p:cNvSpPr>
            <a:spLocks noChangeArrowheads="1"/>
          </p:cNvSpPr>
          <p:nvPr/>
        </p:nvSpPr>
        <p:spPr bwMode="auto">
          <a:xfrm>
            <a:off x="568325" y="4548188"/>
            <a:ext cx="1936750" cy="419100"/>
          </a:xfrm>
          <a:prstGeom prst="wedgeRoundRectCallout">
            <a:avLst>
              <a:gd name="adj1" fmla="val 33421"/>
              <a:gd name="adj2" fmla="val -118569"/>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400">
                <a:ea typeface="SimSun" pitchFamily="2" charset="-122"/>
              </a:rPr>
              <a:t>подзадачи</a:t>
            </a:r>
            <a:endParaRPr lang="ru-RU" altLang="ru-RU" sz="2400"/>
          </a:p>
        </p:txBody>
      </p:sp>
      <p:sp>
        <p:nvSpPr>
          <p:cNvPr id="19466" name="Прямоугольник 10"/>
          <p:cNvSpPr>
            <a:spLocks noChangeArrowheads="1"/>
          </p:cNvSpPr>
          <p:nvPr/>
        </p:nvSpPr>
        <p:spPr bwMode="auto">
          <a:xfrm>
            <a:off x="2781300" y="4402138"/>
            <a:ext cx="59340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i="1">
                <a:latin typeface="Times New Roman" pitchFamily="18" charset="0"/>
                <a:cs typeface="Times New Roman" pitchFamily="18" charset="0"/>
              </a:rPr>
              <a:t>q</a:t>
            </a:r>
            <a:r>
              <a:rPr lang="en-US" altLang="ru-RU" sz="2800" baseline="-25000">
                <a:latin typeface="Times New Roman" pitchFamily="18" charset="0"/>
                <a:cs typeface="Times New Roman" pitchFamily="18" charset="0"/>
              </a:rPr>
              <a:t>2</a:t>
            </a:r>
            <a:r>
              <a:rPr lang="en-US" altLang="ru-RU" sz="2800" i="1"/>
              <a:t> – </a:t>
            </a:r>
            <a:r>
              <a:rPr lang="ru-RU" altLang="ru-RU" sz="2800"/>
              <a:t>увеличение числа на 1</a:t>
            </a:r>
          </a:p>
        </p:txBody>
      </p:sp>
      <p:graphicFrame>
        <p:nvGraphicFramePr>
          <p:cNvPr id="11" name="Таблица 10"/>
          <p:cNvGraphicFramePr>
            <a:graphicFrameLocks noGrp="1"/>
          </p:cNvGraphicFramePr>
          <p:nvPr/>
        </p:nvGraphicFramePr>
        <p:xfrm>
          <a:off x="712788" y="3211513"/>
          <a:ext cx="4919662" cy="496887"/>
        </p:xfrm>
        <a:graphic>
          <a:graphicData uri="http://schemas.openxmlformats.org/drawingml/2006/table">
            <a:tbl>
              <a:tblPr/>
              <a:tblGrid>
                <a:gridCol w="614363"/>
                <a:gridCol w="615950"/>
                <a:gridCol w="614362"/>
                <a:gridCol w="615950"/>
                <a:gridCol w="614363"/>
                <a:gridCol w="614362"/>
                <a:gridCol w="615950"/>
                <a:gridCol w="614363"/>
              </a:tblGrid>
              <a:tr h="496887">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a:t>
                      </a: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0</a:t>
                      </a: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1</a:t>
                      </a: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1</a:t>
                      </a: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r>
            </a:tbl>
          </a:graphicData>
        </a:graphic>
      </p:graphicFrame>
      <p:sp>
        <p:nvSpPr>
          <p:cNvPr id="13" name="AutoShape 10"/>
          <p:cNvSpPr>
            <a:spLocks noChangeArrowheads="1"/>
          </p:cNvSpPr>
          <p:nvPr/>
        </p:nvSpPr>
        <p:spPr bwMode="auto">
          <a:xfrm>
            <a:off x="2441575" y="2738438"/>
            <a:ext cx="833438" cy="477837"/>
          </a:xfrm>
          <a:custGeom>
            <a:avLst/>
            <a:gdLst>
              <a:gd name="T0" fmla="*/ 1261338574 w 21600"/>
              <a:gd name="T1" fmla="*/ 41172095 h 21600"/>
              <a:gd name="T2" fmla="*/ 667233678 w 21600"/>
              <a:gd name="T3" fmla="*/ 82582511 h 21600"/>
              <a:gd name="T4" fmla="*/ 73128821 w 21600"/>
              <a:gd name="T5" fmla="*/ 41172095 h 21600"/>
              <a:gd name="T6" fmla="*/ 667233678 w 21600"/>
              <a:gd name="T7" fmla="*/ 0 h 21600"/>
              <a:gd name="T8" fmla="*/ 0 60000 65536"/>
              <a:gd name="T9" fmla="*/ 0 60000 65536"/>
              <a:gd name="T10" fmla="*/ 0 60000 65536"/>
              <a:gd name="T11" fmla="*/ 0 60000 65536"/>
              <a:gd name="T12" fmla="*/ 2978 w 21600"/>
              <a:gd name="T13" fmla="*/ 3005 h 21600"/>
              <a:gd name="T14" fmla="*/ 18622 w 21600"/>
              <a:gd name="T15" fmla="*/ 18595 h 21600"/>
            </a:gdLst>
            <a:ahLst/>
            <a:cxnLst>
              <a:cxn ang="T8">
                <a:pos x="T0" y="T1"/>
              </a:cxn>
              <a:cxn ang="T9">
                <a:pos x="T2" y="T3"/>
              </a:cxn>
              <a:cxn ang="T10">
                <a:pos x="T4" y="T5"/>
              </a:cxn>
              <a:cxn ang="T11">
                <a:pos x="T6" y="T7"/>
              </a:cxn>
            </a:cxnLst>
            <a:rect l="T12" t="T13" r="T14" b="T15"/>
            <a:pathLst>
              <a:path w="21600" h="21600">
                <a:moveTo>
                  <a:pt x="0" y="0"/>
                </a:moveTo>
                <a:lnTo>
                  <a:pt x="2353" y="21600"/>
                </a:lnTo>
                <a:lnTo>
                  <a:pt x="19247" y="21600"/>
                </a:lnTo>
                <a:lnTo>
                  <a:pt x="21600" y="0"/>
                </a:lnTo>
                <a:lnTo>
                  <a:pt x="0" y="0"/>
                </a:lnTo>
                <a:close/>
              </a:path>
            </a:pathLst>
          </a:custGeom>
          <a:solidFill>
            <a:srgbClr val="000000"/>
          </a:solidFill>
          <a:ln w="9525">
            <a:solidFill>
              <a:srgbClr val="000000"/>
            </a:solidFill>
            <a:miter lim="800000"/>
            <a:headEnd/>
            <a:tailEnd/>
          </a:ln>
        </p:spPr>
        <p:txBody>
          <a:bodyP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dissolve">
                                      <p:cBhvr>
                                        <p:cTn id="7" dur="500"/>
                                        <p:tgtEl>
                                          <p:spTgt spid="1946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462"/>
                                        </p:tgtEl>
                                        <p:attrNameLst>
                                          <p:attrName>style.visibility</p:attrName>
                                        </p:attrNameLst>
                                      </p:cBhvr>
                                      <p:to>
                                        <p:strVal val="visible"/>
                                      </p:to>
                                    </p:set>
                                    <p:animEffect transition="in" filter="dissolve">
                                      <p:cBhvr>
                                        <p:cTn id="10" dur="500"/>
                                        <p:tgtEl>
                                          <p:spTgt spid="1946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9463"/>
                                        </p:tgtEl>
                                        <p:attrNameLst>
                                          <p:attrName>style.visibility</p:attrName>
                                        </p:attrNameLst>
                                      </p:cBhvr>
                                      <p:to>
                                        <p:strVal val="visible"/>
                                      </p:to>
                                    </p:set>
                                    <p:animEffect transition="in" filter="dissolve">
                                      <p:cBhvr>
                                        <p:cTn id="23" dur="500"/>
                                        <p:tgtEl>
                                          <p:spTgt spid="1946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9464"/>
                                        </p:tgtEl>
                                        <p:attrNameLst>
                                          <p:attrName>style.visibility</p:attrName>
                                        </p:attrNameLst>
                                      </p:cBhvr>
                                      <p:to>
                                        <p:strVal val="visible"/>
                                      </p:to>
                                    </p:set>
                                    <p:animEffect transition="in" filter="dissolve">
                                      <p:cBhvr>
                                        <p:cTn id="31" dur="500"/>
                                        <p:tgtEl>
                                          <p:spTgt spid="1946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9466"/>
                                        </p:tgtEl>
                                        <p:attrNameLst>
                                          <p:attrName>style.visibility</p:attrName>
                                        </p:attrNameLst>
                                      </p:cBhvr>
                                      <p:to>
                                        <p:strVal val="visible"/>
                                      </p:to>
                                    </p:set>
                                    <p:animEffect transition="in" filter="dissolve">
                                      <p:cBhvr>
                                        <p:cTn id="36" dur="500"/>
                                        <p:tgtEl>
                                          <p:spTgt spid="19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9462" grpId="0"/>
      <p:bldP spid="19463" grpId="0"/>
      <p:bldP spid="19464" grpId="0"/>
      <p:bldP spid="10" grpId="0" animBg="1"/>
      <p:bldP spid="19466" grpId="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Заголовок 1"/>
          <p:cNvSpPr>
            <a:spLocks noGrp="1"/>
          </p:cNvSpPr>
          <p:nvPr>
            <p:ph type="title"/>
          </p:nvPr>
        </p:nvSpPr>
        <p:spPr>
          <a:xfrm>
            <a:off x="311150" y="301625"/>
            <a:ext cx="8375650" cy="471488"/>
          </a:xfrm>
        </p:spPr>
        <p:txBody>
          <a:bodyPr/>
          <a:lstStyle/>
          <a:p>
            <a:r>
              <a:rPr lang="ru-RU" altLang="ru-RU" smtClean="0"/>
              <a:t>Программа для машины Тьюринга</a:t>
            </a:r>
          </a:p>
        </p:txBody>
      </p:sp>
      <p:sp>
        <p:nvSpPr>
          <p:cNvPr id="20483"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1E0C2498-7786-470B-8973-E7800AD63F8C}" type="slidenum">
              <a:rPr lang="ru-RU" altLang="ru-RU" sz="1400" smtClean="0"/>
              <a:pPr eaLnBrk="1" hangingPunct="1">
                <a:spcBef>
                  <a:spcPct val="0"/>
                </a:spcBef>
                <a:buFontTx/>
                <a:buNone/>
              </a:pPr>
              <a:t>16</a:t>
            </a:fld>
            <a:endParaRPr lang="ru-RU" altLang="ru-RU" sz="1400" smtClean="0"/>
          </a:p>
        </p:txBody>
      </p:sp>
      <p:sp>
        <p:nvSpPr>
          <p:cNvPr id="20484" name="Прямоугольник 3"/>
          <p:cNvSpPr>
            <a:spLocks noChangeArrowheads="1"/>
          </p:cNvSpPr>
          <p:nvPr/>
        </p:nvSpPr>
        <p:spPr bwMode="auto">
          <a:xfrm>
            <a:off x="360363" y="806450"/>
            <a:ext cx="46466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b="1" i="1">
                <a:latin typeface="Times New Roman" pitchFamily="18" charset="0"/>
                <a:cs typeface="Times New Roman" pitchFamily="18" charset="0"/>
              </a:rPr>
              <a:t>q</a:t>
            </a:r>
            <a:r>
              <a:rPr lang="en-US" altLang="ru-RU" sz="2800" b="1" baseline="-25000">
                <a:latin typeface="Times New Roman" pitchFamily="18" charset="0"/>
                <a:cs typeface="Times New Roman" pitchFamily="18" charset="0"/>
              </a:rPr>
              <a:t>1</a:t>
            </a:r>
            <a:r>
              <a:rPr lang="en-US" altLang="ru-RU" sz="2800" b="1" i="1">
                <a:latin typeface="Times New Roman" pitchFamily="18" charset="0"/>
                <a:cs typeface="Times New Roman" pitchFamily="18" charset="0"/>
              </a:rPr>
              <a:t> </a:t>
            </a:r>
            <a:r>
              <a:rPr lang="en-US" altLang="ru-RU" sz="2800" b="1">
                <a:latin typeface="Times New Roman" pitchFamily="18" charset="0"/>
                <a:cs typeface="Times New Roman" pitchFamily="18" charset="0"/>
              </a:rPr>
              <a:t>: </a:t>
            </a:r>
            <a:r>
              <a:rPr lang="ru-RU" altLang="ru-RU" sz="2800" b="1"/>
              <a:t>поиск конца слова</a:t>
            </a:r>
          </a:p>
        </p:txBody>
      </p:sp>
      <p:sp>
        <p:nvSpPr>
          <p:cNvPr id="20485" name="Прямоугольник 4"/>
          <p:cNvSpPr>
            <a:spLocks noChangeArrowheads="1"/>
          </p:cNvSpPr>
          <p:nvPr/>
        </p:nvSpPr>
        <p:spPr bwMode="auto">
          <a:xfrm>
            <a:off x="501650" y="1249363"/>
            <a:ext cx="384016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ru-RU" altLang="ru-RU" sz="2800"/>
              <a:t>если 0, то </a:t>
            </a:r>
            <a:r>
              <a:rPr lang="ru-RU" altLang="ru-RU" sz="2800">
                <a:sym typeface="Symbol" pitchFamily="18" charset="2"/>
              </a:rPr>
              <a:t></a:t>
            </a:r>
            <a:r>
              <a:rPr lang="ru-RU" altLang="ru-RU" sz="2800"/>
              <a:t> </a:t>
            </a:r>
          </a:p>
          <a:p>
            <a:pPr eaLnBrk="1" hangingPunct="1">
              <a:spcBef>
                <a:spcPct val="0"/>
              </a:spcBef>
            </a:pPr>
            <a:r>
              <a:rPr lang="ru-RU" altLang="ru-RU" sz="2800"/>
              <a:t>если 1, то </a:t>
            </a:r>
            <a:r>
              <a:rPr lang="ru-RU" altLang="ru-RU" sz="2800">
                <a:sym typeface="Symbol" pitchFamily="18" charset="2"/>
              </a:rPr>
              <a:t></a:t>
            </a:r>
          </a:p>
          <a:p>
            <a:pPr eaLnBrk="1" hangingPunct="1">
              <a:spcBef>
                <a:spcPct val="0"/>
              </a:spcBef>
            </a:pPr>
            <a:r>
              <a:rPr lang="ru-RU" altLang="ru-RU" sz="2800"/>
              <a:t>если </a:t>
            </a:r>
            <a:r>
              <a:rPr lang="ru-RU" altLang="ru-RU" sz="2800">
                <a:sym typeface="Wingdings" pitchFamily="2" charset="2"/>
              </a:rPr>
              <a:t></a:t>
            </a:r>
            <a:r>
              <a:rPr lang="ru-RU" altLang="ru-RU" sz="2800"/>
              <a:t>, то …</a:t>
            </a:r>
            <a:r>
              <a:rPr lang="en-US" altLang="ru-RU" sz="2800"/>
              <a:t>?</a:t>
            </a:r>
            <a:endParaRPr lang="ru-RU" altLang="ru-RU" sz="2800"/>
          </a:p>
        </p:txBody>
      </p:sp>
      <p:sp>
        <p:nvSpPr>
          <p:cNvPr id="20486" name="Прямоугольник 5"/>
          <p:cNvSpPr>
            <a:spLocks noChangeArrowheads="1"/>
          </p:cNvSpPr>
          <p:nvPr/>
        </p:nvSpPr>
        <p:spPr bwMode="auto">
          <a:xfrm>
            <a:off x="2573338" y="2105025"/>
            <a:ext cx="3190875"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800">
                <a:sym typeface="Symbol" pitchFamily="18" charset="2"/>
              </a:rPr>
              <a:t> </a:t>
            </a:r>
            <a:r>
              <a:rPr lang="ru-RU" altLang="ru-RU" sz="2800">
                <a:solidFill>
                  <a:srgbClr val="000000"/>
                </a:solidFill>
              </a:rPr>
              <a:t>и </a:t>
            </a:r>
            <a:r>
              <a:rPr lang="ru-RU" altLang="ru-RU" sz="2800" b="1">
                <a:solidFill>
                  <a:srgbClr val="333399"/>
                </a:solidFill>
              </a:rPr>
              <a:t>переход в </a:t>
            </a:r>
            <a:r>
              <a:rPr lang="en-US" altLang="ru-RU" sz="2800" b="1" i="1">
                <a:solidFill>
                  <a:srgbClr val="333399"/>
                </a:solidFill>
                <a:latin typeface="Times New Roman" pitchFamily="18" charset="0"/>
                <a:cs typeface="Times New Roman" pitchFamily="18" charset="0"/>
              </a:rPr>
              <a:t>q</a:t>
            </a:r>
            <a:r>
              <a:rPr lang="en-US" altLang="ru-RU" sz="2800" b="1" baseline="-25000">
                <a:solidFill>
                  <a:srgbClr val="333399"/>
                </a:solidFill>
                <a:latin typeface="Times New Roman" pitchFamily="18" charset="0"/>
                <a:cs typeface="Times New Roman" pitchFamily="18" charset="0"/>
              </a:rPr>
              <a:t>2</a:t>
            </a:r>
            <a:endParaRPr lang="ru-RU" altLang="ru-RU" sz="1800" b="1">
              <a:solidFill>
                <a:srgbClr val="333399"/>
              </a:solidFill>
            </a:endParaRPr>
          </a:p>
        </p:txBody>
      </p:sp>
      <p:graphicFrame>
        <p:nvGraphicFramePr>
          <p:cNvPr id="7" name="Таблица 6"/>
          <p:cNvGraphicFramePr>
            <a:graphicFrameLocks noGrp="1"/>
          </p:cNvGraphicFramePr>
          <p:nvPr/>
        </p:nvGraphicFramePr>
        <p:xfrm>
          <a:off x="6546850" y="950913"/>
          <a:ext cx="2171700" cy="1817687"/>
        </p:xfrm>
        <a:graphic>
          <a:graphicData uri="http://schemas.openxmlformats.org/drawingml/2006/table">
            <a:tbl>
              <a:tblPr/>
              <a:tblGrid>
                <a:gridCol w="792163"/>
                <a:gridCol w="1379537"/>
              </a:tblGrid>
              <a:tr h="479424">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a:noFill/>
                    </a:lnL>
                    <a:lnR w="12700" cap="flat" cmpd="sng" algn="ctr">
                      <a:solidFill>
                        <a:srgbClr val="BFBFBF"/>
                      </a:solidFill>
                      <a:prstDash val="solid"/>
                      <a:round/>
                      <a:headEnd type="none" w="med" len="med"/>
                      <a:tailEnd type="none" w="med" len="med"/>
                    </a:lnR>
                    <a:lnT>
                      <a:noFill/>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0" i="0" u="none" strike="noStrike" cap="none" normalizeH="0" baseline="-25000" dirty="0" smtClean="0">
                          <a:ln>
                            <a:noFill/>
                          </a:ln>
                          <a:solidFill>
                            <a:schemeClr val="tx1"/>
                          </a:solidFill>
                          <a:effectLst/>
                          <a:latin typeface="Times New Roman" pitchFamily="18" charset="0"/>
                          <a:cs typeface="Times New Roman" pitchFamily="18" charset="0"/>
                        </a:rPr>
                        <a:t>1</a:t>
                      </a:r>
                      <a:r>
                        <a:rPr kumimoji="0" lang="ru-RU" sz="2400" b="0" i="0" u="none" strike="noStrike" cap="none" normalizeH="0" baseline="0" dirty="0" smtClean="0">
                          <a:ln>
                            <a:noFill/>
                          </a:ln>
                          <a:solidFill>
                            <a:schemeClr val="tx1"/>
                          </a:solidFill>
                          <a:effectLst/>
                          <a:latin typeface="Calibri" pitchFamily="34" charset="0"/>
                        </a:rPr>
                        <a:t> </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E6E6FF"/>
                    </a:solid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0</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0 </a:t>
                      </a: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 q</a:t>
                      </a:r>
                      <a:r>
                        <a:rPr kumimoji="0" lang="ru-RU" sz="2400" b="0" i="1" u="none" strike="noStrike" cap="none" normalizeH="0" baseline="-25000" dirty="0" smtClean="0">
                          <a:ln>
                            <a:noFill/>
                          </a:ln>
                          <a:solidFill>
                            <a:schemeClr val="tx1"/>
                          </a:solidFill>
                          <a:effectLst/>
                          <a:latin typeface="Times New Roman" pitchFamily="18" charset="0"/>
                          <a:cs typeface="Times New Roman" pitchFamily="18" charset="0"/>
                        </a:rPr>
                        <a:t>1</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1</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1 </a:t>
                      </a: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 q</a:t>
                      </a:r>
                      <a:r>
                        <a:rPr kumimoji="0" lang="ru-RU" sz="2400" b="0" i="1" u="none" strike="noStrike" cap="none" normalizeH="0" baseline="-25000" dirty="0" smtClean="0">
                          <a:ln>
                            <a:noFill/>
                          </a:ln>
                          <a:solidFill>
                            <a:schemeClr val="tx1"/>
                          </a:solidFill>
                          <a:effectLst/>
                          <a:latin typeface="Times New Roman" pitchFamily="18" charset="0"/>
                          <a:cs typeface="Times New Roman" pitchFamily="18" charset="0"/>
                        </a:rPr>
                        <a:t>1</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sym typeface="Wingdings" pitchFamily="2" charset="2"/>
                        </a:rPr>
                        <a:t></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sym typeface="Wingdings" pitchFamily="2" charset="2"/>
                        </a:rPr>
                        <a:t></a:t>
                      </a: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 </a:t>
                      </a: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 </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0" i="1" u="none" strike="noStrike" cap="none" normalizeH="0" baseline="-25000" dirty="0" smtClean="0">
                          <a:ln>
                            <a:noFill/>
                          </a:ln>
                          <a:solidFill>
                            <a:schemeClr val="tx1"/>
                          </a:solidFill>
                          <a:effectLst/>
                          <a:latin typeface="Times New Roman" pitchFamily="18" charset="0"/>
                          <a:cs typeface="Times New Roman" pitchFamily="18" charset="0"/>
                        </a:rPr>
                        <a:t>2</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bl>
          </a:graphicData>
        </a:graphic>
      </p:graphicFrame>
      <p:sp>
        <p:nvSpPr>
          <p:cNvPr id="20504" name="Прямоугольник 7"/>
          <p:cNvSpPr>
            <a:spLocks noChangeArrowheads="1"/>
          </p:cNvSpPr>
          <p:nvPr/>
        </p:nvSpPr>
        <p:spPr bwMode="auto">
          <a:xfrm>
            <a:off x="7562850" y="1490663"/>
            <a:ext cx="223838" cy="3429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0505" name="Прямоугольник 8"/>
          <p:cNvSpPr>
            <a:spLocks noChangeArrowheads="1"/>
          </p:cNvSpPr>
          <p:nvPr/>
        </p:nvSpPr>
        <p:spPr bwMode="auto">
          <a:xfrm>
            <a:off x="8177213" y="1504950"/>
            <a:ext cx="309562" cy="3429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0506" name="Прямоугольник 9"/>
          <p:cNvSpPr>
            <a:spLocks noChangeArrowheads="1"/>
          </p:cNvSpPr>
          <p:nvPr/>
        </p:nvSpPr>
        <p:spPr bwMode="auto">
          <a:xfrm>
            <a:off x="7562850" y="1952625"/>
            <a:ext cx="223838" cy="3429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0507" name="Прямоугольник 10"/>
          <p:cNvSpPr>
            <a:spLocks noChangeArrowheads="1"/>
          </p:cNvSpPr>
          <p:nvPr/>
        </p:nvSpPr>
        <p:spPr bwMode="auto">
          <a:xfrm>
            <a:off x="8177213" y="1952625"/>
            <a:ext cx="309562" cy="3429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0508" name="Прямоугольник 11"/>
          <p:cNvSpPr>
            <a:spLocks noChangeArrowheads="1"/>
          </p:cNvSpPr>
          <p:nvPr/>
        </p:nvSpPr>
        <p:spPr bwMode="auto">
          <a:xfrm>
            <a:off x="7545388" y="2376488"/>
            <a:ext cx="339725" cy="3429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0509" name="Прямоугольник 12"/>
          <p:cNvSpPr>
            <a:spLocks noChangeArrowheads="1"/>
          </p:cNvSpPr>
          <p:nvPr/>
        </p:nvSpPr>
        <p:spPr bwMode="auto">
          <a:xfrm>
            <a:off x="360363" y="2652713"/>
            <a:ext cx="4864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b="1" i="1">
                <a:latin typeface="Times New Roman" pitchFamily="18" charset="0"/>
                <a:cs typeface="Times New Roman" pitchFamily="18" charset="0"/>
              </a:rPr>
              <a:t>q</a:t>
            </a:r>
            <a:r>
              <a:rPr lang="en-US" altLang="ru-RU" sz="2800" b="1" baseline="-25000">
                <a:latin typeface="Times New Roman" pitchFamily="18" charset="0"/>
                <a:cs typeface="Times New Roman" pitchFamily="18" charset="0"/>
              </a:rPr>
              <a:t>2</a:t>
            </a:r>
            <a:r>
              <a:rPr lang="en-US" altLang="ru-RU" sz="2800" b="1" i="1">
                <a:latin typeface="Times New Roman" pitchFamily="18" charset="0"/>
                <a:cs typeface="Times New Roman" pitchFamily="18" charset="0"/>
              </a:rPr>
              <a:t> </a:t>
            </a:r>
            <a:r>
              <a:rPr lang="en-US" altLang="ru-RU" sz="2800" b="1">
                <a:latin typeface="Times New Roman" pitchFamily="18" charset="0"/>
                <a:cs typeface="Times New Roman" pitchFamily="18" charset="0"/>
              </a:rPr>
              <a:t>: </a:t>
            </a:r>
            <a:r>
              <a:rPr lang="ru-RU" altLang="ru-RU" sz="2800" b="1"/>
              <a:t>увеличение числа на </a:t>
            </a:r>
            <a:r>
              <a:rPr lang="ru-RU" altLang="ru-RU" sz="2800"/>
              <a:t>1</a:t>
            </a:r>
          </a:p>
        </p:txBody>
      </p:sp>
      <p:sp>
        <p:nvSpPr>
          <p:cNvPr id="20510" name="Прямоугольник 13"/>
          <p:cNvSpPr>
            <a:spLocks noChangeArrowheads="1"/>
          </p:cNvSpPr>
          <p:nvPr/>
        </p:nvSpPr>
        <p:spPr bwMode="auto">
          <a:xfrm>
            <a:off x="501650" y="3095625"/>
            <a:ext cx="580866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ru-RU" altLang="ru-RU" sz="2800"/>
              <a:t>если 0, то записать 1 и стоп (</a:t>
            </a:r>
            <a:r>
              <a:rPr lang="en-US" altLang="ru-RU" i="1">
                <a:latin typeface="Times New Roman" pitchFamily="18" charset="0"/>
                <a:cs typeface="Times New Roman" pitchFamily="18" charset="0"/>
              </a:rPr>
              <a:t>q</a:t>
            </a:r>
            <a:r>
              <a:rPr lang="ru-RU" altLang="ru-RU" baseline="-25000">
                <a:latin typeface="Times New Roman" pitchFamily="18" charset="0"/>
                <a:cs typeface="Times New Roman" pitchFamily="18" charset="0"/>
              </a:rPr>
              <a:t>0</a:t>
            </a:r>
            <a:r>
              <a:rPr lang="ru-RU" altLang="ru-RU" sz="2800"/>
              <a:t>)</a:t>
            </a:r>
          </a:p>
          <a:p>
            <a:pPr eaLnBrk="1" hangingPunct="1">
              <a:spcBef>
                <a:spcPct val="0"/>
              </a:spcBef>
            </a:pPr>
            <a:r>
              <a:rPr lang="ru-RU" altLang="ru-RU" sz="2800"/>
              <a:t>если 1, то записать </a:t>
            </a:r>
            <a:r>
              <a:rPr lang="en-US" altLang="ru-RU" sz="2800"/>
              <a:t>0</a:t>
            </a:r>
            <a:r>
              <a:rPr lang="ru-RU" altLang="ru-RU" sz="2800"/>
              <a:t> и</a:t>
            </a:r>
            <a:r>
              <a:rPr lang="en-US" altLang="ru-RU" sz="2800"/>
              <a:t> </a:t>
            </a:r>
            <a:r>
              <a:rPr lang="ru-RU" altLang="ru-RU" sz="2800" b="1">
                <a:sym typeface="Symbol" pitchFamily="18" charset="2"/>
              </a:rPr>
              <a:t></a:t>
            </a:r>
          </a:p>
          <a:p>
            <a:pPr eaLnBrk="1" hangingPunct="1">
              <a:spcBef>
                <a:spcPct val="0"/>
              </a:spcBef>
            </a:pPr>
            <a:r>
              <a:rPr lang="ru-RU" altLang="ru-RU" sz="2800"/>
              <a:t>если </a:t>
            </a:r>
            <a:r>
              <a:rPr lang="ru-RU" altLang="ru-RU" sz="2800">
                <a:sym typeface="Wingdings" pitchFamily="2" charset="2"/>
              </a:rPr>
              <a:t></a:t>
            </a:r>
            <a:r>
              <a:rPr lang="ru-RU" altLang="ru-RU" sz="2800"/>
              <a:t>, то записать 1 и стоп (</a:t>
            </a:r>
            <a:r>
              <a:rPr lang="en-US" altLang="ru-RU" i="1">
                <a:latin typeface="Times New Roman" pitchFamily="18" charset="0"/>
                <a:cs typeface="Times New Roman" pitchFamily="18" charset="0"/>
              </a:rPr>
              <a:t>q</a:t>
            </a:r>
            <a:r>
              <a:rPr lang="ru-RU" altLang="ru-RU" baseline="-25000">
                <a:latin typeface="Times New Roman" pitchFamily="18" charset="0"/>
                <a:cs typeface="Times New Roman" pitchFamily="18" charset="0"/>
              </a:rPr>
              <a:t>0</a:t>
            </a:r>
            <a:r>
              <a:rPr lang="ru-RU" altLang="ru-RU" sz="2800"/>
              <a:t>)</a:t>
            </a:r>
          </a:p>
        </p:txBody>
      </p:sp>
      <p:graphicFrame>
        <p:nvGraphicFramePr>
          <p:cNvPr id="15" name="Таблица 14"/>
          <p:cNvGraphicFramePr>
            <a:graphicFrameLocks noGrp="1"/>
          </p:cNvGraphicFramePr>
          <p:nvPr/>
        </p:nvGraphicFramePr>
        <p:xfrm>
          <a:off x="6546850" y="2914650"/>
          <a:ext cx="2171700" cy="1817688"/>
        </p:xfrm>
        <a:graphic>
          <a:graphicData uri="http://schemas.openxmlformats.org/drawingml/2006/table">
            <a:tbl>
              <a:tblPr/>
              <a:tblGrid>
                <a:gridCol w="792163"/>
                <a:gridCol w="1379537"/>
              </a:tblGrid>
              <a:tr h="479425">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a:noFill/>
                    </a:lnL>
                    <a:lnR w="12700" cap="flat" cmpd="sng" algn="ctr">
                      <a:solidFill>
                        <a:srgbClr val="BFBFBF"/>
                      </a:solidFill>
                      <a:prstDash val="solid"/>
                      <a:round/>
                      <a:headEnd type="none" w="med" len="med"/>
                      <a:tailEnd type="none" w="med" len="med"/>
                    </a:lnR>
                    <a:lnT>
                      <a:noFill/>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q</a:t>
                      </a:r>
                      <a:r>
                        <a:rPr kumimoji="0" lang="ru-RU" sz="2400" b="0" i="0" u="none" strike="noStrike" cap="none" normalizeH="0" baseline="-25000" smtClean="0">
                          <a:ln>
                            <a:noFill/>
                          </a:ln>
                          <a:solidFill>
                            <a:schemeClr val="tx1"/>
                          </a:solidFill>
                          <a:effectLst/>
                          <a:latin typeface="Times New Roman" pitchFamily="18" charset="0"/>
                          <a:cs typeface="Times New Roman" pitchFamily="18" charset="0"/>
                        </a:rPr>
                        <a:t>2</a:t>
                      </a:r>
                      <a:r>
                        <a:rPr kumimoji="0" lang="ru-RU" sz="2400" b="0" i="0" u="none" strike="noStrike" cap="none" normalizeH="0" baseline="0" smtClean="0">
                          <a:ln>
                            <a:noFill/>
                          </a:ln>
                          <a:solidFill>
                            <a:schemeClr val="tx1"/>
                          </a:solidFill>
                          <a:effectLst/>
                          <a:latin typeface="Calibri" pitchFamily="34" charset="0"/>
                        </a:rPr>
                        <a:t> </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E6E6FF"/>
                    </a:solid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0</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1 </a:t>
                      </a:r>
                      <a:r>
                        <a:rPr kumimoji="0" lang="ru-RU" sz="2400" b="0" i="0" u="none" strike="noStrike" cap="none" normalizeH="0" baseline="0" smtClean="0">
                          <a:ln>
                            <a:noFill/>
                          </a:ln>
                          <a:solidFill>
                            <a:schemeClr val="tx1"/>
                          </a:solidFill>
                          <a:effectLst/>
                          <a:latin typeface="Arial" pitchFamily="34" charset="0"/>
                          <a:sym typeface="Wingdings" pitchFamily="2" charset="2"/>
                        </a:rPr>
                        <a:t></a:t>
                      </a:r>
                      <a:r>
                        <a:rPr kumimoji="0" lang="ru-RU" sz="2400" b="0" i="0" u="none" strike="noStrike" cap="none" normalizeH="0" baseline="0" smtClean="0">
                          <a:ln>
                            <a:noFill/>
                          </a:ln>
                          <a:solidFill>
                            <a:schemeClr val="tx1"/>
                          </a:solidFill>
                          <a:effectLst/>
                          <a:latin typeface="Calibri" pitchFamily="34" charset="0"/>
                          <a:cs typeface="Times New Roman" pitchFamily="18" charset="0"/>
                        </a:rPr>
                        <a:t> </a:t>
                      </a: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q</a:t>
                      </a:r>
                      <a:r>
                        <a:rPr kumimoji="0" lang="ru-RU" sz="2400" b="0" i="0" u="none" strike="noStrike" cap="none" normalizeH="0" baseline="-25000" smtClean="0">
                          <a:ln>
                            <a:noFill/>
                          </a:ln>
                          <a:solidFill>
                            <a:schemeClr val="tx1"/>
                          </a:solidFill>
                          <a:effectLst/>
                          <a:latin typeface="Times New Roman" pitchFamily="18" charset="0"/>
                          <a:cs typeface="Times New Roman" pitchFamily="18" charset="0"/>
                        </a:rPr>
                        <a:t>0</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1</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0 </a:t>
                      </a: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endParaRPr kumimoji="0" lang="ru-RU"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sym typeface="Wingdings" pitchFamily="2" charset="2"/>
                        </a:rPr>
                        <a:t></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sym typeface="Wingdings" pitchFamily="2" charset="2"/>
                        </a:rPr>
                        <a:t>1</a:t>
                      </a: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 </a:t>
                      </a:r>
                      <a:r>
                        <a:rPr kumimoji="0" lang="ru-RU" sz="2400" b="0" i="0" u="none" strike="noStrike" cap="none" normalizeH="0" baseline="0" dirty="0" smtClean="0">
                          <a:ln>
                            <a:noFill/>
                          </a:ln>
                          <a:solidFill>
                            <a:schemeClr val="tx1"/>
                          </a:solidFill>
                          <a:effectLst/>
                          <a:latin typeface="Arial" pitchFamily="34" charset="0"/>
                          <a:sym typeface="Wingdings" pitchFamily="2" charset="2"/>
                        </a:rPr>
                        <a:t></a:t>
                      </a: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 </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0" i="0" u="none" strike="noStrike" cap="none" normalizeH="0" baseline="-25000" dirty="0" smtClean="0">
                          <a:ln>
                            <a:noFill/>
                          </a:ln>
                          <a:solidFill>
                            <a:schemeClr val="tx1"/>
                          </a:solidFill>
                          <a:effectLst/>
                          <a:latin typeface="Times New Roman" pitchFamily="18" charset="0"/>
                          <a:cs typeface="Times New Roman" pitchFamily="18" charset="0"/>
                        </a:rPr>
                        <a:t>0</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bl>
          </a:graphicData>
        </a:graphic>
      </p:graphicFrame>
      <p:grpSp>
        <p:nvGrpSpPr>
          <p:cNvPr id="2" name="Group 34"/>
          <p:cNvGrpSpPr>
            <a:grpSpLocks/>
          </p:cNvGrpSpPr>
          <p:nvPr/>
        </p:nvGrpSpPr>
        <p:grpSpPr bwMode="auto">
          <a:xfrm>
            <a:off x="706438" y="5064125"/>
            <a:ext cx="5667375" cy="663575"/>
            <a:chOff x="464" y="2126"/>
            <a:chExt cx="3570" cy="418"/>
          </a:xfrm>
        </p:grpSpPr>
        <p:sp>
          <p:nvSpPr>
            <p:cNvPr id="22" name="Text Box 32"/>
            <p:cNvSpPr txBox="1">
              <a:spLocks noChangeArrowheads="1"/>
            </p:cNvSpPr>
            <p:nvPr/>
          </p:nvSpPr>
          <p:spPr bwMode="auto">
            <a:xfrm>
              <a:off x="782" y="2189"/>
              <a:ext cx="3252"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latin typeface="Arial" pitchFamily="34" charset="0"/>
                </a:rPr>
                <a:t>  Как объединить две программы?</a:t>
              </a:r>
            </a:p>
          </p:txBody>
        </p:sp>
        <p:sp>
          <p:nvSpPr>
            <p:cNvPr id="20531"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
        <p:nvSpPr>
          <p:cNvPr id="19" name="AutoShape 18"/>
          <p:cNvSpPr>
            <a:spLocks noChangeArrowheads="1"/>
          </p:cNvSpPr>
          <p:nvPr/>
        </p:nvSpPr>
        <p:spPr bwMode="auto">
          <a:xfrm>
            <a:off x="4781550" y="881063"/>
            <a:ext cx="1978025" cy="719137"/>
          </a:xfrm>
          <a:prstGeom prst="wedgeRoundRectCallout">
            <a:avLst>
              <a:gd name="adj1" fmla="val 82926"/>
              <a:gd name="adj2" fmla="val 41731"/>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400">
                <a:ea typeface="SimSun" pitchFamily="2" charset="-122"/>
              </a:rPr>
              <a:t>только изменения!</a:t>
            </a:r>
            <a:endParaRPr lang="ru-RU" altLang="ru-RU"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dissolve">
                                      <p:cBhvr>
                                        <p:cTn id="7" dur="500"/>
                                        <p:tgtEl>
                                          <p:spTgt spid="204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5">
                                            <p:txEl>
                                              <p:pRg st="1" end="1"/>
                                            </p:txEl>
                                          </p:spTgt>
                                        </p:tgtEl>
                                        <p:attrNameLst>
                                          <p:attrName>style.visibility</p:attrName>
                                        </p:attrNameLst>
                                      </p:cBhvr>
                                      <p:to>
                                        <p:strVal val="visible"/>
                                      </p:to>
                                    </p:set>
                                    <p:animEffect transition="in" filter="dissolve">
                                      <p:cBhvr>
                                        <p:cTn id="12" dur="500"/>
                                        <p:tgtEl>
                                          <p:spTgt spid="2048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485">
                                            <p:txEl>
                                              <p:pRg st="2" end="2"/>
                                            </p:txEl>
                                          </p:spTgt>
                                        </p:tgtEl>
                                        <p:attrNameLst>
                                          <p:attrName>style.visibility</p:attrName>
                                        </p:attrNameLst>
                                      </p:cBhvr>
                                      <p:to>
                                        <p:strVal val="visible"/>
                                      </p:to>
                                    </p:set>
                                    <p:animEffect transition="in" filter="dissolve">
                                      <p:cBhvr>
                                        <p:cTn id="17" dur="500"/>
                                        <p:tgtEl>
                                          <p:spTgt spid="2048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486"/>
                                        </p:tgtEl>
                                        <p:attrNameLst>
                                          <p:attrName>style.visibility</p:attrName>
                                        </p:attrNameLst>
                                      </p:cBhvr>
                                      <p:to>
                                        <p:strVal val="visible"/>
                                      </p:to>
                                    </p:set>
                                    <p:animEffect transition="in" filter="dissolve">
                                      <p:cBhvr>
                                        <p:cTn id="22" dur="500"/>
                                        <p:tgtEl>
                                          <p:spTgt spid="204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504"/>
                                        </p:tgtEl>
                                        <p:attrNameLst>
                                          <p:attrName>style.visibility</p:attrName>
                                        </p:attrNameLst>
                                      </p:cBhvr>
                                      <p:to>
                                        <p:strVal val="visible"/>
                                      </p:to>
                                    </p:set>
                                    <p:animEffect transition="in" filter="dissolve">
                                      <p:cBhvr>
                                        <p:cTn id="32" dur="500"/>
                                        <p:tgtEl>
                                          <p:spTgt spid="2050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0505"/>
                                        </p:tgtEl>
                                        <p:attrNameLst>
                                          <p:attrName>style.visibility</p:attrName>
                                        </p:attrNameLst>
                                      </p:cBhvr>
                                      <p:to>
                                        <p:strVal val="visible"/>
                                      </p:to>
                                    </p:set>
                                    <p:animEffect transition="in" filter="dissolve">
                                      <p:cBhvr>
                                        <p:cTn id="35" dur="500"/>
                                        <p:tgtEl>
                                          <p:spTgt spid="2050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0506"/>
                                        </p:tgtEl>
                                        <p:attrNameLst>
                                          <p:attrName>style.visibility</p:attrName>
                                        </p:attrNameLst>
                                      </p:cBhvr>
                                      <p:to>
                                        <p:strVal val="visible"/>
                                      </p:to>
                                    </p:set>
                                    <p:animEffect transition="in" filter="dissolve">
                                      <p:cBhvr>
                                        <p:cTn id="38" dur="500"/>
                                        <p:tgtEl>
                                          <p:spTgt spid="2050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0507"/>
                                        </p:tgtEl>
                                        <p:attrNameLst>
                                          <p:attrName>style.visibility</p:attrName>
                                        </p:attrNameLst>
                                      </p:cBhvr>
                                      <p:to>
                                        <p:strVal val="visible"/>
                                      </p:to>
                                    </p:set>
                                    <p:animEffect transition="in" filter="dissolve">
                                      <p:cBhvr>
                                        <p:cTn id="41" dur="500"/>
                                        <p:tgtEl>
                                          <p:spTgt spid="20507"/>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0508"/>
                                        </p:tgtEl>
                                        <p:attrNameLst>
                                          <p:attrName>style.visibility</p:attrName>
                                        </p:attrNameLst>
                                      </p:cBhvr>
                                      <p:to>
                                        <p:strVal val="visible"/>
                                      </p:to>
                                    </p:set>
                                    <p:animEffect transition="in" filter="dissolve">
                                      <p:cBhvr>
                                        <p:cTn id="44" dur="500"/>
                                        <p:tgtEl>
                                          <p:spTgt spid="20508"/>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0509"/>
                                        </p:tgtEl>
                                        <p:attrNameLst>
                                          <p:attrName>style.visibility</p:attrName>
                                        </p:attrNameLst>
                                      </p:cBhvr>
                                      <p:to>
                                        <p:strVal val="visible"/>
                                      </p:to>
                                    </p:set>
                                    <p:animEffect transition="in" filter="dissolve">
                                      <p:cBhvr>
                                        <p:cTn id="52" dur="500"/>
                                        <p:tgtEl>
                                          <p:spTgt spid="2050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0510">
                                            <p:txEl>
                                              <p:pRg st="0" end="0"/>
                                            </p:txEl>
                                          </p:spTgt>
                                        </p:tgtEl>
                                        <p:attrNameLst>
                                          <p:attrName>style.visibility</p:attrName>
                                        </p:attrNameLst>
                                      </p:cBhvr>
                                      <p:to>
                                        <p:strVal val="visible"/>
                                      </p:to>
                                    </p:set>
                                    <p:animEffect transition="in" filter="dissolve">
                                      <p:cBhvr>
                                        <p:cTn id="57" dur="500"/>
                                        <p:tgtEl>
                                          <p:spTgt spid="20510">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0510">
                                            <p:txEl>
                                              <p:pRg st="1" end="1"/>
                                            </p:txEl>
                                          </p:spTgt>
                                        </p:tgtEl>
                                        <p:attrNameLst>
                                          <p:attrName>style.visibility</p:attrName>
                                        </p:attrNameLst>
                                      </p:cBhvr>
                                      <p:to>
                                        <p:strVal val="visible"/>
                                      </p:to>
                                    </p:set>
                                    <p:animEffect transition="in" filter="dissolve">
                                      <p:cBhvr>
                                        <p:cTn id="62" dur="500"/>
                                        <p:tgtEl>
                                          <p:spTgt spid="20510">
                                            <p:txEl>
                                              <p:pRg st="1" end="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0510">
                                            <p:txEl>
                                              <p:pRg st="2" end="2"/>
                                            </p:txEl>
                                          </p:spTgt>
                                        </p:tgtEl>
                                        <p:attrNameLst>
                                          <p:attrName>style.visibility</p:attrName>
                                        </p:attrNameLst>
                                      </p:cBhvr>
                                      <p:to>
                                        <p:strVal val="visible"/>
                                      </p:to>
                                    </p:set>
                                    <p:animEffect transition="in" filter="dissolve">
                                      <p:cBhvr>
                                        <p:cTn id="67" dur="500"/>
                                        <p:tgtEl>
                                          <p:spTgt spid="20510">
                                            <p:txEl>
                                              <p:pRg st="2" end="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dissolve">
                                      <p:cBhvr>
                                        <p:cTn id="72" dur="500"/>
                                        <p:tgtEl>
                                          <p:spTgt spid="1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dissolv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P spid="20486" grpId="0" animBg="1"/>
      <p:bldP spid="20504" grpId="0" animBg="1"/>
      <p:bldP spid="20505" grpId="0" animBg="1"/>
      <p:bldP spid="20506" grpId="0" animBg="1"/>
      <p:bldP spid="20507" grpId="0" animBg="1"/>
      <p:bldP spid="20508" grpId="0" animBg="1"/>
      <p:bldP spid="20509" grpId="0"/>
      <p:bldP spid="20510" grpId="0" build="p"/>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title"/>
          </p:nvPr>
        </p:nvSpPr>
        <p:spPr>
          <a:xfrm>
            <a:off x="311150" y="301625"/>
            <a:ext cx="8375650" cy="471488"/>
          </a:xfrm>
        </p:spPr>
        <p:txBody>
          <a:bodyPr/>
          <a:lstStyle/>
          <a:p>
            <a:r>
              <a:rPr lang="ru-RU" altLang="ru-RU" smtClean="0"/>
              <a:t>Программа для машины Тьюринга</a:t>
            </a:r>
          </a:p>
        </p:txBody>
      </p:sp>
      <p:sp>
        <p:nvSpPr>
          <p:cNvPr id="21507"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F461947A-23AF-4755-AA56-B156D501409F}" type="slidenum">
              <a:rPr lang="ru-RU" altLang="ru-RU" sz="1400" smtClean="0"/>
              <a:pPr eaLnBrk="1" hangingPunct="1">
                <a:spcBef>
                  <a:spcPct val="0"/>
                </a:spcBef>
                <a:buFontTx/>
                <a:buNone/>
              </a:pPr>
              <a:t>17</a:t>
            </a:fld>
            <a:endParaRPr lang="ru-RU" altLang="ru-RU" sz="1400" smtClean="0"/>
          </a:p>
        </p:txBody>
      </p:sp>
      <p:graphicFrame>
        <p:nvGraphicFramePr>
          <p:cNvPr id="4" name="Таблица 3"/>
          <p:cNvGraphicFramePr>
            <a:graphicFrameLocks noGrp="1"/>
          </p:cNvGraphicFramePr>
          <p:nvPr/>
        </p:nvGraphicFramePr>
        <p:xfrm>
          <a:off x="463550" y="950913"/>
          <a:ext cx="2849563" cy="1817687"/>
        </p:xfrm>
        <a:graphic>
          <a:graphicData uri="http://schemas.openxmlformats.org/drawingml/2006/table">
            <a:tbl>
              <a:tblPr/>
              <a:tblGrid>
                <a:gridCol w="792163"/>
                <a:gridCol w="1028700"/>
                <a:gridCol w="1028700"/>
              </a:tblGrid>
              <a:tr h="479424">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a:noFill/>
                    </a:lnL>
                    <a:lnR w="12700" cap="flat" cmpd="sng" algn="ctr">
                      <a:solidFill>
                        <a:srgbClr val="BFBFBF"/>
                      </a:solidFill>
                      <a:prstDash val="solid"/>
                      <a:round/>
                      <a:headEnd type="none" w="med" len="med"/>
                      <a:tailEnd type="none" w="med" len="med"/>
                    </a:lnR>
                    <a:lnT>
                      <a:noFill/>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1" i="0" u="none" strike="noStrike" cap="none" normalizeH="0" baseline="-25000" dirty="0" smtClean="0">
                          <a:ln>
                            <a:noFill/>
                          </a:ln>
                          <a:solidFill>
                            <a:schemeClr val="tx1"/>
                          </a:solidFill>
                          <a:effectLst/>
                          <a:latin typeface="Times New Roman" pitchFamily="18" charset="0"/>
                          <a:cs typeface="Times New Roman" pitchFamily="18" charset="0"/>
                        </a:rPr>
                        <a:t>1</a:t>
                      </a:r>
                      <a:r>
                        <a:rPr kumimoji="0" lang="ru-RU" sz="2400" b="0" i="0" u="none" strike="noStrike" cap="none" normalizeH="0" baseline="0" dirty="0" smtClean="0">
                          <a:ln>
                            <a:noFill/>
                          </a:ln>
                          <a:solidFill>
                            <a:schemeClr val="tx1"/>
                          </a:solidFill>
                          <a:effectLst/>
                          <a:latin typeface="Calibri" pitchFamily="34" charset="0"/>
                        </a:rPr>
                        <a:t> </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q</a:t>
                      </a:r>
                      <a:r>
                        <a:rPr kumimoji="0" lang="ru-RU" sz="2400" b="0" i="0" u="none" strike="noStrike" cap="none" normalizeH="0" baseline="-25000" smtClean="0">
                          <a:ln>
                            <a:noFill/>
                          </a:ln>
                          <a:solidFill>
                            <a:schemeClr val="tx1"/>
                          </a:solidFill>
                          <a:effectLst/>
                          <a:latin typeface="Times New Roman" pitchFamily="18" charset="0"/>
                          <a:cs typeface="Times New Roman" pitchFamily="18" charset="0"/>
                        </a:rPr>
                        <a:t>2</a:t>
                      </a:r>
                      <a:r>
                        <a:rPr kumimoji="0" lang="ru-RU" sz="2400" b="0" i="0" u="none" strike="noStrike" cap="none" normalizeH="0" baseline="0" smtClean="0">
                          <a:ln>
                            <a:noFill/>
                          </a:ln>
                          <a:solidFill>
                            <a:schemeClr val="tx1"/>
                          </a:solidFill>
                          <a:effectLst/>
                          <a:latin typeface="Calibri" pitchFamily="34" charset="0"/>
                        </a:rPr>
                        <a:t> </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E6E6FF"/>
                    </a:solid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0</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endParaRPr kumimoji="0" lang="ru-RU"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1 </a:t>
                      </a:r>
                      <a:r>
                        <a:rPr kumimoji="0" lang="ru-RU" sz="2400" b="0" i="0" u="none" strike="noStrike" cap="none" normalizeH="0" baseline="0" smtClean="0">
                          <a:ln>
                            <a:noFill/>
                          </a:ln>
                          <a:solidFill>
                            <a:schemeClr val="tx1"/>
                          </a:solidFill>
                          <a:effectLst/>
                          <a:latin typeface="Arial" pitchFamily="34" charset="0"/>
                          <a:sym typeface="Wingdings" pitchFamily="2" charset="2"/>
                        </a:rPr>
                        <a:t></a:t>
                      </a:r>
                      <a:r>
                        <a:rPr kumimoji="0" lang="ru-RU" sz="2400" b="0" i="0" u="none" strike="noStrike" cap="none" normalizeH="0" baseline="0" smtClean="0">
                          <a:ln>
                            <a:noFill/>
                          </a:ln>
                          <a:solidFill>
                            <a:schemeClr val="tx1"/>
                          </a:solidFill>
                          <a:effectLst/>
                          <a:latin typeface="Calibri" pitchFamily="34" charset="0"/>
                          <a:cs typeface="Times New Roman" pitchFamily="18" charset="0"/>
                        </a:rPr>
                        <a:t> </a:t>
                      </a: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q</a:t>
                      </a:r>
                      <a:r>
                        <a:rPr kumimoji="0" lang="ru-RU" sz="2400" b="0" i="0" u="none" strike="noStrike" cap="none" normalizeH="0" baseline="-25000" smtClean="0">
                          <a:ln>
                            <a:noFill/>
                          </a:ln>
                          <a:solidFill>
                            <a:schemeClr val="tx1"/>
                          </a:solidFill>
                          <a:effectLst/>
                          <a:latin typeface="Times New Roman" pitchFamily="18" charset="0"/>
                          <a:cs typeface="Times New Roman" pitchFamily="18" charset="0"/>
                        </a:rPr>
                        <a:t>0</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1</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endParaRPr kumimoji="0" lang="ru-RU"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0 </a:t>
                      </a:r>
                      <a:r>
                        <a:rPr kumimoji="0" lang="ru-RU" sz="24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sym typeface="Wingdings" pitchFamily="2" charset="2"/>
                        </a:rPr>
                        <a:t></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ru-RU" sz="2400" b="1" i="0" u="none" strike="noStrike" cap="none" normalizeH="0" baseline="0" dirty="0" smtClean="0">
                          <a:ln>
                            <a:noFill/>
                          </a:ln>
                          <a:solidFill>
                            <a:schemeClr val="tx1"/>
                          </a:solidFill>
                          <a:effectLst/>
                          <a:latin typeface="Calibri" pitchFamily="34" charset="0"/>
                          <a:cs typeface="Times New Roman" pitchFamily="18" charset="0"/>
                        </a:rPr>
                        <a:t> </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0" i="1" u="none" strike="noStrike" cap="none" normalizeH="0" baseline="-25000" dirty="0" smtClean="0">
                          <a:ln>
                            <a:noFill/>
                          </a:ln>
                          <a:solidFill>
                            <a:schemeClr val="tx1"/>
                          </a:solidFill>
                          <a:effectLst/>
                          <a:latin typeface="Times New Roman" pitchFamily="18" charset="0"/>
                          <a:cs typeface="Times New Roman" pitchFamily="18" charset="0"/>
                        </a:rPr>
                        <a:t>2</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sym typeface="Wingdings" pitchFamily="2" charset="2"/>
                        </a:rPr>
                        <a:t>1</a:t>
                      </a:r>
                      <a:r>
                        <a:rPr kumimoji="0" lang="ru-RU" sz="2400" b="0" i="0" u="none" strike="noStrike" cap="none" normalizeH="0" baseline="0" smtClean="0">
                          <a:ln>
                            <a:noFill/>
                          </a:ln>
                          <a:solidFill>
                            <a:schemeClr val="tx1"/>
                          </a:solidFill>
                          <a:effectLst/>
                          <a:latin typeface="Calibri" pitchFamily="34" charset="0"/>
                          <a:cs typeface="Times New Roman" pitchFamily="18" charset="0"/>
                        </a:rPr>
                        <a:t> </a:t>
                      </a:r>
                      <a:r>
                        <a:rPr kumimoji="0" lang="ru-RU" sz="2400" b="0" i="0" u="none" strike="noStrike" cap="none" normalizeH="0" baseline="0" smtClean="0">
                          <a:ln>
                            <a:noFill/>
                          </a:ln>
                          <a:solidFill>
                            <a:schemeClr val="tx1"/>
                          </a:solidFill>
                          <a:effectLst/>
                          <a:latin typeface="Arial" pitchFamily="34" charset="0"/>
                          <a:sym typeface="Wingdings" pitchFamily="2" charset="2"/>
                        </a:rPr>
                        <a:t></a:t>
                      </a:r>
                      <a:r>
                        <a:rPr kumimoji="0" lang="ru-RU" sz="2400" b="0" i="0" u="none" strike="noStrike" cap="none" normalizeH="0" baseline="0" smtClean="0">
                          <a:ln>
                            <a:noFill/>
                          </a:ln>
                          <a:solidFill>
                            <a:schemeClr val="tx1"/>
                          </a:solidFill>
                          <a:effectLst/>
                          <a:latin typeface="Calibri" pitchFamily="34" charset="0"/>
                          <a:cs typeface="Times New Roman" pitchFamily="18" charset="0"/>
                        </a:rPr>
                        <a:t> </a:t>
                      </a: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q</a:t>
                      </a:r>
                      <a:r>
                        <a:rPr kumimoji="0" lang="ru-RU" sz="2400" b="0" i="0" u="none" strike="noStrike" cap="none" normalizeH="0" baseline="-25000" smtClean="0">
                          <a:ln>
                            <a:noFill/>
                          </a:ln>
                          <a:solidFill>
                            <a:schemeClr val="tx1"/>
                          </a:solidFill>
                          <a:effectLst/>
                          <a:latin typeface="Times New Roman" pitchFamily="18" charset="0"/>
                          <a:cs typeface="Times New Roman" pitchFamily="18" charset="0"/>
                        </a:rPr>
                        <a:t>0</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bl>
          </a:graphicData>
        </a:graphic>
      </p:graphicFrame>
      <p:graphicFrame>
        <p:nvGraphicFramePr>
          <p:cNvPr id="9" name="Таблица 8"/>
          <p:cNvGraphicFramePr>
            <a:graphicFrameLocks noGrp="1"/>
          </p:cNvGraphicFramePr>
          <p:nvPr/>
        </p:nvGraphicFramePr>
        <p:xfrm>
          <a:off x="3468688" y="950913"/>
          <a:ext cx="1790700" cy="1817687"/>
        </p:xfrm>
        <a:graphic>
          <a:graphicData uri="http://schemas.openxmlformats.org/drawingml/2006/table">
            <a:tbl>
              <a:tblPr/>
              <a:tblGrid>
                <a:gridCol w="654050"/>
                <a:gridCol w="1136650"/>
              </a:tblGrid>
              <a:tr h="479424">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a:noFill/>
                    </a:lnL>
                    <a:lnR w="12700" cap="flat" cmpd="sng" algn="ctr">
                      <a:solidFill>
                        <a:srgbClr val="BFBFBF"/>
                      </a:solidFill>
                      <a:prstDash val="solid"/>
                      <a:round/>
                      <a:headEnd type="none" w="med" len="med"/>
                      <a:tailEnd type="none" w="med" len="med"/>
                    </a:lnR>
                    <a:lnT>
                      <a:noFill/>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1" i="0" u="none" strike="noStrike" cap="none" normalizeH="0" baseline="-25000" dirty="0" smtClean="0">
                          <a:ln>
                            <a:noFill/>
                          </a:ln>
                          <a:solidFill>
                            <a:schemeClr val="tx1"/>
                          </a:solidFill>
                          <a:effectLst/>
                          <a:latin typeface="Times New Roman" pitchFamily="18" charset="0"/>
                          <a:cs typeface="Times New Roman" pitchFamily="18" charset="0"/>
                        </a:rPr>
                        <a:t>2</a:t>
                      </a:r>
                      <a:r>
                        <a:rPr kumimoji="0" lang="ru-RU" sz="2400" b="1" i="0" u="none" strike="noStrike" cap="none" normalizeH="0" baseline="0" dirty="0" smtClean="0">
                          <a:ln>
                            <a:noFill/>
                          </a:ln>
                          <a:solidFill>
                            <a:schemeClr val="tx1"/>
                          </a:solidFill>
                          <a:effectLst/>
                          <a:latin typeface="Calibri" pitchFamily="34" charset="0"/>
                        </a:rPr>
                        <a:t> </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E6E6FF"/>
                    </a:solid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0</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1 </a:t>
                      </a:r>
                      <a:r>
                        <a:rPr kumimoji="0" lang="ru-RU" sz="2400" b="0" i="0" u="none" strike="noStrike" cap="none" normalizeH="0" baseline="0" smtClean="0">
                          <a:ln>
                            <a:noFill/>
                          </a:ln>
                          <a:solidFill>
                            <a:schemeClr val="tx1"/>
                          </a:solidFill>
                          <a:effectLst/>
                          <a:latin typeface="Arial" pitchFamily="34" charset="0"/>
                          <a:sym typeface="Wingdings" pitchFamily="2" charset="2"/>
                        </a:rPr>
                        <a:t></a:t>
                      </a:r>
                      <a:r>
                        <a:rPr kumimoji="0" lang="ru-RU" sz="2400" b="0" i="0" u="none" strike="noStrike" cap="none" normalizeH="0" baseline="0" smtClean="0">
                          <a:ln>
                            <a:noFill/>
                          </a:ln>
                          <a:solidFill>
                            <a:schemeClr val="tx1"/>
                          </a:solidFill>
                          <a:effectLst/>
                          <a:latin typeface="Calibri" pitchFamily="34" charset="0"/>
                          <a:cs typeface="Times New Roman" pitchFamily="18" charset="0"/>
                        </a:rPr>
                        <a:t> </a:t>
                      </a: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q</a:t>
                      </a:r>
                      <a:r>
                        <a:rPr kumimoji="0" lang="ru-RU" sz="2400" b="0" i="0" u="none" strike="noStrike" cap="none" normalizeH="0" baseline="-25000" smtClean="0">
                          <a:ln>
                            <a:noFill/>
                          </a:ln>
                          <a:solidFill>
                            <a:schemeClr val="tx1"/>
                          </a:solidFill>
                          <a:effectLst/>
                          <a:latin typeface="Times New Roman" pitchFamily="18" charset="0"/>
                          <a:cs typeface="Times New Roman" pitchFamily="18" charset="0"/>
                        </a:rPr>
                        <a:t>0</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1</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0 </a:t>
                      </a: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endParaRPr kumimoji="0" lang="ru-RU"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sym typeface="Wingdings" pitchFamily="2" charset="2"/>
                        </a:rPr>
                        <a:t></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sym typeface="Wingdings" pitchFamily="2" charset="2"/>
                        </a:rPr>
                        <a:t>1</a:t>
                      </a: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 </a:t>
                      </a:r>
                      <a:r>
                        <a:rPr kumimoji="0" lang="ru-RU" sz="2400" b="0" i="0" u="none" strike="noStrike" cap="none" normalizeH="0" baseline="0" dirty="0" smtClean="0">
                          <a:ln>
                            <a:noFill/>
                          </a:ln>
                          <a:solidFill>
                            <a:schemeClr val="tx1"/>
                          </a:solidFill>
                          <a:effectLst/>
                          <a:latin typeface="Arial" pitchFamily="34" charset="0"/>
                          <a:sym typeface="Wingdings" pitchFamily="2" charset="2"/>
                        </a:rPr>
                        <a:t></a:t>
                      </a: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 </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0" i="0" u="none" strike="noStrike" cap="none" normalizeH="0" baseline="-25000" dirty="0" smtClean="0">
                          <a:ln>
                            <a:noFill/>
                          </a:ln>
                          <a:solidFill>
                            <a:schemeClr val="tx1"/>
                          </a:solidFill>
                          <a:effectLst/>
                          <a:latin typeface="Times New Roman" pitchFamily="18" charset="0"/>
                          <a:cs typeface="Times New Roman" pitchFamily="18" charset="0"/>
                        </a:rPr>
                        <a:t>0</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bl>
          </a:graphicData>
        </a:graphic>
      </p:graphicFrame>
      <p:sp>
        <p:nvSpPr>
          <p:cNvPr id="21547" name="Прямоугольник 9"/>
          <p:cNvSpPr>
            <a:spLocks noChangeArrowheads="1"/>
          </p:cNvSpPr>
          <p:nvPr/>
        </p:nvSpPr>
        <p:spPr bwMode="auto">
          <a:xfrm>
            <a:off x="2300288" y="868363"/>
            <a:ext cx="1139825" cy="20828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pSp>
        <p:nvGrpSpPr>
          <p:cNvPr id="2" name="Group 34"/>
          <p:cNvGrpSpPr>
            <a:grpSpLocks/>
          </p:cNvGrpSpPr>
          <p:nvPr/>
        </p:nvGrpSpPr>
        <p:grpSpPr bwMode="auto">
          <a:xfrm>
            <a:off x="4335463" y="1554163"/>
            <a:ext cx="4159250" cy="992187"/>
            <a:chOff x="464" y="2126"/>
            <a:chExt cx="2620" cy="625"/>
          </a:xfrm>
        </p:grpSpPr>
        <p:sp>
          <p:nvSpPr>
            <p:cNvPr id="7" name="Text Box 32"/>
            <p:cNvSpPr txBox="1">
              <a:spLocks noChangeArrowheads="1"/>
            </p:cNvSpPr>
            <p:nvPr/>
          </p:nvSpPr>
          <p:spPr bwMode="auto">
            <a:xfrm>
              <a:off x="782" y="2189"/>
              <a:ext cx="2302" cy="562"/>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Связь подзадач через ячейку (</a:t>
              </a:r>
              <a:r>
                <a:rPr lang="ru-RU" sz="2800" dirty="0">
                  <a:latin typeface="Calibri"/>
                  <a:ea typeface="Times New Roman"/>
                  <a:cs typeface="Times New Roman"/>
                  <a:sym typeface="Wingdings"/>
                </a:rPr>
                <a:t></a:t>
              </a:r>
              <a:r>
                <a:rPr lang="en-US" sz="2800" dirty="0"/>
                <a:t>,</a:t>
              </a:r>
              <a:r>
                <a:rPr lang="ru-RU" sz="2800" dirty="0">
                  <a:latin typeface="Calibri"/>
                  <a:ea typeface="Times New Roman"/>
                  <a:cs typeface="Times New Roman"/>
                  <a:sym typeface="Wingdings"/>
                </a:rPr>
                <a:t> </a:t>
              </a:r>
              <a:r>
                <a:rPr lang="en-US" sz="2800" i="1" dirty="0">
                  <a:latin typeface="Times New Roman" pitchFamily="18" charset="0"/>
                  <a:cs typeface="Times New Roman" pitchFamily="18" charset="0"/>
                </a:rPr>
                <a:t>q</a:t>
              </a:r>
              <a:r>
                <a:rPr lang="en-US" sz="2800" baseline="-25000" dirty="0">
                  <a:latin typeface="Times New Roman" pitchFamily="18" charset="0"/>
                  <a:cs typeface="Times New Roman" pitchFamily="18" charset="0"/>
                </a:rPr>
                <a:t>1</a:t>
              </a:r>
              <a:r>
                <a:rPr lang="ru-RU" sz="2400" dirty="0"/>
                <a:t>)!</a:t>
              </a:r>
            </a:p>
          </p:txBody>
        </p:sp>
        <p:sp>
          <p:nvSpPr>
            <p:cNvPr id="21553"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4400">
                  <a:solidFill>
                    <a:schemeClr val="bg1"/>
                  </a:solidFill>
                  <a:latin typeface="Arial Black" pitchFamily="34" charset="0"/>
                </a:rPr>
                <a:t>!</a:t>
              </a:r>
            </a:p>
          </p:txBody>
        </p:sp>
      </p:grpSp>
      <p:sp>
        <p:nvSpPr>
          <p:cNvPr id="21549" name="Прямоугольник 10"/>
          <p:cNvSpPr>
            <a:spLocks noChangeArrowheads="1"/>
          </p:cNvSpPr>
          <p:nvPr/>
        </p:nvSpPr>
        <p:spPr bwMode="auto">
          <a:xfrm>
            <a:off x="400050" y="2960688"/>
            <a:ext cx="8391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t>Если алгоритмы А и Б можно запрограммировать на машине Тьюринга, то и любую их комбинацию тоже можно запрограммировать.</a:t>
            </a:r>
          </a:p>
        </p:txBody>
      </p:sp>
      <p:sp>
        <p:nvSpPr>
          <p:cNvPr id="12" name="Прямоугольник 11"/>
          <p:cNvSpPr/>
          <p:nvPr/>
        </p:nvSpPr>
        <p:spPr>
          <a:xfrm>
            <a:off x="430213" y="4189413"/>
            <a:ext cx="8369300" cy="1200150"/>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marL="361950" indent="-361950">
              <a:defRPr/>
            </a:pPr>
            <a:r>
              <a:rPr lang="ru-RU" sz="2400" b="1" dirty="0">
                <a:solidFill>
                  <a:srgbClr val="333399"/>
                </a:solidFill>
                <a:latin typeface="Arial" pitchFamily="34" charset="0"/>
              </a:rPr>
              <a:t>Тезис Чёрча-Тьюринга</a:t>
            </a:r>
            <a:r>
              <a:rPr lang="en-US" sz="2400" i="1" dirty="0">
                <a:latin typeface="Arial" pitchFamily="34" charset="0"/>
              </a:rPr>
              <a:t>:</a:t>
            </a:r>
            <a:r>
              <a:rPr lang="ru-RU" sz="2400" dirty="0">
                <a:latin typeface="Arial" pitchFamily="34" charset="0"/>
              </a:rPr>
              <a:t> Любой алгоритм (в интуитивном смысле этого слова) может быть представлен как программа для машины Тьюринга.</a:t>
            </a:r>
          </a:p>
        </p:txBody>
      </p:sp>
      <p:sp>
        <p:nvSpPr>
          <p:cNvPr id="13" name="Полилиния 12"/>
          <p:cNvSpPr>
            <a:spLocks noChangeArrowheads="1"/>
          </p:cNvSpPr>
          <p:nvPr/>
        </p:nvSpPr>
        <p:spPr bwMode="auto">
          <a:xfrm>
            <a:off x="2247900" y="2476500"/>
            <a:ext cx="4140200" cy="660400"/>
          </a:xfrm>
          <a:custGeom>
            <a:avLst/>
            <a:gdLst>
              <a:gd name="T0" fmla="*/ 3317054 w 4457700"/>
              <a:gd name="T1" fmla="*/ 0 h 692456"/>
              <a:gd name="T2" fmla="*/ 0 w 4457700"/>
              <a:gd name="T3" fmla="*/ 262352 h 692456"/>
              <a:gd name="T4" fmla="*/ 0 60000 65536"/>
              <a:gd name="T5" fmla="*/ 0 60000 65536"/>
              <a:gd name="T6" fmla="*/ 0 w 4457700"/>
              <a:gd name="T7" fmla="*/ 0 h 692456"/>
              <a:gd name="T8" fmla="*/ 4457700 w 4457700"/>
              <a:gd name="T9" fmla="*/ 692456 h 692456"/>
            </a:gdLst>
            <a:ahLst/>
            <a:cxnLst>
              <a:cxn ang="T4">
                <a:pos x="T0" y="T1"/>
              </a:cxn>
              <a:cxn ang="T5">
                <a:pos x="T2" y="T3"/>
              </a:cxn>
            </a:cxnLst>
            <a:rect l="T6" t="T7" r="T8" b="T9"/>
            <a:pathLst>
              <a:path w="4457700" h="692456">
                <a:moveTo>
                  <a:pt x="4457700" y="0"/>
                </a:moveTo>
                <a:cubicBezTo>
                  <a:pt x="3464062" y="692456"/>
                  <a:pt x="774856" y="504979"/>
                  <a:pt x="0" y="317500"/>
                </a:cubicBezTo>
              </a:path>
            </a:pathLst>
          </a:custGeom>
          <a:noFill/>
          <a:ln w="19050" algn="ctr">
            <a:solidFill>
              <a:srgbClr val="FF0000"/>
            </a:solidFill>
            <a:round/>
            <a:headEnd type="oval" w="sm" len="sm"/>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21547"/>
                                        </p:tgtEl>
                                      </p:cBhvr>
                                    </p:animEffect>
                                    <p:set>
                                      <p:cBhvr>
                                        <p:cTn id="10" dur="1" fill="hold">
                                          <p:stCondLst>
                                            <p:cond delay="499"/>
                                          </p:stCondLst>
                                        </p:cTn>
                                        <p:tgtEl>
                                          <p:spTgt spid="21547"/>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nodeType="afterGroup">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1549"/>
                                        </p:tgtEl>
                                        <p:attrNameLst>
                                          <p:attrName>style.visibility</p:attrName>
                                        </p:attrNameLst>
                                      </p:cBhvr>
                                      <p:to>
                                        <p:strVal val="visible"/>
                                      </p:to>
                                    </p:set>
                                    <p:animEffect transition="in" filter="dissolve">
                                      <p:cBhvr>
                                        <p:cTn id="24" dur="500"/>
                                        <p:tgtEl>
                                          <p:spTgt spid="2154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7" grpId="0" animBg="1"/>
      <p:bldP spid="21549" grpId="0"/>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Заголовок 1"/>
          <p:cNvSpPr>
            <a:spLocks noGrp="1"/>
          </p:cNvSpPr>
          <p:nvPr>
            <p:ph type="title"/>
          </p:nvPr>
        </p:nvSpPr>
        <p:spPr>
          <a:xfrm>
            <a:off x="311150" y="301625"/>
            <a:ext cx="8375650" cy="471488"/>
          </a:xfrm>
        </p:spPr>
        <p:txBody>
          <a:bodyPr/>
          <a:lstStyle/>
          <a:p>
            <a:r>
              <a:rPr lang="ru-RU" altLang="ru-RU" smtClean="0"/>
              <a:t>Программа для машины Тьюринга</a:t>
            </a:r>
          </a:p>
        </p:txBody>
      </p:sp>
      <p:sp>
        <p:nvSpPr>
          <p:cNvPr id="22531"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70D78293-26D4-4534-B84D-8768EA6558F6}" type="slidenum">
              <a:rPr lang="ru-RU" altLang="ru-RU" sz="1400" smtClean="0"/>
              <a:pPr eaLnBrk="1" hangingPunct="1">
                <a:spcBef>
                  <a:spcPct val="0"/>
                </a:spcBef>
                <a:buFontTx/>
                <a:buNone/>
              </a:pPr>
              <a:t>18</a:t>
            </a:fld>
            <a:endParaRPr lang="ru-RU" altLang="ru-RU" sz="1400" smtClean="0"/>
          </a:p>
        </p:txBody>
      </p:sp>
      <p:sp>
        <p:nvSpPr>
          <p:cNvPr id="33793" name="Rectangle 1"/>
          <p:cNvSpPr>
            <a:spLocks noChangeArrowheads="1"/>
          </p:cNvSpPr>
          <p:nvPr/>
        </p:nvSpPr>
        <p:spPr bwMode="auto">
          <a:xfrm>
            <a:off x="582613" y="1998663"/>
            <a:ext cx="5600700" cy="446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eaLnBrk="0" hangingPunct="0">
              <a:spcBef>
                <a:spcPct val="20000"/>
              </a:spcBef>
              <a:buChar char="•"/>
              <a:tabLst>
                <a:tab pos="1077913" algn="l"/>
                <a:tab pos="1973263" algn="l"/>
                <a:tab pos="2689225" algn="l"/>
                <a:tab pos="3584575" algn="l"/>
              </a:tabLst>
              <a:defRPr sz="3200">
                <a:solidFill>
                  <a:schemeClr val="tx1"/>
                </a:solidFill>
                <a:latin typeface="Arial" charset="0"/>
              </a:defRPr>
            </a:lvl1pPr>
            <a:lvl2pPr marL="742950" indent="-285750" eaLnBrk="0" hangingPunct="0">
              <a:spcBef>
                <a:spcPct val="20000"/>
              </a:spcBef>
              <a:buChar char="–"/>
              <a:tabLst>
                <a:tab pos="1077913" algn="l"/>
                <a:tab pos="1973263" algn="l"/>
                <a:tab pos="2689225" algn="l"/>
                <a:tab pos="3584575" algn="l"/>
              </a:tabLst>
              <a:defRPr sz="2800">
                <a:solidFill>
                  <a:schemeClr val="tx1"/>
                </a:solidFill>
                <a:latin typeface="Arial" charset="0"/>
              </a:defRPr>
            </a:lvl2pPr>
            <a:lvl3pPr marL="1143000" indent="-228600" eaLnBrk="0" hangingPunct="0">
              <a:spcBef>
                <a:spcPct val="20000"/>
              </a:spcBef>
              <a:buChar char="•"/>
              <a:tabLst>
                <a:tab pos="1077913" algn="l"/>
                <a:tab pos="1973263" algn="l"/>
                <a:tab pos="2689225" algn="l"/>
                <a:tab pos="3584575" algn="l"/>
              </a:tabLst>
              <a:defRPr sz="2400">
                <a:solidFill>
                  <a:schemeClr val="tx1"/>
                </a:solidFill>
                <a:latin typeface="Arial" charset="0"/>
              </a:defRPr>
            </a:lvl3pPr>
            <a:lvl4pPr marL="1600200" indent="-228600" eaLnBrk="0" hangingPunct="0">
              <a:spcBef>
                <a:spcPct val="20000"/>
              </a:spcBef>
              <a:buChar char="–"/>
              <a:tabLst>
                <a:tab pos="1077913" algn="l"/>
                <a:tab pos="1973263" algn="l"/>
                <a:tab pos="2689225" algn="l"/>
                <a:tab pos="3584575" algn="l"/>
              </a:tabLst>
              <a:defRPr sz="2000">
                <a:solidFill>
                  <a:schemeClr val="tx1"/>
                </a:solidFill>
                <a:latin typeface="Arial" charset="0"/>
              </a:defRPr>
            </a:lvl4pPr>
            <a:lvl5pPr marL="2057400" indent="-228600" eaLnBrk="0" hangingPunct="0">
              <a:spcBef>
                <a:spcPct val="20000"/>
              </a:spcBef>
              <a:buChar char="»"/>
              <a:tabLst>
                <a:tab pos="1077913" algn="l"/>
                <a:tab pos="1973263" algn="l"/>
                <a:tab pos="2689225" algn="l"/>
                <a:tab pos="3584575" algn="l"/>
              </a:tabLst>
              <a:defRPr sz="2000">
                <a:solidFill>
                  <a:schemeClr val="tx1"/>
                </a:solidFill>
                <a:latin typeface="Arial" charset="0"/>
              </a:defRPr>
            </a:lvl5pPr>
            <a:lvl6pPr marL="2514600" indent="-228600" eaLnBrk="0" fontAlgn="base" hangingPunct="0">
              <a:spcBef>
                <a:spcPct val="20000"/>
              </a:spcBef>
              <a:spcAft>
                <a:spcPct val="0"/>
              </a:spcAft>
              <a:buChar char="»"/>
              <a:tabLst>
                <a:tab pos="1077913" algn="l"/>
                <a:tab pos="1973263" algn="l"/>
                <a:tab pos="2689225" algn="l"/>
                <a:tab pos="3584575" algn="l"/>
              </a:tabLst>
              <a:defRPr sz="2000">
                <a:solidFill>
                  <a:schemeClr val="tx1"/>
                </a:solidFill>
                <a:latin typeface="Arial" charset="0"/>
              </a:defRPr>
            </a:lvl6pPr>
            <a:lvl7pPr marL="2971800" indent="-228600" eaLnBrk="0" fontAlgn="base" hangingPunct="0">
              <a:spcBef>
                <a:spcPct val="20000"/>
              </a:spcBef>
              <a:spcAft>
                <a:spcPct val="0"/>
              </a:spcAft>
              <a:buChar char="»"/>
              <a:tabLst>
                <a:tab pos="1077913" algn="l"/>
                <a:tab pos="1973263" algn="l"/>
                <a:tab pos="2689225" algn="l"/>
                <a:tab pos="3584575" algn="l"/>
              </a:tabLst>
              <a:defRPr sz="2000">
                <a:solidFill>
                  <a:schemeClr val="tx1"/>
                </a:solidFill>
                <a:latin typeface="Arial" charset="0"/>
              </a:defRPr>
            </a:lvl7pPr>
            <a:lvl8pPr marL="3429000" indent="-228600" eaLnBrk="0" fontAlgn="base" hangingPunct="0">
              <a:spcBef>
                <a:spcPct val="20000"/>
              </a:spcBef>
              <a:spcAft>
                <a:spcPct val="0"/>
              </a:spcAft>
              <a:buChar char="»"/>
              <a:tabLst>
                <a:tab pos="1077913" algn="l"/>
                <a:tab pos="1973263" algn="l"/>
                <a:tab pos="2689225" algn="l"/>
                <a:tab pos="3584575" algn="l"/>
              </a:tabLst>
              <a:defRPr sz="2000">
                <a:solidFill>
                  <a:schemeClr val="tx1"/>
                </a:solidFill>
                <a:latin typeface="Arial" charset="0"/>
              </a:defRPr>
            </a:lvl8pPr>
            <a:lvl9pPr marL="3886200" indent="-228600" eaLnBrk="0" fontAlgn="base" hangingPunct="0">
              <a:spcBef>
                <a:spcPct val="20000"/>
              </a:spcBef>
              <a:spcAft>
                <a:spcPct val="0"/>
              </a:spcAft>
              <a:buChar char="»"/>
              <a:tabLst>
                <a:tab pos="1077913" algn="l"/>
                <a:tab pos="1973263" algn="l"/>
                <a:tab pos="2689225" algn="l"/>
                <a:tab pos="3584575" algn="l"/>
              </a:tabLst>
              <a:defRPr sz="2000">
                <a:solidFill>
                  <a:schemeClr val="tx1"/>
                </a:solidFill>
                <a:latin typeface="Arial" charset="0"/>
              </a:defRPr>
            </a:lvl9pPr>
          </a:lstStyle>
          <a:p>
            <a:pPr>
              <a:lnSpc>
                <a:spcPct val="110000"/>
              </a:lnSpc>
              <a:spcBef>
                <a:spcPct val="0"/>
              </a:spcBef>
              <a:buFontTx/>
              <a:buNone/>
            </a:pPr>
            <a:r>
              <a:rPr lang="ru-RU" altLang="ru-RU" sz="3600">
                <a:cs typeface="Times New Roman" pitchFamily="18" charset="0"/>
              </a:rPr>
              <a:t>(</a:t>
            </a:r>
            <a:r>
              <a:rPr lang="en-US" altLang="ru-RU" sz="3600">
                <a:cs typeface="Times New Roman" pitchFamily="18" charset="0"/>
              </a:rPr>
              <a:t> </a:t>
            </a:r>
            <a:r>
              <a:rPr lang="ru-RU" altLang="ru-RU" sz="3600">
                <a:cs typeface="Times New Roman" pitchFamily="18" charset="0"/>
              </a:rPr>
              <a:t>0,</a:t>
            </a:r>
            <a:r>
              <a:rPr lang="ru-RU" altLang="ru-RU" sz="3600" i="1">
                <a:cs typeface="Times New Roman" pitchFamily="18" charset="0"/>
              </a:rPr>
              <a:t> 	</a:t>
            </a:r>
            <a:r>
              <a:rPr lang="fr-CA" altLang="ru-RU" sz="3600" i="1">
                <a:latin typeface="Times New Roman" pitchFamily="18" charset="0"/>
                <a:cs typeface="Times New Roman" pitchFamily="18" charset="0"/>
              </a:rPr>
              <a:t>q</a:t>
            </a:r>
            <a:r>
              <a:rPr lang="ru-RU" altLang="ru-RU" sz="3600" baseline="-30000">
                <a:latin typeface="Times New Roman" pitchFamily="18" charset="0"/>
                <a:cs typeface="Times New Roman" pitchFamily="18" charset="0"/>
              </a:rPr>
              <a:t>1</a:t>
            </a:r>
            <a:r>
              <a:rPr lang="ru-RU" altLang="ru-RU" sz="3600">
                <a:cs typeface="Times New Roman" pitchFamily="18" charset="0"/>
              </a:rPr>
              <a:t>, 	0, 	</a:t>
            </a:r>
            <a:r>
              <a:rPr lang="ru-RU" altLang="ru-RU" sz="3600">
                <a:cs typeface="Times New Roman" pitchFamily="18" charset="0"/>
                <a:sym typeface="Symbol" pitchFamily="18" charset="2"/>
              </a:rPr>
              <a:t></a:t>
            </a:r>
            <a:r>
              <a:rPr lang="ru-RU" altLang="ru-RU" sz="3600">
                <a:cs typeface="Times New Roman" pitchFamily="18" charset="0"/>
              </a:rPr>
              <a:t>,</a:t>
            </a:r>
            <a:r>
              <a:rPr lang="ru-RU" altLang="ru-RU" sz="3600" i="1">
                <a:cs typeface="Times New Roman" pitchFamily="18" charset="0"/>
                <a:sym typeface="Symbol" pitchFamily="18" charset="2"/>
              </a:rPr>
              <a:t> 	</a:t>
            </a:r>
            <a:r>
              <a:rPr lang="fr-CA" altLang="ru-RU" sz="3600" i="1">
                <a:latin typeface="Times New Roman" pitchFamily="18" charset="0"/>
                <a:cs typeface="Times New Roman" pitchFamily="18" charset="0"/>
                <a:sym typeface="Symbol" pitchFamily="18" charset="2"/>
              </a:rPr>
              <a:t>q</a:t>
            </a:r>
            <a:r>
              <a:rPr lang="ru-RU" altLang="ru-RU" sz="3600" baseline="-30000">
                <a:latin typeface="Times New Roman" pitchFamily="18" charset="0"/>
                <a:cs typeface="Times New Roman" pitchFamily="18" charset="0"/>
                <a:sym typeface="Symbol" pitchFamily="18" charset="2"/>
              </a:rPr>
              <a:t>1</a:t>
            </a:r>
            <a:r>
              <a:rPr lang="en-US" altLang="ru-RU" sz="3600" baseline="-30000">
                <a:latin typeface="Times New Roman" pitchFamily="18" charset="0"/>
                <a:cs typeface="Times New Roman" pitchFamily="18" charset="0"/>
                <a:sym typeface="Symbol" pitchFamily="18" charset="2"/>
              </a:rPr>
              <a:t> </a:t>
            </a:r>
            <a:r>
              <a:rPr lang="ru-RU" altLang="ru-RU" sz="3600">
                <a:cs typeface="Times New Roman" pitchFamily="18" charset="0"/>
                <a:sym typeface="Symbol" pitchFamily="18" charset="2"/>
              </a:rPr>
              <a:t>)</a:t>
            </a:r>
          </a:p>
          <a:p>
            <a:pPr>
              <a:lnSpc>
                <a:spcPct val="110000"/>
              </a:lnSpc>
              <a:spcBef>
                <a:spcPct val="0"/>
              </a:spcBef>
              <a:buFontTx/>
              <a:buNone/>
            </a:pPr>
            <a:r>
              <a:rPr lang="ru-RU" altLang="ru-RU" sz="3600">
                <a:cs typeface="Times New Roman" pitchFamily="18" charset="0"/>
                <a:sym typeface="Symbol" pitchFamily="18" charset="2"/>
              </a:rPr>
              <a:t>(</a:t>
            </a:r>
            <a:r>
              <a:rPr lang="en-US" altLang="ru-RU" sz="3600">
                <a:cs typeface="Times New Roman" pitchFamily="18" charset="0"/>
                <a:sym typeface="Symbol" pitchFamily="18" charset="2"/>
              </a:rPr>
              <a:t> </a:t>
            </a:r>
            <a:r>
              <a:rPr lang="ru-RU" altLang="ru-RU" sz="3600">
                <a:cs typeface="Times New Roman" pitchFamily="18" charset="0"/>
                <a:sym typeface="Symbol" pitchFamily="18" charset="2"/>
              </a:rPr>
              <a:t>1,</a:t>
            </a:r>
            <a:r>
              <a:rPr lang="ru-RU" altLang="ru-RU" sz="3600" i="1">
                <a:cs typeface="Times New Roman" pitchFamily="18" charset="0"/>
                <a:sym typeface="Symbol" pitchFamily="18" charset="2"/>
              </a:rPr>
              <a:t> 	</a:t>
            </a:r>
            <a:r>
              <a:rPr lang="fr-CA" altLang="ru-RU" sz="3600" i="1">
                <a:latin typeface="Times New Roman" pitchFamily="18" charset="0"/>
                <a:cs typeface="Times New Roman" pitchFamily="18" charset="0"/>
                <a:sym typeface="Symbol" pitchFamily="18" charset="2"/>
              </a:rPr>
              <a:t>q</a:t>
            </a:r>
            <a:r>
              <a:rPr lang="ru-RU" altLang="ru-RU" sz="3600" baseline="-30000">
                <a:latin typeface="Times New Roman" pitchFamily="18" charset="0"/>
                <a:cs typeface="Times New Roman" pitchFamily="18" charset="0"/>
                <a:sym typeface="Symbol" pitchFamily="18" charset="2"/>
              </a:rPr>
              <a:t>1</a:t>
            </a:r>
            <a:r>
              <a:rPr lang="ru-RU" altLang="ru-RU" sz="3600">
                <a:cs typeface="Times New Roman" pitchFamily="18" charset="0"/>
                <a:sym typeface="Symbol" pitchFamily="18" charset="2"/>
              </a:rPr>
              <a:t>, 	1,</a:t>
            </a:r>
            <a:r>
              <a:rPr lang="ru-RU" altLang="ru-RU" sz="3600" i="1">
                <a:cs typeface="Times New Roman" pitchFamily="18" charset="0"/>
                <a:sym typeface="Symbol" pitchFamily="18" charset="2"/>
              </a:rPr>
              <a:t> 	</a:t>
            </a:r>
            <a:r>
              <a:rPr lang="ru-RU" altLang="ru-RU" sz="3600">
                <a:cs typeface="Times New Roman" pitchFamily="18" charset="0"/>
                <a:sym typeface="Symbol" pitchFamily="18" charset="2"/>
              </a:rPr>
              <a:t></a:t>
            </a:r>
            <a:r>
              <a:rPr lang="ru-RU" altLang="ru-RU" sz="3600">
                <a:cs typeface="Times New Roman" pitchFamily="18" charset="0"/>
              </a:rPr>
              <a:t>, 	</a:t>
            </a:r>
            <a:r>
              <a:rPr lang="fr-CA" altLang="ru-RU" sz="3600" i="1">
                <a:latin typeface="Times New Roman" pitchFamily="18" charset="0"/>
                <a:cs typeface="Times New Roman" pitchFamily="18" charset="0"/>
                <a:sym typeface="Symbol" pitchFamily="18" charset="2"/>
              </a:rPr>
              <a:t>q</a:t>
            </a:r>
            <a:r>
              <a:rPr lang="ru-RU" altLang="ru-RU" sz="3600" baseline="-30000">
                <a:latin typeface="Times New Roman" pitchFamily="18" charset="0"/>
                <a:cs typeface="Times New Roman" pitchFamily="18" charset="0"/>
                <a:sym typeface="Symbol" pitchFamily="18" charset="2"/>
              </a:rPr>
              <a:t>1</a:t>
            </a:r>
            <a:r>
              <a:rPr lang="en-US" altLang="ru-RU" sz="3600" baseline="-30000">
                <a:latin typeface="Times New Roman" pitchFamily="18" charset="0"/>
                <a:cs typeface="Times New Roman" pitchFamily="18" charset="0"/>
                <a:sym typeface="Symbol" pitchFamily="18" charset="2"/>
              </a:rPr>
              <a:t> </a:t>
            </a:r>
            <a:r>
              <a:rPr lang="ru-RU" altLang="ru-RU" sz="3600">
                <a:cs typeface="Times New Roman" pitchFamily="18" charset="0"/>
                <a:sym typeface="Symbol" pitchFamily="18" charset="2"/>
              </a:rPr>
              <a:t>)</a:t>
            </a:r>
          </a:p>
          <a:p>
            <a:pPr>
              <a:lnSpc>
                <a:spcPct val="110000"/>
              </a:lnSpc>
              <a:spcBef>
                <a:spcPct val="0"/>
              </a:spcBef>
              <a:buFontTx/>
              <a:buNone/>
            </a:pPr>
            <a:r>
              <a:rPr lang="ru-RU" altLang="ru-RU" sz="3600">
                <a:cs typeface="Times New Roman" pitchFamily="18" charset="0"/>
                <a:sym typeface="Symbol" pitchFamily="18" charset="2"/>
              </a:rPr>
              <a:t>(</a:t>
            </a:r>
            <a:r>
              <a:rPr lang="en-US" altLang="ru-RU" sz="3600">
                <a:cs typeface="Times New Roman" pitchFamily="18" charset="0"/>
                <a:sym typeface="Symbol" pitchFamily="18" charset="2"/>
              </a:rPr>
              <a:t> </a:t>
            </a:r>
            <a:r>
              <a:rPr lang="ru-RU" altLang="ru-RU" sz="3600">
                <a:cs typeface="Times New Roman" pitchFamily="18" charset="0"/>
                <a:sym typeface="Wingdings" pitchFamily="2" charset="2"/>
              </a:rPr>
              <a:t></a:t>
            </a:r>
            <a:r>
              <a:rPr lang="ru-RU" altLang="ru-RU" sz="3600">
                <a:cs typeface="Times New Roman" pitchFamily="18" charset="0"/>
              </a:rPr>
              <a:t>,</a:t>
            </a:r>
            <a:r>
              <a:rPr lang="ru-RU" altLang="ru-RU" sz="3600" i="1">
                <a:cs typeface="Times New Roman" pitchFamily="18" charset="0"/>
                <a:sym typeface="Wingdings" pitchFamily="2" charset="2"/>
              </a:rPr>
              <a:t> 	</a:t>
            </a:r>
            <a:r>
              <a:rPr lang="fr-CA" altLang="ru-RU" sz="3600" i="1">
                <a:latin typeface="Times New Roman" pitchFamily="18" charset="0"/>
                <a:cs typeface="Times New Roman" pitchFamily="18" charset="0"/>
                <a:sym typeface="Wingdings" pitchFamily="2" charset="2"/>
              </a:rPr>
              <a:t>q</a:t>
            </a:r>
            <a:r>
              <a:rPr lang="ru-RU" altLang="ru-RU" sz="3600" baseline="-30000">
                <a:latin typeface="Times New Roman" pitchFamily="18" charset="0"/>
                <a:cs typeface="Times New Roman" pitchFamily="18" charset="0"/>
                <a:sym typeface="Wingdings" pitchFamily="2" charset="2"/>
              </a:rPr>
              <a:t>1</a:t>
            </a:r>
            <a:r>
              <a:rPr lang="ru-RU" altLang="ru-RU" sz="3600">
                <a:cs typeface="Times New Roman" pitchFamily="18" charset="0"/>
                <a:sym typeface="Wingdings" pitchFamily="2" charset="2"/>
              </a:rPr>
              <a:t>, 	</a:t>
            </a:r>
            <a:r>
              <a:rPr lang="ru-RU" altLang="ru-RU" sz="3600">
                <a:cs typeface="Times New Roman" pitchFamily="18" charset="0"/>
              </a:rPr>
              <a:t>,</a:t>
            </a:r>
            <a:r>
              <a:rPr lang="ru-RU" altLang="ru-RU" sz="3600" i="1">
                <a:cs typeface="Times New Roman" pitchFamily="18" charset="0"/>
                <a:sym typeface="Wingdings" pitchFamily="2" charset="2"/>
              </a:rPr>
              <a:t> 	</a:t>
            </a:r>
            <a:r>
              <a:rPr lang="ru-RU" altLang="ru-RU" sz="3600">
                <a:cs typeface="Times New Roman" pitchFamily="18" charset="0"/>
                <a:sym typeface="Symbol" pitchFamily="18" charset="2"/>
              </a:rPr>
              <a:t></a:t>
            </a:r>
            <a:r>
              <a:rPr lang="ru-RU" altLang="ru-RU" sz="3600">
                <a:cs typeface="Times New Roman" pitchFamily="18" charset="0"/>
              </a:rPr>
              <a:t>, 	</a:t>
            </a:r>
            <a:r>
              <a:rPr lang="fr-CA" altLang="ru-RU" sz="3600" i="1">
                <a:latin typeface="Times New Roman" pitchFamily="18" charset="0"/>
                <a:cs typeface="Times New Roman" pitchFamily="18" charset="0"/>
                <a:sym typeface="Symbol" pitchFamily="18" charset="2"/>
              </a:rPr>
              <a:t>q</a:t>
            </a:r>
            <a:r>
              <a:rPr lang="ru-RU" altLang="ru-RU" sz="3600" baseline="-30000">
                <a:latin typeface="Times New Roman" pitchFamily="18" charset="0"/>
                <a:cs typeface="Times New Roman" pitchFamily="18" charset="0"/>
                <a:sym typeface="Symbol" pitchFamily="18" charset="2"/>
              </a:rPr>
              <a:t>2</a:t>
            </a:r>
            <a:r>
              <a:rPr lang="en-US" altLang="ru-RU" sz="3600" baseline="-30000">
                <a:latin typeface="Times New Roman" pitchFamily="18" charset="0"/>
                <a:cs typeface="Times New Roman" pitchFamily="18" charset="0"/>
                <a:sym typeface="Symbol" pitchFamily="18" charset="2"/>
              </a:rPr>
              <a:t> </a:t>
            </a:r>
            <a:r>
              <a:rPr lang="ru-RU" altLang="ru-RU" sz="3600">
                <a:cs typeface="Times New Roman" pitchFamily="18" charset="0"/>
                <a:sym typeface="Symbol" pitchFamily="18" charset="2"/>
              </a:rPr>
              <a:t>)</a:t>
            </a:r>
            <a:endParaRPr lang="en-US" altLang="ru-RU" sz="3600">
              <a:cs typeface="Times New Roman" pitchFamily="18" charset="0"/>
              <a:sym typeface="Symbol" pitchFamily="18" charset="2"/>
            </a:endParaRPr>
          </a:p>
          <a:p>
            <a:pPr>
              <a:lnSpc>
                <a:spcPct val="110000"/>
              </a:lnSpc>
              <a:spcBef>
                <a:spcPct val="0"/>
              </a:spcBef>
              <a:buFontTx/>
              <a:buNone/>
            </a:pPr>
            <a:endParaRPr lang="ru-RU" altLang="ru-RU" sz="1800">
              <a:cs typeface="Times New Roman" pitchFamily="18" charset="0"/>
              <a:sym typeface="Symbol" pitchFamily="18" charset="2"/>
            </a:endParaRPr>
          </a:p>
          <a:p>
            <a:pPr>
              <a:lnSpc>
                <a:spcPct val="110000"/>
              </a:lnSpc>
              <a:spcBef>
                <a:spcPct val="0"/>
              </a:spcBef>
              <a:buFontTx/>
              <a:buNone/>
            </a:pPr>
            <a:r>
              <a:rPr lang="ru-RU" altLang="ru-RU" sz="3600">
                <a:cs typeface="Times New Roman" pitchFamily="18" charset="0"/>
                <a:sym typeface="Symbol" pitchFamily="18" charset="2"/>
              </a:rPr>
              <a:t>(</a:t>
            </a:r>
            <a:r>
              <a:rPr lang="en-US" altLang="ru-RU" sz="3600">
                <a:cs typeface="Times New Roman" pitchFamily="18" charset="0"/>
                <a:sym typeface="Symbol" pitchFamily="18" charset="2"/>
              </a:rPr>
              <a:t> </a:t>
            </a:r>
            <a:r>
              <a:rPr lang="ru-RU" altLang="ru-RU" sz="3600">
                <a:cs typeface="Times New Roman" pitchFamily="18" charset="0"/>
                <a:sym typeface="Symbol" pitchFamily="18" charset="2"/>
              </a:rPr>
              <a:t>0,</a:t>
            </a:r>
            <a:r>
              <a:rPr lang="ru-RU" altLang="ru-RU" sz="3600" i="1">
                <a:cs typeface="Times New Roman" pitchFamily="18" charset="0"/>
                <a:sym typeface="Symbol" pitchFamily="18" charset="2"/>
              </a:rPr>
              <a:t> 	</a:t>
            </a:r>
            <a:r>
              <a:rPr lang="fr-CA" altLang="ru-RU" sz="3600" i="1">
                <a:latin typeface="Times New Roman" pitchFamily="18" charset="0"/>
                <a:cs typeface="Times New Roman" pitchFamily="18" charset="0"/>
                <a:sym typeface="Symbol" pitchFamily="18" charset="2"/>
              </a:rPr>
              <a:t>q</a:t>
            </a:r>
            <a:r>
              <a:rPr lang="ru-RU" altLang="ru-RU" sz="3600" baseline="-30000">
                <a:latin typeface="Times New Roman" pitchFamily="18" charset="0"/>
                <a:cs typeface="Times New Roman" pitchFamily="18" charset="0"/>
                <a:sym typeface="Symbol" pitchFamily="18" charset="2"/>
              </a:rPr>
              <a:t>2</a:t>
            </a:r>
            <a:r>
              <a:rPr lang="ru-RU" altLang="ru-RU" sz="3600">
                <a:cs typeface="Times New Roman" pitchFamily="18" charset="0"/>
                <a:sym typeface="Symbol" pitchFamily="18" charset="2"/>
              </a:rPr>
              <a:t>, 	1, 	</a:t>
            </a:r>
            <a:r>
              <a:rPr lang="ru-RU" altLang="ru-RU" sz="3600">
                <a:sym typeface="Wingdings" pitchFamily="2" charset="2"/>
              </a:rPr>
              <a:t></a:t>
            </a:r>
            <a:r>
              <a:rPr lang="ru-RU" altLang="ru-RU" sz="3600">
                <a:cs typeface="Times New Roman" pitchFamily="18" charset="0"/>
                <a:sym typeface="Symbol" pitchFamily="18" charset="2"/>
              </a:rPr>
              <a:t>,</a:t>
            </a:r>
            <a:r>
              <a:rPr lang="ru-RU" altLang="ru-RU" sz="3600" i="1">
                <a:cs typeface="Times New Roman" pitchFamily="18" charset="0"/>
                <a:sym typeface="Symbol" pitchFamily="18" charset="2"/>
              </a:rPr>
              <a:t> 	</a:t>
            </a:r>
            <a:r>
              <a:rPr lang="fr-CA" altLang="ru-RU" sz="3600" i="1">
                <a:latin typeface="Times New Roman" pitchFamily="18" charset="0"/>
                <a:cs typeface="Times New Roman" pitchFamily="18" charset="0"/>
                <a:sym typeface="Symbol" pitchFamily="18" charset="2"/>
              </a:rPr>
              <a:t>q</a:t>
            </a:r>
            <a:r>
              <a:rPr lang="ru-RU" altLang="ru-RU" sz="3600" baseline="-30000">
                <a:latin typeface="Times New Roman" pitchFamily="18" charset="0"/>
                <a:cs typeface="Times New Roman" pitchFamily="18" charset="0"/>
                <a:sym typeface="Symbol" pitchFamily="18" charset="2"/>
              </a:rPr>
              <a:t>0</a:t>
            </a:r>
            <a:r>
              <a:rPr lang="ru-RU" altLang="ru-RU" sz="3600">
                <a:cs typeface="Times New Roman" pitchFamily="18" charset="0"/>
                <a:sym typeface="Symbol" pitchFamily="18" charset="2"/>
              </a:rPr>
              <a:t>)</a:t>
            </a:r>
          </a:p>
          <a:p>
            <a:pPr>
              <a:lnSpc>
                <a:spcPct val="110000"/>
              </a:lnSpc>
              <a:spcBef>
                <a:spcPct val="0"/>
              </a:spcBef>
              <a:buFontTx/>
              <a:buNone/>
            </a:pPr>
            <a:r>
              <a:rPr lang="ru-RU" altLang="ru-RU" sz="3600">
                <a:cs typeface="Times New Roman" pitchFamily="18" charset="0"/>
                <a:sym typeface="Symbol" pitchFamily="18" charset="2"/>
              </a:rPr>
              <a:t>(</a:t>
            </a:r>
            <a:r>
              <a:rPr lang="en-US" altLang="ru-RU" sz="3600">
                <a:cs typeface="Times New Roman" pitchFamily="18" charset="0"/>
                <a:sym typeface="Symbol" pitchFamily="18" charset="2"/>
              </a:rPr>
              <a:t> </a:t>
            </a:r>
            <a:r>
              <a:rPr lang="ru-RU" altLang="ru-RU" sz="3600">
                <a:cs typeface="Times New Roman" pitchFamily="18" charset="0"/>
                <a:sym typeface="Symbol" pitchFamily="18" charset="2"/>
              </a:rPr>
              <a:t>1,</a:t>
            </a:r>
            <a:r>
              <a:rPr lang="ru-RU" altLang="ru-RU" sz="3600" i="1">
                <a:cs typeface="Times New Roman" pitchFamily="18" charset="0"/>
                <a:sym typeface="Symbol" pitchFamily="18" charset="2"/>
              </a:rPr>
              <a:t> 	</a:t>
            </a:r>
            <a:r>
              <a:rPr lang="fr-CA" altLang="ru-RU" sz="3600" i="1">
                <a:latin typeface="Times New Roman" pitchFamily="18" charset="0"/>
                <a:cs typeface="Times New Roman" pitchFamily="18" charset="0"/>
                <a:sym typeface="Symbol" pitchFamily="18" charset="2"/>
              </a:rPr>
              <a:t>q</a:t>
            </a:r>
            <a:r>
              <a:rPr lang="ru-RU" altLang="ru-RU" sz="3600" baseline="-30000">
                <a:latin typeface="Times New Roman" pitchFamily="18" charset="0"/>
                <a:cs typeface="Times New Roman" pitchFamily="18" charset="0"/>
                <a:sym typeface="Symbol" pitchFamily="18" charset="2"/>
              </a:rPr>
              <a:t>2</a:t>
            </a:r>
            <a:r>
              <a:rPr lang="ru-RU" altLang="ru-RU" sz="3600">
                <a:cs typeface="Times New Roman" pitchFamily="18" charset="0"/>
                <a:sym typeface="Symbol" pitchFamily="18" charset="2"/>
              </a:rPr>
              <a:t>, 	0,</a:t>
            </a:r>
            <a:r>
              <a:rPr lang="ru-RU" altLang="ru-RU" sz="3600" i="1">
                <a:cs typeface="Times New Roman" pitchFamily="18" charset="0"/>
                <a:sym typeface="Symbol" pitchFamily="18" charset="2"/>
              </a:rPr>
              <a:t> 	</a:t>
            </a:r>
            <a:r>
              <a:rPr lang="ru-RU" altLang="ru-RU" sz="3600">
                <a:cs typeface="Times New Roman" pitchFamily="18" charset="0"/>
                <a:sym typeface="Symbol" pitchFamily="18" charset="2"/>
              </a:rPr>
              <a:t></a:t>
            </a:r>
            <a:r>
              <a:rPr lang="ru-RU" altLang="ru-RU" sz="3600">
                <a:cs typeface="Times New Roman" pitchFamily="18" charset="0"/>
              </a:rPr>
              <a:t>, 	</a:t>
            </a:r>
            <a:r>
              <a:rPr lang="fr-CA" altLang="ru-RU" sz="3600" i="1">
                <a:latin typeface="Times New Roman" pitchFamily="18" charset="0"/>
                <a:cs typeface="Times New Roman" pitchFamily="18" charset="0"/>
                <a:sym typeface="Symbol" pitchFamily="18" charset="2"/>
              </a:rPr>
              <a:t>q</a:t>
            </a:r>
            <a:r>
              <a:rPr lang="ru-RU" altLang="ru-RU" sz="3600" baseline="-30000">
                <a:latin typeface="Times New Roman" pitchFamily="18" charset="0"/>
                <a:cs typeface="Times New Roman" pitchFamily="18" charset="0"/>
                <a:sym typeface="Symbol" pitchFamily="18" charset="2"/>
              </a:rPr>
              <a:t>2</a:t>
            </a:r>
            <a:r>
              <a:rPr lang="ru-RU" altLang="ru-RU" sz="3600">
                <a:cs typeface="Times New Roman" pitchFamily="18" charset="0"/>
                <a:sym typeface="Symbol" pitchFamily="18" charset="2"/>
              </a:rPr>
              <a:t>)</a:t>
            </a:r>
          </a:p>
          <a:p>
            <a:pPr>
              <a:lnSpc>
                <a:spcPct val="110000"/>
              </a:lnSpc>
              <a:spcBef>
                <a:spcPct val="0"/>
              </a:spcBef>
              <a:buFontTx/>
              <a:buNone/>
            </a:pPr>
            <a:r>
              <a:rPr lang="ru-RU" altLang="ru-RU" sz="3600">
                <a:cs typeface="Times New Roman" pitchFamily="18" charset="0"/>
                <a:sym typeface="Symbol" pitchFamily="18" charset="2"/>
              </a:rPr>
              <a:t>(</a:t>
            </a:r>
            <a:r>
              <a:rPr lang="en-US" altLang="ru-RU" sz="3600">
                <a:cs typeface="Times New Roman" pitchFamily="18" charset="0"/>
                <a:sym typeface="Symbol" pitchFamily="18" charset="2"/>
              </a:rPr>
              <a:t> </a:t>
            </a:r>
            <a:r>
              <a:rPr lang="ru-RU" altLang="ru-RU" sz="3600">
                <a:cs typeface="Times New Roman" pitchFamily="18" charset="0"/>
                <a:sym typeface="Wingdings" pitchFamily="2" charset="2"/>
              </a:rPr>
              <a:t></a:t>
            </a:r>
            <a:r>
              <a:rPr lang="ru-RU" altLang="ru-RU" sz="3600">
                <a:cs typeface="Times New Roman" pitchFamily="18" charset="0"/>
              </a:rPr>
              <a:t>,</a:t>
            </a:r>
            <a:r>
              <a:rPr lang="ru-RU" altLang="ru-RU" sz="3600" i="1">
                <a:cs typeface="Times New Roman" pitchFamily="18" charset="0"/>
                <a:sym typeface="Wingdings" pitchFamily="2" charset="2"/>
              </a:rPr>
              <a:t> 	</a:t>
            </a:r>
            <a:r>
              <a:rPr lang="fr-CA" altLang="ru-RU" sz="3600" i="1">
                <a:latin typeface="Times New Roman" pitchFamily="18" charset="0"/>
                <a:cs typeface="Times New Roman" pitchFamily="18" charset="0"/>
                <a:sym typeface="Wingdings" pitchFamily="2" charset="2"/>
              </a:rPr>
              <a:t>q</a:t>
            </a:r>
            <a:r>
              <a:rPr lang="ru-RU" altLang="ru-RU" sz="3600" baseline="-30000">
                <a:latin typeface="Times New Roman" pitchFamily="18" charset="0"/>
                <a:cs typeface="Times New Roman" pitchFamily="18" charset="0"/>
                <a:sym typeface="Wingdings" pitchFamily="2" charset="2"/>
              </a:rPr>
              <a:t>2</a:t>
            </a:r>
            <a:r>
              <a:rPr lang="ru-RU" altLang="ru-RU" sz="3600">
                <a:cs typeface="Times New Roman" pitchFamily="18" charset="0"/>
                <a:sym typeface="Wingdings" pitchFamily="2" charset="2"/>
              </a:rPr>
              <a:t>, 	1, 	</a:t>
            </a:r>
            <a:r>
              <a:rPr lang="ru-RU" altLang="ru-RU" sz="3600">
                <a:sym typeface="Wingdings" pitchFamily="2" charset="2"/>
              </a:rPr>
              <a:t></a:t>
            </a:r>
            <a:r>
              <a:rPr lang="ru-RU" altLang="ru-RU" sz="3600">
                <a:cs typeface="Times New Roman" pitchFamily="18" charset="0"/>
                <a:sym typeface="Wingdings" pitchFamily="2" charset="2"/>
              </a:rPr>
              <a:t>, 	</a:t>
            </a:r>
            <a:r>
              <a:rPr lang="fr-CA" altLang="ru-RU" sz="3600" i="1">
                <a:latin typeface="Times New Roman" pitchFamily="18" charset="0"/>
                <a:cs typeface="Times New Roman" pitchFamily="18" charset="0"/>
                <a:sym typeface="Wingdings" pitchFamily="2" charset="2"/>
              </a:rPr>
              <a:t>q</a:t>
            </a:r>
            <a:r>
              <a:rPr lang="ru-RU" altLang="ru-RU" sz="3600" baseline="-30000">
                <a:latin typeface="Times New Roman" pitchFamily="18" charset="0"/>
                <a:cs typeface="Times New Roman" pitchFamily="18" charset="0"/>
                <a:sym typeface="Wingdings" pitchFamily="2" charset="2"/>
              </a:rPr>
              <a:t>0</a:t>
            </a:r>
            <a:r>
              <a:rPr lang="en-US" altLang="ru-RU" sz="3600" baseline="-30000">
                <a:latin typeface="Times New Roman" pitchFamily="18" charset="0"/>
                <a:cs typeface="Times New Roman" pitchFamily="18" charset="0"/>
                <a:sym typeface="Wingdings" pitchFamily="2" charset="2"/>
              </a:rPr>
              <a:t> </a:t>
            </a:r>
            <a:r>
              <a:rPr lang="ru-RU" altLang="ru-RU" sz="3600">
                <a:cs typeface="Times New Roman" pitchFamily="18" charset="0"/>
                <a:sym typeface="Wingdings" pitchFamily="2" charset="2"/>
              </a:rPr>
              <a:t>)</a:t>
            </a:r>
            <a:endParaRPr lang="en-US" altLang="ru-RU" sz="3600">
              <a:cs typeface="Times New Roman" pitchFamily="18" charset="0"/>
              <a:sym typeface="Wingdings" pitchFamily="2" charset="2"/>
            </a:endParaRPr>
          </a:p>
          <a:p>
            <a:pPr>
              <a:lnSpc>
                <a:spcPct val="110000"/>
              </a:lnSpc>
              <a:spcBef>
                <a:spcPct val="0"/>
              </a:spcBef>
              <a:buFontTx/>
              <a:buNone/>
            </a:pPr>
            <a:endParaRPr lang="ru-RU" altLang="ru-RU" sz="2000">
              <a:cs typeface="Times New Roman" pitchFamily="18" charset="0"/>
              <a:sym typeface="Wingdings" pitchFamily="2" charset="2"/>
            </a:endParaRPr>
          </a:p>
        </p:txBody>
      </p:sp>
      <p:graphicFrame>
        <p:nvGraphicFramePr>
          <p:cNvPr id="5" name="Таблица 4"/>
          <p:cNvGraphicFramePr>
            <a:graphicFrameLocks noGrp="1"/>
          </p:cNvGraphicFramePr>
          <p:nvPr/>
        </p:nvGraphicFramePr>
        <p:xfrm>
          <a:off x="5786438" y="1782763"/>
          <a:ext cx="2171700" cy="1817687"/>
        </p:xfrm>
        <a:graphic>
          <a:graphicData uri="http://schemas.openxmlformats.org/drawingml/2006/table">
            <a:tbl>
              <a:tblPr/>
              <a:tblGrid>
                <a:gridCol w="792162"/>
                <a:gridCol w="1379538"/>
              </a:tblGrid>
              <a:tr h="479424">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a:noFill/>
                    </a:lnL>
                    <a:lnR w="12700" cap="flat" cmpd="sng" algn="ctr">
                      <a:solidFill>
                        <a:srgbClr val="BFBFBF"/>
                      </a:solidFill>
                      <a:prstDash val="solid"/>
                      <a:round/>
                      <a:headEnd type="none" w="med" len="med"/>
                      <a:tailEnd type="none" w="med" len="med"/>
                    </a:lnR>
                    <a:lnT>
                      <a:noFill/>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1" i="0" u="none" strike="noStrike" cap="none" normalizeH="0" baseline="-25000" dirty="0" smtClean="0">
                          <a:ln>
                            <a:noFill/>
                          </a:ln>
                          <a:solidFill>
                            <a:schemeClr val="tx1"/>
                          </a:solidFill>
                          <a:effectLst/>
                          <a:latin typeface="Times New Roman" pitchFamily="18" charset="0"/>
                          <a:cs typeface="Times New Roman" pitchFamily="18" charset="0"/>
                        </a:rPr>
                        <a:t>1</a:t>
                      </a:r>
                      <a:r>
                        <a:rPr kumimoji="0" lang="ru-RU" sz="2400" b="0" i="0" u="none" strike="noStrike" cap="none" normalizeH="0" baseline="0" dirty="0" smtClean="0">
                          <a:ln>
                            <a:noFill/>
                          </a:ln>
                          <a:solidFill>
                            <a:schemeClr val="tx1"/>
                          </a:solidFill>
                          <a:effectLst/>
                          <a:latin typeface="Calibri" pitchFamily="34" charset="0"/>
                        </a:rPr>
                        <a:t> </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E6E6FF"/>
                    </a:solid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0</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0 </a:t>
                      </a: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 q</a:t>
                      </a:r>
                      <a:r>
                        <a:rPr kumimoji="0" lang="ru-RU" sz="2400" b="0" i="1" u="none" strike="noStrike" cap="none" normalizeH="0" baseline="-25000" dirty="0" smtClean="0">
                          <a:ln>
                            <a:noFill/>
                          </a:ln>
                          <a:solidFill>
                            <a:schemeClr val="tx1"/>
                          </a:solidFill>
                          <a:effectLst/>
                          <a:latin typeface="Times New Roman" pitchFamily="18" charset="0"/>
                          <a:cs typeface="Times New Roman" pitchFamily="18" charset="0"/>
                        </a:rPr>
                        <a:t>1</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1</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1 </a:t>
                      </a: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 q</a:t>
                      </a:r>
                      <a:r>
                        <a:rPr kumimoji="0" lang="ru-RU" sz="2400" b="0" i="1" u="none" strike="noStrike" cap="none" normalizeH="0" baseline="-25000" dirty="0" smtClean="0">
                          <a:ln>
                            <a:noFill/>
                          </a:ln>
                          <a:solidFill>
                            <a:schemeClr val="tx1"/>
                          </a:solidFill>
                          <a:effectLst/>
                          <a:latin typeface="Times New Roman" pitchFamily="18" charset="0"/>
                          <a:cs typeface="Times New Roman" pitchFamily="18" charset="0"/>
                        </a:rPr>
                        <a:t>1</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sym typeface="Wingdings" pitchFamily="2" charset="2"/>
                        </a:rPr>
                        <a:t></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sym typeface="Wingdings" pitchFamily="2" charset="2"/>
                        </a:rPr>
                        <a:t></a:t>
                      </a: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 </a:t>
                      </a: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 </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0" i="1" u="none" strike="noStrike" cap="none" normalizeH="0" baseline="-25000" dirty="0" smtClean="0">
                          <a:ln>
                            <a:noFill/>
                          </a:ln>
                          <a:solidFill>
                            <a:schemeClr val="tx1"/>
                          </a:solidFill>
                          <a:effectLst/>
                          <a:latin typeface="Times New Roman" pitchFamily="18" charset="0"/>
                          <a:cs typeface="Times New Roman" pitchFamily="18" charset="0"/>
                        </a:rPr>
                        <a:t>2</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bl>
          </a:graphicData>
        </a:graphic>
      </p:graphicFrame>
      <p:graphicFrame>
        <p:nvGraphicFramePr>
          <p:cNvPr id="6" name="Таблица 5"/>
          <p:cNvGraphicFramePr>
            <a:graphicFrameLocks noGrp="1"/>
          </p:cNvGraphicFramePr>
          <p:nvPr/>
        </p:nvGraphicFramePr>
        <p:xfrm>
          <a:off x="5786438" y="4110038"/>
          <a:ext cx="2171700" cy="1817687"/>
        </p:xfrm>
        <a:graphic>
          <a:graphicData uri="http://schemas.openxmlformats.org/drawingml/2006/table">
            <a:tbl>
              <a:tblPr/>
              <a:tblGrid>
                <a:gridCol w="792162"/>
                <a:gridCol w="1379538"/>
              </a:tblGrid>
              <a:tr h="479424">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a:noFill/>
                    </a:lnL>
                    <a:lnR w="12700" cap="flat" cmpd="sng" algn="ctr">
                      <a:solidFill>
                        <a:srgbClr val="BFBFBF"/>
                      </a:solidFill>
                      <a:prstDash val="solid"/>
                      <a:round/>
                      <a:headEnd type="none" w="med" len="med"/>
                      <a:tailEnd type="none" w="med" len="med"/>
                    </a:lnR>
                    <a:lnT>
                      <a:noFill/>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1" i="0" u="none" strike="noStrike" cap="none" normalizeH="0" baseline="-25000" dirty="0" smtClean="0">
                          <a:ln>
                            <a:noFill/>
                          </a:ln>
                          <a:solidFill>
                            <a:schemeClr val="tx1"/>
                          </a:solidFill>
                          <a:effectLst/>
                          <a:latin typeface="Times New Roman" pitchFamily="18" charset="0"/>
                          <a:cs typeface="Times New Roman" pitchFamily="18" charset="0"/>
                        </a:rPr>
                        <a:t>2</a:t>
                      </a:r>
                      <a:r>
                        <a:rPr kumimoji="0" lang="ru-RU" sz="2400" b="1" i="0" u="none" strike="noStrike" cap="none" normalizeH="0" baseline="0" dirty="0" smtClean="0">
                          <a:ln>
                            <a:noFill/>
                          </a:ln>
                          <a:solidFill>
                            <a:schemeClr val="tx1"/>
                          </a:solidFill>
                          <a:effectLst/>
                          <a:latin typeface="Calibri" pitchFamily="34" charset="0"/>
                        </a:rPr>
                        <a:t> </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E6E6FF"/>
                    </a:solid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0</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1 </a:t>
                      </a:r>
                      <a:r>
                        <a:rPr kumimoji="0" lang="ru-RU" sz="2400" b="0" i="0" u="none" strike="noStrike" cap="none" normalizeH="0" baseline="0" smtClean="0">
                          <a:ln>
                            <a:noFill/>
                          </a:ln>
                          <a:solidFill>
                            <a:schemeClr val="tx1"/>
                          </a:solidFill>
                          <a:effectLst/>
                          <a:latin typeface="Arial" pitchFamily="34" charset="0"/>
                          <a:sym typeface="Wingdings" pitchFamily="2" charset="2"/>
                        </a:rPr>
                        <a:t></a:t>
                      </a:r>
                      <a:r>
                        <a:rPr kumimoji="0" lang="ru-RU" sz="2400" b="0" i="0" u="none" strike="noStrike" cap="none" normalizeH="0" baseline="0" smtClean="0">
                          <a:ln>
                            <a:noFill/>
                          </a:ln>
                          <a:solidFill>
                            <a:schemeClr val="tx1"/>
                          </a:solidFill>
                          <a:effectLst/>
                          <a:latin typeface="Calibri" pitchFamily="34" charset="0"/>
                          <a:cs typeface="Times New Roman" pitchFamily="18" charset="0"/>
                        </a:rPr>
                        <a:t> </a:t>
                      </a: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q</a:t>
                      </a:r>
                      <a:r>
                        <a:rPr kumimoji="0" lang="ru-RU" sz="2400" b="0" i="0" u="none" strike="noStrike" cap="none" normalizeH="0" baseline="-25000" smtClean="0">
                          <a:ln>
                            <a:noFill/>
                          </a:ln>
                          <a:solidFill>
                            <a:schemeClr val="tx1"/>
                          </a:solidFill>
                          <a:effectLst/>
                          <a:latin typeface="Times New Roman" pitchFamily="18" charset="0"/>
                          <a:cs typeface="Times New Roman" pitchFamily="18" charset="0"/>
                        </a:rPr>
                        <a:t>0</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1</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0 </a:t>
                      </a: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ru-RU" sz="2400" b="0"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 </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0" i="0" u="none" strike="noStrike" cap="none" normalizeH="0" baseline="-25000" dirty="0" smtClean="0">
                          <a:ln>
                            <a:noFill/>
                          </a:ln>
                          <a:solidFill>
                            <a:schemeClr val="tx1"/>
                          </a:solidFill>
                          <a:effectLst/>
                          <a:latin typeface="Times New Roman" pitchFamily="18" charset="0"/>
                          <a:cs typeface="Times New Roman" pitchFamily="18" charset="0"/>
                        </a:rPr>
                        <a:t>2</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sym typeface="Wingdings" pitchFamily="2" charset="2"/>
                        </a:rPr>
                        <a:t></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sym typeface="Wingdings" pitchFamily="2" charset="2"/>
                        </a:rPr>
                        <a:t>1</a:t>
                      </a: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 </a:t>
                      </a:r>
                      <a:r>
                        <a:rPr kumimoji="0" lang="ru-RU" sz="2400" b="0" i="0" u="none" strike="noStrike" cap="none" normalizeH="0" baseline="0" dirty="0" smtClean="0">
                          <a:ln>
                            <a:noFill/>
                          </a:ln>
                          <a:solidFill>
                            <a:schemeClr val="tx1"/>
                          </a:solidFill>
                          <a:effectLst/>
                          <a:latin typeface="Arial" pitchFamily="34" charset="0"/>
                          <a:sym typeface="Wingdings" pitchFamily="2" charset="2"/>
                        </a:rPr>
                        <a:t></a:t>
                      </a: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 </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0" i="0" u="none" strike="noStrike" cap="none" normalizeH="0" baseline="-25000" dirty="0" smtClean="0">
                          <a:ln>
                            <a:noFill/>
                          </a:ln>
                          <a:solidFill>
                            <a:schemeClr val="tx1"/>
                          </a:solidFill>
                          <a:effectLst/>
                          <a:latin typeface="Times New Roman" pitchFamily="18" charset="0"/>
                          <a:cs typeface="Times New Roman" pitchFamily="18" charset="0"/>
                        </a:rPr>
                        <a:t>0</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bl>
          </a:graphicData>
        </a:graphic>
      </p:graphicFrame>
      <p:sp>
        <p:nvSpPr>
          <p:cNvPr id="22568" name="Скругленный прямоугольник 7"/>
          <p:cNvSpPr>
            <a:spLocks noChangeArrowheads="1"/>
          </p:cNvSpPr>
          <p:nvPr/>
        </p:nvSpPr>
        <p:spPr bwMode="auto">
          <a:xfrm>
            <a:off x="877888" y="2136775"/>
            <a:ext cx="1258887" cy="560388"/>
          </a:xfrm>
          <a:prstGeom prst="roundRect">
            <a:avLst>
              <a:gd name="adj" fmla="val 16667"/>
            </a:avLst>
          </a:prstGeom>
          <a:noFill/>
          <a:ln w="1905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2569" name="Скругленный прямоугольник 8"/>
          <p:cNvSpPr>
            <a:spLocks noChangeArrowheads="1"/>
          </p:cNvSpPr>
          <p:nvPr/>
        </p:nvSpPr>
        <p:spPr bwMode="auto">
          <a:xfrm>
            <a:off x="2535238" y="2136775"/>
            <a:ext cx="525462" cy="560388"/>
          </a:xfrm>
          <a:prstGeom prst="roundRect">
            <a:avLst>
              <a:gd name="adj" fmla="val 16667"/>
            </a:avLst>
          </a:prstGeom>
          <a:noFill/>
          <a:ln w="1905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2570" name="Скругленный прямоугольник 9"/>
          <p:cNvSpPr>
            <a:spLocks noChangeArrowheads="1"/>
          </p:cNvSpPr>
          <p:nvPr/>
        </p:nvSpPr>
        <p:spPr bwMode="auto">
          <a:xfrm>
            <a:off x="3322638" y="2136775"/>
            <a:ext cx="525462" cy="560388"/>
          </a:xfrm>
          <a:prstGeom prst="roundRect">
            <a:avLst>
              <a:gd name="adj" fmla="val 16667"/>
            </a:avLst>
          </a:prstGeom>
          <a:noFill/>
          <a:ln w="1905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2571" name="Скругленный прямоугольник 10"/>
          <p:cNvSpPr>
            <a:spLocks noChangeArrowheads="1"/>
          </p:cNvSpPr>
          <p:nvPr/>
        </p:nvSpPr>
        <p:spPr bwMode="auto">
          <a:xfrm>
            <a:off x="4119563" y="2136775"/>
            <a:ext cx="525462" cy="560388"/>
          </a:xfrm>
          <a:prstGeom prst="roundRect">
            <a:avLst>
              <a:gd name="adj" fmla="val 16667"/>
            </a:avLst>
          </a:prstGeom>
          <a:noFill/>
          <a:ln w="1905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5" name="Прямоугольник 14"/>
          <p:cNvSpPr>
            <a:spLocks noChangeArrowheads="1"/>
          </p:cNvSpPr>
          <p:nvPr/>
        </p:nvSpPr>
        <p:spPr bwMode="auto">
          <a:xfrm>
            <a:off x="6705600" y="2776538"/>
            <a:ext cx="1176338" cy="347662"/>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6" name="Прямоугольник 15"/>
          <p:cNvSpPr>
            <a:spLocks noChangeArrowheads="1"/>
          </p:cNvSpPr>
          <p:nvPr/>
        </p:nvSpPr>
        <p:spPr bwMode="auto">
          <a:xfrm>
            <a:off x="6705600" y="3222625"/>
            <a:ext cx="1176338" cy="347663"/>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7" name="AutoShape 18"/>
          <p:cNvSpPr>
            <a:spLocks noChangeArrowheads="1"/>
          </p:cNvSpPr>
          <p:nvPr/>
        </p:nvSpPr>
        <p:spPr bwMode="auto">
          <a:xfrm>
            <a:off x="179388" y="968375"/>
            <a:ext cx="1839912" cy="760413"/>
          </a:xfrm>
          <a:prstGeom prst="wedgeRoundRectCallout">
            <a:avLst>
              <a:gd name="adj1" fmla="val 24537"/>
              <a:gd name="adj2" fmla="val 111856"/>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400">
                <a:ea typeface="SimSun" pitchFamily="2" charset="-122"/>
              </a:rPr>
              <a:t>начальное состояние</a:t>
            </a:r>
            <a:endParaRPr lang="ru-RU" altLang="ru-RU" sz="2400"/>
          </a:p>
        </p:txBody>
      </p:sp>
      <p:sp>
        <p:nvSpPr>
          <p:cNvPr id="12" name="AutoShape 18"/>
          <p:cNvSpPr>
            <a:spLocks noChangeArrowheads="1"/>
          </p:cNvSpPr>
          <p:nvPr/>
        </p:nvSpPr>
        <p:spPr bwMode="auto">
          <a:xfrm>
            <a:off x="2095500" y="968375"/>
            <a:ext cx="1136650" cy="760413"/>
          </a:xfrm>
          <a:prstGeom prst="wedgeRoundRectCallout">
            <a:avLst>
              <a:gd name="adj1" fmla="val -3435"/>
              <a:gd name="adj2" fmla="val 102333"/>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400">
                <a:ea typeface="SimSun" pitchFamily="2" charset="-122"/>
              </a:rPr>
              <a:t>новая метка</a:t>
            </a:r>
            <a:endParaRPr lang="ru-RU" altLang="ru-RU" sz="2400"/>
          </a:p>
        </p:txBody>
      </p:sp>
      <p:sp>
        <p:nvSpPr>
          <p:cNvPr id="13" name="AutoShape 18"/>
          <p:cNvSpPr>
            <a:spLocks noChangeArrowheads="1"/>
          </p:cNvSpPr>
          <p:nvPr/>
        </p:nvSpPr>
        <p:spPr bwMode="auto">
          <a:xfrm>
            <a:off x="3335338" y="968375"/>
            <a:ext cx="1490662" cy="760413"/>
          </a:xfrm>
          <a:prstGeom prst="wedgeRoundRectCallout">
            <a:avLst>
              <a:gd name="adj1" fmla="val -32912"/>
              <a:gd name="adj2" fmla="val 105903"/>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400">
                <a:ea typeface="SimSun" pitchFamily="2" charset="-122"/>
              </a:rPr>
              <a:t>переход</a:t>
            </a:r>
            <a:endParaRPr lang="ru-RU" altLang="ru-RU" sz="2400"/>
          </a:p>
        </p:txBody>
      </p:sp>
      <p:sp>
        <p:nvSpPr>
          <p:cNvPr id="14" name="AutoShape 18"/>
          <p:cNvSpPr>
            <a:spLocks noChangeArrowheads="1"/>
          </p:cNvSpPr>
          <p:nvPr/>
        </p:nvSpPr>
        <p:spPr bwMode="auto">
          <a:xfrm>
            <a:off x="4986338" y="968375"/>
            <a:ext cx="1839912" cy="760413"/>
          </a:xfrm>
          <a:prstGeom prst="wedgeRoundRectCallout">
            <a:avLst>
              <a:gd name="adj1" fmla="val -73384"/>
              <a:gd name="adj2" fmla="val 102333"/>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400">
                <a:ea typeface="SimSun" pitchFamily="2" charset="-122"/>
              </a:rPr>
              <a:t>новое состояние</a:t>
            </a:r>
            <a:endParaRPr lang="ru-RU" altLang="ru-RU"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793">
                                            <p:txEl>
                                              <p:pRg st="0" end="0"/>
                                            </p:txEl>
                                          </p:spTgt>
                                        </p:tgtEl>
                                        <p:attrNameLst>
                                          <p:attrName>style.visibility</p:attrName>
                                        </p:attrNameLst>
                                      </p:cBhvr>
                                      <p:to>
                                        <p:strVal val="visible"/>
                                      </p:to>
                                    </p:set>
                                    <p:animEffect transition="in" filter="dissolve">
                                      <p:cBhvr>
                                        <p:cTn id="7" dur="500"/>
                                        <p:tgtEl>
                                          <p:spTgt spid="337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2568"/>
                                        </p:tgtEl>
                                        <p:attrNameLst>
                                          <p:attrName>style.visibility</p:attrName>
                                        </p:attrNameLst>
                                      </p:cBhvr>
                                      <p:to>
                                        <p:strVal val="visible"/>
                                      </p:to>
                                    </p:set>
                                    <p:animEffect transition="in" filter="dissolve">
                                      <p:cBhvr>
                                        <p:cTn id="15" dur="500"/>
                                        <p:tgtEl>
                                          <p:spTgt spid="2256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2569"/>
                                        </p:tgtEl>
                                        <p:attrNameLst>
                                          <p:attrName>style.visibility</p:attrName>
                                        </p:attrNameLst>
                                      </p:cBhvr>
                                      <p:to>
                                        <p:strVal val="visible"/>
                                      </p:to>
                                    </p:set>
                                    <p:animEffect transition="in" filter="dissolve">
                                      <p:cBhvr>
                                        <p:cTn id="23" dur="500"/>
                                        <p:tgtEl>
                                          <p:spTgt spid="2256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2570"/>
                                        </p:tgtEl>
                                        <p:attrNameLst>
                                          <p:attrName>style.visibility</p:attrName>
                                        </p:attrNameLst>
                                      </p:cBhvr>
                                      <p:to>
                                        <p:strVal val="visible"/>
                                      </p:to>
                                    </p:set>
                                    <p:animEffect transition="in" filter="dissolve">
                                      <p:cBhvr>
                                        <p:cTn id="28" dur="500"/>
                                        <p:tgtEl>
                                          <p:spTgt spid="2257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2571"/>
                                        </p:tgtEl>
                                        <p:attrNameLst>
                                          <p:attrName>style.visibility</p:attrName>
                                        </p:attrNameLst>
                                      </p:cBhvr>
                                      <p:to>
                                        <p:strVal val="visible"/>
                                      </p:to>
                                    </p:set>
                                    <p:animEffect transition="in" filter="dissolve">
                                      <p:cBhvr>
                                        <p:cTn id="36" dur="500"/>
                                        <p:tgtEl>
                                          <p:spTgt spid="2257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dissolve">
                                      <p:cBhvr>
                                        <p:cTn id="39" dur="500"/>
                                        <p:tgtEl>
                                          <p:spTgt spid="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dissolve">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3793">
                                            <p:txEl>
                                              <p:pRg st="1" end="1"/>
                                            </p:txEl>
                                          </p:spTgt>
                                        </p:tgtEl>
                                        <p:attrNameLst>
                                          <p:attrName>style.visibility</p:attrName>
                                        </p:attrNameLst>
                                      </p:cBhvr>
                                      <p:to>
                                        <p:strVal val="visible"/>
                                      </p:to>
                                    </p:set>
                                    <p:animEffect transition="in" filter="dissolve">
                                      <p:cBhvr>
                                        <p:cTn id="49" dur="500"/>
                                        <p:tgtEl>
                                          <p:spTgt spid="33793">
                                            <p:txEl>
                                              <p:pRg st="1" end="1"/>
                                            </p:txEl>
                                          </p:spTgt>
                                        </p:tgtEl>
                                      </p:cBhvr>
                                    </p:animEffect>
                                  </p:childTnLst>
                                </p:cTn>
                              </p:par>
                            </p:childTnLst>
                          </p:cTn>
                        </p:par>
                        <p:par>
                          <p:cTn id="50" fill="hold" nodeType="afterGroup">
                            <p:stCondLst>
                              <p:cond delay="500"/>
                            </p:stCondLst>
                            <p:childTnLst>
                              <p:par>
                                <p:cTn id="51" presetID="9" presetClass="exit" presetSubtype="0" fill="hold" grpId="0" nodeType="afterEffect">
                                  <p:stCondLst>
                                    <p:cond delay="0"/>
                                  </p:stCondLst>
                                  <p:childTnLst>
                                    <p:animEffect transition="out" filter="dissolve">
                                      <p:cBhvr>
                                        <p:cTn id="52" dur="500"/>
                                        <p:tgtEl>
                                          <p:spTgt spid="15"/>
                                        </p:tgtEl>
                                      </p:cBhvr>
                                    </p:animEffect>
                                    <p:set>
                                      <p:cBhvr>
                                        <p:cTn id="53" dur="1" fill="hold">
                                          <p:stCondLst>
                                            <p:cond delay="499"/>
                                          </p:stCondLst>
                                        </p:cTn>
                                        <p:tgtEl>
                                          <p:spTgt spid="15"/>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33793">
                                            <p:txEl>
                                              <p:pRg st="2" end="2"/>
                                            </p:txEl>
                                          </p:spTgt>
                                        </p:tgtEl>
                                        <p:attrNameLst>
                                          <p:attrName>style.visibility</p:attrName>
                                        </p:attrNameLst>
                                      </p:cBhvr>
                                      <p:to>
                                        <p:strVal val="visible"/>
                                      </p:to>
                                    </p:set>
                                    <p:animEffect transition="in" filter="dissolve">
                                      <p:cBhvr>
                                        <p:cTn id="58" dur="500"/>
                                        <p:tgtEl>
                                          <p:spTgt spid="33793">
                                            <p:txEl>
                                              <p:pRg st="2" end="2"/>
                                            </p:txEl>
                                          </p:spTgt>
                                        </p:tgtEl>
                                      </p:cBhvr>
                                    </p:animEffect>
                                  </p:childTnLst>
                                </p:cTn>
                              </p:par>
                            </p:childTnLst>
                          </p:cTn>
                        </p:par>
                        <p:par>
                          <p:cTn id="59" fill="hold" nodeType="afterGroup">
                            <p:stCondLst>
                              <p:cond delay="500"/>
                            </p:stCondLst>
                            <p:childTnLst>
                              <p:par>
                                <p:cTn id="60" presetID="9" presetClass="exit" presetSubtype="0" fill="hold" grpId="0" nodeType="afterEffect">
                                  <p:stCondLst>
                                    <p:cond delay="0"/>
                                  </p:stCondLst>
                                  <p:childTnLst>
                                    <p:animEffect transition="out" filter="dissolve">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3793">
                                            <p:txEl>
                                              <p:pRg st="4" end="4"/>
                                            </p:txEl>
                                          </p:spTgt>
                                        </p:tgtEl>
                                        <p:attrNameLst>
                                          <p:attrName>style.visibility</p:attrName>
                                        </p:attrNameLst>
                                      </p:cBhvr>
                                      <p:to>
                                        <p:strVal val="visible"/>
                                      </p:to>
                                    </p:set>
                                    <p:animEffect transition="in" filter="dissolve">
                                      <p:cBhvr>
                                        <p:cTn id="67" dur="500"/>
                                        <p:tgtEl>
                                          <p:spTgt spid="33793">
                                            <p:txEl>
                                              <p:pRg st="4" end="4"/>
                                            </p:txEl>
                                          </p:spTgt>
                                        </p:tgtEl>
                                      </p:cBhvr>
                                    </p:animEffect>
                                  </p:childTnLst>
                                </p:cTn>
                              </p:par>
                            </p:childTnLst>
                          </p:cTn>
                        </p:par>
                        <p:par>
                          <p:cTn id="68" fill="hold" nodeType="afterGroup">
                            <p:stCondLst>
                              <p:cond delay="500"/>
                            </p:stCondLst>
                            <p:childTnLst>
                              <p:par>
                                <p:cTn id="69" presetID="9" presetClass="entr" presetSubtype="0" fill="hold" grpId="0" nodeType="afterEffect">
                                  <p:stCondLst>
                                    <p:cond delay="0"/>
                                  </p:stCondLst>
                                  <p:childTnLst>
                                    <p:set>
                                      <p:cBhvr>
                                        <p:cTn id="70" dur="1" fill="hold">
                                          <p:stCondLst>
                                            <p:cond delay="0"/>
                                          </p:stCondLst>
                                        </p:cTn>
                                        <p:tgtEl>
                                          <p:spTgt spid="33793">
                                            <p:txEl>
                                              <p:pRg st="5" end="5"/>
                                            </p:txEl>
                                          </p:spTgt>
                                        </p:tgtEl>
                                        <p:attrNameLst>
                                          <p:attrName>style.visibility</p:attrName>
                                        </p:attrNameLst>
                                      </p:cBhvr>
                                      <p:to>
                                        <p:strVal val="visible"/>
                                      </p:to>
                                    </p:set>
                                    <p:animEffect transition="in" filter="dissolve">
                                      <p:cBhvr>
                                        <p:cTn id="71" dur="500"/>
                                        <p:tgtEl>
                                          <p:spTgt spid="33793">
                                            <p:txEl>
                                              <p:pRg st="5" end="5"/>
                                            </p:txEl>
                                          </p:spTgt>
                                        </p:tgtEl>
                                      </p:cBhvr>
                                    </p:animEffect>
                                  </p:childTnLst>
                                </p:cTn>
                              </p:par>
                            </p:childTnLst>
                          </p:cTn>
                        </p:par>
                        <p:par>
                          <p:cTn id="72" fill="hold" nodeType="afterGroup">
                            <p:stCondLst>
                              <p:cond delay="1000"/>
                            </p:stCondLst>
                            <p:childTnLst>
                              <p:par>
                                <p:cTn id="73" presetID="9" presetClass="entr" presetSubtype="0" fill="hold" grpId="0" nodeType="afterEffect">
                                  <p:stCondLst>
                                    <p:cond delay="0"/>
                                  </p:stCondLst>
                                  <p:childTnLst>
                                    <p:set>
                                      <p:cBhvr>
                                        <p:cTn id="74" dur="1" fill="hold">
                                          <p:stCondLst>
                                            <p:cond delay="0"/>
                                          </p:stCondLst>
                                        </p:cTn>
                                        <p:tgtEl>
                                          <p:spTgt spid="33793">
                                            <p:txEl>
                                              <p:pRg st="6" end="6"/>
                                            </p:txEl>
                                          </p:spTgt>
                                        </p:tgtEl>
                                        <p:attrNameLst>
                                          <p:attrName>style.visibility</p:attrName>
                                        </p:attrNameLst>
                                      </p:cBhvr>
                                      <p:to>
                                        <p:strVal val="visible"/>
                                      </p:to>
                                    </p:set>
                                    <p:animEffect transition="in" filter="dissolve">
                                      <p:cBhvr>
                                        <p:cTn id="75" dur="500"/>
                                        <p:tgtEl>
                                          <p:spTgt spid="33793">
                                            <p:txEl>
                                              <p:pRg st="6" end="6"/>
                                            </p:txEl>
                                          </p:spTgt>
                                        </p:tgtEl>
                                      </p:cBhvr>
                                    </p:animEffect>
                                  </p:childTnLst>
                                </p:cTn>
                              </p:par>
                            </p:childTnLst>
                          </p:cTn>
                        </p:par>
                        <p:par>
                          <p:cTn id="76" fill="hold" nodeType="afterGroup">
                            <p:stCondLst>
                              <p:cond delay="1500"/>
                            </p:stCondLst>
                            <p:childTnLst>
                              <p:par>
                                <p:cTn id="77" presetID="9" presetClass="entr" presetSubtype="0"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dissolve">
                                      <p:cBhvr>
                                        <p:cTn id="7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 grpId="0" build="p"/>
      <p:bldP spid="22568" grpId="0" animBg="1"/>
      <p:bldP spid="22569" grpId="0" animBg="1"/>
      <p:bldP spid="22570" grpId="0" animBg="1"/>
      <p:bldP spid="22571" grpId="0" animBg="1"/>
      <p:bldP spid="15" grpId="0" animBg="1"/>
      <p:bldP spid="16" grpId="0" animBg="1"/>
      <p:bldP spid="7" grpId="0" animBg="1"/>
      <p:bldP spid="12"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Заголовок 1"/>
          <p:cNvSpPr>
            <a:spLocks noGrp="1"/>
          </p:cNvSpPr>
          <p:nvPr>
            <p:ph type="title"/>
          </p:nvPr>
        </p:nvSpPr>
        <p:spPr>
          <a:xfrm>
            <a:off x="311150" y="301625"/>
            <a:ext cx="8375650" cy="471488"/>
          </a:xfrm>
        </p:spPr>
        <p:txBody>
          <a:bodyPr/>
          <a:lstStyle/>
          <a:p>
            <a:r>
              <a:rPr lang="ru-RU" altLang="ru-RU" smtClean="0"/>
              <a:t>Программы для машины Тьюринга</a:t>
            </a:r>
          </a:p>
        </p:txBody>
      </p:sp>
      <p:sp>
        <p:nvSpPr>
          <p:cNvPr id="23555"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A2061454-0B26-42F9-B17E-7E1873E1BF4F}" type="slidenum">
              <a:rPr lang="ru-RU" altLang="ru-RU" sz="1400" smtClean="0"/>
              <a:pPr eaLnBrk="1" hangingPunct="1">
                <a:spcBef>
                  <a:spcPct val="0"/>
                </a:spcBef>
                <a:buFontTx/>
                <a:buNone/>
              </a:pPr>
              <a:t>19</a:t>
            </a:fld>
            <a:endParaRPr lang="ru-RU" altLang="ru-RU" sz="1400" smtClean="0"/>
          </a:p>
        </p:txBody>
      </p:sp>
      <p:graphicFrame>
        <p:nvGraphicFramePr>
          <p:cNvPr id="4" name="Таблица 3"/>
          <p:cNvGraphicFramePr>
            <a:graphicFrameLocks noGrp="1"/>
          </p:cNvGraphicFramePr>
          <p:nvPr/>
        </p:nvGraphicFramePr>
        <p:xfrm>
          <a:off x="541338" y="957263"/>
          <a:ext cx="1897062" cy="1817687"/>
        </p:xfrm>
        <a:graphic>
          <a:graphicData uri="http://schemas.openxmlformats.org/drawingml/2006/table">
            <a:tbl>
              <a:tblPr/>
              <a:tblGrid>
                <a:gridCol w="691983"/>
                <a:gridCol w="1205079"/>
              </a:tblGrid>
              <a:tr h="479424">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a:noFill/>
                    </a:lnL>
                    <a:lnR w="12700" cap="flat" cmpd="sng" algn="ctr">
                      <a:solidFill>
                        <a:srgbClr val="BFBFBF"/>
                      </a:solidFill>
                      <a:prstDash val="solid"/>
                      <a:round/>
                      <a:headEnd type="none" w="med" len="med"/>
                      <a:tailEnd type="none" w="med" len="med"/>
                    </a:lnR>
                    <a:lnT>
                      <a:noFill/>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1" i="0" u="none" strike="noStrike" cap="none" normalizeH="0" baseline="-25000" dirty="0" smtClean="0">
                          <a:ln>
                            <a:noFill/>
                          </a:ln>
                          <a:solidFill>
                            <a:schemeClr val="tx1"/>
                          </a:solidFill>
                          <a:effectLst/>
                          <a:latin typeface="Times New Roman" pitchFamily="18" charset="0"/>
                          <a:cs typeface="Times New Roman" pitchFamily="18" charset="0"/>
                        </a:rPr>
                        <a:t>1</a:t>
                      </a:r>
                      <a:r>
                        <a:rPr kumimoji="0" lang="ru-RU" sz="2400" b="1" i="0" u="none" strike="noStrike" cap="none" normalizeH="0" baseline="0" dirty="0" smtClean="0">
                          <a:ln>
                            <a:noFill/>
                          </a:ln>
                          <a:solidFill>
                            <a:schemeClr val="tx1"/>
                          </a:solidFill>
                          <a:effectLst/>
                          <a:latin typeface="Calibri" pitchFamily="34" charset="0"/>
                        </a:rPr>
                        <a:t> </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E6E6FF"/>
                    </a:solid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0</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 </a:t>
                      </a: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endParaRPr kumimoji="0" lang="ru-RU"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1</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 </a:t>
                      </a: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ru-RU"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sym typeface="Wingdings" pitchFamily="2" charset="2"/>
                        </a:rPr>
                        <a:t></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ru-RU" sz="2400" b="0"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 </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0" i="0" u="none" strike="noStrike" cap="none" normalizeH="0" baseline="-25000" dirty="0" smtClean="0">
                          <a:ln>
                            <a:noFill/>
                          </a:ln>
                          <a:solidFill>
                            <a:schemeClr val="tx1"/>
                          </a:solidFill>
                          <a:effectLst/>
                          <a:latin typeface="Times New Roman" pitchFamily="18" charset="0"/>
                          <a:cs typeface="Times New Roman" pitchFamily="18" charset="0"/>
                        </a:rPr>
                        <a:t>0</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bl>
          </a:graphicData>
        </a:graphic>
      </p:graphicFrame>
      <p:graphicFrame>
        <p:nvGraphicFramePr>
          <p:cNvPr id="5" name="Таблица 4"/>
          <p:cNvGraphicFramePr>
            <a:graphicFrameLocks noGrp="1"/>
          </p:cNvGraphicFramePr>
          <p:nvPr/>
        </p:nvGraphicFramePr>
        <p:xfrm>
          <a:off x="2878138" y="957263"/>
          <a:ext cx="1858962" cy="1817687"/>
        </p:xfrm>
        <a:graphic>
          <a:graphicData uri="http://schemas.openxmlformats.org/drawingml/2006/table">
            <a:tbl>
              <a:tblPr/>
              <a:tblGrid>
                <a:gridCol w="678086"/>
                <a:gridCol w="1180876"/>
              </a:tblGrid>
              <a:tr h="479424">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a:noFill/>
                    </a:lnL>
                    <a:lnR w="12700" cap="flat" cmpd="sng" algn="ctr">
                      <a:solidFill>
                        <a:srgbClr val="BFBFBF"/>
                      </a:solidFill>
                      <a:prstDash val="solid"/>
                      <a:round/>
                      <a:headEnd type="none" w="med" len="med"/>
                      <a:tailEnd type="none" w="med" len="med"/>
                    </a:lnR>
                    <a:lnT>
                      <a:noFill/>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1" i="0" u="none" strike="noStrike" cap="none" normalizeH="0" baseline="-25000" dirty="0" smtClean="0">
                          <a:ln>
                            <a:noFill/>
                          </a:ln>
                          <a:solidFill>
                            <a:schemeClr val="tx1"/>
                          </a:solidFill>
                          <a:effectLst/>
                          <a:latin typeface="Times New Roman" pitchFamily="18" charset="0"/>
                          <a:cs typeface="Times New Roman" pitchFamily="18" charset="0"/>
                        </a:rPr>
                        <a:t>1</a:t>
                      </a:r>
                      <a:r>
                        <a:rPr kumimoji="0" lang="ru-RU" sz="2400" b="1" i="0" u="none" strike="noStrike" cap="none" normalizeH="0" baseline="0" dirty="0" smtClean="0">
                          <a:ln>
                            <a:noFill/>
                          </a:ln>
                          <a:solidFill>
                            <a:schemeClr val="tx1"/>
                          </a:solidFill>
                          <a:effectLst/>
                          <a:latin typeface="Calibri" pitchFamily="34" charset="0"/>
                        </a:rPr>
                        <a:t> </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E6E6FF"/>
                    </a:solid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0</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 q</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0</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1</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 q</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0</a:t>
                      </a:r>
                      <a:endParaRPr kumimoji="0" lang="ru-RU" sz="2400" b="0" i="0" u="none" strike="noStrike" cap="none" normalizeH="0" baseline="-2500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sym typeface="Wingdings" pitchFamily="2" charset="2"/>
                        </a:rPr>
                        <a:t></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 </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bl>
          </a:graphicData>
        </a:graphic>
      </p:graphicFrame>
      <p:graphicFrame>
        <p:nvGraphicFramePr>
          <p:cNvPr id="6" name="Таблица 5"/>
          <p:cNvGraphicFramePr>
            <a:graphicFrameLocks noGrp="1"/>
          </p:cNvGraphicFramePr>
          <p:nvPr/>
        </p:nvGraphicFramePr>
        <p:xfrm>
          <a:off x="5164138" y="957263"/>
          <a:ext cx="3128962" cy="1817687"/>
        </p:xfrm>
        <a:graphic>
          <a:graphicData uri="http://schemas.openxmlformats.org/drawingml/2006/table">
            <a:tbl>
              <a:tblPr/>
              <a:tblGrid>
                <a:gridCol w="697966"/>
                <a:gridCol w="1215498"/>
                <a:gridCol w="1215498"/>
              </a:tblGrid>
              <a:tr h="479424">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a:noFill/>
                    </a:lnL>
                    <a:lnR w="12700" cap="flat" cmpd="sng" algn="ctr">
                      <a:solidFill>
                        <a:srgbClr val="BFBFBF"/>
                      </a:solidFill>
                      <a:prstDash val="solid"/>
                      <a:round/>
                      <a:headEnd type="none" w="med" len="med"/>
                      <a:tailEnd type="none" w="med" len="med"/>
                    </a:lnR>
                    <a:lnT>
                      <a:noFill/>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1" i="0" u="none" strike="noStrike" cap="none" normalizeH="0" baseline="-25000" dirty="0" smtClean="0">
                          <a:ln>
                            <a:noFill/>
                          </a:ln>
                          <a:solidFill>
                            <a:schemeClr val="tx1"/>
                          </a:solidFill>
                          <a:effectLst/>
                          <a:latin typeface="Times New Roman" pitchFamily="18" charset="0"/>
                          <a:cs typeface="Times New Roman" pitchFamily="18" charset="0"/>
                        </a:rPr>
                        <a:t>1</a:t>
                      </a:r>
                      <a:r>
                        <a:rPr kumimoji="0" lang="ru-RU" sz="2400" b="1" i="0" u="none" strike="noStrike" cap="none" normalizeH="0" baseline="0" dirty="0" smtClean="0">
                          <a:ln>
                            <a:noFill/>
                          </a:ln>
                          <a:solidFill>
                            <a:schemeClr val="tx1"/>
                          </a:solidFill>
                          <a:effectLst/>
                          <a:latin typeface="Calibri" pitchFamily="34" charset="0"/>
                        </a:rPr>
                        <a:t> </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1" i="0" u="none" strike="noStrike" cap="none" normalizeH="0" baseline="-25000" dirty="0" smtClean="0">
                          <a:ln>
                            <a:noFill/>
                          </a:ln>
                          <a:solidFill>
                            <a:schemeClr val="tx1"/>
                          </a:solidFill>
                          <a:effectLst/>
                          <a:latin typeface="Times New Roman" pitchFamily="18" charset="0"/>
                          <a:cs typeface="Times New Roman" pitchFamily="18" charset="0"/>
                        </a:rPr>
                        <a:t>2</a:t>
                      </a:r>
                      <a:r>
                        <a:rPr kumimoji="0" lang="ru-RU" sz="2400" b="1" i="0" u="none" strike="noStrike" cap="none" normalizeH="0" baseline="0" dirty="0" smtClean="0">
                          <a:ln>
                            <a:noFill/>
                          </a:ln>
                          <a:solidFill>
                            <a:schemeClr val="tx1"/>
                          </a:solidFill>
                          <a:effectLst/>
                          <a:latin typeface="Calibri" pitchFamily="34" charset="0"/>
                        </a:rPr>
                        <a:t> </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E6E6FF"/>
                    </a:solid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0</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0" i="0" u="none" strike="noStrike" cap="none" normalizeH="0" baseline="-25000" dirty="0" smtClean="0">
                          <a:ln>
                            <a:noFill/>
                          </a:ln>
                          <a:solidFill>
                            <a:schemeClr val="tx1"/>
                          </a:solidFill>
                          <a:effectLst/>
                          <a:latin typeface="Times New Roman" pitchFamily="18" charset="0"/>
                          <a:cs typeface="Times New Roman" pitchFamily="18" charset="0"/>
                        </a:rPr>
                        <a:t>2</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defRPr/>
                      </a:pPr>
                      <a:r>
                        <a:rPr kumimoji="0" lang="ru-RU" sz="2400" b="0" i="0" u="none" strike="noStrike" cap="none" normalizeH="0" baseline="0" dirty="0" smtClean="0">
                          <a:ln>
                            <a:noFill/>
                          </a:ln>
                          <a:solidFill>
                            <a:schemeClr val="tx1"/>
                          </a:solidFill>
                          <a:effectLst/>
                          <a:latin typeface="Calibri" pitchFamily="34" charset="0"/>
                          <a:cs typeface="Times New Roman" pitchFamily="18" charset="0"/>
                          <a:sym typeface="Wingdings" pitchFamily="2" charset="2"/>
                        </a:rPr>
                        <a:t> </a:t>
                      </a: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 </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1</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ru-RU" sz="2400" b="0" i="0" u="none" strike="noStrike" cap="none" normalizeH="0" baseline="-25000" dirty="0" smtClean="0">
                          <a:ln>
                            <a:noFill/>
                          </a:ln>
                          <a:solidFill>
                            <a:schemeClr val="tx1"/>
                          </a:solidFill>
                          <a:effectLst/>
                          <a:latin typeface="Times New Roman" pitchFamily="18" charset="0"/>
                          <a:cs typeface="Times New Roman" pitchFamily="18" charset="0"/>
                        </a:rPr>
                        <a:t>2</a:t>
                      </a:r>
                      <a:endParaRPr kumimoji="0" lang="ru-RU" sz="2400" b="0" i="0" u="none" strike="noStrike" cap="none" normalizeH="0" baseline="-2500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sym typeface="Wingdings" pitchFamily="2" charset="2"/>
                        </a:rPr>
                        <a:t></a:t>
                      </a: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Wingdings" pitchFamily="2" charset="2"/>
                        </a:rPr>
                        <a:t> </a:t>
                      </a: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 </a:t>
                      </a:r>
                      <a:endParaRPr kumimoji="0" lang="ru-RU" sz="2400" b="0" i="0" u="none" strike="noStrike" cap="none" normalizeH="0" baseline="-2500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sym typeface="Wingdings" pitchFamily="2" charset="2"/>
                        </a:rPr>
                        <a:t></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1"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ru-RU" sz="2400" b="1" i="0" u="none" strike="noStrike" cap="none" normalizeH="0" baseline="0" dirty="0" smtClean="0">
                          <a:ln>
                            <a:noFill/>
                          </a:ln>
                          <a:solidFill>
                            <a:schemeClr val="tx1"/>
                          </a:solidFill>
                          <a:effectLst/>
                          <a:latin typeface="Calibri" pitchFamily="34" charset="0"/>
                          <a:cs typeface="Times New Roman" pitchFamily="18" charset="0"/>
                        </a:rPr>
                        <a:t> </a:t>
                      </a:r>
                      <a:endParaRPr kumimoji="0" lang="ru-RU"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q</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0</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bl>
          </a:graphicData>
        </a:graphic>
      </p:graphicFrame>
      <p:grpSp>
        <p:nvGrpSpPr>
          <p:cNvPr id="2" name="Group 34"/>
          <p:cNvGrpSpPr>
            <a:grpSpLocks/>
          </p:cNvGrpSpPr>
          <p:nvPr/>
        </p:nvGrpSpPr>
        <p:grpSpPr bwMode="auto">
          <a:xfrm>
            <a:off x="579438" y="3095625"/>
            <a:ext cx="4297362" cy="663575"/>
            <a:chOff x="464" y="2126"/>
            <a:chExt cx="2707" cy="418"/>
          </a:xfrm>
        </p:grpSpPr>
        <p:sp>
          <p:nvSpPr>
            <p:cNvPr id="8" name="Text Box 32"/>
            <p:cNvSpPr txBox="1">
              <a:spLocks noChangeArrowheads="1"/>
            </p:cNvSpPr>
            <p:nvPr/>
          </p:nvSpPr>
          <p:spPr bwMode="auto">
            <a:xfrm>
              <a:off x="782" y="2189"/>
              <a:ext cx="2389"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latin typeface="Arial" pitchFamily="34" charset="0"/>
                </a:rPr>
                <a:t>  Что делает программа?</a:t>
              </a:r>
            </a:p>
          </p:txBody>
        </p:sp>
        <p:sp>
          <p:nvSpPr>
            <p:cNvPr id="23617"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grpSp>
        <p:nvGrpSpPr>
          <p:cNvPr id="3" name="Group 34"/>
          <p:cNvGrpSpPr>
            <a:grpSpLocks/>
          </p:cNvGrpSpPr>
          <p:nvPr/>
        </p:nvGrpSpPr>
        <p:grpSpPr bwMode="auto">
          <a:xfrm>
            <a:off x="579438" y="3971925"/>
            <a:ext cx="4297362" cy="663575"/>
            <a:chOff x="464" y="2126"/>
            <a:chExt cx="2707" cy="418"/>
          </a:xfrm>
        </p:grpSpPr>
        <p:sp>
          <p:nvSpPr>
            <p:cNvPr id="14" name="Text Box 32"/>
            <p:cNvSpPr txBox="1">
              <a:spLocks noChangeArrowheads="1"/>
            </p:cNvSpPr>
            <p:nvPr/>
          </p:nvSpPr>
          <p:spPr bwMode="auto">
            <a:xfrm>
              <a:off x="782" y="2189"/>
              <a:ext cx="2389"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latin typeface="Arial" pitchFamily="34" charset="0"/>
                </a:rPr>
                <a:t>  Когда </a:t>
              </a:r>
              <a:r>
                <a:rPr lang="ru-RU" sz="2400" dirty="0" err="1">
                  <a:latin typeface="Arial" pitchFamily="34" charset="0"/>
                </a:rPr>
                <a:t>зацикливается</a:t>
              </a:r>
              <a:r>
                <a:rPr lang="ru-RU" sz="2400" dirty="0">
                  <a:latin typeface="Arial" pitchFamily="34" charset="0"/>
                </a:rPr>
                <a:t>?</a:t>
              </a:r>
            </a:p>
          </p:txBody>
        </p:sp>
        <p:sp>
          <p:nvSpPr>
            <p:cNvPr id="23615"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300038" y="1760538"/>
            <a:ext cx="8653462" cy="1487487"/>
          </a:xfrm>
        </p:spPr>
        <p:txBody>
          <a:bodyPr/>
          <a:lstStyle/>
          <a:p>
            <a:pPr eaLnBrk="1" hangingPunct="1"/>
            <a:r>
              <a:rPr lang="ru-RU" altLang="ru-RU" sz="6000" smtClean="0">
                <a:solidFill>
                  <a:schemeClr val="accent2"/>
                </a:solidFill>
              </a:rPr>
              <a:t>Элементы теории алгоритмов</a:t>
            </a:r>
          </a:p>
        </p:txBody>
      </p:sp>
      <p:sp>
        <p:nvSpPr>
          <p:cNvPr id="53252" name="Rectangle 4"/>
          <p:cNvSpPr>
            <a:spLocks noGrp="1" noChangeArrowheads="1"/>
          </p:cNvSpPr>
          <p:nvPr>
            <p:ph type="subTitle" idx="1"/>
          </p:nvPr>
        </p:nvSpPr>
        <p:spPr>
          <a:xfrm>
            <a:off x="1547813" y="4387850"/>
            <a:ext cx="7019925" cy="1381125"/>
          </a:xfrm>
        </p:spPr>
        <p:txBody>
          <a:bodyPr/>
          <a:lstStyle/>
          <a:p>
            <a:pPr marL="1257300" indent="-1257300" algn="l" eaLnBrk="1" hangingPunct="1">
              <a:lnSpc>
                <a:spcPct val="90000"/>
              </a:lnSpc>
              <a:defRPr/>
            </a:pPr>
            <a:r>
              <a:rPr lang="ru-RU" smtClean="0">
                <a:solidFill>
                  <a:srgbClr val="000000"/>
                </a:solidFill>
              </a:rPr>
              <a:t>§ 34</a:t>
            </a:r>
            <a:r>
              <a:rPr lang="en-US" smtClean="0">
                <a:solidFill>
                  <a:srgbClr val="000000"/>
                </a:solidFill>
              </a:rPr>
              <a:t>.</a:t>
            </a:r>
            <a:r>
              <a:rPr lang="ru-RU" smtClean="0">
                <a:solidFill>
                  <a:srgbClr val="000000"/>
                </a:solidFill>
              </a:rPr>
              <a:t> Уточнение понятия </a:t>
            </a:r>
            <a:br>
              <a:rPr lang="ru-RU" smtClean="0">
                <a:solidFill>
                  <a:srgbClr val="000000"/>
                </a:solidFill>
              </a:rPr>
            </a:br>
            <a:r>
              <a:rPr lang="ru-RU" smtClean="0">
                <a:solidFill>
                  <a:srgbClr val="000000"/>
                </a:solidFill>
              </a:rPr>
              <a:t>алгоритма</a:t>
            </a:r>
          </a:p>
        </p:txBody>
      </p:sp>
      <p:sp>
        <p:nvSpPr>
          <p:cNvPr id="6148" name="Номер слайда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41BC060A-4A7D-4526-9BE1-0E09AAEF8C01}" type="slidenum">
              <a:rPr lang="ru-RU" altLang="ru-RU" sz="1400" smtClean="0"/>
              <a:pPr eaLnBrk="1" hangingPunct="1">
                <a:spcBef>
                  <a:spcPct val="0"/>
                </a:spcBef>
                <a:buFontTx/>
                <a:buNone/>
              </a:pPr>
              <a:t>2</a:t>
            </a:fld>
            <a:endParaRPr lang="ru-RU" altLang="ru-RU" sz="1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Заголовок 1"/>
          <p:cNvSpPr>
            <a:spLocks noGrp="1"/>
          </p:cNvSpPr>
          <p:nvPr>
            <p:ph type="title"/>
          </p:nvPr>
        </p:nvSpPr>
        <p:spPr>
          <a:xfrm>
            <a:off x="311150" y="301625"/>
            <a:ext cx="8375650" cy="471488"/>
          </a:xfrm>
        </p:spPr>
        <p:txBody>
          <a:bodyPr/>
          <a:lstStyle/>
          <a:p>
            <a:r>
              <a:rPr lang="ru-RU" altLang="ru-RU" smtClean="0"/>
              <a:t>Программы для машины Тьюринга</a:t>
            </a:r>
          </a:p>
        </p:txBody>
      </p:sp>
      <p:sp>
        <p:nvSpPr>
          <p:cNvPr id="24579"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3236E0E0-1366-42AB-B89D-564A0525E54F}" type="slidenum">
              <a:rPr lang="ru-RU" altLang="ru-RU" sz="1400" smtClean="0"/>
              <a:pPr eaLnBrk="1" hangingPunct="1">
                <a:spcBef>
                  <a:spcPct val="0"/>
                </a:spcBef>
                <a:buFontTx/>
                <a:buNone/>
              </a:pPr>
              <a:t>20</a:t>
            </a:fld>
            <a:endParaRPr lang="ru-RU" altLang="ru-RU" sz="1400" smtClean="0"/>
          </a:p>
        </p:txBody>
      </p:sp>
      <p:sp>
        <p:nvSpPr>
          <p:cNvPr id="24580" name="Прямоугольник 3"/>
          <p:cNvSpPr>
            <a:spLocks noChangeArrowheads="1"/>
          </p:cNvSpPr>
          <p:nvPr/>
        </p:nvSpPr>
        <p:spPr bwMode="auto">
          <a:xfrm>
            <a:off x="381000" y="809625"/>
            <a:ext cx="8267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i="1"/>
              <a:t>Задача 1</a:t>
            </a:r>
            <a:r>
              <a:rPr lang="ru-RU" altLang="ru-RU" sz="2400"/>
              <a:t>. Уменьшить двоичное число на 1.</a:t>
            </a:r>
          </a:p>
        </p:txBody>
      </p:sp>
      <p:sp>
        <p:nvSpPr>
          <p:cNvPr id="24581" name="Прямоугольник 4"/>
          <p:cNvSpPr>
            <a:spLocks noChangeArrowheads="1"/>
          </p:cNvSpPr>
          <p:nvPr/>
        </p:nvSpPr>
        <p:spPr bwMode="auto">
          <a:xfrm>
            <a:off x="381000" y="1338263"/>
            <a:ext cx="826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i="1"/>
              <a:t>Задача </a:t>
            </a:r>
            <a:r>
              <a:rPr lang="en-US" altLang="ru-RU" sz="2400" i="1"/>
              <a:t>2</a:t>
            </a:r>
            <a:r>
              <a:rPr lang="ru-RU" altLang="ru-RU" sz="2400"/>
              <a:t>. Увеличить на единицу число, записанное в десятичной системе счисления.</a:t>
            </a:r>
          </a:p>
        </p:txBody>
      </p:sp>
      <p:sp>
        <p:nvSpPr>
          <p:cNvPr id="24582" name="Прямоугольник 6"/>
          <p:cNvSpPr>
            <a:spLocks noChangeArrowheads="1"/>
          </p:cNvSpPr>
          <p:nvPr/>
        </p:nvSpPr>
        <p:spPr bwMode="auto">
          <a:xfrm>
            <a:off x="381000" y="2238375"/>
            <a:ext cx="8267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i="1"/>
              <a:t>Задача 3</a:t>
            </a:r>
            <a:r>
              <a:rPr lang="ru-RU" altLang="ru-RU" sz="2400"/>
              <a:t>. Уменьшить на единицу число, записанное в десятичной системе счисления.</a:t>
            </a:r>
          </a:p>
        </p:txBody>
      </p:sp>
      <p:sp>
        <p:nvSpPr>
          <p:cNvPr id="24583" name="Прямоугольник 7"/>
          <p:cNvSpPr>
            <a:spLocks noChangeArrowheads="1"/>
          </p:cNvSpPr>
          <p:nvPr/>
        </p:nvSpPr>
        <p:spPr bwMode="auto">
          <a:xfrm>
            <a:off x="381000" y="3136900"/>
            <a:ext cx="8267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i="1"/>
              <a:t>Задача </a:t>
            </a:r>
            <a:r>
              <a:rPr lang="en-US" altLang="ru-RU" sz="2400" i="1"/>
              <a:t>4</a:t>
            </a:r>
            <a:r>
              <a:rPr lang="ru-RU" altLang="ru-RU" sz="2400"/>
              <a:t>. Сложить два числа в двоичной системе, разделенные на ленте знаком «+».</a:t>
            </a:r>
          </a:p>
        </p:txBody>
      </p:sp>
      <p:sp>
        <p:nvSpPr>
          <p:cNvPr id="24584" name="Прямоугольник 8"/>
          <p:cNvSpPr>
            <a:spLocks noChangeArrowheads="1"/>
          </p:cNvSpPr>
          <p:nvPr/>
        </p:nvSpPr>
        <p:spPr bwMode="auto">
          <a:xfrm>
            <a:off x="381000" y="4035425"/>
            <a:ext cx="8267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i="1"/>
              <a:t>Задача 5</a:t>
            </a:r>
            <a:r>
              <a:rPr lang="ru-RU" altLang="ru-RU" sz="2400"/>
              <a:t>. Сложить два числа в десятичной системе, разделенные на ленте знаком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Таблица 6"/>
          <p:cNvGraphicFramePr>
            <a:graphicFrameLocks noGrp="1"/>
          </p:cNvGraphicFramePr>
          <p:nvPr/>
        </p:nvGraphicFramePr>
        <p:xfrm>
          <a:off x="1508125" y="1893888"/>
          <a:ext cx="4919663" cy="496887"/>
        </p:xfrm>
        <a:graphic>
          <a:graphicData uri="http://schemas.openxmlformats.org/drawingml/2006/table">
            <a:tbl>
              <a:tblPr/>
              <a:tblGrid>
                <a:gridCol w="614363"/>
                <a:gridCol w="615950"/>
                <a:gridCol w="614362"/>
                <a:gridCol w="615950"/>
                <a:gridCol w="614363"/>
                <a:gridCol w="614362"/>
                <a:gridCol w="615950"/>
                <a:gridCol w="614363"/>
              </a:tblGrid>
              <a:tr h="496887">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sym typeface="Wingdings" pitchFamily="2" charset="2"/>
                        </a:rPr>
                        <a:t></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Wingdings" pitchFamily="2" charset="2"/>
                        </a:rPr>
                        <a:t></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Wingdings" pitchFamily="2" charset="2"/>
                        </a:rPr>
                        <a:t></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Wingdings" pitchFamily="2" charset="2"/>
                        </a:rPr>
                        <a:t></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r>
            </a:tbl>
          </a:graphicData>
        </a:graphic>
      </p:graphicFrame>
      <p:grpSp>
        <p:nvGrpSpPr>
          <p:cNvPr id="25622" name="Group 1"/>
          <p:cNvGrpSpPr>
            <a:grpSpLocks noChangeAspect="1"/>
          </p:cNvGrpSpPr>
          <p:nvPr/>
        </p:nvGrpSpPr>
        <p:grpSpPr bwMode="auto">
          <a:xfrm>
            <a:off x="447675" y="838200"/>
            <a:ext cx="7766050" cy="1990725"/>
            <a:chOff x="2453" y="6712"/>
            <a:chExt cx="5609" cy="1438"/>
          </a:xfrm>
        </p:grpSpPr>
        <p:sp>
          <p:nvSpPr>
            <p:cNvPr id="25632" name="AutoShape 10"/>
            <p:cNvSpPr>
              <a:spLocks noChangeArrowheads="1"/>
            </p:cNvSpPr>
            <p:nvPr/>
          </p:nvSpPr>
          <p:spPr bwMode="auto">
            <a:xfrm>
              <a:off x="4475" y="7133"/>
              <a:ext cx="602" cy="34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8 w 21600"/>
                <a:gd name="T13" fmla="*/ 3005 h 21600"/>
                <a:gd name="T14" fmla="*/ 18622 w 21600"/>
                <a:gd name="T15" fmla="*/ 18595 h 21600"/>
              </a:gdLst>
              <a:ahLst/>
              <a:cxnLst>
                <a:cxn ang="T8">
                  <a:pos x="T0" y="T1"/>
                </a:cxn>
                <a:cxn ang="T9">
                  <a:pos x="T2" y="T3"/>
                </a:cxn>
                <a:cxn ang="T10">
                  <a:pos x="T4" y="T5"/>
                </a:cxn>
                <a:cxn ang="T11">
                  <a:pos x="T6" y="T7"/>
                </a:cxn>
              </a:cxnLst>
              <a:rect l="T12" t="T13" r="T14" b="T15"/>
              <a:pathLst>
                <a:path w="21600" h="21600">
                  <a:moveTo>
                    <a:pt x="0" y="0"/>
                  </a:moveTo>
                  <a:lnTo>
                    <a:pt x="2353" y="21600"/>
                  </a:lnTo>
                  <a:lnTo>
                    <a:pt x="19247" y="21600"/>
                  </a:lnTo>
                  <a:lnTo>
                    <a:pt x="21600" y="0"/>
                  </a:lnTo>
                  <a:lnTo>
                    <a:pt x="0" y="0"/>
                  </a:lnTo>
                  <a:close/>
                </a:path>
              </a:pathLst>
            </a:custGeom>
            <a:solidFill>
              <a:srgbClr val="000000"/>
            </a:solidFill>
            <a:ln w="9525">
              <a:solidFill>
                <a:srgbClr val="000000"/>
              </a:solidFill>
              <a:miter lim="800000"/>
              <a:headEnd/>
              <a:tailEnd/>
            </a:ln>
          </p:spPr>
          <p:txBody>
            <a:bodyPr/>
            <a:lstStyle/>
            <a:p>
              <a:endParaRPr lang="ru-RU"/>
            </a:p>
          </p:txBody>
        </p:sp>
        <p:sp>
          <p:nvSpPr>
            <p:cNvPr id="25633" name="Rectangle 9"/>
            <p:cNvSpPr>
              <a:spLocks noChangeArrowheads="1"/>
            </p:cNvSpPr>
            <p:nvPr/>
          </p:nvSpPr>
          <p:spPr bwMode="auto">
            <a:xfrm>
              <a:off x="7698" y="7048"/>
              <a:ext cx="364" cy="8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3600"/>
            </a:p>
          </p:txBody>
        </p:sp>
        <p:sp>
          <p:nvSpPr>
            <p:cNvPr id="25634" name="Rectangle 7"/>
            <p:cNvSpPr>
              <a:spLocks noChangeArrowheads="1"/>
            </p:cNvSpPr>
            <p:nvPr/>
          </p:nvSpPr>
          <p:spPr bwMode="auto">
            <a:xfrm>
              <a:off x="5344" y="6712"/>
              <a:ext cx="1064"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a:spcBef>
                  <a:spcPct val="0"/>
                </a:spcBef>
                <a:buFontTx/>
                <a:buNone/>
              </a:pPr>
              <a:r>
                <a:rPr lang="ru-RU" altLang="ru-RU" sz="2000">
                  <a:ea typeface="Calibri" pitchFamily="34" charset="0"/>
                  <a:cs typeface="Times New Roman" pitchFamily="18" charset="0"/>
                </a:rPr>
                <a:t>каретка</a:t>
              </a:r>
              <a:endParaRPr lang="ru-RU" altLang="ru-RU" sz="3600">
                <a:ea typeface="Calibri" pitchFamily="34" charset="0"/>
                <a:cs typeface="Times New Roman" pitchFamily="18" charset="0"/>
              </a:endParaRPr>
            </a:p>
          </p:txBody>
        </p:sp>
        <p:sp>
          <p:nvSpPr>
            <p:cNvPr id="25635" name="Freeform 6"/>
            <p:cNvSpPr>
              <a:spLocks/>
            </p:cNvSpPr>
            <p:nvPr/>
          </p:nvSpPr>
          <p:spPr bwMode="auto">
            <a:xfrm>
              <a:off x="5057" y="6987"/>
              <a:ext cx="1164" cy="150"/>
            </a:xfrm>
            <a:custGeom>
              <a:avLst/>
              <a:gdLst>
                <a:gd name="T0" fmla="*/ 0 w 1164"/>
                <a:gd name="T1" fmla="*/ 150 h 150"/>
                <a:gd name="T2" fmla="*/ 313 w 1164"/>
                <a:gd name="T3" fmla="*/ 0 h 150"/>
                <a:gd name="T4" fmla="*/ 1164 w 1164"/>
                <a:gd name="T5" fmla="*/ 0 h 150"/>
                <a:gd name="T6" fmla="*/ 0 60000 65536"/>
                <a:gd name="T7" fmla="*/ 0 60000 65536"/>
                <a:gd name="T8" fmla="*/ 0 60000 65536"/>
                <a:gd name="T9" fmla="*/ 0 w 1164"/>
                <a:gd name="T10" fmla="*/ 0 h 150"/>
                <a:gd name="T11" fmla="*/ 1164 w 1164"/>
                <a:gd name="T12" fmla="*/ 150 h 150"/>
              </a:gdLst>
              <a:ahLst/>
              <a:cxnLst>
                <a:cxn ang="T6">
                  <a:pos x="T0" y="T1"/>
                </a:cxn>
                <a:cxn ang="T7">
                  <a:pos x="T2" y="T3"/>
                </a:cxn>
                <a:cxn ang="T8">
                  <a:pos x="T4" y="T5"/>
                </a:cxn>
              </a:cxnLst>
              <a:rect l="T9" t="T10" r="T11" b="T12"/>
              <a:pathLst>
                <a:path w="1164" h="150">
                  <a:moveTo>
                    <a:pt x="0" y="150"/>
                  </a:moveTo>
                  <a:lnTo>
                    <a:pt x="313" y="0"/>
                  </a:lnTo>
                  <a:lnTo>
                    <a:pt x="1164"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5636" name="Rectangle 5"/>
            <p:cNvSpPr>
              <a:spLocks noChangeArrowheads="1"/>
            </p:cNvSpPr>
            <p:nvPr/>
          </p:nvSpPr>
          <p:spPr bwMode="auto">
            <a:xfrm>
              <a:off x="2453" y="6885"/>
              <a:ext cx="2190"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a:spcBef>
                  <a:spcPct val="0"/>
                </a:spcBef>
                <a:buFontTx/>
                <a:buNone/>
              </a:pPr>
              <a:r>
                <a:rPr lang="ru-RU" altLang="ru-RU" sz="2000">
                  <a:ea typeface="Calibri" pitchFamily="34" charset="0"/>
                  <a:cs typeface="Times New Roman" pitchFamily="18" charset="0"/>
                </a:rPr>
                <a:t>бесконечная лента</a:t>
              </a:r>
              <a:endParaRPr lang="ru-RU" altLang="ru-RU" sz="3600">
                <a:ea typeface="Calibri" pitchFamily="34" charset="0"/>
                <a:cs typeface="Times New Roman" pitchFamily="18" charset="0"/>
              </a:endParaRPr>
            </a:p>
          </p:txBody>
        </p:sp>
        <p:sp>
          <p:nvSpPr>
            <p:cNvPr id="25637" name="Freeform 4"/>
            <p:cNvSpPr>
              <a:spLocks/>
            </p:cNvSpPr>
            <p:nvPr/>
          </p:nvSpPr>
          <p:spPr bwMode="auto">
            <a:xfrm flipH="1">
              <a:off x="2523" y="7148"/>
              <a:ext cx="1780" cy="325"/>
            </a:xfrm>
            <a:custGeom>
              <a:avLst/>
              <a:gdLst>
                <a:gd name="T0" fmla="*/ 0 w 1409"/>
                <a:gd name="T1" fmla="*/ 7159 h 150"/>
                <a:gd name="T2" fmla="*/ 1006 w 1409"/>
                <a:gd name="T3" fmla="*/ 0 h 150"/>
                <a:gd name="T4" fmla="*/ 4534 w 1409"/>
                <a:gd name="T5" fmla="*/ 0 h 150"/>
                <a:gd name="T6" fmla="*/ 0 60000 65536"/>
                <a:gd name="T7" fmla="*/ 0 60000 65536"/>
                <a:gd name="T8" fmla="*/ 0 60000 65536"/>
                <a:gd name="T9" fmla="*/ 0 w 1409"/>
                <a:gd name="T10" fmla="*/ 0 h 150"/>
                <a:gd name="T11" fmla="*/ 1409 w 1409"/>
                <a:gd name="T12" fmla="*/ 150 h 150"/>
              </a:gdLst>
              <a:ahLst/>
              <a:cxnLst>
                <a:cxn ang="T6">
                  <a:pos x="T0" y="T1"/>
                </a:cxn>
                <a:cxn ang="T7">
                  <a:pos x="T2" y="T3"/>
                </a:cxn>
                <a:cxn ang="T8">
                  <a:pos x="T4" y="T5"/>
                </a:cxn>
              </a:cxnLst>
              <a:rect l="T9" t="T10" r="T11" b="T12"/>
              <a:pathLst>
                <a:path w="1409" h="150">
                  <a:moveTo>
                    <a:pt x="0" y="150"/>
                  </a:moveTo>
                  <a:lnTo>
                    <a:pt x="313" y="0"/>
                  </a:lnTo>
                  <a:lnTo>
                    <a:pt x="1409"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5638" name="Freeform 3"/>
            <p:cNvSpPr>
              <a:spLocks/>
            </p:cNvSpPr>
            <p:nvPr/>
          </p:nvSpPr>
          <p:spPr bwMode="auto">
            <a:xfrm>
              <a:off x="4760" y="7831"/>
              <a:ext cx="1834" cy="278"/>
            </a:xfrm>
            <a:custGeom>
              <a:avLst/>
              <a:gdLst>
                <a:gd name="T0" fmla="*/ 0 w 1834"/>
                <a:gd name="T1" fmla="*/ 0 h 278"/>
                <a:gd name="T2" fmla="*/ 278 w 1834"/>
                <a:gd name="T3" fmla="*/ 278 h 278"/>
                <a:gd name="T4" fmla="*/ 1834 w 1834"/>
                <a:gd name="T5" fmla="*/ 278 h 278"/>
                <a:gd name="T6" fmla="*/ 0 60000 65536"/>
                <a:gd name="T7" fmla="*/ 0 60000 65536"/>
                <a:gd name="T8" fmla="*/ 0 60000 65536"/>
                <a:gd name="T9" fmla="*/ 0 w 1834"/>
                <a:gd name="T10" fmla="*/ 0 h 278"/>
                <a:gd name="T11" fmla="*/ 1834 w 1834"/>
                <a:gd name="T12" fmla="*/ 278 h 278"/>
              </a:gdLst>
              <a:ahLst/>
              <a:cxnLst>
                <a:cxn ang="T6">
                  <a:pos x="T0" y="T1"/>
                </a:cxn>
                <a:cxn ang="T7">
                  <a:pos x="T2" y="T3"/>
                </a:cxn>
                <a:cxn ang="T8">
                  <a:pos x="T4" y="T5"/>
                </a:cxn>
              </a:cxnLst>
              <a:rect l="T9" t="T10" r="T11" b="T12"/>
              <a:pathLst>
                <a:path w="1834" h="278">
                  <a:moveTo>
                    <a:pt x="0" y="0"/>
                  </a:moveTo>
                  <a:lnTo>
                    <a:pt x="278" y="278"/>
                  </a:lnTo>
                  <a:lnTo>
                    <a:pt x="1834" y="278"/>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5639" name="Rectangle 2"/>
            <p:cNvSpPr>
              <a:spLocks noChangeArrowheads="1"/>
            </p:cNvSpPr>
            <p:nvPr/>
          </p:nvSpPr>
          <p:spPr bwMode="auto">
            <a:xfrm>
              <a:off x="5058" y="7840"/>
              <a:ext cx="193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a:spcBef>
                  <a:spcPct val="0"/>
                </a:spcBef>
                <a:buFontTx/>
                <a:buNone/>
              </a:pPr>
              <a:r>
                <a:rPr lang="ru-RU" altLang="ru-RU" sz="2000">
                  <a:ea typeface="Calibri" pitchFamily="34" charset="0"/>
                  <a:cs typeface="Times New Roman" pitchFamily="18" charset="0"/>
                </a:rPr>
                <a:t>текущая ячейка</a:t>
              </a:r>
              <a:endParaRPr lang="ru-RU" altLang="ru-RU" sz="3600">
                <a:ea typeface="Calibri" pitchFamily="34" charset="0"/>
                <a:cs typeface="Times New Roman" pitchFamily="18" charset="0"/>
              </a:endParaRPr>
            </a:p>
          </p:txBody>
        </p:sp>
      </p:grpSp>
      <p:sp>
        <p:nvSpPr>
          <p:cNvPr id="25623" name="Заголовок 1"/>
          <p:cNvSpPr>
            <a:spLocks noGrp="1"/>
          </p:cNvSpPr>
          <p:nvPr>
            <p:ph type="title"/>
          </p:nvPr>
        </p:nvSpPr>
        <p:spPr>
          <a:xfrm>
            <a:off x="311150" y="301625"/>
            <a:ext cx="8375650" cy="471488"/>
          </a:xfrm>
        </p:spPr>
        <p:txBody>
          <a:bodyPr/>
          <a:lstStyle/>
          <a:p>
            <a:r>
              <a:rPr lang="ru-RU" altLang="ru-RU" smtClean="0"/>
              <a:t>Машина Поста</a:t>
            </a:r>
          </a:p>
        </p:txBody>
      </p:sp>
      <p:sp>
        <p:nvSpPr>
          <p:cNvPr id="25624"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FFE191EC-4A3D-477F-A396-A65A70A535AE}" type="slidenum">
              <a:rPr lang="ru-RU" altLang="ru-RU" sz="1400" smtClean="0"/>
              <a:pPr eaLnBrk="1" hangingPunct="1">
                <a:spcBef>
                  <a:spcPct val="0"/>
                </a:spcBef>
                <a:buFontTx/>
                <a:buNone/>
              </a:pPr>
              <a:t>21</a:t>
            </a:fld>
            <a:endParaRPr lang="ru-RU" altLang="ru-RU" sz="1400" smtClean="0"/>
          </a:p>
        </p:txBody>
      </p:sp>
      <p:grpSp>
        <p:nvGrpSpPr>
          <p:cNvPr id="25625" name="Группа 42"/>
          <p:cNvGrpSpPr>
            <a:grpSpLocks/>
          </p:cNvGrpSpPr>
          <p:nvPr/>
        </p:nvGrpSpPr>
        <p:grpSpPr bwMode="auto">
          <a:xfrm>
            <a:off x="7712075" y="950913"/>
            <a:ext cx="1128713" cy="2057400"/>
            <a:chOff x="2248044" y="2234400"/>
            <a:chExt cx="1128899" cy="2058275"/>
          </a:xfrm>
        </p:grpSpPr>
        <p:sp>
          <p:nvSpPr>
            <p:cNvPr id="25630" name="Прямоугольник 23"/>
            <p:cNvSpPr>
              <a:spLocks noChangeArrowheads="1"/>
            </p:cNvSpPr>
            <p:nvPr/>
          </p:nvSpPr>
          <p:spPr bwMode="auto">
            <a:xfrm>
              <a:off x="2248044" y="3923343"/>
              <a:ext cx="11288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1800"/>
                <a:t>Э. Пост</a:t>
              </a:r>
            </a:p>
          </p:txBody>
        </p:sp>
        <p:pic>
          <p:nvPicPr>
            <p:cNvPr id="6" name="Picture 7"/>
            <p:cNvPicPr>
              <a:picLocks noChangeAspect="1" noChangeArrowheads="1"/>
            </p:cNvPicPr>
            <p:nvPr/>
          </p:nvPicPr>
          <p:blipFill>
            <a:blip r:embed="rId2"/>
            <a:srcRect/>
            <a:stretch>
              <a:fillRect/>
            </a:stretch>
          </p:blipFill>
          <p:spPr bwMode="auto">
            <a:xfrm>
              <a:off x="2262334" y="2234400"/>
              <a:ext cx="1113020" cy="1691406"/>
            </a:xfrm>
            <a:prstGeom prst="rect">
              <a:avLst/>
            </a:prstGeom>
            <a:noFill/>
            <a:ln w="9525">
              <a:solidFill>
                <a:schemeClr val="bg1">
                  <a:lumMod val="75000"/>
                </a:schemeClr>
              </a:solidFill>
              <a:miter lim="800000"/>
              <a:headEnd/>
              <a:tailEnd/>
            </a:ln>
          </p:spPr>
        </p:pic>
      </p:grpSp>
      <p:grpSp>
        <p:nvGrpSpPr>
          <p:cNvPr id="4" name="Group 34"/>
          <p:cNvGrpSpPr>
            <a:grpSpLocks/>
          </p:cNvGrpSpPr>
          <p:nvPr/>
        </p:nvGrpSpPr>
        <p:grpSpPr bwMode="auto">
          <a:xfrm>
            <a:off x="688975" y="2919413"/>
            <a:ext cx="6418263" cy="663575"/>
            <a:chOff x="464" y="2126"/>
            <a:chExt cx="4043" cy="418"/>
          </a:xfrm>
        </p:grpSpPr>
        <p:sp>
          <p:nvSpPr>
            <p:cNvPr id="18" name="Text Box 32"/>
            <p:cNvSpPr txBox="1">
              <a:spLocks noChangeArrowheads="1"/>
            </p:cNvSpPr>
            <p:nvPr/>
          </p:nvSpPr>
          <p:spPr bwMode="auto">
            <a:xfrm>
              <a:off x="782" y="2189"/>
              <a:ext cx="3725"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latin typeface="Arial" pitchFamily="34" charset="0"/>
                </a:rPr>
                <a:t>  Алфавит сокращён до двух символов!</a:t>
              </a:r>
            </a:p>
          </p:txBody>
        </p:sp>
        <p:sp>
          <p:nvSpPr>
            <p:cNvPr id="25629"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4400">
                  <a:solidFill>
                    <a:schemeClr val="bg1"/>
                  </a:solidFill>
                  <a:latin typeface="Arial Black" pitchFamily="34" charset="0"/>
                </a:rPr>
                <a:t>!</a:t>
              </a:r>
            </a:p>
          </p:txBody>
        </p:sp>
      </p:grpSp>
      <p:sp>
        <p:nvSpPr>
          <p:cNvPr id="23591" name="Rectangle 39"/>
          <p:cNvSpPr>
            <a:spLocks noChangeArrowheads="1"/>
          </p:cNvSpPr>
          <p:nvPr/>
        </p:nvSpPr>
        <p:spPr bwMode="auto">
          <a:xfrm>
            <a:off x="633413" y="3619500"/>
            <a:ext cx="82296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eaLnBrk="0" hangingPunct="0">
              <a:spcBef>
                <a:spcPct val="20000"/>
              </a:spcBef>
              <a:buChar char="•"/>
              <a:tabLst>
                <a:tab pos="539750" algn="ctr"/>
                <a:tab pos="1258888" algn="l"/>
              </a:tabLst>
              <a:defRPr sz="3200">
                <a:solidFill>
                  <a:schemeClr val="tx1"/>
                </a:solidFill>
                <a:latin typeface="Arial" charset="0"/>
              </a:defRPr>
            </a:lvl1pPr>
            <a:lvl2pPr marL="742950" indent="-285750" eaLnBrk="0" hangingPunct="0">
              <a:spcBef>
                <a:spcPct val="20000"/>
              </a:spcBef>
              <a:buChar char="–"/>
              <a:tabLst>
                <a:tab pos="539750" algn="ctr"/>
                <a:tab pos="1258888" algn="l"/>
              </a:tabLst>
              <a:defRPr sz="2800">
                <a:solidFill>
                  <a:schemeClr val="tx1"/>
                </a:solidFill>
                <a:latin typeface="Arial" charset="0"/>
              </a:defRPr>
            </a:lvl2pPr>
            <a:lvl3pPr marL="1143000" indent="-228600" eaLnBrk="0" hangingPunct="0">
              <a:spcBef>
                <a:spcPct val="20000"/>
              </a:spcBef>
              <a:buChar char="•"/>
              <a:tabLst>
                <a:tab pos="539750" algn="ctr"/>
                <a:tab pos="1258888" algn="l"/>
              </a:tabLst>
              <a:defRPr sz="2400">
                <a:solidFill>
                  <a:schemeClr val="tx1"/>
                </a:solidFill>
                <a:latin typeface="Arial" charset="0"/>
              </a:defRPr>
            </a:lvl3pPr>
            <a:lvl4pPr marL="1600200" indent="-228600" eaLnBrk="0" hangingPunct="0">
              <a:spcBef>
                <a:spcPct val="20000"/>
              </a:spcBef>
              <a:buChar char="–"/>
              <a:tabLst>
                <a:tab pos="539750" algn="ctr"/>
                <a:tab pos="1258888" algn="l"/>
              </a:tabLst>
              <a:defRPr sz="2000">
                <a:solidFill>
                  <a:schemeClr val="tx1"/>
                </a:solidFill>
                <a:latin typeface="Arial" charset="0"/>
              </a:defRPr>
            </a:lvl4pPr>
            <a:lvl5pPr marL="2057400" indent="-228600" eaLnBrk="0" hangingPunct="0">
              <a:spcBef>
                <a:spcPct val="20000"/>
              </a:spcBef>
              <a:buChar char="»"/>
              <a:tabLst>
                <a:tab pos="539750" algn="ctr"/>
                <a:tab pos="1258888" algn="l"/>
              </a:tabLst>
              <a:defRPr sz="2000">
                <a:solidFill>
                  <a:schemeClr val="tx1"/>
                </a:solidFill>
                <a:latin typeface="Arial" charset="0"/>
              </a:defRPr>
            </a:lvl5pPr>
            <a:lvl6pPr marL="2514600" indent="-228600" eaLnBrk="0" fontAlgn="base" hangingPunct="0">
              <a:spcBef>
                <a:spcPct val="20000"/>
              </a:spcBef>
              <a:spcAft>
                <a:spcPct val="0"/>
              </a:spcAft>
              <a:buChar char="»"/>
              <a:tabLst>
                <a:tab pos="539750" algn="ctr"/>
                <a:tab pos="1258888" algn="l"/>
              </a:tabLst>
              <a:defRPr sz="2000">
                <a:solidFill>
                  <a:schemeClr val="tx1"/>
                </a:solidFill>
                <a:latin typeface="Arial" charset="0"/>
              </a:defRPr>
            </a:lvl6pPr>
            <a:lvl7pPr marL="2971800" indent="-228600" eaLnBrk="0" fontAlgn="base" hangingPunct="0">
              <a:spcBef>
                <a:spcPct val="20000"/>
              </a:spcBef>
              <a:spcAft>
                <a:spcPct val="0"/>
              </a:spcAft>
              <a:buChar char="»"/>
              <a:tabLst>
                <a:tab pos="539750" algn="ctr"/>
                <a:tab pos="1258888" algn="l"/>
              </a:tabLst>
              <a:defRPr sz="2000">
                <a:solidFill>
                  <a:schemeClr val="tx1"/>
                </a:solidFill>
                <a:latin typeface="Arial" charset="0"/>
              </a:defRPr>
            </a:lvl7pPr>
            <a:lvl8pPr marL="3429000" indent="-228600" eaLnBrk="0" fontAlgn="base" hangingPunct="0">
              <a:spcBef>
                <a:spcPct val="20000"/>
              </a:spcBef>
              <a:spcAft>
                <a:spcPct val="0"/>
              </a:spcAft>
              <a:buChar char="»"/>
              <a:tabLst>
                <a:tab pos="539750" algn="ctr"/>
                <a:tab pos="1258888" algn="l"/>
              </a:tabLst>
              <a:defRPr sz="2000">
                <a:solidFill>
                  <a:schemeClr val="tx1"/>
                </a:solidFill>
                <a:latin typeface="Arial" charset="0"/>
              </a:defRPr>
            </a:lvl8pPr>
            <a:lvl9pPr marL="3886200" indent="-228600" eaLnBrk="0" fontAlgn="base" hangingPunct="0">
              <a:spcBef>
                <a:spcPct val="20000"/>
              </a:spcBef>
              <a:spcAft>
                <a:spcPct val="0"/>
              </a:spcAft>
              <a:buChar char="»"/>
              <a:tabLst>
                <a:tab pos="539750" algn="ctr"/>
                <a:tab pos="1258888" algn="l"/>
              </a:tabLst>
              <a:defRPr sz="2000">
                <a:solidFill>
                  <a:schemeClr val="tx1"/>
                </a:solidFill>
                <a:latin typeface="Arial" charset="0"/>
              </a:defRPr>
            </a:lvl9pPr>
          </a:lstStyle>
          <a:p>
            <a:pPr algn="just">
              <a:spcBef>
                <a:spcPct val="0"/>
              </a:spcBef>
              <a:buFontTx/>
              <a:buNone/>
            </a:pPr>
            <a:r>
              <a:rPr lang="ru-RU" altLang="ru-RU" sz="2400">
                <a:cs typeface="Times New Roman" pitchFamily="18" charset="0"/>
              </a:rPr>
              <a:t>	</a:t>
            </a:r>
            <a:r>
              <a:rPr lang="ru-RU" altLang="ru-RU" sz="2400" b="1">
                <a:solidFill>
                  <a:srgbClr val="333399"/>
                </a:solidFill>
                <a:latin typeface="Calibri" pitchFamily="34" charset="0"/>
                <a:cs typeface="Times New Roman" pitchFamily="18" charset="0"/>
                <a:sym typeface="Symbol" pitchFamily="18" charset="2"/>
              </a:rPr>
              <a:t></a:t>
            </a:r>
            <a:r>
              <a:rPr lang="ru-RU" altLang="ru-RU" sz="2400">
                <a:cs typeface="Times New Roman" pitchFamily="18" charset="0"/>
              </a:rPr>
              <a:t>	</a:t>
            </a:r>
            <a:r>
              <a:rPr lang="ru-RU" altLang="ru-RU" sz="2400">
                <a:cs typeface="Times New Roman" pitchFamily="18" charset="0"/>
                <a:sym typeface="Symbol" pitchFamily="18" charset="2"/>
              </a:rPr>
              <a:t>переместить каретку на 1 ячейку влево</a:t>
            </a:r>
            <a:endParaRPr lang="ru-RU" altLang="ru-RU" sz="1600">
              <a:sym typeface="Symbol" pitchFamily="18" charset="2"/>
            </a:endParaRPr>
          </a:p>
          <a:p>
            <a:pPr algn="just">
              <a:spcBef>
                <a:spcPct val="0"/>
              </a:spcBef>
              <a:buFontTx/>
              <a:buNone/>
            </a:pPr>
            <a:r>
              <a:rPr lang="ru-RU" altLang="ru-RU" sz="2400" b="1">
                <a:solidFill>
                  <a:srgbClr val="333399"/>
                </a:solidFill>
                <a:latin typeface="Calibri" pitchFamily="34" charset="0"/>
                <a:cs typeface="Times New Roman" pitchFamily="18" charset="0"/>
                <a:sym typeface="Symbol" pitchFamily="18" charset="2"/>
              </a:rPr>
              <a:t>	</a:t>
            </a:r>
            <a:r>
              <a:rPr lang="ru-RU" altLang="ru-RU" sz="2400" b="1">
                <a:solidFill>
                  <a:srgbClr val="333399"/>
                </a:solidFill>
                <a:cs typeface="Times New Roman" pitchFamily="18" charset="0"/>
              </a:rPr>
              <a:t> </a:t>
            </a:r>
            <a:r>
              <a:rPr lang="ru-RU" altLang="ru-RU" sz="2400">
                <a:latin typeface="Calibri" pitchFamily="34" charset="0"/>
                <a:cs typeface="Times New Roman" pitchFamily="18" charset="0"/>
                <a:sym typeface="Symbol" pitchFamily="18" charset="2"/>
              </a:rPr>
              <a:t>	</a:t>
            </a:r>
            <a:r>
              <a:rPr lang="ru-RU" altLang="ru-RU" sz="2400">
                <a:cs typeface="Times New Roman" pitchFamily="18" charset="0"/>
                <a:sym typeface="Symbol" pitchFamily="18" charset="2"/>
              </a:rPr>
              <a:t>переместить каретку на 1 ячейку вправо</a:t>
            </a:r>
          </a:p>
          <a:p>
            <a:pPr algn="just">
              <a:spcBef>
                <a:spcPct val="0"/>
              </a:spcBef>
              <a:buFontTx/>
              <a:buNone/>
            </a:pPr>
            <a:r>
              <a:rPr lang="en-US" altLang="ru-RU" sz="2400" b="1">
                <a:latin typeface="Courier New" pitchFamily="49" charset="0"/>
                <a:ea typeface="Times New Roman" pitchFamily="18" charset="0"/>
                <a:cs typeface="Courier New" pitchFamily="49" charset="0"/>
                <a:sym typeface="Symbol" pitchFamily="18" charset="2"/>
              </a:rPr>
              <a:t>	</a:t>
            </a:r>
            <a:r>
              <a:rPr lang="en-US" altLang="ru-RU" sz="2400" b="1">
                <a:solidFill>
                  <a:srgbClr val="333399"/>
                </a:solidFill>
                <a:latin typeface="Courier New" pitchFamily="49" charset="0"/>
                <a:ea typeface="Times New Roman" pitchFamily="18" charset="0"/>
                <a:cs typeface="Courier New" pitchFamily="49" charset="0"/>
                <a:sym typeface="Symbol" pitchFamily="18" charset="2"/>
              </a:rPr>
              <a:t>0</a:t>
            </a:r>
            <a:r>
              <a:rPr lang="ru-RU" altLang="ru-RU" sz="2400">
                <a:cs typeface="Times New Roman" pitchFamily="18" charset="0"/>
                <a:sym typeface="Symbol" pitchFamily="18" charset="2"/>
              </a:rPr>
              <a:t>	стереть метку в рабочей ячейке (записать </a:t>
            </a:r>
            <a:r>
              <a:rPr lang="ru-RU" altLang="ru-RU" sz="2400" b="1">
                <a:solidFill>
                  <a:srgbClr val="333399"/>
                </a:solidFill>
                <a:latin typeface="Courier New" pitchFamily="49" charset="0"/>
                <a:cs typeface="Times New Roman" pitchFamily="18" charset="0"/>
                <a:sym typeface="Symbol" pitchFamily="18" charset="2"/>
              </a:rPr>
              <a:t>0</a:t>
            </a:r>
            <a:r>
              <a:rPr lang="ru-RU" altLang="ru-RU" sz="2400">
                <a:cs typeface="Times New Roman" pitchFamily="18" charset="0"/>
                <a:sym typeface="Symbol" pitchFamily="18" charset="2"/>
              </a:rPr>
              <a:t>)</a:t>
            </a:r>
          </a:p>
          <a:p>
            <a:pPr algn="just">
              <a:spcBef>
                <a:spcPct val="0"/>
              </a:spcBef>
              <a:buFontTx/>
              <a:buNone/>
            </a:pPr>
            <a:r>
              <a:rPr lang="ru-RU" altLang="ru-RU" sz="2400">
                <a:latin typeface="Calibri" pitchFamily="34" charset="0"/>
                <a:cs typeface="Times New Roman" pitchFamily="18" charset="0"/>
                <a:sym typeface="Symbol" pitchFamily="18" charset="2"/>
              </a:rPr>
              <a:t>	</a:t>
            </a:r>
            <a:r>
              <a:rPr lang="en-US" altLang="ru-RU" sz="2400" b="1">
                <a:solidFill>
                  <a:srgbClr val="333399"/>
                </a:solidFill>
                <a:latin typeface="Courier New" pitchFamily="49" charset="0"/>
                <a:cs typeface="Times New Roman" pitchFamily="18" charset="0"/>
                <a:sym typeface="Symbol" pitchFamily="18" charset="2"/>
              </a:rPr>
              <a:t>1</a:t>
            </a:r>
            <a:r>
              <a:rPr lang="ru-RU" altLang="ru-RU" sz="2400" b="1">
                <a:latin typeface="Courier New" pitchFamily="49" charset="0"/>
                <a:cs typeface="Times New Roman" pitchFamily="18" charset="0"/>
                <a:sym typeface="Symbol" pitchFamily="18" charset="2"/>
              </a:rPr>
              <a:t>	</a:t>
            </a:r>
            <a:r>
              <a:rPr lang="ru-RU" altLang="ru-RU" sz="2400">
                <a:cs typeface="Times New Roman" pitchFamily="18" charset="0"/>
                <a:sym typeface="Symbol" pitchFamily="18" charset="2"/>
              </a:rPr>
              <a:t>поставить метку в рабочей ячейке (записать </a:t>
            </a:r>
            <a:r>
              <a:rPr lang="ru-RU" altLang="ru-RU" sz="2400" b="1">
                <a:solidFill>
                  <a:srgbClr val="333399"/>
                </a:solidFill>
                <a:latin typeface="Courier New" pitchFamily="49" charset="0"/>
                <a:cs typeface="Times New Roman" pitchFamily="18" charset="0"/>
                <a:sym typeface="Symbol" pitchFamily="18" charset="2"/>
              </a:rPr>
              <a:t>1</a:t>
            </a:r>
            <a:r>
              <a:rPr lang="ru-RU" altLang="ru-RU" sz="2400">
                <a:cs typeface="Times New Roman" pitchFamily="18" charset="0"/>
                <a:sym typeface="Symbol" pitchFamily="18" charset="2"/>
              </a:rPr>
              <a:t>)</a:t>
            </a:r>
          </a:p>
          <a:p>
            <a:pPr algn="just">
              <a:spcBef>
                <a:spcPct val="0"/>
              </a:spcBef>
              <a:buFontTx/>
              <a:buNone/>
            </a:pPr>
            <a:r>
              <a:rPr lang="en-US" altLang="ru-RU" sz="2400" b="1">
                <a:latin typeface="Courier New" pitchFamily="49" charset="0"/>
                <a:cs typeface="Times New Roman" pitchFamily="18" charset="0"/>
                <a:sym typeface="Symbol" pitchFamily="18" charset="2"/>
              </a:rPr>
              <a:t>	</a:t>
            </a:r>
            <a:r>
              <a:rPr lang="ru-RU" altLang="ru-RU" sz="2400" b="1">
                <a:solidFill>
                  <a:srgbClr val="333399"/>
                </a:solidFill>
                <a:latin typeface="Courier New" pitchFamily="49" charset="0"/>
                <a:cs typeface="Times New Roman" pitchFamily="18" charset="0"/>
                <a:sym typeface="Symbol" pitchFamily="18" charset="2"/>
              </a:rPr>
              <a:t>? </a:t>
            </a:r>
            <a:r>
              <a:rPr lang="en-US" altLang="ru-RU" sz="2400" b="1">
                <a:solidFill>
                  <a:srgbClr val="333399"/>
                </a:solidFill>
                <a:latin typeface="Courier New" pitchFamily="49" charset="0"/>
                <a:cs typeface="Times New Roman" pitchFamily="18" charset="0"/>
                <a:sym typeface="Symbol" pitchFamily="18" charset="2"/>
              </a:rPr>
              <a:t>n</a:t>
            </a:r>
            <a:r>
              <a:rPr lang="ru-RU" altLang="ru-RU" sz="2400" b="1" baseline="-30000">
                <a:solidFill>
                  <a:srgbClr val="333399"/>
                </a:solidFill>
                <a:latin typeface="Courier New" pitchFamily="49" charset="0"/>
                <a:cs typeface="Times New Roman" pitchFamily="18" charset="0"/>
                <a:sym typeface="Symbol" pitchFamily="18" charset="2"/>
              </a:rPr>
              <a:t>0</a:t>
            </a:r>
            <a:r>
              <a:rPr lang="ru-RU" altLang="ru-RU" sz="2400" b="1">
                <a:solidFill>
                  <a:srgbClr val="333399"/>
                </a:solidFill>
                <a:latin typeface="Courier New" pitchFamily="49" charset="0"/>
                <a:cs typeface="Times New Roman" pitchFamily="18" charset="0"/>
                <a:sym typeface="Symbol" pitchFamily="18" charset="2"/>
              </a:rPr>
              <a:t>,</a:t>
            </a:r>
            <a:r>
              <a:rPr lang="en-US" altLang="ru-RU" sz="2400" b="1">
                <a:solidFill>
                  <a:srgbClr val="333399"/>
                </a:solidFill>
                <a:latin typeface="Courier New" pitchFamily="49" charset="0"/>
                <a:cs typeface="Times New Roman" pitchFamily="18" charset="0"/>
                <a:sym typeface="Symbol" pitchFamily="18" charset="2"/>
              </a:rPr>
              <a:t>n</a:t>
            </a:r>
            <a:r>
              <a:rPr lang="ru-RU" altLang="ru-RU" sz="2400" b="1" baseline="-30000">
                <a:solidFill>
                  <a:srgbClr val="333399"/>
                </a:solidFill>
                <a:latin typeface="Courier New" pitchFamily="49" charset="0"/>
                <a:cs typeface="Times New Roman" pitchFamily="18" charset="0"/>
                <a:sym typeface="Symbol" pitchFamily="18" charset="2"/>
              </a:rPr>
              <a:t>1</a:t>
            </a:r>
            <a:r>
              <a:rPr lang="en-US" altLang="ru-RU" sz="2400" b="1" baseline="-30000">
                <a:latin typeface="Courier New" pitchFamily="49" charset="0"/>
                <a:cs typeface="Times New Roman" pitchFamily="18" charset="0"/>
                <a:sym typeface="Symbol" pitchFamily="18" charset="2"/>
              </a:rPr>
              <a:t>	</a:t>
            </a:r>
            <a:r>
              <a:rPr lang="ru-RU" altLang="ru-RU" sz="2400">
                <a:cs typeface="Times New Roman" pitchFamily="18" charset="0"/>
                <a:sym typeface="Symbol" pitchFamily="18" charset="2"/>
              </a:rPr>
              <a:t>если в рабочей ячейке нет метки, перейти к строке </a:t>
            </a:r>
            <a:r>
              <a:rPr lang="en-US" altLang="ru-RU" sz="2400" b="1">
                <a:solidFill>
                  <a:srgbClr val="333399"/>
                </a:solidFill>
                <a:latin typeface="Courier New" pitchFamily="49" charset="0"/>
                <a:cs typeface="Times New Roman" pitchFamily="18" charset="0"/>
                <a:sym typeface="Symbol" pitchFamily="18" charset="2"/>
              </a:rPr>
              <a:t>n</a:t>
            </a:r>
            <a:r>
              <a:rPr lang="ru-RU" altLang="ru-RU" sz="2400" b="1" baseline="-25000">
                <a:solidFill>
                  <a:srgbClr val="333399"/>
                </a:solidFill>
                <a:latin typeface="Courier New" pitchFamily="49" charset="0"/>
                <a:cs typeface="Times New Roman" pitchFamily="18" charset="0"/>
                <a:sym typeface="Symbol" pitchFamily="18" charset="2"/>
              </a:rPr>
              <a:t>0</a:t>
            </a:r>
            <a:r>
              <a:rPr lang="ru-RU" altLang="ru-RU" sz="2400">
                <a:cs typeface="Times New Roman" pitchFamily="18" charset="0"/>
                <a:sym typeface="Symbol" pitchFamily="18" charset="2"/>
              </a:rPr>
              <a:t>, иначе перейти к  строке </a:t>
            </a:r>
            <a:r>
              <a:rPr lang="en-US" altLang="ru-RU" sz="2400" b="1">
                <a:solidFill>
                  <a:srgbClr val="333399"/>
                </a:solidFill>
                <a:latin typeface="Courier New" pitchFamily="49" charset="0"/>
                <a:cs typeface="Times New Roman" pitchFamily="18" charset="0"/>
                <a:sym typeface="Symbol" pitchFamily="18" charset="2"/>
              </a:rPr>
              <a:t>n</a:t>
            </a:r>
            <a:r>
              <a:rPr lang="ru-RU" altLang="ru-RU" sz="2400" b="1" baseline="-25000">
                <a:solidFill>
                  <a:srgbClr val="333399"/>
                </a:solidFill>
                <a:latin typeface="Courier New" pitchFamily="49" charset="0"/>
                <a:cs typeface="Times New Roman" pitchFamily="18" charset="0"/>
                <a:sym typeface="Symbol" pitchFamily="18" charset="2"/>
              </a:rPr>
              <a:t>1</a:t>
            </a:r>
            <a:r>
              <a:rPr lang="ru-RU" altLang="ru-RU" sz="2400" b="1">
                <a:solidFill>
                  <a:srgbClr val="333399"/>
                </a:solidFill>
                <a:latin typeface="Courier New" pitchFamily="49" charset="0"/>
                <a:cs typeface="Times New Roman" pitchFamily="18" charset="0"/>
                <a:sym typeface="Symbol" pitchFamily="18" charset="2"/>
              </a:rPr>
              <a:t> </a:t>
            </a:r>
          </a:p>
          <a:p>
            <a:pPr algn="just">
              <a:spcBef>
                <a:spcPct val="0"/>
              </a:spcBef>
              <a:buFontTx/>
              <a:buNone/>
            </a:pPr>
            <a:r>
              <a:rPr lang="ru-RU" altLang="ru-RU" sz="2400">
                <a:latin typeface="Calibri" pitchFamily="34" charset="0"/>
                <a:cs typeface="Times New Roman" pitchFamily="18" charset="0"/>
                <a:sym typeface="Symbol" pitchFamily="18" charset="2"/>
              </a:rPr>
              <a:t>	</a:t>
            </a:r>
            <a:r>
              <a:rPr lang="ru-RU" altLang="ru-RU" sz="2400" b="1">
                <a:solidFill>
                  <a:srgbClr val="333399"/>
                </a:solidFill>
                <a:latin typeface="Courier New" pitchFamily="49" charset="0"/>
                <a:cs typeface="Times New Roman" pitchFamily="18" charset="0"/>
                <a:sym typeface="Symbol" pitchFamily="18" charset="2"/>
              </a:rPr>
              <a:t>стоп</a:t>
            </a:r>
            <a:r>
              <a:rPr lang="ru-RU" altLang="ru-RU" sz="2400">
                <a:cs typeface="Times New Roman" pitchFamily="18" charset="0"/>
                <a:sym typeface="Symbol" pitchFamily="18" charset="2"/>
              </a:rPr>
              <a:t>	остановить машину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591">
                                            <p:txEl>
                                              <p:pRg st="0" end="0"/>
                                            </p:txEl>
                                          </p:spTgt>
                                        </p:tgtEl>
                                        <p:attrNameLst>
                                          <p:attrName>style.visibility</p:attrName>
                                        </p:attrNameLst>
                                      </p:cBhvr>
                                      <p:to>
                                        <p:strVal val="visible"/>
                                      </p:to>
                                    </p:set>
                                    <p:animEffect transition="in" filter="dissolve">
                                      <p:cBhvr>
                                        <p:cTn id="12" dur="500"/>
                                        <p:tgtEl>
                                          <p:spTgt spid="235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591">
                                            <p:txEl>
                                              <p:pRg st="1" end="1"/>
                                            </p:txEl>
                                          </p:spTgt>
                                        </p:tgtEl>
                                        <p:attrNameLst>
                                          <p:attrName>style.visibility</p:attrName>
                                        </p:attrNameLst>
                                      </p:cBhvr>
                                      <p:to>
                                        <p:strVal val="visible"/>
                                      </p:to>
                                    </p:set>
                                    <p:animEffect transition="in" filter="dissolve">
                                      <p:cBhvr>
                                        <p:cTn id="17" dur="500"/>
                                        <p:tgtEl>
                                          <p:spTgt spid="2359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3591">
                                            <p:txEl>
                                              <p:pRg st="2" end="2"/>
                                            </p:txEl>
                                          </p:spTgt>
                                        </p:tgtEl>
                                        <p:attrNameLst>
                                          <p:attrName>style.visibility</p:attrName>
                                        </p:attrNameLst>
                                      </p:cBhvr>
                                      <p:to>
                                        <p:strVal val="visible"/>
                                      </p:to>
                                    </p:set>
                                    <p:animEffect transition="in" filter="dissolve">
                                      <p:cBhvr>
                                        <p:cTn id="22" dur="500"/>
                                        <p:tgtEl>
                                          <p:spTgt spid="2359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3591">
                                            <p:txEl>
                                              <p:pRg st="3" end="3"/>
                                            </p:txEl>
                                          </p:spTgt>
                                        </p:tgtEl>
                                        <p:attrNameLst>
                                          <p:attrName>style.visibility</p:attrName>
                                        </p:attrNameLst>
                                      </p:cBhvr>
                                      <p:to>
                                        <p:strVal val="visible"/>
                                      </p:to>
                                    </p:set>
                                    <p:animEffect transition="in" filter="dissolve">
                                      <p:cBhvr>
                                        <p:cTn id="27" dur="500"/>
                                        <p:tgtEl>
                                          <p:spTgt spid="2359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3591">
                                            <p:txEl>
                                              <p:pRg st="4" end="4"/>
                                            </p:txEl>
                                          </p:spTgt>
                                        </p:tgtEl>
                                        <p:attrNameLst>
                                          <p:attrName>style.visibility</p:attrName>
                                        </p:attrNameLst>
                                      </p:cBhvr>
                                      <p:to>
                                        <p:strVal val="visible"/>
                                      </p:to>
                                    </p:set>
                                    <p:animEffect transition="in" filter="dissolve">
                                      <p:cBhvr>
                                        <p:cTn id="32" dur="500"/>
                                        <p:tgtEl>
                                          <p:spTgt spid="2359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3591">
                                            <p:txEl>
                                              <p:pRg st="5" end="5"/>
                                            </p:txEl>
                                          </p:spTgt>
                                        </p:tgtEl>
                                        <p:attrNameLst>
                                          <p:attrName>style.visibility</p:attrName>
                                        </p:attrNameLst>
                                      </p:cBhvr>
                                      <p:to>
                                        <p:strVal val="visible"/>
                                      </p:to>
                                    </p:set>
                                    <p:animEffect transition="in" filter="dissolve">
                                      <p:cBhvr>
                                        <p:cTn id="37" dur="500"/>
                                        <p:tgtEl>
                                          <p:spTgt spid="235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Заголовок 1"/>
          <p:cNvSpPr>
            <a:spLocks noGrp="1"/>
          </p:cNvSpPr>
          <p:nvPr>
            <p:ph type="title"/>
          </p:nvPr>
        </p:nvSpPr>
        <p:spPr>
          <a:xfrm>
            <a:off x="311150" y="301625"/>
            <a:ext cx="8375650" cy="471488"/>
          </a:xfrm>
        </p:spPr>
        <p:txBody>
          <a:bodyPr/>
          <a:lstStyle/>
          <a:p>
            <a:r>
              <a:rPr lang="ru-RU" altLang="ru-RU" smtClean="0"/>
              <a:t>Программа для машины Поста</a:t>
            </a:r>
          </a:p>
        </p:txBody>
      </p:sp>
      <p:sp>
        <p:nvSpPr>
          <p:cNvPr id="26627"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B20F552C-C4CC-4B1C-B67F-916B5107763D}" type="slidenum">
              <a:rPr lang="ru-RU" altLang="ru-RU" sz="1400" smtClean="0"/>
              <a:pPr eaLnBrk="1" hangingPunct="1">
                <a:spcBef>
                  <a:spcPct val="0"/>
                </a:spcBef>
                <a:buFontTx/>
                <a:buNone/>
              </a:pPr>
              <a:t>22</a:t>
            </a:fld>
            <a:endParaRPr lang="ru-RU" altLang="ru-RU" sz="1400" smtClean="0"/>
          </a:p>
        </p:txBody>
      </p:sp>
      <p:sp>
        <p:nvSpPr>
          <p:cNvPr id="37889" name="Rectangle 1"/>
          <p:cNvSpPr>
            <a:spLocks noChangeArrowheads="1"/>
          </p:cNvSpPr>
          <p:nvPr/>
        </p:nvSpPr>
        <p:spPr bwMode="auto">
          <a:xfrm>
            <a:off x="488950" y="923925"/>
            <a:ext cx="21272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eaLnBrk="0" hangingPunct="0">
              <a:spcBef>
                <a:spcPct val="20000"/>
              </a:spcBef>
              <a:buChar char="•"/>
              <a:tabLst>
                <a:tab pos="990600" algn="l"/>
              </a:tabLst>
              <a:defRPr sz="3200">
                <a:solidFill>
                  <a:schemeClr val="tx1"/>
                </a:solidFill>
                <a:latin typeface="Arial" charset="0"/>
              </a:defRPr>
            </a:lvl1pPr>
            <a:lvl2pPr marL="742950" indent="-285750" eaLnBrk="0" hangingPunct="0">
              <a:spcBef>
                <a:spcPct val="20000"/>
              </a:spcBef>
              <a:buChar char="–"/>
              <a:tabLst>
                <a:tab pos="990600" algn="l"/>
              </a:tabLst>
              <a:defRPr sz="2800">
                <a:solidFill>
                  <a:schemeClr val="tx1"/>
                </a:solidFill>
                <a:latin typeface="Arial" charset="0"/>
              </a:defRPr>
            </a:lvl2pPr>
            <a:lvl3pPr marL="1143000" indent="-228600" eaLnBrk="0" hangingPunct="0">
              <a:spcBef>
                <a:spcPct val="20000"/>
              </a:spcBef>
              <a:buChar char="•"/>
              <a:tabLst>
                <a:tab pos="990600" algn="l"/>
              </a:tabLst>
              <a:defRPr sz="2400">
                <a:solidFill>
                  <a:schemeClr val="tx1"/>
                </a:solidFill>
                <a:latin typeface="Arial" charset="0"/>
              </a:defRPr>
            </a:lvl3pPr>
            <a:lvl4pPr marL="1600200" indent="-228600" eaLnBrk="0" hangingPunct="0">
              <a:spcBef>
                <a:spcPct val="20000"/>
              </a:spcBef>
              <a:buChar char="–"/>
              <a:tabLst>
                <a:tab pos="990600" algn="l"/>
              </a:tabLst>
              <a:defRPr sz="2000">
                <a:solidFill>
                  <a:schemeClr val="tx1"/>
                </a:solidFill>
                <a:latin typeface="Arial" charset="0"/>
              </a:defRPr>
            </a:lvl4pPr>
            <a:lvl5pPr marL="2057400" indent="-228600" eaLnBrk="0" hangingPunct="0">
              <a:spcBef>
                <a:spcPct val="20000"/>
              </a:spcBef>
              <a:buChar char="»"/>
              <a:tabLst>
                <a:tab pos="990600" algn="l"/>
              </a:tabLst>
              <a:defRPr sz="2000">
                <a:solidFill>
                  <a:schemeClr val="tx1"/>
                </a:solidFill>
                <a:latin typeface="Arial" charset="0"/>
              </a:defRPr>
            </a:lvl5pPr>
            <a:lvl6pPr marL="2514600" indent="-228600" eaLnBrk="0" fontAlgn="base" hangingPunct="0">
              <a:spcBef>
                <a:spcPct val="20000"/>
              </a:spcBef>
              <a:spcAft>
                <a:spcPct val="0"/>
              </a:spcAft>
              <a:buChar char="»"/>
              <a:tabLst>
                <a:tab pos="990600" algn="l"/>
              </a:tabLst>
              <a:defRPr sz="2000">
                <a:solidFill>
                  <a:schemeClr val="tx1"/>
                </a:solidFill>
                <a:latin typeface="Arial" charset="0"/>
              </a:defRPr>
            </a:lvl6pPr>
            <a:lvl7pPr marL="2971800" indent="-228600" eaLnBrk="0" fontAlgn="base" hangingPunct="0">
              <a:spcBef>
                <a:spcPct val="20000"/>
              </a:spcBef>
              <a:spcAft>
                <a:spcPct val="0"/>
              </a:spcAft>
              <a:buChar char="»"/>
              <a:tabLst>
                <a:tab pos="990600" algn="l"/>
              </a:tabLst>
              <a:defRPr sz="2000">
                <a:solidFill>
                  <a:schemeClr val="tx1"/>
                </a:solidFill>
                <a:latin typeface="Arial" charset="0"/>
              </a:defRPr>
            </a:lvl7pPr>
            <a:lvl8pPr marL="3429000" indent="-228600" eaLnBrk="0" fontAlgn="base" hangingPunct="0">
              <a:spcBef>
                <a:spcPct val="20000"/>
              </a:spcBef>
              <a:spcAft>
                <a:spcPct val="0"/>
              </a:spcAft>
              <a:buChar char="»"/>
              <a:tabLst>
                <a:tab pos="990600" algn="l"/>
              </a:tabLst>
              <a:defRPr sz="2000">
                <a:solidFill>
                  <a:schemeClr val="tx1"/>
                </a:solidFill>
                <a:latin typeface="Arial" charset="0"/>
              </a:defRPr>
            </a:lvl8pPr>
            <a:lvl9pPr marL="3886200" indent="-228600" eaLnBrk="0" fontAlgn="base" hangingPunct="0">
              <a:spcBef>
                <a:spcPct val="20000"/>
              </a:spcBef>
              <a:spcAft>
                <a:spcPct val="0"/>
              </a:spcAft>
              <a:buChar char="»"/>
              <a:tabLst>
                <a:tab pos="990600" algn="l"/>
              </a:tabLst>
              <a:defRPr sz="2000">
                <a:solidFill>
                  <a:schemeClr val="tx1"/>
                </a:solidFill>
                <a:latin typeface="Arial" charset="0"/>
              </a:defRPr>
            </a:lvl9pPr>
          </a:lstStyle>
          <a:p>
            <a:pPr algn="just">
              <a:spcBef>
                <a:spcPct val="0"/>
              </a:spcBef>
              <a:buFontTx/>
              <a:buNone/>
            </a:pPr>
            <a:r>
              <a:rPr lang="ru-RU" altLang="ru-RU" sz="2400" b="1">
                <a:latin typeface="Courier New" pitchFamily="49" charset="0"/>
                <a:ea typeface="Times New Roman" pitchFamily="18" charset="0"/>
                <a:cs typeface="Courier New" pitchFamily="49" charset="0"/>
              </a:rPr>
              <a:t>1. </a:t>
            </a:r>
            <a:r>
              <a:rPr lang="ru-RU" altLang="ru-RU" sz="2400">
                <a:latin typeface="Calibri" pitchFamily="34" charset="0"/>
                <a:ea typeface="Times New Roman" pitchFamily="18" charset="0"/>
                <a:cs typeface="Courier New" pitchFamily="49" charset="0"/>
                <a:sym typeface="Symbol" pitchFamily="18" charset="2"/>
              </a:rPr>
              <a:t></a:t>
            </a:r>
            <a:endParaRPr lang="ru-RU" altLang="ru-RU" sz="2400">
              <a:ea typeface="Times New Roman" pitchFamily="18" charset="0"/>
              <a:cs typeface="Courier New" pitchFamily="49" charset="0"/>
            </a:endParaRPr>
          </a:p>
          <a:p>
            <a:pPr algn="just">
              <a:spcBef>
                <a:spcPct val="0"/>
              </a:spcBef>
              <a:buFontTx/>
              <a:buNone/>
            </a:pPr>
            <a:r>
              <a:rPr lang="ru-RU" altLang="ru-RU" sz="2400" b="1">
                <a:latin typeface="Courier New" pitchFamily="49" charset="0"/>
                <a:ea typeface="Times New Roman" pitchFamily="18" charset="0"/>
                <a:cs typeface="Courier New" pitchFamily="49" charset="0"/>
                <a:sym typeface="Symbol" pitchFamily="18" charset="2"/>
              </a:rPr>
              <a:t>2. ? 1,3</a:t>
            </a:r>
            <a:r>
              <a:rPr lang="ru-RU" altLang="ru-RU" sz="2400" b="1" baseline="-30000">
                <a:latin typeface="Courier New" pitchFamily="49" charset="0"/>
                <a:ea typeface="Times New Roman" pitchFamily="18" charset="0"/>
                <a:cs typeface="Courier New" pitchFamily="49" charset="0"/>
                <a:sym typeface="Symbol" pitchFamily="18" charset="2"/>
              </a:rPr>
              <a:t>	</a:t>
            </a:r>
            <a:r>
              <a:rPr lang="ru-RU" altLang="ru-RU" sz="2400" b="1">
                <a:latin typeface="Courier New" pitchFamily="49" charset="0"/>
                <a:ea typeface="Times New Roman" pitchFamily="18" charset="0"/>
                <a:cs typeface="Courier New" pitchFamily="49" charset="0"/>
                <a:sym typeface="Symbol" pitchFamily="18" charset="2"/>
              </a:rPr>
              <a:t> </a:t>
            </a:r>
            <a:endParaRPr lang="ru-RU" altLang="ru-RU" sz="2400">
              <a:ea typeface="Times New Roman" pitchFamily="18" charset="0"/>
              <a:cs typeface="Courier New" pitchFamily="49" charset="0"/>
              <a:sym typeface="Symbol" pitchFamily="18" charset="2"/>
            </a:endParaRPr>
          </a:p>
          <a:p>
            <a:pPr algn="just">
              <a:spcBef>
                <a:spcPct val="0"/>
              </a:spcBef>
              <a:buFontTx/>
              <a:buNone/>
            </a:pPr>
            <a:r>
              <a:rPr lang="ru-RU" altLang="ru-RU" sz="2400" b="1">
                <a:latin typeface="Courier New" pitchFamily="49" charset="0"/>
                <a:ea typeface="Times New Roman" pitchFamily="18" charset="0"/>
                <a:cs typeface="Courier New" pitchFamily="49" charset="0"/>
                <a:sym typeface="Symbol" pitchFamily="18" charset="2"/>
              </a:rPr>
              <a:t>3. стоп</a:t>
            </a:r>
            <a:endParaRPr lang="ru-RU" altLang="ru-RU" sz="2400">
              <a:latin typeface="Calibri" pitchFamily="34" charset="0"/>
              <a:ea typeface="Times New Roman" pitchFamily="18" charset="0"/>
              <a:cs typeface="Courier New" pitchFamily="49" charset="0"/>
              <a:sym typeface="Symbol" pitchFamily="18" charset="2"/>
            </a:endParaRPr>
          </a:p>
        </p:txBody>
      </p:sp>
      <p:sp>
        <p:nvSpPr>
          <p:cNvPr id="5" name="AutoShape 18"/>
          <p:cNvSpPr>
            <a:spLocks noChangeArrowheads="1"/>
          </p:cNvSpPr>
          <p:nvPr/>
        </p:nvSpPr>
        <p:spPr bwMode="auto">
          <a:xfrm>
            <a:off x="446088" y="2401888"/>
            <a:ext cx="2030412" cy="760412"/>
          </a:xfrm>
          <a:prstGeom prst="wedgeRoundRectCallout">
            <a:avLst>
              <a:gd name="adj1" fmla="val -34333"/>
              <a:gd name="adj2" fmla="val -102884"/>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400">
                <a:ea typeface="SimSun" pitchFamily="2" charset="-122"/>
              </a:rPr>
              <a:t>строки нумеруются</a:t>
            </a:r>
            <a:endParaRPr lang="ru-RU" altLang="ru-RU" sz="2400"/>
          </a:p>
        </p:txBody>
      </p:sp>
      <p:grpSp>
        <p:nvGrpSpPr>
          <p:cNvPr id="2" name="Group 34"/>
          <p:cNvGrpSpPr>
            <a:grpSpLocks/>
          </p:cNvGrpSpPr>
          <p:nvPr/>
        </p:nvGrpSpPr>
        <p:grpSpPr bwMode="auto">
          <a:xfrm>
            <a:off x="2490788" y="895350"/>
            <a:ext cx="2643187" cy="663575"/>
            <a:chOff x="464" y="2126"/>
            <a:chExt cx="1665" cy="418"/>
          </a:xfrm>
        </p:grpSpPr>
        <p:sp>
          <p:nvSpPr>
            <p:cNvPr id="7" name="Text Box 32"/>
            <p:cNvSpPr txBox="1">
              <a:spLocks noChangeArrowheads="1"/>
            </p:cNvSpPr>
            <p:nvPr/>
          </p:nvSpPr>
          <p:spPr bwMode="auto">
            <a:xfrm>
              <a:off x="782" y="2189"/>
              <a:ext cx="1347"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Что делает?</a:t>
              </a:r>
            </a:p>
          </p:txBody>
        </p:sp>
        <p:sp>
          <p:nvSpPr>
            <p:cNvPr id="26663"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
        <p:nvSpPr>
          <p:cNvPr id="9" name="Прямоугольник 8"/>
          <p:cNvSpPr>
            <a:spLocks noChangeArrowheads="1"/>
          </p:cNvSpPr>
          <p:nvPr/>
        </p:nvSpPr>
        <p:spPr bwMode="auto">
          <a:xfrm>
            <a:off x="5497513" y="950913"/>
            <a:ext cx="3273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zh-CN" sz="2400">
                <a:solidFill>
                  <a:srgbClr val="000000"/>
                </a:solidFill>
                <a:ea typeface="SimSun" pitchFamily="2" charset="-122"/>
              </a:rPr>
              <a:t>команда с переходом</a:t>
            </a:r>
            <a:endParaRPr lang="ru-RU" altLang="ru-RU" sz="1800"/>
          </a:p>
        </p:txBody>
      </p:sp>
      <p:sp>
        <p:nvSpPr>
          <p:cNvPr id="10" name="Прямоугольник 9"/>
          <p:cNvSpPr/>
          <p:nvPr/>
        </p:nvSpPr>
        <p:spPr>
          <a:xfrm>
            <a:off x="6391275" y="1412875"/>
            <a:ext cx="1100138" cy="461963"/>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algn="just" eaLnBrk="0" hangingPunct="0">
              <a:tabLst>
                <a:tab pos="990600" algn="l"/>
              </a:tabLst>
              <a:defRPr/>
            </a:pPr>
            <a:r>
              <a:rPr lang="ru-RU" sz="2400" b="1" dirty="0">
                <a:solidFill>
                  <a:srgbClr val="000000"/>
                </a:solidFill>
                <a:latin typeface="Courier New" pitchFamily="49" charset="0"/>
                <a:ea typeface="Times New Roman" pitchFamily="18" charset="0"/>
                <a:cs typeface="Courier New" pitchFamily="49" charset="0"/>
              </a:rPr>
              <a:t> </a:t>
            </a:r>
            <a:r>
              <a:rPr lang="ru-RU" sz="2400" dirty="0">
                <a:solidFill>
                  <a:srgbClr val="000000"/>
                </a:solidFill>
                <a:latin typeface="Calibri" pitchFamily="34" charset="0"/>
                <a:ea typeface="Times New Roman" pitchFamily="18" charset="0"/>
                <a:cs typeface="Times New Roman" pitchFamily="18" charset="0"/>
                <a:sym typeface="Symbol" pitchFamily="18" charset="2"/>
              </a:rPr>
              <a:t> </a:t>
            </a:r>
            <a:r>
              <a:rPr lang="ru-RU" sz="2400" b="1" dirty="0">
                <a:solidFill>
                  <a:srgbClr val="000000"/>
                </a:solidFill>
                <a:latin typeface="Courier New" pitchFamily="49" charset="0"/>
                <a:ea typeface="Times New Roman" pitchFamily="18" charset="0"/>
                <a:cs typeface="Courier New" pitchFamily="49" charset="0"/>
                <a:sym typeface="Symbol" pitchFamily="18" charset="2"/>
              </a:rPr>
              <a:t>3</a:t>
            </a:r>
            <a:endParaRPr lang="ru-RU" dirty="0">
              <a:latin typeface="Arial" pitchFamily="34" charset="0"/>
            </a:endParaRPr>
          </a:p>
        </p:txBody>
      </p:sp>
      <p:sp>
        <p:nvSpPr>
          <p:cNvPr id="11" name="AutoShape 18"/>
          <p:cNvSpPr>
            <a:spLocks noChangeArrowheads="1"/>
          </p:cNvSpPr>
          <p:nvPr/>
        </p:nvSpPr>
        <p:spPr bwMode="auto">
          <a:xfrm>
            <a:off x="4903788" y="2319338"/>
            <a:ext cx="3824287" cy="760412"/>
          </a:xfrm>
          <a:prstGeom prst="wedgeRoundRectCallout">
            <a:avLst>
              <a:gd name="adj1" fmla="val 1204"/>
              <a:gd name="adj2" fmla="val -104097"/>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400">
                <a:ea typeface="SimSun" pitchFamily="2" charset="-122"/>
              </a:rPr>
              <a:t>сдвинуть каретку влево и перейти на строку 3</a:t>
            </a:r>
            <a:endParaRPr lang="ru-RU" altLang="ru-RU" sz="2400"/>
          </a:p>
        </p:txBody>
      </p:sp>
      <p:grpSp>
        <p:nvGrpSpPr>
          <p:cNvPr id="3" name="Group 34"/>
          <p:cNvGrpSpPr>
            <a:grpSpLocks/>
          </p:cNvGrpSpPr>
          <p:nvPr/>
        </p:nvGrpSpPr>
        <p:grpSpPr bwMode="auto">
          <a:xfrm>
            <a:off x="458788" y="3408363"/>
            <a:ext cx="4270375" cy="663575"/>
            <a:chOff x="464" y="2126"/>
            <a:chExt cx="2690" cy="418"/>
          </a:xfrm>
        </p:grpSpPr>
        <p:sp>
          <p:nvSpPr>
            <p:cNvPr id="16" name="Text Box 32"/>
            <p:cNvSpPr txBox="1">
              <a:spLocks noChangeArrowheads="1"/>
            </p:cNvSpPr>
            <p:nvPr/>
          </p:nvSpPr>
          <p:spPr bwMode="auto">
            <a:xfrm>
              <a:off x="782" y="2189"/>
              <a:ext cx="2372"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Как записывать числа?</a:t>
              </a:r>
            </a:p>
          </p:txBody>
        </p:sp>
        <p:sp>
          <p:nvSpPr>
            <p:cNvPr id="26661"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graphicFrame>
        <p:nvGraphicFramePr>
          <p:cNvPr id="18" name="Таблица 17"/>
          <p:cNvGraphicFramePr>
            <a:graphicFrameLocks noGrp="1"/>
          </p:cNvGraphicFramePr>
          <p:nvPr/>
        </p:nvGraphicFramePr>
        <p:xfrm>
          <a:off x="5427663" y="3505200"/>
          <a:ext cx="2819400" cy="420688"/>
        </p:xfrm>
        <a:graphic>
          <a:graphicData uri="http://schemas.openxmlformats.org/drawingml/2006/table">
            <a:tbl>
              <a:tblPr/>
              <a:tblGrid>
                <a:gridCol w="352084"/>
                <a:gridCol w="352993"/>
                <a:gridCol w="352083"/>
                <a:gridCol w="352993"/>
                <a:gridCol w="352084"/>
                <a:gridCol w="352083"/>
                <a:gridCol w="352993"/>
                <a:gridCol w="352084"/>
              </a:tblGrid>
              <a:tr h="4206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79" marR="68579"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79" marR="68579"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sym typeface="Wingdings" pitchFamily="2" charset="2"/>
                        </a:rPr>
                        <a:t></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79" marR="68579"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sym typeface="Wingdings" pitchFamily="2" charset="2"/>
                        </a:rPr>
                        <a:t></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79" marR="68579"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sym typeface="Wingdings" pitchFamily="2" charset="2"/>
                        </a:rPr>
                        <a:t></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79" marR="68579"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Wingdings" pitchFamily="2" charset="2"/>
                        </a:rPr>
                        <a:t></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79" marR="68579"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79" marR="68579"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79" marR="68579"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r>
            </a:tbl>
          </a:graphicData>
        </a:graphic>
      </p:graphicFrame>
      <p:sp>
        <p:nvSpPr>
          <p:cNvPr id="19" name="AutoShape 18"/>
          <p:cNvSpPr>
            <a:spLocks noChangeArrowheads="1"/>
          </p:cNvSpPr>
          <p:nvPr/>
        </p:nvSpPr>
        <p:spPr bwMode="auto">
          <a:xfrm>
            <a:off x="5184775" y="4165600"/>
            <a:ext cx="3370263" cy="452438"/>
          </a:xfrm>
          <a:prstGeom prst="wedgeRoundRectCallout">
            <a:avLst>
              <a:gd name="adj1" fmla="val 1204"/>
              <a:gd name="adj2" fmla="val -104097"/>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400">
                <a:ea typeface="SimSun" pitchFamily="2" charset="-122"/>
              </a:rPr>
              <a:t>4 в унарной системе!</a:t>
            </a:r>
            <a:endParaRPr lang="ru-RU" altLang="ru-RU" sz="2400"/>
          </a:p>
        </p:txBody>
      </p:sp>
      <p:grpSp>
        <p:nvGrpSpPr>
          <p:cNvPr id="4" name="Group 34"/>
          <p:cNvGrpSpPr>
            <a:grpSpLocks/>
          </p:cNvGrpSpPr>
          <p:nvPr/>
        </p:nvGrpSpPr>
        <p:grpSpPr bwMode="auto">
          <a:xfrm>
            <a:off x="688975" y="4965700"/>
            <a:ext cx="6997700" cy="663575"/>
            <a:chOff x="464" y="2126"/>
            <a:chExt cx="4408" cy="418"/>
          </a:xfrm>
        </p:grpSpPr>
        <p:sp>
          <p:nvSpPr>
            <p:cNvPr id="21" name="Text Box 32"/>
            <p:cNvSpPr txBox="1">
              <a:spLocks noChangeArrowheads="1"/>
            </p:cNvSpPr>
            <p:nvPr/>
          </p:nvSpPr>
          <p:spPr bwMode="auto">
            <a:xfrm>
              <a:off x="782" y="2189"/>
              <a:ext cx="4090"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latin typeface="Arial" pitchFamily="34" charset="0"/>
                </a:rPr>
                <a:t>  Машины Поста и Тьюринга эквивалентны!</a:t>
              </a:r>
            </a:p>
          </p:txBody>
        </p:sp>
        <p:sp>
          <p:nvSpPr>
            <p:cNvPr id="26659"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4400">
                  <a:solidFill>
                    <a:schemeClr val="bg1"/>
                  </a:solidFill>
                  <a:latin typeface="Arial Black" pitchFamily="34" charset="0"/>
                </a:rPr>
                <a:t>!</a:t>
              </a:r>
            </a:p>
          </p:txBody>
        </p:sp>
      </p:grpSp>
      <p:sp>
        <p:nvSpPr>
          <p:cNvPr id="23" name="Прямоугольник 22"/>
          <p:cNvSpPr>
            <a:spLocks noChangeArrowheads="1"/>
          </p:cNvSpPr>
          <p:nvPr/>
        </p:nvSpPr>
        <p:spPr bwMode="auto">
          <a:xfrm>
            <a:off x="2671763" y="1611313"/>
            <a:ext cx="2501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zh-CN" sz="2400">
                <a:solidFill>
                  <a:srgbClr val="000000"/>
                </a:solidFill>
                <a:ea typeface="SimSun" pitchFamily="2" charset="-122"/>
              </a:rPr>
              <a:t>Зацикливается?</a:t>
            </a:r>
            <a:endParaRPr lang="ru-RU" altLang="ru-RU"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889"/>
                                        </p:tgtEl>
                                        <p:attrNameLst>
                                          <p:attrName>style.visibility</p:attrName>
                                        </p:attrNameLst>
                                      </p:cBhvr>
                                      <p:to>
                                        <p:strVal val="visible"/>
                                      </p:to>
                                    </p:set>
                                    <p:animEffect transition="in" filter="dissolve">
                                      <p:cBhvr>
                                        <p:cTn id="7" dur="500"/>
                                        <p:tgtEl>
                                          <p:spTgt spid="3788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dissolve">
                                      <p:cBhvr>
                                        <p:cTn id="20" dur="500"/>
                                        <p:tgtEl>
                                          <p:spTgt spid="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dissolve">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dissolve">
                                      <p:cBhvr>
                                        <p:cTn id="41" dur="500"/>
                                        <p:tgtEl>
                                          <p:spTgt spid="18"/>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dissolve">
                                      <p:cBhvr>
                                        <p:cTn id="44" dur="500"/>
                                        <p:tgtEl>
                                          <p:spTgt spid="1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dissolv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 grpId="0"/>
      <p:bldP spid="5" grpId="0" animBg="1"/>
      <p:bldP spid="9" grpId="0"/>
      <p:bldP spid="10" grpId="0" animBg="1"/>
      <p:bldP spid="11" grpId="0" animBg="1"/>
      <p:bldP spid="19" grpId="0" animBg="1"/>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Заголовок 1"/>
          <p:cNvSpPr>
            <a:spLocks noGrp="1"/>
          </p:cNvSpPr>
          <p:nvPr>
            <p:ph type="title"/>
          </p:nvPr>
        </p:nvSpPr>
        <p:spPr>
          <a:xfrm>
            <a:off x="311150" y="301625"/>
            <a:ext cx="8375650" cy="471488"/>
          </a:xfrm>
        </p:spPr>
        <p:txBody>
          <a:bodyPr/>
          <a:lstStyle/>
          <a:p>
            <a:r>
              <a:rPr lang="ru-RU" altLang="ru-RU" smtClean="0"/>
              <a:t>Программы для машины Поста</a:t>
            </a:r>
          </a:p>
        </p:txBody>
      </p:sp>
      <p:sp>
        <p:nvSpPr>
          <p:cNvPr id="27651"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3F5D2F2E-9BF0-4599-9483-F2B5C8967B41}" type="slidenum">
              <a:rPr lang="ru-RU" altLang="ru-RU" sz="1400" smtClean="0"/>
              <a:pPr eaLnBrk="1" hangingPunct="1">
                <a:spcBef>
                  <a:spcPct val="0"/>
                </a:spcBef>
                <a:buFontTx/>
                <a:buNone/>
              </a:pPr>
              <a:t>23</a:t>
            </a:fld>
            <a:endParaRPr lang="ru-RU" altLang="ru-RU" sz="1400" smtClean="0"/>
          </a:p>
        </p:txBody>
      </p:sp>
      <p:graphicFrame>
        <p:nvGraphicFramePr>
          <p:cNvPr id="4" name="Таблица 3"/>
          <p:cNvGraphicFramePr>
            <a:graphicFrameLocks noGrp="1"/>
          </p:cNvGraphicFramePr>
          <p:nvPr/>
        </p:nvGraphicFramePr>
        <p:xfrm>
          <a:off x="541338" y="957263"/>
          <a:ext cx="1897062" cy="1338262"/>
        </p:xfrm>
        <a:graphic>
          <a:graphicData uri="http://schemas.openxmlformats.org/drawingml/2006/table">
            <a:tbl>
              <a:tblPr/>
              <a:tblGrid>
                <a:gridCol w="691983"/>
                <a:gridCol w="1205079"/>
              </a:tblGrid>
              <a:tr h="446087">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1</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algn="ctr">
                        <a:lnSpc>
                          <a:spcPct val="115000"/>
                        </a:lnSpc>
                        <a:spcAft>
                          <a:spcPts val="0"/>
                        </a:spcAft>
                      </a:pPr>
                      <a:r>
                        <a:rPr lang="ru-RU" sz="2400" b="1">
                          <a:latin typeface="Courier New"/>
                          <a:ea typeface="Times New Roman"/>
                          <a:cs typeface="Times New Roman"/>
                        </a:rPr>
                        <a:t>1 </a:t>
                      </a:r>
                      <a:endParaRPr lang="ru-RU" sz="2400">
                        <a:latin typeface="Calibri"/>
                        <a:ea typeface="Calibri"/>
                        <a:cs typeface="Times New Roman"/>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7">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rPr>
                        <a:t>2</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algn="ctr">
                        <a:lnSpc>
                          <a:spcPct val="115000"/>
                        </a:lnSpc>
                        <a:spcAft>
                          <a:spcPts val="0"/>
                        </a:spcAft>
                      </a:pPr>
                      <a:r>
                        <a:rPr lang="ru-RU" sz="2400" b="1" dirty="0">
                          <a:latin typeface="Calibri"/>
                          <a:ea typeface="Times New Roman"/>
                          <a:cs typeface="Times New Roman"/>
                          <a:sym typeface="Symbol"/>
                        </a:rPr>
                        <a:t></a:t>
                      </a:r>
                      <a:r>
                        <a:rPr lang="ru-RU" sz="2400" b="1" dirty="0">
                          <a:latin typeface="Courier New"/>
                          <a:ea typeface="Times New Roman"/>
                          <a:cs typeface="Times New Roman"/>
                        </a:rPr>
                        <a:t> </a:t>
                      </a:r>
                      <a:endParaRPr lang="ru-RU" sz="2400" b="1" dirty="0">
                        <a:latin typeface="Calibri"/>
                        <a:ea typeface="Calibri"/>
                        <a:cs typeface="Times New Roman"/>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7">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cs typeface="Times New Roman" pitchFamily="18" charset="0"/>
                          <a:sym typeface="Wingdings" pitchFamily="2" charset="2"/>
                        </a:rPr>
                        <a:t>3</a:t>
                      </a: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algn="ctr">
                        <a:lnSpc>
                          <a:spcPct val="115000"/>
                        </a:lnSpc>
                        <a:spcAft>
                          <a:spcPts val="0"/>
                        </a:spcAft>
                      </a:pPr>
                      <a:r>
                        <a:rPr lang="ru-RU" sz="2400" b="1" dirty="0">
                          <a:latin typeface="Calibri"/>
                          <a:ea typeface="Times New Roman"/>
                          <a:cs typeface="Times New Roman"/>
                          <a:sym typeface="Symbol"/>
                        </a:rPr>
                        <a:t></a:t>
                      </a:r>
                      <a:r>
                        <a:rPr lang="ru-RU" sz="2400" dirty="0">
                          <a:latin typeface="Calibri"/>
                          <a:ea typeface="Times New Roman"/>
                          <a:cs typeface="Times New Roman"/>
                        </a:rPr>
                        <a:t>  </a:t>
                      </a:r>
                      <a:r>
                        <a:rPr lang="ru-RU" sz="2400" b="1" dirty="0">
                          <a:latin typeface="Courier New"/>
                          <a:ea typeface="Times New Roman"/>
                          <a:cs typeface="Times New Roman"/>
                        </a:rPr>
                        <a:t>1</a:t>
                      </a:r>
                      <a:r>
                        <a:rPr lang="ru-RU" sz="2400" dirty="0">
                          <a:latin typeface="Calibri"/>
                          <a:ea typeface="Times New Roman"/>
                          <a:cs typeface="Times New Roman"/>
                        </a:rPr>
                        <a:t> </a:t>
                      </a:r>
                      <a:endParaRPr lang="ru-RU" sz="2400" dirty="0">
                        <a:latin typeface="Calibri"/>
                        <a:ea typeface="Calibri"/>
                        <a:cs typeface="Times New Roman"/>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bl>
          </a:graphicData>
        </a:graphic>
      </p:graphicFrame>
      <p:graphicFrame>
        <p:nvGraphicFramePr>
          <p:cNvPr id="5" name="Таблица 4"/>
          <p:cNvGraphicFramePr>
            <a:graphicFrameLocks noGrp="1"/>
          </p:cNvGraphicFramePr>
          <p:nvPr/>
        </p:nvGraphicFramePr>
        <p:xfrm>
          <a:off x="2916238" y="957263"/>
          <a:ext cx="1998662" cy="1784350"/>
        </p:xfrm>
        <a:graphic>
          <a:graphicData uri="http://schemas.openxmlformats.org/drawingml/2006/table">
            <a:tbl>
              <a:tblPr/>
              <a:tblGrid>
                <a:gridCol w="728662"/>
                <a:gridCol w="1270000"/>
              </a:tblGrid>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1</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sz="2400" b="1"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endParaRPr kumimoji="0" lang="ru-RU" sz="24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2</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sz="2400" b="1" i="0" u="none" strike="noStrike" cap="none" normalizeH="0" baseline="0" smtClean="0">
                          <a:ln>
                            <a:noFill/>
                          </a:ln>
                          <a:solidFill>
                            <a:schemeClr val="tx1"/>
                          </a:solidFill>
                          <a:effectLst/>
                          <a:latin typeface="Courier New" pitchFamily="49" charset="0"/>
                          <a:cs typeface="Times New Roman" pitchFamily="18" charset="0"/>
                        </a:rPr>
                        <a:t>? 3,4</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sym typeface="Wingdings" pitchFamily="2" charset="2"/>
                        </a:rPr>
                        <a:t>3</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sz="2400" b="1" i="0" u="none" strike="noStrike" cap="none" normalizeH="0" baseline="0" smtClean="0">
                          <a:ln>
                            <a:noFill/>
                          </a:ln>
                          <a:solidFill>
                            <a:schemeClr val="tx1"/>
                          </a:solidFill>
                          <a:effectLst/>
                          <a:latin typeface="Courier New" pitchFamily="49" charset="0"/>
                          <a:cs typeface="Times New Roman" pitchFamily="18" charset="0"/>
                        </a:rPr>
                        <a:t>1 1</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4</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sz="2400" b="1" i="0" u="none" strike="noStrike" cap="none" normalizeH="0" baseline="0" smtClean="0">
                          <a:ln>
                            <a:noFill/>
                          </a:ln>
                          <a:solidFill>
                            <a:schemeClr val="tx1"/>
                          </a:solidFill>
                          <a:effectLst/>
                          <a:latin typeface="Courier New" pitchFamily="49" charset="0"/>
                          <a:cs typeface="Times New Roman" pitchFamily="18" charset="0"/>
                        </a:rPr>
                        <a:t>стоп</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bl>
          </a:graphicData>
        </a:graphic>
      </p:graphicFrame>
      <p:graphicFrame>
        <p:nvGraphicFramePr>
          <p:cNvPr id="6" name="Таблица 5"/>
          <p:cNvGraphicFramePr>
            <a:graphicFrameLocks noGrp="1"/>
          </p:cNvGraphicFramePr>
          <p:nvPr/>
        </p:nvGraphicFramePr>
        <p:xfrm>
          <a:off x="5507038" y="957263"/>
          <a:ext cx="2265362" cy="1784350"/>
        </p:xfrm>
        <a:graphic>
          <a:graphicData uri="http://schemas.openxmlformats.org/drawingml/2006/table">
            <a:tbl>
              <a:tblPr/>
              <a:tblGrid>
                <a:gridCol w="677862"/>
                <a:gridCol w="1587500"/>
              </a:tblGrid>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1</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1" i="0" u="none" strike="noStrike" cap="none" normalizeH="0" baseline="0" smtClean="0">
                          <a:ln>
                            <a:noFill/>
                          </a:ln>
                          <a:solidFill>
                            <a:schemeClr val="tx1"/>
                          </a:solidFill>
                          <a:effectLst/>
                          <a:latin typeface="Courier New" pitchFamily="49" charset="0"/>
                          <a:cs typeface="Times New Roman" pitchFamily="18" charset="0"/>
                        </a:rPr>
                        <a:t>? </a:t>
                      </a:r>
                      <a:r>
                        <a:rPr kumimoji="0" lang="en-US" sz="2400" b="1" i="0" u="none" strike="noStrike" cap="none" normalizeH="0" baseline="0" smtClean="0">
                          <a:ln>
                            <a:noFill/>
                          </a:ln>
                          <a:solidFill>
                            <a:schemeClr val="tx1"/>
                          </a:solidFill>
                          <a:effectLst/>
                          <a:latin typeface="Courier New" pitchFamily="49" charset="0"/>
                          <a:cs typeface="Times New Roman" pitchFamily="18" charset="0"/>
                        </a:rPr>
                        <a:t>2,3</a:t>
                      </a:r>
                      <a:r>
                        <a:rPr kumimoji="0" lang="ru-RU" sz="2400" b="0" i="0" u="none" strike="noStrike" cap="none" normalizeH="0" baseline="0" smtClean="0">
                          <a:ln>
                            <a:noFill/>
                          </a:ln>
                          <a:solidFill>
                            <a:schemeClr val="tx1"/>
                          </a:solidFill>
                          <a:effectLst/>
                          <a:latin typeface="Calibri" pitchFamily="34" charset="0"/>
                          <a:cs typeface="Times New Roman" pitchFamily="18" charset="0"/>
                        </a:rPr>
                        <a:t> </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rPr>
                        <a:t>2</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cs typeface="Times New Roman" pitchFamily="18" charset="0"/>
                        </a:rPr>
                        <a:t>1 4</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cs typeface="Times New Roman" pitchFamily="18" charset="0"/>
                          <a:sym typeface="Wingdings" pitchFamily="2" charset="2"/>
                        </a:rPr>
                        <a:t>3</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sz="2400" b="1"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Calibri" pitchFamily="34" charset="0"/>
                          <a:cs typeface="Times New Roman" pitchFamily="18" charset="0"/>
                        </a:rPr>
                        <a:t>  </a:t>
                      </a:r>
                      <a:r>
                        <a:rPr kumimoji="0" lang="en-US" sz="2400" b="1" i="0" u="none" strike="noStrike" cap="none" normalizeH="0" baseline="0" smtClean="0">
                          <a:ln>
                            <a:noFill/>
                          </a:ln>
                          <a:solidFill>
                            <a:schemeClr val="tx1"/>
                          </a:solidFill>
                          <a:effectLst/>
                          <a:latin typeface="Courier New" pitchFamily="49" charset="0"/>
                          <a:cs typeface="Times New Roman" pitchFamily="18" charset="0"/>
                        </a:rPr>
                        <a:t>1</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4</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sz="2400" b="1" i="0" u="none" strike="noStrike" cap="none" normalizeH="0" baseline="0" smtClean="0">
                          <a:ln>
                            <a:noFill/>
                          </a:ln>
                          <a:solidFill>
                            <a:schemeClr val="tx1"/>
                          </a:solidFill>
                          <a:effectLst/>
                          <a:latin typeface="Courier New" pitchFamily="49" charset="0"/>
                          <a:cs typeface="Times New Roman" pitchFamily="18" charset="0"/>
                        </a:rPr>
                        <a:t>стоп</a:t>
                      </a: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bl>
          </a:graphicData>
        </a:graphic>
      </p:graphicFrame>
      <p:grpSp>
        <p:nvGrpSpPr>
          <p:cNvPr id="27700" name="Group 34"/>
          <p:cNvGrpSpPr>
            <a:grpSpLocks/>
          </p:cNvGrpSpPr>
          <p:nvPr/>
        </p:nvGrpSpPr>
        <p:grpSpPr bwMode="auto">
          <a:xfrm>
            <a:off x="579438" y="3095625"/>
            <a:ext cx="4297362" cy="663575"/>
            <a:chOff x="464" y="2126"/>
            <a:chExt cx="2707" cy="418"/>
          </a:xfrm>
        </p:grpSpPr>
        <p:sp>
          <p:nvSpPr>
            <p:cNvPr id="8" name="Text Box 32"/>
            <p:cNvSpPr txBox="1">
              <a:spLocks noChangeArrowheads="1"/>
            </p:cNvSpPr>
            <p:nvPr/>
          </p:nvSpPr>
          <p:spPr bwMode="auto">
            <a:xfrm>
              <a:off x="782" y="2189"/>
              <a:ext cx="2389"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latin typeface="Arial" pitchFamily="34" charset="0"/>
                </a:rPr>
                <a:t>  Что делает программа?</a:t>
              </a:r>
            </a:p>
          </p:txBody>
        </p:sp>
        <p:sp>
          <p:nvSpPr>
            <p:cNvPr id="27705"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grpSp>
        <p:nvGrpSpPr>
          <p:cNvPr id="3" name="Group 34"/>
          <p:cNvGrpSpPr>
            <a:grpSpLocks/>
          </p:cNvGrpSpPr>
          <p:nvPr/>
        </p:nvGrpSpPr>
        <p:grpSpPr bwMode="auto">
          <a:xfrm>
            <a:off x="579438" y="4010025"/>
            <a:ext cx="5186362" cy="663575"/>
            <a:chOff x="464" y="2126"/>
            <a:chExt cx="3267" cy="418"/>
          </a:xfrm>
        </p:grpSpPr>
        <p:sp>
          <p:nvSpPr>
            <p:cNvPr id="11" name="Text Box 32"/>
            <p:cNvSpPr txBox="1">
              <a:spLocks noChangeArrowheads="1"/>
            </p:cNvSpPr>
            <p:nvPr/>
          </p:nvSpPr>
          <p:spPr bwMode="auto">
            <a:xfrm>
              <a:off x="782" y="2189"/>
              <a:ext cx="2949"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latin typeface="Arial" pitchFamily="34" charset="0"/>
                </a:rPr>
                <a:t>  При каких состояниях ленты?</a:t>
              </a:r>
            </a:p>
          </p:txBody>
        </p:sp>
        <p:sp>
          <p:nvSpPr>
            <p:cNvPr id="27703"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Заголовок 1"/>
          <p:cNvSpPr>
            <a:spLocks noGrp="1"/>
          </p:cNvSpPr>
          <p:nvPr>
            <p:ph type="title"/>
          </p:nvPr>
        </p:nvSpPr>
        <p:spPr>
          <a:xfrm>
            <a:off x="311150" y="301625"/>
            <a:ext cx="8375650" cy="471488"/>
          </a:xfrm>
        </p:spPr>
        <p:txBody>
          <a:bodyPr/>
          <a:lstStyle/>
          <a:p>
            <a:r>
              <a:rPr lang="ru-RU" altLang="ru-RU" smtClean="0"/>
              <a:t>Программы для машины Поста</a:t>
            </a:r>
          </a:p>
        </p:txBody>
      </p:sp>
      <p:sp>
        <p:nvSpPr>
          <p:cNvPr id="28675"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29F898C6-979C-46B3-B8E5-301DF9EA3D2D}" type="slidenum">
              <a:rPr lang="ru-RU" altLang="ru-RU" sz="1400" smtClean="0"/>
              <a:pPr eaLnBrk="1" hangingPunct="1">
                <a:spcBef>
                  <a:spcPct val="0"/>
                </a:spcBef>
                <a:buFontTx/>
                <a:buNone/>
              </a:pPr>
              <a:t>24</a:t>
            </a:fld>
            <a:endParaRPr lang="ru-RU" altLang="ru-RU" sz="1400" smtClean="0"/>
          </a:p>
        </p:txBody>
      </p:sp>
      <p:sp>
        <p:nvSpPr>
          <p:cNvPr id="28676" name="Прямоугольник 3"/>
          <p:cNvSpPr>
            <a:spLocks noChangeArrowheads="1"/>
          </p:cNvSpPr>
          <p:nvPr/>
        </p:nvSpPr>
        <p:spPr bwMode="auto">
          <a:xfrm>
            <a:off x="381000" y="809625"/>
            <a:ext cx="82677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i="1"/>
              <a:t>Задача 1</a:t>
            </a:r>
            <a:r>
              <a:rPr lang="ru-RU" altLang="ru-RU" sz="2400"/>
              <a:t>. Напишите программу для машины Поста, которая увеличивает (уменьшает) число в единичной системе счисления на единицу. Каретка расположена слева от числа.</a:t>
            </a:r>
          </a:p>
        </p:txBody>
      </p:sp>
      <p:sp>
        <p:nvSpPr>
          <p:cNvPr id="28677" name="Прямоугольник 4"/>
          <p:cNvSpPr>
            <a:spLocks noChangeArrowheads="1"/>
          </p:cNvSpPr>
          <p:nvPr/>
        </p:nvSpPr>
        <p:spPr bwMode="auto">
          <a:xfrm>
            <a:off x="381000" y="2447925"/>
            <a:ext cx="82677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i="1"/>
              <a:t>Задача </a:t>
            </a:r>
            <a:r>
              <a:rPr lang="en-US" altLang="ru-RU" sz="2400" i="1"/>
              <a:t>2</a:t>
            </a:r>
            <a:r>
              <a:rPr lang="ru-RU" altLang="ru-RU" sz="2400"/>
              <a:t>. Напишите программу для машины Поста, которая складывает два числа в единичной системе счисления. Каретка расположена над пробелом, разделяющим эти числа на ленте.</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Заголовок 1"/>
          <p:cNvSpPr>
            <a:spLocks noGrp="1"/>
          </p:cNvSpPr>
          <p:nvPr>
            <p:ph type="title"/>
          </p:nvPr>
        </p:nvSpPr>
        <p:spPr>
          <a:xfrm>
            <a:off x="311150" y="301625"/>
            <a:ext cx="8375650" cy="471488"/>
          </a:xfrm>
        </p:spPr>
        <p:txBody>
          <a:bodyPr/>
          <a:lstStyle/>
          <a:p>
            <a:r>
              <a:rPr lang="ru-RU" altLang="ru-RU" smtClean="0"/>
              <a:t>Нормальные алгорифмы Маркова (НАМ)</a:t>
            </a:r>
          </a:p>
        </p:txBody>
      </p:sp>
      <p:sp>
        <p:nvSpPr>
          <p:cNvPr id="29699"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F31DCE8D-EC57-460C-89FC-C98AA76FA676}" type="slidenum">
              <a:rPr lang="ru-RU" altLang="ru-RU" sz="1400" smtClean="0"/>
              <a:pPr eaLnBrk="1" hangingPunct="1">
                <a:spcBef>
                  <a:spcPct val="0"/>
                </a:spcBef>
                <a:buFontTx/>
                <a:buNone/>
              </a:pPr>
              <a:t>25</a:t>
            </a:fld>
            <a:endParaRPr lang="ru-RU" altLang="ru-RU" sz="1400" smtClean="0"/>
          </a:p>
        </p:txBody>
      </p:sp>
      <p:grpSp>
        <p:nvGrpSpPr>
          <p:cNvPr id="29700" name="Группа 41"/>
          <p:cNvGrpSpPr>
            <a:grpSpLocks/>
          </p:cNvGrpSpPr>
          <p:nvPr/>
        </p:nvGrpSpPr>
        <p:grpSpPr bwMode="auto">
          <a:xfrm>
            <a:off x="7564438" y="914400"/>
            <a:ext cx="1277937" cy="2066925"/>
            <a:chOff x="3846708" y="2234400"/>
            <a:chExt cx="1277225" cy="2067329"/>
          </a:xfrm>
        </p:grpSpPr>
        <p:sp>
          <p:nvSpPr>
            <p:cNvPr id="29720" name="Прямоугольник 26"/>
            <p:cNvSpPr>
              <a:spLocks noChangeArrowheads="1"/>
            </p:cNvSpPr>
            <p:nvPr/>
          </p:nvSpPr>
          <p:spPr bwMode="auto">
            <a:xfrm>
              <a:off x="3850507" y="3932397"/>
              <a:ext cx="12734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ru-RU" altLang="ru-RU" sz="1800"/>
                <a:t>А. Марков</a:t>
              </a:r>
            </a:p>
          </p:txBody>
        </p:sp>
        <p:pic>
          <p:nvPicPr>
            <p:cNvPr id="2972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6708" y="2234400"/>
              <a:ext cx="1264864" cy="16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Прямоугольник 6"/>
          <p:cNvSpPr/>
          <p:nvPr/>
        </p:nvSpPr>
        <p:spPr>
          <a:xfrm>
            <a:off x="384175" y="900113"/>
            <a:ext cx="6969125" cy="830262"/>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marL="355600" indent="-355600">
              <a:defRPr/>
            </a:pPr>
            <a:r>
              <a:rPr lang="ru-RU" sz="2400" b="1" kern="0" dirty="0">
                <a:solidFill>
                  <a:srgbClr val="333399"/>
                </a:solidFill>
                <a:latin typeface="Arial"/>
                <a:ea typeface="+mj-ea"/>
                <a:cs typeface="+mj-cs"/>
              </a:rPr>
              <a:t>НАМ</a:t>
            </a:r>
            <a:r>
              <a:rPr lang="ru-RU" sz="2400" kern="0" dirty="0">
                <a:solidFill>
                  <a:srgbClr val="000000"/>
                </a:solidFill>
                <a:latin typeface="Arial"/>
                <a:ea typeface="+mj-ea"/>
                <a:cs typeface="+mj-cs"/>
              </a:rPr>
              <a:t> – правила обработки символьных строк с помощью подстановок.</a:t>
            </a:r>
            <a:endParaRPr lang="ru-RU" sz="1400" dirty="0">
              <a:latin typeface="Arial" pitchFamily="34" charset="0"/>
            </a:endParaRPr>
          </a:p>
        </p:txBody>
      </p:sp>
      <p:sp>
        <p:nvSpPr>
          <p:cNvPr id="38913" name="Rectangle 1"/>
          <p:cNvSpPr>
            <a:spLocks noChangeArrowheads="1"/>
          </p:cNvSpPr>
          <p:nvPr/>
        </p:nvSpPr>
        <p:spPr bwMode="auto">
          <a:xfrm>
            <a:off x="889000" y="1803400"/>
            <a:ext cx="1968500" cy="1384300"/>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eaLnBrk="0" hangingPunct="0">
              <a:defRPr/>
            </a:pPr>
            <a:r>
              <a:rPr lang="ru-RU" sz="2800" b="1">
                <a:latin typeface="Courier New" pitchFamily="49" charset="0"/>
                <a:ea typeface="Times New Roman" pitchFamily="18" charset="0"/>
                <a:cs typeface="Courier New" pitchFamily="49" charset="0"/>
              </a:rPr>
              <a:t>а </a:t>
            </a:r>
            <a:r>
              <a:rPr lang="ru-RU" sz="2800">
                <a:latin typeface="Calibri" pitchFamily="34" charset="0"/>
                <a:ea typeface="Times New Roman" pitchFamily="18" charset="0"/>
                <a:cs typeface="Courier New" pitchFamily="49" charset="0"/>
                <a:sym typeface="Symbol" pitchFamily="18" charset="2"/>
              </a:rPr>
              <a:t></a:t>
            </a:r>
            <a:r>
              <a:rPr lang="ru-RU" sz="2800" b="1">
                <a:latin typeface="Courier New" pitchFamily="49" charset="0"/>
                <a:ea typeface="Times New Roman" pitchFamily="18" charset="0"/>
                <a:cs typeface="Courier New" pitchFamily="49" charset="0"/>
              </a:rPr>
              <a:t> н</a:t>
            </a:r>
            <a:endParaRPr lang="ru-RU" sz="2800">
              <a:latin typeface="Arial" pitchFamily="34" charset="0"/>
              <a:ea typeface="Times New Roman" pitchFamily="18" charset="0"/>
              <a:cs typeface="Courier New" pitchFamily="49" charset="0"/>
              <a:sym typeface="Symbol" pitchFamily="18" charset="2"/>
            </a:endParaRPr>
          </a:p>
          <a:p>
            <a:pPr eaLnBrk="0" hangingPunct="0">
              <a:defRPr/>
            </a:pPr>
            <a:r>
              <a:rPr lang="ru-RU" sz="2800" b="1">
                <a:latin typeface="Courier New" pitchFamily="49" charset="0"/>
                <a:ea typeface="Times New Roman" pitchFamily="18" charset="0"/>
                <a:cs typeface="Courier New" pitchFamily="49" charset="0"/>
                <a:sym typeface="Symbol" pitchFamily="18" charset="2"/>
              </a:rPr>
              <a:t>ух </a:t>
            </a:r>
            <a:r>
              <a:rPr lang="ru-RU" sz="2800">
                <a:latin typeface="Calibri" pitchFamily="34" charset="0"/>
                <a:ea typeface="Times New Roman" pitchFamily="18" charset="0"/>
                <a:cs typeface="Courier New" pitchFamily="49" charset="0"/>
                <a:sym typeface="Symbol" pitchFamily="18" charset="2"/>
              </a:rPr>
              <a:t></a:t>
            </a:r>
            <a:r>
              <a:rPr lang="ru-RU" sz="2800" b="1">
                <a:latin typeface="Courier New" pitchFamily="49" charset="0"/>
                <a:ea typeface="Times New Roman" pitchFamily="18" charset="0"/>
                <a:cs typeface="Courier New" pitchFamily="49" charset="0"/>
              </a:rPr>
              <a:t> ло</a:t>
            </a:r>
            <a:endParaRPr lang="ru-RU" sz="2800">
              <a:latin typeface="Arial" pitchFamily="34" charset="0"/>
              <a:ea typeface="Times New Roman" pitchFamily="18" charset="0"/>
              <a:cs typeface="Courier New" pitchFamily="49" charset="0"/>
              <a:sym typeface="Symbol" pitchFamily="18" charset="2"/>
            </a:endParaRPr>
          </a:p>
          <a:p>
            <a:pPr algn="just" eaLnBrk="0" hangingPunct="0">
              <a:defRPr/>
            </a:pPr>
            <a:r>
              <a:rPr lang="ru-RU" sz="2800" b="1">
                <a:latin typeface="Courier New" pitchFamily="49" charset="0"/>
                <a:ea typeface="Times New Roman" pitchFamily="18" charset="0"/>
                <a:cs typeface="Courier New" pitchFamily="49" charset="0"/>
                <a:sym typeface="Symbol" pitchFamily="18" charset="2"/>
              </a:rPr>
              <a:t>м </a:t>
            </a:r>
            <a:r>
              <a:rPr lang="ru-RU" sz="2800">
                <a:latin typeface="Calibri" pitchFamily="34" charset="0"/>
                <a:ea typeface="Times New Roman" pitchFamily="18" charset="0"/>
                <a:cs typeface="Courier New" pitchFamily="49" charset="0"/>
                <a:sym typeface="Symbol" pitchFamily="18" charset="2"/>
              </a:rPr>
              <a:t></a:t>
            </a:r>
            <a:r>
              <a:rPr lang="ru-RU" sz="2800" b="1">
                <a:latin typeface="Courier New" pitchFamily="49" charset="0"/>
                <a:ea typeface="Times New Roman" pitchFamily="18" charset="0"/>
                <a:cs typeface="Courier New" pitchFamily="49" charset="0"/>
              </a:rPr>
              <a:t> с</a:t>
            </a:r>
            <a:endParaRPr lang="ru-RU" sz="2800">
              <a:latin typeface="Calibri" pitchFamily="34" charset="0"/>
              <a:ea typeface="Times New Roman" pitchFamily="18" charset="0"/>
              <a:cs typeface="Courier New" pitchFamily="49" charset="0"/>
              <a:sym typeface="Symbol" pitchFamily="18" charset="2"/>
            </a:endParaRPr>
          </a:p>
        </p:txBody>
      </p:sp>
      <p:sp>
        <p:nvSpPr>
          <p:cNvPr id="9" name="Прямоугольник 8"/>
          <p:cNvSpPr>
            <a:spLocks noChangeArrowheads="1"/>
          </p:cNvSpPr>
          <p:nvPr/>
        </p:nvSpPr>
        <p:spPr bwMode="auto">
          <a:xfrm>
            <a:off x="684213" y="3270250"/>
            <a:ext cx="1042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800" b="1">
                <a:solidFill>
                  <a:srgbClr val="333399"/>
                </a:solidFill>
                <a:latin typeface="Courier New" pitchFamily="49" charset="0"/>
                <a:ea typeface="Times New Roman" pitchFamily="18" charset="0"/>
                <a:cs typeface="Courier New" pitchFamily="49" charset="0"/>
                <a:sym typeface="Symbol" pitchFamily="18" charset="2"/>
              </a:rPr>
              <a:t>муха</a:t>
            </a:r>
            <a:endParaRPr lang="ru-RU" altLang="ru-RU" sz="1800">
              <a:solidFill>
                <a:srgbClr val="333399"/>
              </a:solidFill>
              <a:ea typeface="Times New Roman" pitchFamily="18" charset="0"/>
              <a:cs typeface="Courier New" pitchFamily="49" charset="0"/>
            </a:endParaRPr>
          </a:p>
        </p:txBody>
      </p:sp>
      <p:sp>
        <p:nvSpPr>
          <p:cNvPr id="10" name="Прямоугольник 9"/>
          <p:cNvSpPr>
            <a:spLocks noChangeArrowheads="1"/>
          </p:cNvSpPr>
          <p:nvPr/>
        </p:nvSpPr>
        <p:spPr bwMode="auto">
          <a:xfrm>
            <a:off x="1879600" y="3270250"/>
            <a:ext cx="1560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800">
                <a:latin typeface="Calibri" pitchFamily="34" charset="0"/>
                <a:cs typeface="Times New Roman" pitchFamily="18" charset="0"/>
                <a:sym typeface="Symbol" pitchFamily="18" charset="2"/>
              </a:rPr>
              <a:t></a:t>
            </a:r>
            <a:r>
              <a:rPr lang="en-US" altLang="ru-RU" sz="2800">
                <a:latin typeface="Calibri" pitchFamily="34" charset="0"/>
                <a:cs typeface="Times New Roman" pitchFamily="18" charset="0"/>
                <a:sym typeface="Symbol" pitchFamily="18" charset="2"/>
              </a:rPr>
              <a:t> </a:t>
            </a:r>
            <a:r>
              <a:rPr lang="ru-RU" altLang="ru-RU" sz="2800">
                <a:latin typeface="Calibri" pitchFamily="34" charset="0"/>
                <a:cs typeface="Times New Roman" pitchFamily="18" charset="0"/>
                <a:sym typeface="Symbol" pitchFamily="18" charset="2"/>
              </a:rPr>
              <a:t> </a:t>
            </a:r>
            <a:r>
              <a:rPr lang="ru-RU" altLang="ru-RU" sz="2800" b="1">
                <a:solidFill>
                  <a:srgbClr val="333399"/>
                </a:solidFill>
                <a:latin typeface="Courier New" pitchFamily="49" charset="0"/>
                <a:ea typeface="Times New Roman" pitchFamily="18" charset="0"/>
                <a:cs typeface="Courier New" pitchFamily="49" charset="0"/>
                <a:sym typeface="Symbol" pitchFamily="18" charset="2"/>
              </a:rPr>
              <a:t>мух</a:t>
            </a:r>
            <a:r>
              <a:rPr lang="ru-RU" altLang="ru-RU" sz="2800" b="1">
                <a:solidFill>
                  <a:srgbClr val="FF0000"/>
                </a:solidFill>
                <a:latin typeface="Courier New" pitchFamily="49" charset="0"/>
                <a:ea typeface="Times New Roman" pitchFamily="18" charset="0"/>
                <a:cs typeface="Courier New" pitchFamily="49" charset="0"/>
                <a:sym typeface="Symbol" pitchFamily="18" charset="2"/>
              </a:rPr>
              <a:t>н</a:t>
            </a:r>
            <a:endParaRPr lang="ru-RU" altLang="ru-RU" sz="1800">
              <a:solidFill>
                <a:srgbClr val="FF0000"/>
              </a:solidFill>
            </a:endParaRPr>
          </a:p>
        </p:txBody>
      </p:sp>
      <p:sp>
        <p:nvSpPr>
          <p:cNvPr id="11" name="Прямоугольник 10"/>
          <p:cNvSpPr>
            <a:spLocks noChangeArrowheads="1"/>
          </p:cNvSpPr>
          <p:nvPr/>
        </p:nvSpPr>
        <p:spPr bwMode="auto">
          <a:xfrm>
            <a:off x="3592513" y="3270250"/>
            <a:ext cx="1562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800">
                <a:latin typeface="Calibri" pitchFamily="34" charset="0"/>
                <a:cs typeface="Times New Roman" pitchFamily="18" charset="0"/>
                <a:sym typeface="Symbol" pitchFamily="18" charset="2"/>
              </a:rPr>
              <a:t></a:t>
            </a:r>
            <a:r>
              <a:rPr lang="en-US" altLang="ru-RU" sz="2800">
                <a:latin typeface="Calibri" pitchFamily="34" charset="0"/>
                <a:cs typeface="Times New Roman" pitchFamily="18" charset="0"/>
                <a:sym typeface="Symbol" pitchFamily="18" charset="2"/>
              </a:rPr>
              <a:t> </a:t>
            </a:r>
            <a:r>
              <a:rPr lang="ru-RU" altLang="ru-RU" sz="2800">
                <a:latin typeface="Calibri" pitchFamily="34" charset="0"/>
                <a:cs typeface="Times New Roman" pitchFamily="18" charset="0"/>
                <a:sym typeface="Symbol" pitchFamily="18" charset="2"/>
              </a:rPr>
              <a:t> </a:t>
            </a:r>
            <a:r>
              <a:rPr lang="ru-RU" altLang="ru-RU" sz="2800" b="1">
                <a:solidFill>
                  <a:srgbClr val="333399"/>
                </a:solidFill>
                <a:latin typeface="Courier New" pitchFamily="49" charset="0"/>
                <a:ea typeface="Times New Roman" pitchFamily="18" charset="0"/>
                <a:cs typeface="Courier New" pitchFamily="49" charset="0"/>
                <a:sym typeface="Symbol" pitchFamily="18" charset="2"/>
              </a:rPr>
              <a:t>м</a:t>
            </a:r>
            <a:r>
              <a:rPr lang="ru-RU" altLang="ru-RU" sz="2800" b="1">
                <a:solidFill>
                  <a:srgbClr val="FF0000"/>
                </a:solidFill>
                <a:latin typeface="Courier New" pitchFamily="49" charset="0"/>
                <a:ea typeface="Times New Roman" pitchFamily="18" charset="0"/>
                <a:cs typeface="Courier New" pitchFamily="49" charset="0"/>
                <a:sym typeface="Symbol" pitchFamily="18" charset="2"/>
              </a:rPr>
              <a:t>ло</a:t>
            </a:r>
            <a:r>
              <a:rPr lang="ru-RU" altLang="ru-RU" sz="2800" b="1">
                <a:latin typeface="Courier New" pitchFamily="49" charset="0"/>
                <a:ea typeface="Times New Roman" pitchFamily="18" charset="0"/>
                <a:cs typeface="Courier New" pitchFamily="49" charset="0"/>
                <a:sym typeface="Symbol" pitchFamily="18" charset="2"/>
              </a:rPr>
              <a:t>н</a:t>
            </a:r>
            <a:endParaRPr lang="ru-RU" altLang="ru-RU" sz="1800"/>
          </a:p>
        </p:txBody>
      </p:sp>
      <p:sp>
        <p:nvSpPr>
          <p:cNvPr id="12" name="Прямоугольник 11"/>
          <p:cNvSpPr>
            <a:spLocks noChangeArrowheads="1"/>
          </p:cNvSpPr>
          <p:nvPr/>
        </p:nvSpPr>
        <p:spPr bwMode="auto">
          <a:xfrm>
            <a:off x="5307013" y="3270250"/>
            <a:ext cx="1560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800">
                <a:latin typeface="Calibri" pitchFamily="34" charset="0"/>
                <a:cs typeface="Times New Roman" pitchFamily="18" charset="0"/>
                <a:sym typeface="Symbol" pitchFamily="18" charset="2"/>
              </a:rPr>
              <a:t></a:t>
            </a:r>
            <a:r>
              <a:rPr lang="en-US" altLang="ru-RU" sz="2800">
                <a:latin typeface="Calibri" pitchFamily="34" charset="0"/>
                <a:cs typeface="Times New Roman" pitchFamily="18" charset="0"/>
                <a:sym typeface="Symbol" pitchFamily="18" charset="2"/>
              </a:rPr>
              <a:t> </a:t>
            </a:r>
            <a:r>
              <a:rPr lang="ru-RU" altLang="ru-RU" sz="2800">
                <a:latin typeface="Calibri" pitchFamily="34" charset="0"/>
                <a:cs typeface="Times New Roman" pitchFamily="18" charset="0"/>
                <a:sym typeface="Symbol" pitchFamily="18" charset="2"/>
              </a:rPr>
              <a:t> </a:t>
            </a:r>
            <a:r>
              <a:rPr lang="en-US" altLang="ru-RU" sz="2800" b="1">
                <a:solidFill>
                  <a:srgbClr val="FF0000"/>
                </a:solidFill>
                <a:latin typeface="Courier New" pitchFamily="49" charset="0"/>
                <a:ea typeface="Times New Roman" pitchFamily="18" charset="0"/>
                <a:cs typeface="Courier New" pitchFamily="49" charset="0"/>
                <a:sym typeface="Symbol" pitchFamily="18" charset="2"/>
              </a:rPr>
              <a:t>c</a:t>
            </a:r>
            <a:r>
              <a:rPr lang="ru-RU" altLang="ru-RU" sz="2800" b="1">
                <a:latin typeface="Courier New" pitchFamily="49" charset="0"/>
                <a:ea typeface="Times New Roman" pitchFamily="18" charset="0"/>
                <a:cs typeface="Courier New" pitchFamily="49" charset="0"/>
                <a:sym typeface="Symbol" pitchFamily="18" charset="2"/>
              </a:rPr>
              <a:t>лон</a:t>
            </a:r>
            <a:endParaRPr lang="ru-RU" altLang="ru-RU" sz="1800"/>
          </a:p>
        </p:txBody>
      </p:sp>
      <p:sp>
        <p:nvSpPr>
          <p:cNvPr id="13" name="Полилиния 12"/>
          <p:cNvSpPr>
            <a:spLocks noChangeArrowheads="1"/>
          </p:cNvSpPr>
          <p:nvPr/>
        </p:nvSpPr>
        <p:spPr bwMode="auto">
          <a:xfrm>
            <a:off x="2273300" y="2133600"/>
            <a:ext cx="965200" cy="1282700"/>
          </a:xfrm>
          <a:custGeom>
            <a:avLst/>
            <a:gdLst>
              <a:gd name="T0" fmla="*/ 0 w 965200"/>
              <a:gd name="T1" fmla="*/ 0 h 1282700"/>
              <a:gd name="T2" fmla="*/ 762000 w 965200"/>
              <a:gd name="T3" fmla="*/ 304800 h 1282700"/>
              <a:gd name="T4" fmla="*/ 965200 w 965200"/>
              <a:gd name="T5" fmla="*/ 1282700 h 1282700"/>
              <a:gd name="T6" fmla="*/ 0 60000 65536"/>
              <a:gd name="T7" fmla="*/ 0 60000 65536"/>
              <a:gd name="T8" fmla="*/ 0 60000 65536"/>
              <a:gd name="T9" fmla="*/ 0 w 965200"/>
              <a:gd name="T10" fmla="*/ 0 h 1282700"/>
              <a:gd name="T11" fmla="*/ 965200 w 965200"/>
              <a:gd name="T12" fmla="*/ 1282700 h 1282700"/>
            </a:gdLst>
            <a:ahLst/>
            <a:cxnLst>
              <a:cxn ang="T6">
                <a:pos x="T0" y="T1"/>
              </a:cxn>
              <a:cxn ang="T7">
                <a:pos x="T2" y="T3"/>
              </a:cxn>
              <a:cxn ang="T8">
                <a:pos x="T4" y="T5"/>
              </a:cxn>
            </a:cxnLst>
            <a:rect l="T9" t="T10" r="T11" b="T12"/>
            <a:pathLst>
              <a:path w="965200" h="1282700">
                <a:moveTo>
                  <a:pt x="0" y="0"/>
                </a:moveTo>
                <a:cubicBezTo>
                  <a:pt x="300566" y="45508"/>
                  <a:pt x="601133" y="91017"/>
                  <a:pt x="762000" y="304800"/>
                </a:cubicBezTo>
                <a:cubicBezTo>
                  <a:pt x="922867" y="518583"/>
                  <a:pt x="944033" y="900641"/>
                  <a:pt x="965200" y="1282700"/>
                </a:cubicBezTo>
              </a:path>
            </a:pathLst>
          </a:custGeom>
          <a:noFill/>
          <a:ln w="1270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4" name="Полилиния 13"/>
          <p:cNvSpPr>
            <a:spLocks noChangeArrowheads="1"/>
          </p:cNvSpPr>
          <p:nvPr/>
        </p:nvSpPr>
        <p:spPr bwMode="auto">
          <a:xfrm>
            <a:off x="2667000" y="2514600"/>
            <a:ext cx="1930400" cy="927100"/>
          </a:xfrm>
          <a:custGeom>
            <a:avLst/>
            <a:gdLst>
              <a:gd name="T0" fmla="*/ 0 w 965200"/>
              <a:gd name="T1" fmla="*/ 0 h 1282700"/>
              <a:gd name="T2" fmla="*/ 12192000 w 965200"/>
              <a:gd name="T3" fmla="*/ 83180 h 1282700"/>
              <a:gd name="T4" fmla="*/ 15443200 w 965200"/>
              <a:gd name="T5" fmla="*/ 350051 h 1282700"/>
              <a:gd name="T6" fmla="*/ 0 60000 65536"/>
              <a:gd name="T7" fmla="*/ 0 60000 65536"/>
              <a:gd name="T8" fmla="*/ 0 60000 65536"/>
              <a:gd name="T9" fmla="*/ 0 w 965200"/>
              <a:gd name="T10" fmla="*/ 0 h 1282700"/>
              <a:gd name="T11" fmla="*/ 965200 w 965200"/>
              <a:gd name="T12" fmla="*/ 1282700 h 1282700"/>
            </a:gdLst>
            <a:ahLst/>
            <a:cxnLst>
              <a:cxn ang="T6">
                <a:pos x="T0" y="T1"/>
              </a:cxn>
              <a:cxn ang="T7">
                <a:pos x="T2" y="T3"/>
              </a:cxn>
              <a:cxn ang="T8">
                <a:pos x="T4" y="T5"/>
              </a:cxn>
            </a:cxnLst>
            <a:rect l="T9" t="T10" r="T11" b="T12"/>
            <a:pathLst>
              <a:path w="965200" h="1282700">
                <a:moveTo>
                  <a:pt x="0" y="0"/>
                </a:moveTo>
                <a:cubicBezTo>
                  <a:pt x="300566" y="45508"/>
                  <a:pt x="601133" y="91017"/>
                  <a:pt x="762000" y="304800"/>
                </a:cubicBezTo>
                <a:cubicBezTo>
                  <a:pt x="922867" y="518583"/>
                  <a:pt x="944033" y="900641"/>
                  <a:pt x="965200" y="1282700"/>
                </a:cubicBezTo>
              </a:path>
            </a:pathLst>
          </a:custGeom>
          <a:noFill/>
          <a:ln w="1270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5" name="Полилиния 14"/>
          <p:cNvSpPr>
            <a:spLocks noChangeArrowheads="1"/>
          </p:cNvSpPr>
          <p:nvPr/>
        </p:nvSpPr>
        <p:spPr bwMode="auto">
          <a:xfrm>
            <a:off x="2286000" y="2946400"/>
            <a:ext cx="3670300" cy="495300"/>
          </a:xfrm>
          <a:custGeom>
            <a:avLst/>
            <a:gdLst>
              <a:gd name="T0" fmla="*/ 0 w 965200"/>
              <a:gd name="T1" fmla="*/ 0 h 1282700"/>
              <a:gd name="T2" fmla="*/ 159327890 w 965200"/>
              <a:gd name="T3" fmla="*/ 6776 h 1282700"/>
              <a:gd name="T4" fmla="*/ 201815313 w 965200"/>
              <a:gd name="T5" fmla="*/ 28517 h 1282700"/>
              <a:gd name="T6" fmla="*/ 0 60000 65536"/>
              <a:gd name="T7" fmla="*/ 0 60000 65536"/>
              <a:gd name="T8" fmla="*/ 0 60000 65536"/>
              <a:gd name="T9" fmla="*/ 0 w 965200"/>
              <a:gd name="T10" fmla="*/ 0 h 1282700"/>
              <a:gd name="T11" fmla="*/ 965200 w 965200"/>
              <a:gd name="T12" fmla="*/ 1282700 h 1282700"/>
            </a:gdLst>
            <a:ahLst/>
            <a:cxnLst>
              <a:cxn ang="T6">
                <a:pos x="T0" y="T1"/>
              </a:cxn>
              <a:cxn ang="T7">
                <a:pos x="T2" y="T3"/>
              </a:cxn>
              <a:cxn ang="T8">
                <a:pos x="T4" y="T5"/>
              </a:cxn>
            </a:cxnLst>
            <a:rect l="T9" t="T10" r="T11" b="T12"/>
            <a:pathLst>
              <a:path w="965200" h="1282700">
                <a:moveTo>
                  <a:pt x="0" y="0"/>
                </a:moveTo>
                <a:cubicBezTo>
                  <a:pt x="300566" y="45508"/>
                  <a:pt x="601133" y="91017"/>
                  <a:pt x="762000" y="304800"/>
                </a:cubicBezTo>
                <a:cubicBezTo>
                  <a:pt x="922867" y="518583"/>
                  <a:pt x="944033" y="900641"/>
                  <a:pt x="965200" y="1282700"/>
                </a:cubicBezTo>
              </a:path>
            </a:pathLst>
          </a:custGeom>
          <a:noFill/>
          <a:ln w="1270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6" name="Rectangle 1"/>
          <p:cNvSpPr>
            <a:spLocks noChangeArrowheads="1"/>
          </p:cNvSpPr>
          <p:nvPr/>
        </p:nvSpPr>
        <p:spPr bwMode="auto">
          <a:xfrm>
            <a:off x="889000" y="3860800"/>
            <a:ext cx="1333500" cy="523875"/>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eaLnBrk="0" hangingPunct="0">
              <a:defRPr/>
            </a:pPr>
            <a:r>
              <a:rPr lang="ru-RU" sz="2800" b="1" dirty="0">
                <a:latin typeface="Courier New" pitchFamily="49" charset="0"/>
                <a:ea typeface="Times New Roman" pitchFamily="18" charset="0"/>
                <a:cs typeface="Courier New" pitchFamily="49" charset="0"/>
              </a:rPr>
              <a:t> </a:t>
            </a:r>
            <a:r>
              <a:rPr lang="ru-RU" sz="2800" dirty="0">
                <a:latin typeface="Calibri" pitchFamily="34" charset="0"/>
                <a:ea typeface="Times New Roman" pitchFamily="18" charset="0"/>
                <a:cs typeface="Times New Roman" pitchFamily="18" charset="0"/>
                <a:sym typeface="Symbol" pitchFamily="18" charset="2"/>
              </a:rPr>
              <a:t></a:t>
            </a:r>
            <a:r>
              <a:rPr lang="ru-RU" sz="2800" b="1" dirty="0">
                <a:latin typeface="Courier New" pitchFamily="49" charset="0"/>
                <a:ea typeface="Times New Roman" pitchFamily="18" charset="0"/>
                <a:cs typeface="Courier New" pitchFamily="49" charset="0"/>
              </a:rPr>
              <a:t> </a:t>
            </a:r>
            <a:r>
              <a:rPr lang="en-US" sz="2800" b="1" dirty="0">
                <a:latin typeface="Courier New" pitchFamily="49" charset="0"/>
                <a:ea typeface="Times New Roman" pitchFamily="18" charset="0"/>
                <a:cs typeface="Courier New" pitchFamily="49" charset="0"/>
              </a:rPr>
              <a:t>0</a:t>
            </a:r>
            <a:endParaRPr lang="ru-RU" sz="2800" dirty="0">
              <a:latin typeface="Arial" pitchFamily="34" charset="0"/>
              <a:sym typeface="Symbol" pitchFamily="18" charset="2"/>
            </a:endParaRPr>
          </a:p>
        </p:txBody>
      </p:sp>
      <p:sp>
        <p:nvSpPr>
          <p:cNvPr id="17" name="Прямоугольник 16"/>
          <p:cNvSpPr/>
          <p:nvPr/>
        </p:nvSpPr>
        <p:spPr>
          <a:xfrm>
            <a:off x="2776538" y="3884613"/>
            <a:ext cx="4164012" cy="461962"/>
          </a:xfrm>
          <a:prstGeom prst="rect">
            <a:avLst/>
          </a:prstGeom>
        </p:spPr>
        <p:txBody>
          <a:bodyPr wrap="none">
            <a:spAutoFit/>
          </a:bodyPr>
          <a:lstStyle/>
          <a:p>
            <a:pPr>
              <a:defRPr/>
            </a:pPr>
            <a:r>
              <a:rPr lang="ru-RU" sz="2400" kern="0" dirty="0">
                <a:solidFill>
                  <a:srgbClr val="000000"/>
                </a:solidFill>
                <a:latin typeface="Arial"/>
              </a:rPr>
              <a:t>добавить 0 в начало строки</a:t>
            </a:r>
            <a:endParaRPr lang="ru-RU" dirty="0">
              <a:latin typeface="Arial" pitchFamily="34" charset="0"/>
            </a:endParaRPr>
          </a:p>
        </p:txBody>
      </p:sp>
      <p:sp>
        <p:nvSpPr>
          <p:cNvPr id="18" name="Rectangle 1"/>
          <p:cNvSpPr>
            <a:spLocks noChangeArrowheads="1"/>
          </p:cNvSpPr>
          <p:nvPr/>
        </p:nvSpPr>
        <p:spPr bwMode="auto">
          <a:xfrm>
            <a:off x="889000" y="4422775"/>
            <a:ext cx="1701800" cy="523875"/>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eaLnBrk="0" hangingPunct="0">
              <a:defRPr/>
            </a:pPr>
            <a:r>
              <a:rPr lang="ru-RU" sz="2800" b="1" dirty="0">
                <a:latin typeface="Courier New" pitchFamily="49" charset="0"/>
                <a:ea typeface="Times New Roman" pitchFamily="18" charset="0"/>
                <a:cs typeface="Courier New" pitchFamily="49" charset="0"/>
                <a:sym typeface="Symbol" pitchFamily="18" charset="2"/>
              </a:rPr>
              <a:t>а </a:t>
            </a:r>
            <a:r>
              <a:rPr lang="ru-RU" sz="2800" dirty="0">
                <a:latin typeface="Calibri" pitchFamily="34" charset="0"/>
                <a:ea typeface="Times New Roman" pitchFamily="18" charset="0"/>
                <a:cs typeface="Times New Roman" pitchFamily="18" charset="0"/>
                <a:sym typeface="Symbol" pitchFamily="18" charset="2"/>
              </a:rPr>
              <a:t></a:t>
            </a:r>
            <a:r>
              <a:rPr lang="ru-RU" sz="2800" b="1" dirty="0">
                <a:latin typeface="Courier New" pitchFamily="49" charset="0"/>
                <a:ea typeface="Times New Roman" pitchFamily="18" charset="0"/>
                <a:cs typeface="Courier New" pitchFamily="49" charset="0"/>
              </a:rPr>
              <a:t> о.</a:t>
            </a:r>
            <a:endParaRPr lang="ru-RU" sz="2800" dirty="0">
              <a:latin typeface="Arial" pitchFamily="34" charset="0"/>
              <a:sym typeface="Symbol" pitchFamily="18" charset="2"/>
            </a:endParaRPr>
          </a:p>
        </p:txBody>
      </p:sp>
      <p:sp>
        <p:nvSpPr>
          <p:cNvPr id="19" name="Прямоугольник 18"/>
          <p:cNvSpPr/>
          <p:nvPr/>
        </p:nvSpPr>
        <p:spPr>
          <a:xfrm>
            <a:off x="2776538" y="4408488"/>
            <a:ext cx="2498725" cy="461962"/>
          </a:xfrm>
          <a:prstGeom prst="rect">
            <a:avLst/>
          </a:prstGeom>
        </p:spPr>
        <p:txBody>
          <a:bodyPr wrap="none">
            <a:spAutoFit/>
          </a:bodyPr>
          <a:lstStyle/>
          <a:p>
            <a:pPr>
              <a:defRPr/>
            </a:pPr>
            <a:r>
              <a:rPr lang="ru-RU" sz="2400" kern="0" dirty="0">
                <a:solidFill>
                  <a:srgbClr val="000000"/>
                </a:solidFill>
                <a:latin typeface="Arial"/>
              </a:rPr>
              <a:t>заменить и стоп</a:t>
            </a:r>
            <a:endParaRPr lang="ru-RU" dirty="0">
              <a:latin typeface="Arial" pitchFamily="34" charset="0"/>
            </a:endParaRPr>
          </a:p>
        </p:txBody>
      </p:sp>
      <p:sp>
        <p:nvSpPr>
          <p:cNvPr id="21" name="Полилиния 20"/>
          <p:cNvSpPr>
            <a:spLocks noChangeArrowheads="1"/>
          </p:cNvSpPr>
          <p:nvPr/>
        </p:nvSpPr>
        <p:spPr bwMode="auto">
          <a:xfrm>
            <a:off x="2371725" y="4814888"/>
            <a:ext cx="2360613" cy="217487"/>
          </a:xfrm>
          <a:custGeom>
            <a:avLst/>
            <a:gdLst>
              <a:gd name="T0" fmla="*/ 0 w 2419350"/>
              <a:gd name="T1" fmla="*/ 7591 h 230187"/>
              <a:gd name="T2" fmla="*/ 1294619 w 2419350"/>
              <a:gd name="T3" fmla="*/ 182174 h 230187"/>
              <a:gd name="T4" fmla="*/ 2192221 w 2419350"/>
              <a:gd name="T5" fmla="*/ 0 h 230187"/>
              <a:gd name="T6" fmla="*/ 0 60000 65536"/>
              <a:gd name="T7" fmla="*/ 0 60000 65536"/>
              <a:gd name="T8" fmla="*/ 0 60000 65536"/>
              <a:gd name="T9" fmla="*/ 0 w 2419350"/>
              <a:gd name="T10" fmla="*/ 0 h 230187"/>
              <a:gd name="T11" fmla="*/ 2419350 w 2419350"/>
              <a:gd name="T12" fmla="*/ 230187 h 230187"/>
            </a:gdLst>
            <a:ahLst/>
            <a:cxnLst>
              <a:cxn ang="T6">
                <a:pos x="T0" y="T1"/>
              </a:cxn>
              <a:cxn ang="T7">
                <a:pos x="T2" y="T3"/>
              </a:cxn>
              <a:cxn ang="T8">
                <a:pos x="T4" y="T5"/>
              </a:cxn>
            </a:cxnLst>
            <a:rect l="T9" t="T10" r="T11" b="T12"/>
            <a:pathLst>
              <a:path w="2419350" h="230187">
                <a:moveTo>
                  <a:pt x="0" y="9525"/>
                </a:moveTo>
                <a:cubicBezTo>
                  <a:pt x="512762" y="119856"/>
                  <a:pt x="1025525" y="230187"/>
                  <a:pt x="1428750" y="228600"/>
                </a:cubicBezTo>
                <a:cubicBezTo>
                  <a:pt x="1831975" y="227013"/>
                  <a:pt x="2125662" y="113506"/>
                  <a:pt x="2419350" y="0"/>
                </a:cubicBezTo>
              </a:path>
            </a:pathLst>
          </a:custGeom>
          <a:noFill/>
          <a:ln w="12700" algn="ctr">
            <a:solidFill>
              <a:srgbClr val="0000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2" name="Овал 21"/>
          <p:cNvSpPr>
            <a:spLocks noChangeArrowheads="1"/>
          </p:cNvSpPr>
          <p:nvPr/>
        </p:nvSpPr>
        <p:spPr bwMode="auto">
          <a:xfrm>
            <a:off x="2197100" y="4678363"/>
            <a:ext cx="187325" cy="187325"/>
          </a:xfrm>
          <a:prstGeom prst="ellipse">
            <a:avLst/>
          </a:prstGeom>
          <a:noFill/>
          <a:ln w="1270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pSp>
        <p:nvGrpSpPr>
          <p:cNvPr id="3" name="Group 34"/>
          <p:cNvGrpSpPr>
            <a:grpSpLocks/>
          </p:cNvGrpSpPr>
          <p:nvPr/>
        </p:nvGrpSpPr>
        <p:grpSpPr bwMode="auto">
          <a:xfrm>
            <a:off x="2681288" y="5149850"/>
            <a:ext cx="2643187" cy="663575"/>
            <a:chOff x="464" y="2126"/>
            <a:chExt cx="1665" cy="418"/>
          </a:xfrm>
        </p:grpSpPr>
        <p:sp>
          <p:nvSpPr>
            <p:cNvPr id="24" name="Text Box 32"/>
            <p:cNvSpPr txBox="1">
              <a:spLocks noChangeArrowheads="1"/>
            </p:cNvSpPr>
            <p:nvPr/>
          </p:nvSpPr>
          <p:spPr bwMode="auto">
            <a:xfrm>
              <a:off x="782" y="2189"/>
              <a:ext cx="1347"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Корова </a:t>
              </a:r>
              <a:r>
                <a:rPr lang="ru-RU" sz="2400" b="1" dirty="0">
                  <a:latin typeface="+mn-lt"/>
                  <a:ea typeface="Times New Roman" pitchFamily="18" charset="0"/>
                  <a:cs typeface="Times New Roman" pitchFamily="18" charset="0"/>
                  <a:sym typeface="Symbol" pitchFamily="18" charset="2"/>
                </a:rPr>
                <a:t></a:t>
              </a:r>
              <a:r>
                <a:rPr lang="ru-RU" sz="2400" dirty="0">
                  <a:latin typeface="Calibri" pitchFamily="34" charset="0"/>
                  <a:ea typeface="Times New Roman" pitchFamily="18" charset="0"/>
                  <a:cs typeface="Times New Roman" pitchFamily="18" charset="0"/>
                  <a:sym typeface="Symbol" pitchFamily="18" charset="2"/>
                </a:rPr>
                <a:t> </a:t>
              </a:r>
              <a:r>
                <a:rPr lang="ru-RU" sz="2400" dirty="0"/>
                <a:t>?</a:t>
              </a:r>
            </a:p>
          </p:txBody>
        </p:sp>
        <p:sp>
          <p:nvSpPr>
            <p:cNvPr id="29719"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
        <p:nvSpPr>
          <p:cNvPr id="26" name="Прямоугольник 25"/>
          <p:cNvSpPr>
            <a:spLocks noChangeArrowheads="1"/>
          </p:cNvSpPr>
          <p:nvPr/>
        </p:nvSpPr>
        <p:spPr bwMode="auto">
          <a:xfrm>
            <a:off x="5649913" y="5238750"/>
            <a:ext cx="1209675" cy="460375"/>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solidFill>
                  <a:srgbClr val="000000"/>
                </a:solidFill>
              </a:rPr>
              <a:t>К</a:t>
            </a:r>
            <a:r>
              <a:rPr lang="ru-RU" altLang="ru-RU" sz="2400">
                <a:solidFill>
                  <a:srgbClr val="FF0000"/>
                </a:solidFill>
              </a:rPr>
              <a:t>а</a:t>
            </a:r>
            <a:r>
              <a:rPr lang="ru-RU" altLang="ru-RU" sz="2400">
                <a:solidFill>
                  <a:srgbClr val="000000"/>
                </a:solidFill>
              </a:rPr>
              <a:t>рова</a:t>
            </a:r>
            <a:endParaRPr lang="ru-RU" altLang="ru-RU"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13"/>
                                        </p:tgtEl>
                                        <p:attrNameLst>
                                          <p:attrName>style.visibility</p:attrName>
                                        </p:attrNameLst>
                                      </p:cBhvr>
                                      <p:to>
                                        <p:strVal val="visible"/>
                                      </p:to>
                                    </p:set>
                                    <p:animEffect transition="in" filter="dissolve">
                                      <p:cBhvr>
                                        <p:cTn id="7" dur="500"/>
                                        <p:tgtEl>
                                          <p:spTgt spid="389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xit" presetSubtype="0" fill="hold" grpId="1" nodeType="withEffect">
                                  <p:stCondLst>
                                    <p:cond delay="0"/>
                                  </p:stCondLst>
                                  <p:childTnLst>
                                    <p:animEffect transition="out" filter="dissolv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22" presetClass="entr" presetSubtype="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par>
                                <p:cTn id="40" presetID="9" presetClass="exit" presetSubtype="0" fill="hold" grpId="1" nodeType="withEffect">
                                  <p:stCondLst>
                                    <p:cond delay="0"/>
                                  </p:stCondLst>
                                  <p:childTnLst>
                                    <p:animEffect transition="out" filter="dissolve">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dissolve">
                                      <p:cBhvr>
                                        <p:cTn id="47" dur="500"/>
                                        <p:tgtEl>
                                          <p:spTgt spid="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dissolve">
                                      <p:cBhvr>
                                        <p:cTn id="50" dur="500"/>
                                        <p:tgtEl>
                                          <p:spTgt spid="17"/>
                                        </p:tgtEl>
                                      </p:cBhvr>
                                    </p:animEffect>
                                  </p:childTnLst>
                                </p:cTn>
                              </p:par>
                              <p:par>
                                <p:cTn id="51" presetID="9" presetClass="exit" presetSubtype="0" fill="hold" grpId="1" nodeType="withEffect">
                                  <p:stCondLst>
                                    <p:cond delay="0"/>
                                  </p:stCondLst>
                                  <p:childTnLst>
                                    <p:animEffect transition="out" filter="dissolve">
                                      <p:cBhvr>
                                        <p:cTn id="52" dur="500"/>
                                        <p:tgtEl>
                                          <p:spTgt spid="15"/>
                                        </p:tgtEl>
                                      </p:cBhvr>
                                    </p:animEffect>
                                    <p:set>
                                      <p:cBhvr>
                                        <p:cTn id="53" dur="1" fill="hold">
                                          <p:stCondLst>
                                            <p:cond delay="499"/>
                                          </p:stCondLst>
                                        </p:cTn>
                                        <p:tgtEl>
                                          <p:spTgt spid="15"/>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dissolve">
                                      <p:cBhvr>
                                        <p:cTn id="58" dur="500"/>
                                        <p:tgtEl>
                                          <p:spTgt spid="18"/>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dissolve">
                                      <p:cBhvr>
                                        <p:cTn id="67" dur="500"/>
                                        <p:tgtEl>
                                          <p:spTgt spid="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dissolve">
                                      <p:cBhvr>
                                        <p:cTn id="72" dur="500"/>
                                        <p:tgtEl>
                                          <p:spTgt spid="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dissolve">
                                      <p:cBhvr>
                                        <p:cTn id="7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3" grpId="0" animBg="1"/>
      <p:bldP spid="9" grpId="0"/>
      <p:bldP spid="10" grpId="0"/>
      <p:bldP spid="11" grpId="0"/>
      <p:bldP spid="12" grpId="0"/>
      <p:bldP spid="13" grpId="0" animBg="1"/>
      <p:bldP spid="13" grpId="1" animBg="1"/>
      <p:bldP spid="14" grpId="0" animBg="1"/>
      <p:bldP spid="14" grpId="1" animBg="1"/>
      <p:bldP spid="15" grpId="0" animBg="1"/>
      <p:bldP spid="15" grpId="1" animBg="1"/>
      <p:bldP spid="16" grpId="0" animBg="1"/>
      <p:bldP spid="17" grpId="0"/>
      <p:bldP spid="18" grpId="0" animBg="1"/>
      <p:bldP spid="19" grpId="0"/>
      <p:bldP spid="21" grpId="0" animBg="1"/>
      <p:bldP spid="22"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Заголовок 1"/>
          <p:cNvSpPr>
            <a:spLocks noGrp="1"/>
          </p:cNvSpPr>
          <p:nvPr>
            <p:ph type="title"/>
          </p:nvPr>
        </p:nvSpPr>
        <p:spPr>
          <a:xfrm>
            <a:off x="311150" y="301625"/>
            <a:ext cx="8375650" cy="471488"/>
          </a:xfrm>
        </p:spPr>
        <p:txBody>
          <a:bodyPr/>
          <a:lstStyle/>
          <a:p>
            <a:r>
              <a:rPr lang="ru-RU" altLang="ru-RU" smtClean="0"/>
              <a:t>Нормальные алгорифмы Маркова (НАМ)</a:t>
            </a:r>
          </a:p>
        </p:txBody>
      </p:sp>
      <p:sp>
        <p:nvSpPr>
          <p:cNvPr id="30723"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F0C9E6B0-FF22-43D6-B272-0C837982FF72}" type="slidenum">
              <a:rPr lang="ru-RU" altLang="ru-RU" sz="1400" smtClean="0"/>
              <a:pPr eaLnBrk="1" hangingPunct="1">
                <a:spcBef>
                  <a:spcPct val="0"/>
                </a:spcBef>
                <a:buFontTx/>
                <a:buNone/>
              </a:pPr>
              <a:t>26</a:t>
            </a:fld>
            <a:endParaRPr lang="ru-RU" altLang="ru-RU" sz="1400" smtClean="0"/>
          </a:p>
        </p:txBody>
      </p:sp>
      <p:sp>
        <p:nvSpPr>
          <p:cNvPr id="30724" name="Прямоугольник 3"/>
          <p:cNvSpPr>
            <a:spLocks noChangeArrowheads="1"/>
          </p:cNvSpPr>
          <p:nvPr/>
        </p:nvSpPr>
        <p:spPr bwMode="auto">
          <a:xfrm>
            <a:off x="409575" y="809625"/>
            <a:ext cx="84391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i="1"/>
              <a:t>Задача. У</a:t>
            </a:r>
            <a:r>
              <a:rPr lang="ru-RU" altLang="ru-RU" sz="2400"/>
              <a:t>далить из строки, состоящей из букв </a:t>
            </a:r>
            <a:r>
              <a:rPr lang="en-US" altLang="ru-RU" sz="2800" i="1">
                <a:latin typeface="Times New Roman" pitchFamily="18" charset="0"/>
                <a:cs typeface="Times New Roman" pitchFamily="18" charset="0"/>
              </a:rPr>
              <a:t>a</a:t>
            </a:r>
            <a:r>
              <a:rPr lang="ru-RU" altLang="ru-RU" sz="2400"/>
              <a:t> и </a:t>
            </a:r>
            <a:r>
              <a:rPr lang="en-US" altLang="ru-RU" sz="2800" i="1">
                <a:latin typeface="Times New Roman" pitchFamily="18" charset="0"/>
                <a:cs typeface="Times New Roman" pitchFamily="18" charset="0"/>
              </a:rPr>
              <a:t>b</a:t>
            </a:r>
            <a:r>
              <a:rPr lang="ru-RU" altLang="ru-RU" sz="2400"/>
              <a:t>, первый символ. Например, строка </a:t>
            </a:r>
            <a:r>
              <a:rPr lang="en-US" altLang="ru-RU" sz="2800" i="1">
                <a:latin typeface="Times New Roman" pitchFamily="18" charset="0"/>
                <a:cs typeface="Times New Roman" pitchFamily="18" charset="0"/>
              </a:rPr>
              <a:t>abba</a:t>
            </a:r>
            <a:r>
              <a:rPr lang="ru-RU" altLang="ru-RU" sz="2400"/>
              <a:t> должна бы преобразована в </a:t>
            </a:r>
            <a:r>
              <a:rPr lang="en-US" altLang="ru-RU" sz="2800" i="1">
                <a:latin typeface="Times New Roman" pitchFamily="18" charset="0"/>
                <a:cs typeface="Times New Roman" pitchFamily="18" charset="0"/>
              </a:rPr>
              <a:t>bba</a:t>
            </a:r>
            <a:r>
              <a:rPr lang="ru-RU" altLang="ru-RU" sz="2400"/>
              <a:t>. </a:t>
            </a:r>
          </a:p>
        </p:txBody>
      </p:sp>
      <p:sp>
        <p:nvSpPr>
          <p:cNvPr id="24" name="Прямоугольник 23"/>
          <p:cNvSpPr/>
          <p:nvPr/>
        </p:nvSpPr>
        <p:spPr>
          <a:xfrm>
            <a:off x="409575" y="2152650"/>
            <a:ext cx="3756025" cy="461963"/>
          </a:xfrm>
          <a:prstGeom prst="rect">
            <a:avLst/>
          </a:prstGeom>
        </p:spPr>
        <p:txBody>
          <a:bodyPr wrap="none">
            <a:spAutoFit/>
          </a:bodyPr>
          <a:lstStyle/>
          <a:p>
            <a:pPr>
              <a:defRPr/>
            </a:pPr>
            <a:r>
              <a:rPr lang="ru-RU" sz="2400" b="1" dirty="0">
                <a:solidFill>
                  <a:srgbClr val="333399"/>
                </a:solidFill>
                <a:latin typeface="+mn-lt"/>
                <a:ea typeface="Times New Roman" pitchFamily="18" charset="0"/>
                <a:cs typeface="Courier New" pitchFamily="49" charset="0"/>
                <a:sym typeface="Symbol" pitchFamily="18" charset="2"/>
              </a:rPr>
              <a:t>«Очевидное» решение:</a:t>
            </a:r>
            <a:endParaRPr lang="ru-RU" sz="1600" b="1" dirty="0">
              <a:solidFill>
                <a:srgbClr val="333399"/>
              </a:solidFill>
              <a:latin typeface="+mn-lt"/>
            </a:endParaRPr>
          </a:p>
        </p:txBody>
      </p:sp>
      <p:sp>
        <p:nvSpPr>
          <p:cNvPr id="39937" name="Rectangle 1"/>
          <p:cNvSpPr>
            <a:spLocks noChangeArrowheads="1"/>
          </p:cNvSpPr>
          <p:nvPr/>
        </p:nvSpPr>
        <p:spPr bwMode="auto">
          <a:xfrm>
            <a:off x="698500" y="2565400"/>
            <a:ext cx="1435100" cy="954088"/>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lgn="just" eaLnBrk="0" hangingPunct="0">
              <a:defRPr/>
            </a:pPr>
            <a:r>
              <a:rPr lang="en-US" sz="2800" b="1" dirty="0">
                <a:latin typeface="Courier New" pitchFamily="49" charset="0"/>
                <a:ea typeface="Times New Roman" pitchFamily="18" charset="0"/>
                <a:cs typeface="Courier New" pitchFamily="49" charset="0"/>
              </a:rPr>
              <a:t>a </a:t>
            </a:r>
            <a:r>
              <a:rPr lang="ru-RU" sz="2800" b="1" dirty="0">
                <a:latin typeface="Courier New" pitchFamily="49" charset="0"/>
                <a:ea typeface="Times New Roman" pitchFamily="18" charset="0"/>
                <a:cs typeface="Courier New" pitchFamily="49" charset="0"/>
                <a:sym typeface="Symbol" pitchFamily="18" charset="2"/>
              </a:rPr>
              <a:t></a:t>
            </a:r>
            <a:r>
              <a:rPr lang="ru-RU" sz="2800" b="1" dirty="0">
                <a:latin typeface="Courier New" pitchFamily="49" charset="0"/>
                <a:ea typeface="Times New Roman" pitchFamily="18" charset="0"/>
                <a:cs typeface="Courier New" pitchFamily="49" charset="0"/>
              </a:rPr>
              <a:t> .</a:t>
            </a:r>
            <a:endParaRPr lang="ru-RU" sz="2800" b="1" dirty="0">
              <a:latin typeface="Courier New" pitchFamily="49" charset="0"/>
              <a:cs typeface="Courier New" pitchFamily="49" charset="0"/>
              <a:sym typeface="Symbol" pitchFamily="18" charset="2"/>
            </a:endParaRPr>
          </a:p>
          <a:p>
            <a:pPr algn="just" eaLnBrk="0" hangingPunct="0">
              <a:defRPr/>
            </a:pPr>
            <a:r>
              <a:rPr lang="en-US" sz="2800" b="1" dirty="0">
                <a:latin typeface="Courier New" pitchFamily="49" charset="0"/>
                <a:ea typeface="Times New Roman" pitchFamily="18" charset="0"/>
                <a:cs typeface="Courier New" pitchFamily="49" charset="0"/>
                <a:sym typeface="Symbol" pitchFamily="18" charset="2"/>
              </a:rPr>
              <a:t>b </a:t>
            </a:r>
            <a:r>
              <a:rPr lang="ru-RU" sz="2800" b="1" dirty="0">
                <a:latin typeface="Courier New" pitchFamily="49" charset="0"/>
                <a:ea typeface="Times New Roman" pitchFamily="18" charset="0"/>
                <a:cs typeface="Courier New" pitchFamily="49" charset="0"/>
                <a:sym typeface="Symbol" pitchFamily="18" charset="2"/>
              </a:rPr>
              <a:t></a:t>
            </a:r>
            <a:r>
              <a:rPr lang="ru-RU" sz="2800" b="1" dirty="0">
                <a:latin typeface="Courier New" pitchFamily="49" charset="0"/>
                <a:ea typeface="Times New Roman" pitchFamily="18" charset="0"/>
                <a:cs typeface="Courier New" pitchFamily="49" charset="0"/>
              </a:rPr>
              <a:t> .</a:t>
            </a:r>
            <a:endParaRPr lang="ru-RU" sz="2800" b="1" dirty="0">
              <a:latin typeface="Courier New" pitchFamily="49" charset="0"/>
              <a:ea typeface="Times New Roman" pitchFamily="18" charset="0"/>
              <a:cs typeface="Courier New" pitchFamily="49" charset="0"/>
              <a:sym typeface="Symbol" pitchFamily="18" charset="2"/>
            </a:endParaRPr>
          </a:p>
        </p:txBody>
      </p:sp>
      <p:grpSp>
        <p:nvGrpSpPr>
          <p:cNvPr id="2" name="Group 34"/>
          <p:cNvGrpSpPr>
            <a:grpSpLocks/>
          </p:cNvGrpSpPr>
          <p:nvPr/>
        </p:nvGrpSpPr>
        <p:grpSpPr bwMode="auto">
          <a:xfrm>
            <a:off x="2274888" y="2711450"/>
            <a:ext cx="2643187" cy="663575"/>
            <a:chOff x="464" y="2126"/>
            <a:chExt cx="1665" cy="418"/>
          </a:xfrm>
        </p:grpSpPr>
        <p:sp>
          <p:nvSpPr>
            <p:cNvPr id="26" name="Text Box 32"/>
            <p:cNvSpPr txBox="1">
              <a:spLocks noChangeArrowheads="1"/>
            </p:cNvSpPr>
            <p:nvPr/>
          </p:nvSpPr>
          <p:spPr bwMode="auto">
            <a:xfrm>
              <a:off x="782" y="2189"/>
              <a:ext cx="1347"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Что плохо?</a:t>
              </a:r>
            </a:p>
          </p:txBody>
        </p:sp>
        <p:sp>
          <p:nvSpPr>
            <p:cNvPr id="30746"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
        <p:nvSpPr>
          <p:cNvPr id="29" name="Rectangle 1"/>
          <p:cNvSpPr>
            <a:spLocks noChangeArrowheads="1"/>
          </p:cNvSpPr>
          <p:nvPr/>
        </p:nvSpPr>
        <p:spPr bwMode="auto">
          <a:xfrm>
            <a:off x="5232400" y="2565400"/>
            <a:ext cx="1435100" cy="954088"/>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lgn="just" eaLnBrk="0" hangingPunct="0">
              <a:defRPr/>
            </a:pPr>
            <a:r>
              <a:rPr lang="en-US" sz="2800" b="1" dirty="0">
                <a:latin typeface="Courier New" pitchFamily="49" charset="0"/>
                <a:ea typeface="Times New Roman" pitchFamily="18" charset="0"/>
                <a:cs typeface="Courier New" pitchFamily="49" charset="0"/>
              </a:rPr>
              <a:t>b </a:t>
            </a:r>
            <a:r>
              <a:rPr lang="ru-RU" sz="2800" b="1" dirty="0">
                <a:latin typeface="Courier New" pitchFamily="49" charset="0"/>
                <a:ea typeface="Times New Roman" pitchFamily="18" charset="0"/>
                <a:cs typeface="Courier New" pitchFamily="49" charset="0"/>
                <a:sym typeface="Symbol" pitchFamily="18" charset="2"/>
              </a:rPr>
              <a:t></a:t>
            </a:r>
            <a:r>
              <a:rPr lang="ru-RU" sz="2800" b="1" dirty="0">
                <a:latin typeface="Courier New" pitchFamily="49" charset="0"/>
                <a:ea typeface="Times New Roman" pitchFamily="18" charset="0"/>
                <a:cs typeface="Courier New" pitchFamily="49" charset="0"/>
              </a:rPr>
              <a:t> .</a:t>
            </a:r>
            <a:endParaRPr lang="ru-RU" sz="2800" b="1" dirty="0">
              <a:latin typeface="Courier New" pitchFamily="49" charset="0"/>
              <a:cs typeface="Courier New" pitchFamily="49" charset="0"/>
              <a:sym typeface="Symbol" pitchFamily="18" charset="2"/>
            </a:endParaRPr>
          </a:p>
          <a:p>
            <a:pPr algn="just" eaLnBrk="0" hangingPunct="0">
              <a:defRPr/>
            </a:pPr>
            <a:r>
              <a:rPr lang="en-US" sz="2800" b="1" dirty="0">
                <a:latin typeface="Courier New" pitchFamily="49" charset="0"/>
                <a:ea typeface="Times New Roman" pitchFamily="18" charset="0"/>
                <a:cs typeface="Courier New" pitchFamily="49" charset="0"/>
                <a:sym typeface="Symbol" pitchFamily="18" charset="2"/>
              </a:rPr>
              <a:t>a </a:t>
            </a:r>
            <a:r>
              <a:rPr lang="ru-RU" sz="2800" b="1" dirty="0">
                <a:latin typeface="Courier New" pitchFamily="49" charset="0"/>
                <a:ea typeface="Times New Roman" pitchFamily="18" charset="0"/>
                <a:cs typeface="Courier New" pitchFamily="49" charset="0"/>
                <a:sym typeface="Symbol" pitchFamily="18" charset="2"/>
              </a:rPr>
              <a:t></a:t>
            </a:r>
            <a:r>
              <a:rPr lang="ru-RU" sz="2800" b="1" dirty="0">
                <a:latin typeface="Courier New" pitchFamily="49" charset="0"/>
                <a:ea typeface="Times New Roman" pitchFamily="18" charset="0"/>
                <a:cs typeface="Courier New" pitchFamily="49" charset="0"/>
              </a:rPr>
              <a:t> .</a:t>
            </a:r>
            <a:endParaRPr lang="ru-RU" sz="2800" b="1" dirty="0">
              <a:latin typeface="Courier New" pitchFamily="49" charset="0"/>
              <a:ea typeface="Times New Roman" pitchFamily="18" charset="0"/>
              <a:cs typeface="Courier New" pitchFamily="49" charset="0"/>
              <a:sym typeface="Symbol" pitchFamily="18" charset="2"/>
            </a:endParaRPr>
          </a:p>
        </p:txBody>
      </p:sp>
      <p:sp>
        <p:nvSpPr>
          <p:cNvPr id="31" name="Плюс 30"/>
          <p:cNvSpPr/>
          <p:nvPr/>
        </p:nvSpPr>
        <p:spPr bwMode="auto">
          <a:xfrm rot="18926461">
            <a:off x="762000" y="2451100"/>
            <a:ext cx="1155700" cy="1155700"/>
          </a:xfrm>
          <a:prstGeom prst="mathPlus">
            <a:avLst>
              <a:gd name="adj1" fmla="val 10333"/>
            </a:avLst>
          </a:prstGeom>
          <a:solidFill>
            <a:srgbClr val="FF0000"/>
          </a:solidFill>
          <a:ln w="12700" cap="flat" cmpd="sng" algn="ctr">
            <a:noFill/>
            <a:prstDash val="solid"/>
            <a:round/>
            <a:headEnd type="none" w="med" len="med"/>
            <a:tailEnd type="triangle" w="lg" len="lg"/>
          </a:ln>
          <a:effectLst/>
        </p:spPr>
        <p:txBody>
          <a:bodyPr/>
          <a:lstStyle/>
          <a:p>
            <a:pPr>
              <a:defRPr/>
            </a:pPr>
            <a:endParaRPr lang="ru-RU"/>
          </a:p>
        </p:txBody>
      </p:sp>
      <p:sp>
        <p:nvSpPr>
          <p:cNvPr id="32" name="Плюс 31"/>
          <p:cNvSpPr/>
          <p:nvPr/>
        </p:nvSpPr>
        <p:spPr bwMode="auto">
          <a:xfrm rot="18926461">
            <a:off x="5283200" y="2451100"/>
            <a:ext cx="1155700" cy="1155700"/>
          </a:xfrm>
          <a:prstGeom prst="mathPlus">
            <a:avLst>
              <a:gd name="adj1" fmla="val 10333"/>
            </a:avLst>
          </a:prstGeom>
          <a:solidFill>
            <a:srgbClr val="FF0000"/>
          </a:solidFill>
          <a:ln w="12700" cap="flat" cmpd="sng" algn="ctr">
            <a:noFill/>
            <a:prstDash val="solid"/>
            <a:round/>
            <a:headEnd type="none" w="med" len="med"/>
            <a:tailEnd type="triangle" w="lg" len="lg"/>
          </a:ln>
          <a:effectLst/>
        </p:spPr>
        <p:txBody>
          <a:bodyPr/>
          <a:lstStyle/>
          <a:p>
            <a:pPr>
              <a:defRPr/>
            </a:pPr>
            <a:endParaRPr lang="ru-RU"/>
          </a:p>
        </p:txBody>
      </p:sp>
      <p:sp>
        <p:nvSpPr>
          <p:cNvPr id="33" name="Прямоугольник 32"/>
          <p:cNvSpPr/>
          <p:nvPr/>
        </p:nvSpPr>
        <p:spPr>
          <a:xfrm>
            <a:off x="409575" y="3562350"/>
            <a:ext cx="3594100" cy="461963"/>
          </a:xfrm>
          <a:prstGeom prst="rect">
            <a:avLst/>
          </a:prstGeom>
        </p:spPr>
        <p:txBody>
          <a:bodyPr wrap="none">
            <a:spAutoFit/>
          </a:bodyPr>
          <a:lstStyle/>
          <a:p>
            <a:pPr>
              <a:defRPr/>
            </a:pPr>
            <a:r>
              <a:rPr lang="ru-RU" sz="2400" b="1" dirty="0">
                <a:solidFill>
                  <a:srgbClr val="333399"/>
                </a:solidFill>
                <a:latin typeface="+mn-lt"/>
                <a:ea typeface="Times New Roman" pitchFamily="18" charset="0"/>
                <a:cs typeface="Courier New" pitchFamily="49" charset="0"/>
                <a:sym typeface="Symbol" pitchFamily="18" charset="2"/>
              </a:rPr>
              <a:t>Правильное решение:</a:t>
            </a:r>
            <a:endParaRPr lang="ru-RU" sz="1600" b="1" dirty="0">
              <a:solidFill>
                <a:srgbClr val="333399"/>
              </a:solidFill>
              <a:latin typeface="+mn-lt"/>
            </a:endParaRPr>
          </a:p>
        </p:txBody>
      </p:sp>
      <p:sp>
        <p:nvSpPr>
          <p:cNvPr id="34" name="Rectangle 1"/>
          <p:cNvSpPr>
            <a:spLocks noChangeArrowheads="1"/>
          </p:cNvSpPr>
          <p:nvPr/>
        </p:nvSpPr>
        <p:spPr bwMode="auto">
          <a:xfrm>
            <a:off x="2667000" y="4000500"/>
            <a:ext cx="1739900" cy="1384300"/>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lgn="just" eaLnBrk="0" hangingPunct="0">
              <a:defRPr/>
            </a:pPr>
            <a:r>
              <a:rPr lang="en-US" sz="2800" b="1" dirty="0">
                <a:latin typeface="Courier New" pitchFamily="49" charset="0"/>
                <a:ea typeface="Times New Roman" pitchFamily="18" charset="0"/>
                <a:cs typeface="Courier New" pitchFamily="49" charset="0"/>
              </a:rPr>
              <a:t>*a </a:t>
            </a:r>
            <a:r>
              <a:rPr lang="ru-RU" sz="2800" b="1" dirty="0">
                <a:latin typeface="Courier New" pitchFamily="49" charset="0"/>
                <a:ea typeface="Times New Roman" pitchFamily="18" charset="0"/>
                <a:cs typeface="Courier New" pitchFamily="49" charset="0"/>
                <a:sym typeface="Symbol" pitchFamily="18" charset="2"/>
              </a:rPr>
              <a:t></a:t>
            </a:r>
            <a:r>
              <a:rPr lang="ru-RU" sz="2800" b="1" dirty="0">
                <a:latin typeface="Courier New" pitchFamily="49" charset="0"/>
                <a:ea typeface="Times New Roman" pitchFamily="18" charset="0"/>
                <a:cs typeface="Courier New" pitchFamily="49" charset="0"/>
              </a:rPr>
              <a:t> .</a:t>
            </a:r>
            <a:endParaRPr lang="ru-RU" sz="2800" b="1" dirty="0">
              <a:latin typeface="Courier New" pitchFamily="49" charset="0"/>
              <a:cs typeface="Courier New" pitchFamily="49" charset="0"/>
              <a:sym typeface="Symbol" pitchFamily="18" charset="2"/>
            </a:endParaRPr>
          </a:p>
          <a:p>
            <a:pPr algn="just" eaLnBrk="0" hangingPunct="0">
              <a:defRPr/>
            </a:pPr>
            <a:r>
              <a:rPr lang="en-US" sz="2800" b="1" dirty="0">
                <a:latin typeface="Courier New" pitchFamily="49" charset="0"/>
                <a:ea typeface="Times New Roman" pitchFamily="18" charset="0"/>
                <a:cs typeface="Courier New" pitchFamily="49" charset="0"/>
                <a:sym typeface="Symbol" pitchFamily="18" charset="2"/>
              </a:rPr>
              <a:t>*b </a:t>
            </a:r>
            <a:r>
              <a:rPr lang="ru-RU" sz="2800" b="1" dirty="0">
                <a:latin typeface="Courier New" pitchFamily="49" charset="0"/>
                <a:ea typeface="Times New Roman" pitchFamily="18" charset="0"/>
                <a:cs typeface="Courier New" pitchFamily="49" charset="0"/>
                <a:sym typeface="Symbol" pitchFamily="18" charset="2"/>
              </a:rPr>
              <a:t></a:t>
            </a:r>
            <a:r>
              <a:rPr lang="ru-RU" sz="2800" b="1" dirty="0">
                <a:latin typeface="Courier New" pitchFamily="49" charset="0"/>
                <a:ea typeface="Times New Roman" pitchFamily="18" charset="0"/>
                <a:cs typeface="Courier New" pitchFamily="49" charset="0"/>
              </a:rPr>
              <a:t> .</a:t>
            </a:r>
            <a:endParaRPr lang="en-US" sz="2800" b="1" dirty="0">
              <a:latin typeface="Courier New" pitchFamily="49" charset="0"/>
              <a:ea typeface="Times New Roman" pitchFamily="18" charset="0"/>
              <a:cs typeface="Courier New" pitchFamily="49" charset="0"/>
            </a:endParaRPr>
          </a:p>
          <a:p>
            <a:pPr algn="just" eaLnBrk="0" hangingPunct="0">
              <a:defRPr/>
            </a:pPr>
            <a:r>
              <a:rPr lang="en-US" sz="2800" b="1" dirty="0">
                <a:latin typeface="Courier New" pitchFamily="49" charset="0"/>
                <a:ea typeface="Times New Roman" pitchFamily="18" charset="0"/>
                <a:cs typeface="Courier New" pitchFamily="49" charset="0"/>
                <a:sym typeface="Symbol" pitchFamily="18" charset="2"/>
              </a:rPr>
              <a:t> </a:t>
            </a:r>
            <a:r>
              <a:rPr lang="ru-RU" sz="2800" b="1" dirty="0">
                <a:latin typeface="Courier New" pitchFamily="49" charset="0"/>
                <a:ea typeface="Times New Roman" pitchFamily="18" charset="0"/>
                <a:cs typeface="Courier New" pitchFamily="49" charset="0"/>
                <a:sym typeface="Symbol" pitchFamily="18" charset="2"/>
              </a:rPr>
              <a:t></a:t>
            </a:r>
            <a:r>
              <a:rPr lang="ru-RU" sz="2800" b="1" dirty="0">
                <a:latin typeface="Courier New" pitchFamily="49" charset="0"/>
                <a:ea typeface="Times New Roman" pitchFamily="18" charset="0"/>
                <a:cs typeface="Courier New" pitchFamily="49" charset="0"/>
              </a:rPr>
              <a:t> </a:t>
            </a:r>
            <a:r>
              <a:rPr lang="en-US" sz="2800" b="1" dirty="0">
                <a:latin typeface="Courier New" pitchFamily="49" charset="0"/>
                <a:ea typeface="Times New Roman" pitchFamily="18" charset="0"/>
                <a:cs typeface="Courier New" pitchFamily="49" charset="0"/>
              </a:rPr>
              <a:t>*</a:t>
            </a:r>
            <a:endParaRPr lang="ru-RU" sz="2800" b="1" dirty="0">
              <a:latin typeface="Courier New" pitchFamily="49" charset="0"/>
              <a:ea typeface="Times New Roman" pitchFamily="18" charset="0"/>
              <a:cs typeface="Courier New" pitchFamily="49" charset="0"/>
              <a:sym typeface="Symbol" pitchFamily="18" charset="2"/>
            </a:endParaRPr>
          </a:p>
        </p:txBody>
      </p:sp>
      <p:sp>
        <p:nvSpPr>
          <p:cNvPr id="35" name="Прямоугольник 34"/>
          <p:cNvSpPr>
            <a:spLocks noChangeArrowheads="1"/>
          </p:cNvSpPr>
          <p:nvPr/>
        </p:nvSpPr>
        <p:spPr bwMode="auto">
          <a:xfrm>
            <a:off x="4570413" y="3943350"/>
            <a:ext cx="1042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b="1">
                <a:solidFill>
                  <a:srgbClr val="333399"/>
                </a:solidFill>
                <a:latin typeface="Courier New" pitchFamily="49" charset="0"/>
                <a:ea typeface="Times New Roman" pitchFamily="18" charset="0"/>
                <a:cs typeface="Courier New" pitchFamily="49" charset="0"/>
                <a:sym typeface="Symbol" pitchFamily="18" charset="2"/>
              </a:rPr>
              <a:t>abba</a:t>
            </a:r>
            <a:endParaRPr lang="ru-RU" altLang="ru-RU" sz="1800">
              <a:solidFill>
                <a:srgbClr val="333399"/>
              </a:solidFill>
              <a:ea typeface="Times New Roman" pitchFamily="18" charset="0"/>
              <a:cs typeface="Courier New" pitchFamily="49" charset="0"/>
            </a:endParaRPr>
          </a:p>
        </p:txBody>
      </p:sp>
      <p:sp>
        <p:nvSpPr>
          <p:cNvPr id="36" name="Прямоугольник 35"/>
          <p:cNvSpPr>
            <a:spLocks noChangeArrowheads="1"/>
          </p:cNvSpPr>
          <p:nvPr/>
        </p:nvSpPr>
        <p:spPr bwMode="auto">
          <a:xfrm>
            <a:off x="4570413" y="4464050"/>
            <a:ext cx="1257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800" b="1">
                <a:solidFill>
                  <a:srgbClr val="FF0000"/>
                </a:solidFill>
                <a:latin typeface="Courier New" pitchFamily="49" charset="0"/>
                <a:ea typeface="Times New Roman" pitchFamily="18" charset="0"/>
                <a:cs typeface="Courier New" pitchFamily="49" charset="0"/>
                <a:sym typeface="Symbol" pitchFamily="18" charset="2"/>
              </a:rPr>
              <a:t>*</a:t>
            </a:r>
            <a:r>
              <a:rPr lang="en-US" altLang="ru-RU" sz="2800" b="1">
                <a:solidFill>
                  <a:srgbClr val="333399"/>
                </a:solidFill>
                <a:latin typeface="Courier New" pitchFamily="49" charset="0"/>
                <a:ea typeface="Times New Roman" pitchFamily="18" charset="0"/>
                <a:cs typeface="Courier New" pitchFamily="49" charset="0"/>
                <a:sym typeface="Symbol" pitchFamily="18" charset="2"/>
              </a:rPr>
              <a:t>abba</a:t>
            </a:r>
            <a:endParaRPr lang="ru-RU" altLang="ru-RU" sz="1800">
              <a:solidFill>
                <a:srgbClr val="333399"/>
              </a:solidFill>
              <a:ea typeface="Times New Roman" pitchFamily="18" charset="0"/>
              <a:cs typeface="Courier New" pitchFamily="49" charset="0"/>
            </a:endParaRPr>
          </a:p>
        </p:txBody>
      </p:sp>
      <p:sp>
        <p:nvSpPr>
          <p:cNvPr id="37" name="Прямоугольник 36"/>
          <p:cNvSpPr>
            <a:spLocks noChangeArrowheads="1"/>
          </p:cNvSpPr>
          <p:nvPr/>
        </p:nvSpPr>
        <p:spPr bwMode="auto">
          <a:xfrm>
            <a:off x="4570413" y="4984750"/>
            <a:ext cx="828675" cy="523875"/>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b="1">
                <a:solidFill>
                  <a:srgbClr val="333399"/>
                </a:solidFill>
                <a:latin typeface="Courier New" pitchFamily="49" charset="0"/>
                <a:ea typeface="Times New Roman" pitchFamily="18" charset="0"/>
                <a:cs typeface="Courier New" pitchFamily="49" charset="0"/>
                <a:sym typeface="Symbol" pitchFamily="18" charset="2"/>
              </a:rPr>
              <a:t>bba</a:t>
            </a:r>
            <a:endParaRPr lang="ru-RU" altLang="ru-RU" sz="1800">
              <a:solidFill>
                <a:srgbClr val="333399"/>
              </a:solidFill>
              <a:ea typeface="Times New Roman" pitchFamily="18" charset="0"/>
              <a:cs typeface="Courier New" pitchFamily="49" charset="0"/>
            </a:endParaRPr>
          </a:p>
        </p:txBody>
      </p:sp>
      <p:sp>
        <p:nvSpPr>
          <p:cNvPr id="38" name="Полилиния 37"/>
          <p:cNvSpPr>
            <a:spLocks noChangeArrowheads="1"/>
          </p:cNvSpPr>
          <p:nvPr/>
        </p:nvSpPr>
        <p:spPr bwMode="auto">
          <a:xfrm>
            <a:off x="3848100" y="4673600"/>
            <a:ext cx="762000" cy="508000"/>
          </a:xfrm>
          <a:custGeom>
            <a:avLst/>
            <a:gdLst>
              <a:gd name="T0" fmla="*/ 0 w 762000"/>
              <a:gd name="T1" fmla="*/ 495300 h 508000"/>
              <a:gd name="T2" fmla="*/ 762000 w 762000"/>
              <a:gd name="T3" fmla="*/ 38100 h 508000"/>
              <a:gd name="T4" fmla="*/ 0 60000 65536"/>
              <a:gd name="T5" fmla="*/ 0 60000 65536"/>
              <a:gd name="T6" fmla="*/ 0 w 762000"/>
              <a:gd name="T7" fmla="*/ 0 h 508000"/>
              <a:gd name="T8" fmla="*/ 762000 w 762000"/>
              <a:gd name="T9" fmla="*/ 508000 h 508000"/>
            </a:gdLst>
            <a:ahLst/>
            <a:cxnLst>
              <a:cxn ang="T4">
                <a:pos x="T0" y="T1"/>
              </a:cxn>
              <a:cxn ang="T5">
                <a:pos x="T2" y="T3"/>
              </a:cxn>
            </a:cxnLst>
            <a:rect l="T6" t="T7" r="T8" b="T9"/>
            <a:pathLst>
              <a:path w="762000" h="508000">
                <a:moveTo>
                  <a:pt x="0" y="495300"/>
                </a:moveTo>
                <a:cubicBezTo>
                  <a:pt x="406400" y="508000"/>
                  <a:pt x="381000" y="0"/>
                  <a:pt x="762000" y="38100"/>
                </a:cubicBezTo>
              </a:path>
            </a:pathLst>
          </a:custGeom>
          <a:noFill/>
          <a:ln w="19050" algn="ctr">
            <a:solidFill>
              <a:srgbClr val="0000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39" name="Полилиния 38"/>
          <p:cNvSpPr>
            <a:spLocks noChangeArrowheads="1"/>
          </p:cNvSpPr>
          <p:nvPr/>
        </p:nvSpPr>
        <p:spPr bwMode="auto">
          <a:xfrm flipV="1">
            <a:off x="4203700" y="4330700"/>
            <a:ext cx="431800" cy="914400"/>
          </a:xfrm>
          <a:custGeom>
            <a:avLst/>
            <a:gdLst>
              <a:gd name="T0" fmla="*/ 0 w 762000"/>
              <a:gd name="T1" fmla="*/ 5199462 h 508000"/>
              <a:gd name="T2" fmla="*/ 78572 w 762000"/>
              <a:gd name="T3" fmla="*/ 399958 h 508000"/>
              <a:gd name="T4" fmla="*/ 0 60000 65536"/>
              <a:gd name="T5" fmla="*/ 0 60000 65536"/>
              <a:gd name="T6" fmla="*/ 0 w 762000"/>
              <a:gd name="T7" fmla="*/ 0 h 508000"/>
              <a:gd name="T8" fmla="*/ 762000 w 762000"/>
              <a:gd name="T9" fmla="*/ 508000 h 508000"/>
            </a:gdLst>
            <a:ahLst/>
            <a:cxnLst>
              <a:cxn ang="T4">
                <a:pos x="T0" y="T1"/>
              </a:cxn>
              <a:cxn ang="T5">
                <a:pos x="T2" y="T3"/>
              </a:cxn>
            </a:cxnLst>
            <a:rect l="T6" t="T7" r="T8" b="T9"/>
            <a:pathLst>
              <a:path w="762000" h="508000">
                <a:moveTo>
                  <a:pt x="0" y="495300"/>
                </a:moveTo>
                <a:cubicBezTo>
                  <a:pt x="406400" y="508000"/>
                  <a:pt x="381000" y="0"/>
                  <a:pt x="762000" y="38100"/>
                </a:cubicBezTo>
              </a:path>
            </a:pathLst>
          </a:custGeom>
          <a:noFill/>
          <a:ln w="19050" algn="ctr">
            <a:solidFill>
              <a:srgbClr val="0000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0" name="Прямоугольник 39"/>
          <p:cNvSpPr>
            <a:spLocks noChangeArrowheads="1"/>
          </p:cNvSpPr>
          <p:nvPr/>
        </p:nvSpPr>
        <p:spPr bwMode="auto">
          <a:xfrm>
            <a:off x="6411913" y="3943350"/>
            <a:ext cx="1042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b="1">
                <a:solidFill>
                  <a:srgbClr val="333399"/>
                </a:solidFill>
                <a:latin typeface="Courier New" pitchFamily="49" charset="0"/>
                <a:ea typeface="Times New Roman" pitchFamily="18" charset="0"/>
                <a:cs typeface="Courier New" pitchFamily="49" charset="0"/>
                <a:sym typeface="Symbol" pitchFamily="18" charset="2"/>
              </a:rPr>
              <a:t>baab</a:t>
            </a:r>
            <a:endParaRPr lang="ru-RU" altLang="ru-RU" sz="1800">
              <a:solidFill>
                <a:srgbClr val="333399"/>
              </a:solidFill>
              <a:ea typeface="Times New Roman" pitchFamily="18" charset="0"/>
              <a:cs typeface="Courier New" pitchFamily="49" charset="0"/>
            </a:endParaRPr>
          </a:p>
        </p:txBody>
      </p:sp>
      <p:sp>
        <p:nvSpPr>
          <p:cNvPr id="41" name="Прямоугольник 40"/>
          <p:cNvSpPr>
            <a:spLocks noChangeArrowheads="1"/>
          </p:cNvSpPr>
          <p:nvPr/>
        </p:nvSpPr>
        <p:spPr bwMode="auto">
          <a:xfrm>
            <a:off x="6411913" y="4464050"/>
            <a:ext cx="1257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800" b="1">
                <a:solidFill>
                  <a:srgbClr val="FF0000"/>
                </a:solidFill>
                <a:latin typeface="Courier New" pitchFamily="49" charset="0"/>
                <a:ea typeface="Times New Roman" pitchFamily="18" charset="0"/>
                <a:cs typeface="Courier New" pitchFamily="49" charset="0"/>
                <a:sym typeface="Symbol" pitchFamily="18" charset="2"/>
              </a:rPr>
              <a:t>*</a:t>
            </a:r>
            <a:r>
              <a:rPr lang="en-US" altLang="ru-RU" sz="2800" b="1">
                <a:solidFill>
                  <a:srgbClr val="333399"/>
                </a:solidFill>
                <a:latin typeface="Courier New" pitchFamily="49" charset="0"/>
                <a:ea typeface="Times New Roman" pitchFamily="18" charset="0"/>
                <a:cs typeface="Courier New" pitchFamily="49" charset="0"/>
                <a:sym typeface="Symbol" pitchFamily="18" charset="2"/>
              </a:rPr>
              <a:t>baab</a:t>
            </a:r>
            <a:endParaRPr lang="ru-RU" altLang="ru-RU" sz="1800">
              <a:solidFill>
                <a:srgbClr val="333399"/>
              </a:solidFill>
              <a:ea typeface="Times New Roman" pitchFamily="18" charset="0"/>
              <a:cs typeface="Courier New" pitchFamily="49" charset="0"/>
            </a:endParaRPr>
          </a:p>
        </p:txBody>
      </p:sp>
      <p:sp>
        <p:nvSpPr>
          <p:cNvPr id="42" name="Прямоугольник 41"/>
          <p:cNvSpPr>
            <a:spLocks noChangeArrowheads="1"/>
          </p:cNvSpPr>
          <p:nvPr/>
        </p:nvSpPr>
        <p:spPr bwMode="auto">
          <a:xfrm>
            <a:off x="6411913" y="4984750"/>
            <a:ext cx="828675" cy="523875"/>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b="1">
                <a:solidFill>
                  <a:srgbClr val="333399"/>
                </a:solidFill>
                <a:latin typeface="Courier New" pitchFamily="49" charset="0"/>
                <a:ea typeface="Times New Roman" pitchFamily="18" charset="0"/>
                <a:cs typeface="Courier New" pitchFamily="49" charset="0"/>
                <a:sym typeface="Symbol" pitchFamily="18" charset="2"/>
              </a:rPr>
              <a:t>aab</a:t>
            </a:r>
            <a:endParaRPr lang="ru-RU" altLang="ru-RU" sz="1800">
              <a:solidFill>
                <a:srgbClr val="333399"/>
              </a:solidFill>
              <a:ea typeface="Times New Roman" pitchFamily="18" charset="0"/>
              <a:cs typeface="Courier New" pitchFamily="49" charset="0"/>
            </a:endParaRPr>
          </a:p>
        </p:txBody>
      </p:sp>
      <p:sp>
        <p:nvSpPr>
          <p:cNvPr id="43" name="AutoShape 18"/>
          <p:cNvSpPr>
            <a:spLocks noChangeArrowheads="1"/>
          </p:cNvSpPr>
          <p:nvPr/>
        </p:nvSpPr>
        <p:spPr bwMode="auto">
          <a:xfrm>
            <a:off x="674688" y="4179888"/>
            <a:ext cx="1725612" cy="481012"/>
          </a:xfrm>
          <a:prstGeom prst="wedgeRoundRectCallout">
            <a:avLst>
              <a:gd name="adj1" fmla="val 70949"/>
              <a:gd name="adj2" fmla="val -31588"/>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400">
                <a:ea typeface="SimSun" pitchFamily="2" charset="-122"/>
              </a:rPr>
              <a:t>маркер</a:t>
            </a:r>
            <a:endParaRPr lang="ru-RU" altLang="ru-RU" sz="2400"/>
          </a:p>
        </p:txBody>
      </p:sp>
      <p:grpSp>
        <p:nvGrpSpPr>
          <p:cNvPr id="3" name="Group 34"/>
          <p:cNvGrpSpPr>
            <a:grpSpLocks/>
          </p:cNvGrpSpPr>
          <p:nvPr/>
        </p:nvGrpSpPr>
        <p:grpSpPr bwMode="auto">
          <a:xfrm>
            <a:off x="676275" y="5600700"/>
            <a:ext cx="7947025" cy="663575"/>
            <a:chOff x="464" y="2126"/>
            <a:chExt cx="5006" cy="418"/>
          </a:xfrm>
        </p:grpSpPr>
        <p:sp>
          <p:nvSpPr>
            <p:cNvPr id="45" name="Text Box 32"/>
            <p:cNvSpPr txBox="1">
              <a:spLocks noChangeArrowheads="1"/>
            </p:cNvSpPr>
            <p:nvPr/>
          </p:nvSpPr>
          <p:spPr bwMode="auto">
            <a:xfrm>
              <a:off x="782" y="2189"/>
              <a:ext cx="4688"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latin typeface="Arial" pitchFamily="34" charset="0"/>
                </a:rPr>
                <a:t>  НАМ, машины Поста и Тьюринга эквивалентны!</a:t>
              </a:r>
            </a:p>
          </p:txBody>
        </p:sp>
        <p:sp>
          <p:nvSpPr>
            <p:cNvPr id="30744"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4400">
                  <a:solidFill>
                    <a:schemeClr val="bg1"/>
                  </a:solidFill>
                  <a:latin typeface="Arial Black" pitchFamily="34"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937"/>
                                        </p:tgtEl>
                                        <p:attrNameLst>
                                          <p:attrName>style.visibility</p:attrName>
                                        </p:attrNameLst>
                                      </p:cBhvr>
                                      <p:to>
                                        <p:strVal val="visible"/>
                                      </p:to>
                                    </p:set>
                                    <p:animEffect transition="in" filter="dissolve">
                                      <p:cBhvr>
                                        <p:cTn id="10" dur="500"/>
                                        <p:tgtEl>
                                          <p:spTgt spid="3993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dissolve">
                                      <p:cBhvr>
                                        <p:cTn id="20" dur="500"/>
                                        <p:tgtEl>
                                          <p:spTgt spid="3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dissolve">
                                      <p:cBhvr>
                                        <p:cTn id="28" dur="500"/>
                                        <p:tgtEl>
                                          <p:spTgt spid="3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dissolve">
                                      <p:cBhvr>
                                        <p:cTn id="33" dur="500"/>
                                        <p:tgtEl>
                                          <p:spTgt spid="3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dissolve">
                                      <p:cBhvr>
                                        <p:cTn id="36" dur="500"/>
                                        <p:tgtEl>
                                          <p:spTgt spid="34"/>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dissolve">
                                      <p:cBhvr>
                                        <p:cTn id="39" dur="500"/>
                                        <p:tgtEl>
                                          <p:spTgt spid="4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dissolve">
                                      <p:cBhvr>
                                        <p:cTn id="44" dur="500"/>
                                        <p:tgtEl>
                                          <p:spTgt spid="3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dissolve">
                                      <p:cBhvr>
                                        <p:cTn id="49" dur="500"/>
                                        <p:tgtEl>
                                          <p:spTgt spid="3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left)">
                                      <p:cBhvr>
                                        <p:cTn id="52" dur="500"/>
                                        <p:tgtEl>
                                          <p:spTgt spid="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xit" presetSubtype="0" fill="hold" grpId="1" nodeType="clickEffect">
                                  <p:stCondLst>
                                    <p:cond delay="0"/>
                                  </p:stCondLst>
                                  <p:childTnLst>
                                    <p:animEffect transition="out" filter="dissolve">
                                      <p:cBhvr>
                                        <p:cTn id="56" dur="500"/>
                                        <p:tgtEl>
                                          <p:spTgt spid="38"/>
                                        </p:tgtEl>
                                      </p:cBhvr>
                                    </p:animEffect>
                                    <p:set>
                                      <p:cBhvr>
                                        <p:cTn id="57" dur="1" fill="hold">
                                          <p:stCondLst>
                                            <p:cond delay="499"/>
                                          </p:stCondLst>
                                        </p:cTn>
                                        <p:tgtEl>
                                          <p:spTgt spid="38"/>
                                        </p:tgtEl>
                                        <p:attrNameLst>
                                          <p:attrName>style.visibility</p:attrName>
                                        </p:attrNameLst>
                                      </p:cBhvr>
                                      <p:to>
                                        <p:strVal val="hidden"/>
                                      </p:to>
                                    </p:set>
                                  </p:childTnLst>
                                </p:cTn>
                              </p:par>
                              <p:par>
                                <p:cTn id="58" presetID="22" presetClass="entr" presetSubtype="1"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up)">
                                      <p:cBhvr>
                                        <p:cTn id="60" dur="500"/>
                                        <p:tgtEl>
                                          <p:spTgt spid="3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dissolve">
                                      <p:cBhvr>
                                        <p:cTn id="63" dur="500"/>
                                        <p:tgtEl>
                                          <p:spTgt spid="3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xit" presetSubtype="0" fill="hold" grpId="1" nodeType="clickEffect">
                                  <p:stCondLst>
                                    <p:cond delay="0"/>
                                  </p:stCondLst>
                                  <p:childTnLst>
                                    <p:animEffect transition="out" filter="dissolve">
                                      <p:cBhvr>
                                        <p:cTn id="67" dur="500"/>
                                        <p:tgtEl>
                                          <p:spTgt spid="39"/>
                                        </p:tgtEl>
                                      </p:cBhvr>
                                    </p:animEffect>
                                    <p:set>
                                      <p:cBhvr>
                                        <p:cTn id="68" dur="1" fill="hold">
                                          <p:stCondLst>
                                            <p:cond delay="499"/>
                                          </p:stCondLst>
                                        </p:cTn>
                                        <p:tgtEl>
                                          <p:spTgt spid="39"/>
                                        </p:tgtEl>
                                        <p:attrNameLst>
                                          <p:attrName>style.visibility</p:attrName>
                                        </p:attrNameLst>
                                      </p:cBhvr>
                                      <p:to>
                                        <p:strVal val="hidden"/>
                                      </p:to>
                                    </p:set>
                                  </p:childTnLst>
                                </p:cTn>
                              </p:par>
                              <p:par>
                                <p:cTn id="69" presetID="9"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dissolve">
                                      <p:cBhvr>
                                        <p:cTn id="71" dur="500"/>
                                        <p:tgtEl>
                                          <p:spTgt spid="4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dissolve">
                                      <p:cBhvr>
                                        <p:cTn id="76" dur="500"/>
                                        <p:tgtEl>
                                          <p:spTgt spid="4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dissolve">
                                      <p:cBhvr>
                                        <p:cTn id="81" dur="500"/>
                                        <p:tgtEl>
                                          <p:spTgt spid="42"/>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nodeType="clickEffect">
                                  <p:stCondLst>
                                    <p:cond delay="0"/>
                                  </p:stCondLst>
                                  <p:childTnLst>
                                    <p:set>
                                      <p:cBhvr>
                                        <p:cTn id="85" dur="1" fill="hold">
                                          <p:stCondLst>
                                            <p:cond delay="0"/>
                                          </p:stCondLst>
                                        </p:cTn>
                                        <p:tgtEl>
                                          <p:spTgt spid="3"/>
                                        </p:tgtEl>
                                        <p:attrNameLst>
                                          <p:attrName>style.visibility</p:attrName>
                                        </p:attrNameLst>
                                      </p:cBhvr>
                                      <p:to>
                                        <p:strVal val="visible"/>
                                      </p:to>
                                    </p:set>
                                    <p:animEffect transition="in" filter="dissolve">
                                      <p:cBhvr>
                                        <p:cTn id="8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9937" grpId="0" animBg="1"/>
      <p:bldP spid="29" grpId="0" animBg="1"/>
      <p:bldP spid="33" grpId="0"/>
      <p:bldP spid="34" grpId="0" animBg="1"/>
      <p:bldP spid="35" grpId="0"/>
      <p:bldP spid="36" grpId="0"/>
      <p:bldP spid="37" grpId="0" animBg="1"/>
      <p:bldP spid="38" grpId="0" animBg="1"/>
      <p:bldP spid="38" grpId="1" animBg="1"/>
      <p:bldP spid="39" grpId="0" animBg="1"/>
      <p:bldP spid="39" grpId="1" animBg="1"/>
      <p:bldP spid="40" grpId="0"/>
      <p:bldP spid="41" grpId="0"/>
      <p:bldP spid="42"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Заголовок 1"/>
          <p:cNvSpPr>
            <a:spLocks noGrp="1"/>
          </p:cNvSpPr>
          <p:nvPr>
            <p:ph type="title"/>
          </p:nvPr>
        </p:nvSpPr>
        <p:spPr>
          <a:xfrm>
            <a:off x="311150" y="301625"/>
            <a:ext cx="8375650" cy="471488"/>
          </a:xfrm>
        </p:spPr>
        <p:txBody>
          <a:bodyPr/>
          <a:lstStyle/>
          <a:p>
            <a:r>
              <a:rPr lang="ru-RU" altLang="ru-RU" smtClean="0"/>
              <a:t>Нормальные алгорифмы Маркова</a:t>
            </a:r>
          </a:p>
        </p:txBody>
      </p:sp>
      <p:sp>
        <p:nvSpPr>
          <p:cNvPr id="31747"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87297CD3-EF88-4DB9-81C6-E2153C1BF08D}" type="slidenum">
              <a:rPr lang="ru-RU" altLang="ru-RU" sz="1400" smtClean="0"/>
              <a:pPr eaLnBrk="1" hangingPunct="1">
                <a:spcBef>
                  <a:spcPct val="0"/>
                </a:spcBef>
                <a:buFontTx/>
                <a:buNone/>
              </a:pPr>
              <a:t>27</a:t>
            </a:fld>
            <a:endParaRPr lang="ru-RU" altLang="ru-RU" sz="1400" smtClean="0"/>
          </a:p>
        </p:txBody>
      </p:sp>
      <p:sp>
        <p:nvSpPr>
          <p:cNvPr id="4" name="Rectangle 1"/>
          <p:cNvSpPr>
            <a:spLocks noChangeArrowheads="1"/>
          </p:cNvSpPr>
          <p:nvPr/>
        </p:nvSpPr>
        <p:spPr bwMode="auto">
          <a:xfrm>
            <a:off x="546100" y="1435100"/>
            <a:ext cx="1714500" cy="954088"/>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defRPr/>
            </a:pPr>
            <a:r>
              <a:rPr lang="ru-RU" sz="2800" b="1" dirty="0">
                <a:latin typeface="Courier New" pitchFamily="49" charset="0"/>
                <a:cs typeface="Courier New" pitchFamily="49" charset="0"/>
              </a:rPr>
              <a:t>0 </a:t>
            </a:r>
            <a:r>
              <a:rPr lang="ru-RU" sz="2800" dirty="0">
                <a:latin typeface="Courier New" pitchFamily="49" charset="0"/>
                <a:cs typeface="Courier New" pitchFamily="49" charset="0"/>
                <a:sym typeface="Symbol"/>
              </a:rPr>
              <a:t></a:t>
            </a:r>
            <a:r>
              <a:rPr lang="ru-RU" sz="2800" dirty="0">
                <a:latin typeface="Courier New" pitchFamily="49" charset="0"/>
                <a:cs typeface="Courier New" pitchFamily="49" charset="0"/>
              </a:rPr>
              <a:t> </a:t>
            </a:r>
            <a:r>
              <a:rPr lang="ru-RU" sz="2800" b="1" dirty="0">
                <a:latin typeface="Courier New" pitchFamily="49" charset="0"/>
                <a:cs typeface="Courier New" pitchFamily="49" charset="0"/>
              </a:rPr>
              <a:t>00</a:t>
            </a:r>
            <a:endParaRPr lang="ru-RU" sz="2800" dirty="0">
              <a:latin typeface="Courier New" pitchFamily="49" charset="0"/>
              <a:cs typeface="Courier New" pitchFamily="49" charset="0"/>
            </a:endParaRPr>
          </a:p>
          <a:p>
            <a:pPr>
              <a:defRPr/>
            </a:pPr>
            <a:r>
              <a:rPr lang="ru-RU" sz="2800" b="1" dirty="0">
                <a:latin typeface="Courier New" pitchFamily="49" charset="0"/>
                <a:cs typeface="Courier New" pitchFamily="49" charset="0"/>
              </a:rPr>
              <a:t>1 </a:t>
            </a:r>
            <a:r>
              <a:rPr lang="ru-RU" sz="2800" dirty="0">
                <a:latin typeface="Courier New" pitchFamily="49" charset="0"/>
                <a:cs typeface="Courier New" pitchFamily="49" charset="0"/>
                <a:sym typeface="Symbol"/>
              </a:rPr>
              <a:t></a:t>
            </a:r>
            <a:r>
              <a:rPr lang="ru-RU" sz="2800" dirty="0">
                <a:latin typeface="Courier New" pitchFamily="49" charset="0"/>
                <a:cs typeface="Courier New" pitchFamily="49" charset="0"/>
              </a:rPr>
              <a:t> </a:t>
            </a:r>
            <a:r>
              <a:rPr lang="ru-RU" sz="2800" b="1" dirty="0">
                <a:latin typeface="Courier New" pitchFamily="49" charset="0"/>
                <a:cs typeface="Courier New" pitchFamily="49" charset="0"/>
              </a:rPr>
              <a:t>11</a:t>
            </a:r>
            <a:endParaRPr lang="ru-RU" sz="2800" dirty="0">
              <a:latin typeface="Courier New" pitchFamily="49" charset="0"/>
              <a:cs typeface="Courier New" pitchFamily="49" charset="0"/>
            </a:endParaRPr>
          </a:p>
        </p:txBody>
      </p:sp>
      <p:sp>
        <p:nvSpPr>
          <p:cNvPr id="31749" name="Прямоугольник 4"/>
          <p:cNvSpPr>
            <a:spLocks noChangeArrowheads="1"/>
          </p:cNvSpPr>
          <p:nvPr/>
        </p:nvSpPr>
        <p:spPr bwMode="auto">
          <a:xfrm>
            <a:off x="377825" y="828675"/>
            <a:ext cx="20478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800" b="1">
                <a:solidFill>
                  <a:srgbClr val="333399"/>
                </a:solidFill>
              </a:rPr>
              <a:t>алфавит</a:t>
            </a:r>
            <a:r>
              <a:rPr lang="ru-RU" altLang="ru-RU" sz="2800"/>
              <a:t>:</a:t>
            </a:r>
          </a:p>
        </p:txBody>
      </p:sp>
      <p:sp>
        <p:nvSpPr>
          <p:cNvPr id="31750" name="Прямоугольник 6"/>
          <p:cNvSpPr>
            <a:spLocks noChangeArrowheads="1"/>
          </p:cNvSpPr>
          <p:nvPr/>
        </p:nvSpPr>
        <p:spPr bwMode="auto">
          <a:xfrm>
            <a:off x="2578100" y="828675"/>
            <a:ext cx="2314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i="1"/>
              <a:t>A</a:t>
            </a:r>
            <a:r>
              <a:rPr lang="ru-RU" altLang="ru-RU" sz="2800" i="1"/>
              <a:t> = </a:t>
            </a:r>
            <a:r>
              <a:rPr lang="ru-RU" altLang="ru-RU" sz="2800"/>
              <a:t>{0</a:t>
            </a:r>
            <a:r>
              <a:rPr lang="ru-RU" altLang="ru-RU" sz="2800" i="1"/>
              <a:t>, </a:t>
            </a:r>
            <a:r>
              <a:rPr lang="ru-RU" altLang="ru-RU" sz="2800"/>
              <a:t>1}</a:t>
            </a:r>
          </a:p>
        </p:txBody>
      </p:sp>
      <p:sp>
        <p:nvSpPr>
          <p:cNvPr id="7" name="Rectangle 1"/>
          <p:cNvSpPr>
            <a:spLocks noChangeArrowheads="1"/>
          </p:cNvSpPr>
          <p:nvPr/>
        </p:nvSpPr>
        <p:spPr bwMode="auto">
          <a:xfrm>
            <a:off x="2673350" y="1435100"/>
            <a:ext cx="2514600" cy="1816100"/>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defRPr/>
            </a:pPr>
            <a:r>
              <a:rPr lang="ru-RU" sz="2800" b="1" dirty="0">
                <a:latin typeface="Courier New" pitchFamily="49" charset="0"/>
                <a:cs typeface="Courier New" pitchFamily="49" charset="0"/>
              </a:rPr>
              <a:t>*0 </a:t>
            </a:r>
            <a:r>
              <a:rPr lang="ru-RU" sz="2800" dirty="0">
                <a:latin typeface="Courier New" pitchFamily="49" charset="0"/>
                <a:cs typeface="Courier New" pitchFamily="49" charset="0"/>
                <a:sym typeface="Symbol"/>
              </a:rPr>
              <a:t></a:t>
            </a:r>
            <a:r>
              <a:rPr lang="ru-RU" sz="2800" dirty="0">
                <a:latin typeface="Courier New" pitchFamily="49" charset="0"/>
                <a:cs typeface="Courier New" pitchFamily="49" charset="0"/>
              </a:rPr>
              <a:t> </a:t>
            </a:r>
            <a:r>
              <a:rPr lang="ru-RU" sz="2800" b="1" dirty="0">
                <a:latin typeface="Courier New" pitchFamily="49" charset="0"/>
                <a:cs typeface="Courier New" pitchFamily="49" charset="0"/>
              </a:rPr>
              <a:t>0*</a:t>
            </a:r>
            <a:endParaRPr lang="ru-RU" sz="2800" dirty="0">
              <a:latin typeface="Courier New" pitchFamily="49" charset="0"/>
              <a:cs typeface="Courier New" pitchFamily="49" charset="0"/>
            </a:endParaRPr>
          </a:p>
          <a:p>
            <a:pPr>
              <a:defRPr/>
            </a:pPr>
            <a:r>
              <a:rPr lang="ru-RU" sz="2800" b="1" dirty="0">
                <a:latin typeface="Courier New" pitchFamily="49" charset="0"/>
                <a:cs typeface="Courier New" pitchFamily="49" charset="0"/>
              </a:rPr>
              <a:t>*1 </a:t>
            </a:r>
            <a:r>
              <a:rPr lang="ru-RU" sz="2800" dirty="0">
                <a:latin typeface="Courier New" pitchFamily="49" charset="0"/>
                <a:cs typeface="Courier New" pitchFamily="49" charset="0"/>
                <a:sym typeface="Symbol"/>
              </a:rPr>
              <a:t></a:t>
            </a:r>
            <a:r>
              <a:rPr lang="ru-RU" sz="2800" dirty="0">
                <a:latin typeface="Courier New" pitchFamily="49" charset="0"/>
                <a:cs typeface="Courier New" pitchFamily="49" charset="0"/>
              </a:rPr>
              <a:t> </a:t>
            </a:r>
            <a:r>
              <a:rPr lang="ru-RU" sz="2800" b="1" dirty="0">
                <a:latin typeface="Courier New" pitchFamily="49" charset="0"/>
                <a:cs typeface="Courier New" pitchFamily="49" charset="0"/>
              </a:rPr>
              <a:t>1*</a:t>
            </a:r>
            <a:endParaRPr lang="ru-RU" sz="2800" dirty="0">
              <a:latin typeface="Courier New" pitchFamily="49" charset="0"/>
              <a:cs typeface="Courier New" pitchFamily="49" charset="0"/>
            </a:endParaRPr>
          </a:p>
          <a:p>
            <a:pPr>
              <a:defRPr/>
            </a:pPr>
            <a:r>
              <a:rPr lang="ru-RU" sz="2800" b="1" dirty="0">
                <a:latin typeface="Courier New" pitchFamily="49" charset="0"/>
                <a:cs typeface="Courier New" pitchFamily="49" charset="0"/>
              </a:rPr>
              <a:t>* </a:t>
            </a:r>
            <a:r>
              <a:rPr lang="ru-RU" sz="2800" dirty="0">
                <a:latin typeface="Courier New" pitchFamily="49" charset="0"/>
                <a:cs typeface="Courier New" pitchFamily="49" charset="0"/>
                <a:sym typeface="Symbol"/>
              </a:rPr>
              <a:t></a:t>
            </a:r>
            <a:r>
              <a:rPr lang="ru-RU" sz="2800" dirty="0">
                <a:latin typeface="Courier New" pitchFamily="49" charset="0"/>
                <a:cs typeface="Courier New" pitchFamily="49" charset="0"/>
              </a:rPr>
              <a:t>  </a:t>
            </a:r>
            <a:r>
              <a:rPr lang="en-US" sz="2800" b="1" dirty="0">
                <a:latin typeface="Courier New" pitchFamily="49" charset="0"/>
                <a:cs typeface="Courier New" pitchFamily="49" charset="0"/>
              </a:rPr>
              <a:t>=.</a:t>
            </a:r>
            <a:endParaRPr lang="ru-RU" sz="2800" dirty="0">
              <a:latin typeface="Courier New" pitchFamily="49" charset="0"/>
              <a:cs typeface="Courier New" pitchFamily="49" charset="0"/>
            </a:endParaRPr>
          </a:p>
          <a:p>
            <a:pPr>
              <a:defRPr/>
            </a:pPr>
            <a:r>
              <a:rPr lang="ru-RU" sz="2800" dirty="0">
                <a:latin typeface="Courier New" pitchFamily="49" charset="0"/>
                <a:cs typeface="Courier New" pitchFamily="49" charset="0"/>
                <a:sym typeface="Symbol"/>
              </a:rPr>
              <a:t></a:t>
            </a:r>
            <a:r>
              <a:rPr lang="ru-RU" sz="2800" dirty="0">
                <a:latin typeface="Courier New" pitchFamily="49" charset="0"/>
                <a:cs typeface="Courier New" pitchFamily="49" charset="0"/>
              </a:rPr>
              <a:t> </a:t>
            </a:r>
            <a:r>
              <a:rPr lang="ru-RU" sz="2800" b="1" dirty="0">
                <a:latin typeface="Courier New" pitchFamily="49" charset="0"/>
                <a:cs typeface="Courier New" pitchFamily="49" charset="0"/>
              </a:rPr>
              <a:t>*</a:t>
            </a:r>
            <a:endParaRPr lang="ru-RU" sz="2800" dirty="0">
              <a:latin typeface="Courier New" pitchFamily="49" charset="0"/>
              <a:cs typeface="Courier New" pitchFamily="49" charset="0"/>
            </a:endParaRPr>
          </a:p>
        </p:txBody>
      </p:sp>
      <p:sp>
        <p:nvSpPr>
          <p:cNvPr id="8" name="Rectangle 1"/>
          <p:cNvSpPr>
            <a:spLocks noChangeArrowheads="1"/>
          </p:cNvSpPr>
          <p:nvPr/>
        </p:nvSpPr>
        <p:spPr bwMode="auto">
          <a:xfrm>
            <a:off x="5600700" y="1435100"/>
            <a:ext cx="2514600" cy="1816100"/>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defRPr/>
            </a:pPr>
            <a:r>
              <a:rPr lang="ru-RU" sz="2800" b="1" dirty="0">
                <a:latin typeface="Courier New" pitchFamily="49" charset="0"/>
                <a:cs typeface="Courier New" pitchFamily="49" charset="0"/>
              </a:rPr>
              <a:t>*0 </a:t>
            </a:r>
            <a:r>
              <a:rPr lang="ru-RU" sz="2800" dirty="0">
                <a:latin typeface="Courier New" pitchFamily="49" charset="0"/>
                <a:cs typeface="Courier New" pitchFamily="49" charset="0"/>
                <a:sym typeface="Symbol"/>
              </a:rPr>
              <a:t></a:t>
            </a:r>
            <a:r>
              <a:rPr lang="ru-RU" sz="2800" dirty="0">
                <a:latin typeface="Courier New" pitchFamily="49" charset="0"/>
                <a:cs typeface="Courier New" pitchFamily="49" charset="0"/>
              </a:rPr>
              <a:t> </a:t>
            </a:r>
            <a:r>
              <a:rPr lang="ru-RU" sz="2800" b="1" dirty="0">
                <a:latin typeface="Courier New" pitchFamily="49" charset="0"/>
                <a:cs typeface="Courier New" pitchFamily="49" charset="0"/>
              </a:rPr>
              <a:t>0</a:t>
            </a:r>
            <a:r>
              <a:rPr lang="en-US" sz="2800" b="1" dirty="0">
                <a:latin typeface="Courier New" pitchFamily="49" charset="0"/>
                <a:cs typeface="Courier New" pitchFamily="49" charset="0"/>
              </a:rPr>
              <a:t>0</a:t>
            </a:r>
            <a:r>
              <a:rPr lang="ru-RU" sz="2800" b="1" dirty="0">
                <a:latin typeface="Courier New" pitchFamily="49" charset="0"/>
                <a:cs typeface="Courier New" pitchFamily="49" charset="0"/>
              </a:rPr>
              <a:t>*</a:t>
            </a:r>
            <a:endParaRPr lang="ru-RU" sz="2800" dirty="0">
              <a:latin typeface="Courier New" pitchFamily="49" charset="0"/>
              <a:cs typeface="Courier New" pitchFamily="49" charset="0"/>
            </a:endParaRPr>
          </a:p>
          <a:p>
            <a:pPr>
              <a:defRPr/>
            </a:pPr>
            <a:r>
              <a:rPr lang="ru-RU" sz="2800" b="1" dirty="0">
                <a:latin typeface="Courier New" pitchFamily="49" charset="0"/>
                <a:cs typeface="Courier New" pitchFamily="49" charset="0"/>
              </a:rPr>
              <a:t>*1 </a:t>
            </a:r>
            <a:r>
              <a:rPr lang="ru-RU" sz="2800" dirty="0">
                <a:latin typeface="Courier New" pitchFamily="49" charset="0"/>
                <a:cs typeface="Courier New" pitchFamily="49" charset="0"/>
                <a:sym typeface="Symbol"/>
              </a:rPr>
              <a:t></a:t>
            </a:r>
            <a:r>
              <a:rPr lang="ru-RU" sz="2800" dirty="0">
                <a:latin typeface="Courier New" pitchFamily="49" charset="0"/>
                <a:cs typeface="Courier New" pitchFamily="49" charset="0"/>
              </a:rPr>
              <a:t> </a:t>
            </a:r>
            <a:r>
              <a:rPr lang="ru-RU" sz="2800" b="1" dirty="0">
                <a:latin typeface="Courier New" pitchFamily="49" charset="0"/>
                <a:cs typeface="Courier New" pitchFamily="49" charset="0"/>
              </a:rPr>
              <a:t>11*</a:t>
            </a:r>
            <a:endParaRPr lang="ru-RU" sz="2800" dirty="0">
              <a:latin typeface="Courier New" pitchFamily="49" charset="0"/>
              <a:cs typeface="Courier New" pitchFamily="49" charset="0"/>
            </a:endParaRPr>
          </a:p>
          <a:p>
            <a:pPr>
              <a:defRPr/>
            </a:pPr>
            <a:r>
              <a:rPr lang="ru-RU" sz="2800" b="1" dirty="0">
                <a:latin typeface="Courier New" pitchFamily="49" charset="0"/>
                <a:cs typeface="Courier New" pitchFamily="49" charset="0"/>
              </a:rPr>
              <a:t>* </a:t>
            </a:r>
            <a:r>
              <a:rPr lang="ru-RU" sz="2800" dirty="0">
                <a:latin typeface="Courier New" pitchFamily="49" charset="0"/>
                <a:cs typeface="Courier New" pitchFamily="49" charset="0"/>
                <a:sym typeface="Symbol"/>
              </a:rPr>
              <a:t></a:t>
            </a:r>
            <a:r>
              <a:rPr lang="ru-RU" sz="2800" dirty="0">
                <a:latin typeface="Courier New" pitchFamily="49" charset="0"/>
                <a:cs typeface="Courier New" pitchFamily="49" charset="0"/>
              </a:rPr>
              <a:t>  </a:t>
            </a:r>
            <a:r>
              <a:rPr lang="en-US" sz="2800" b="1" dirty="0">
                <a:latin typeface="Courier New" pitchFamily="49" charset="0"/>
                <a:cs typeface="Courier New" pitchFamily="49" charset="0"/>
              </a:rPr>
              <a:t>.</a:t>
            </a:r>
            <a:endParaRPr lang="ru-RU" sz="2800" dirty="0">
              <a:latin typeface="Courier New" pitchFamily="49" charset="0"/>
              <a:cs typeface="Courier New" pitchFamily="49" charset="0"/>
            </a:endParaRPr>
          </a:p>
          <a:p>
            <a:pPr>
              <a:defRPr/>
            </a:pPr>
            <a:r>
              <a:rPr lang="ru-RU" sz="2800" dirty="0">
                <a:latin typeface="Courier New" pitchFamily="49" charset="0"/>
                <a:cs typeface="Courier New" pitchFamily="49" charset="0"/>
                <a:sym typeface="Symbol"/>
              </a:rPr>
              <a:t></a:t>
            </a:r>
            <a:r>
              <a:rPr lang="ru-RU" sz="2800" dirty="0">
                <a:latin typeface="Courier New" pitchFamily="49" charset="0"/>
                <a:cs typeface="Courier New" pitchFamily="49" charset="0"/>
              </a:rPr>
              <a:t> </a:t>
            </a:r>
            <a:r>
              <a:rPr lang="ru-RU" sz="2800" b="1" dirty="0">
                <a:latin typeface="Courier New" pitchFamily="49" charset="0"/>
                <a:cs typeface="Courier New" pitchFamily="49" charset="0"/>
              </a:rPr>
              <a:t>*</a:t>
            </a:r>
            <a:endParaRPr lang="ru-RU" sz="2800" dirty="0">
              <a:latin typeface="Courier New" pitchFamily="49" charset="0"/>
              <a:cs typeface="Courier New" pitchFamily="49" charset="0"/>
            </a:endParaRPr>
          </a:p>
        </p:txBody>
      </p:sp>
      <p:grpSp>
        <p:nvGrpSpPr>
          <p:cNvPr id="2" name="Group 34"/>
          <p:cNvGrpSpPr>
            <a:grpSpLocks/>
          </p:cNvGrpSpPr>
          <p:nvPr/>
        </p:nvGrpSpPr>
        <p:grpSpPr bwMode="auto">
          <a:xfrm>
            <a:off x="579438" y="3438525"/>
            <a:ext cx="3598862" cy="663575"/>
            <a:chOff x="464" y="2126"/>
            <a:chExt cx="2267" cy="418"/>
          </a:xfrm>
        </p:grpSpPr>
        <p:sp>
          <p:nvSpPr>
            <p:cNvPr id="10" name="Text Box 32"/>
            <p:cNvSpPr txBox="1">
              <a:spLocks noChangeArrowheads="1"/>
            </p:cNvSpPr>
            <p:nvPr/>
          </p:nvSpPr>
          <p:spPr bwMode="auto">
            <a:xfrm>
              <a:off x="782" y="2189"/>
              <a:ext cx="1949"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latin typeface="Arial" pitchFamily="34" charset="0"/>
                </a:rPr>
                <a:t>  Что делает НАМ?</a:t>
              </a:r>
            </a:p>
          </p:txBody>
        </p:sp>
        <p:sp>
          <p:nvSpPr>
            <p:cNvPr id="31755"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Заголовок 1"/>
          <p:cNvSpPr>
            <a:spLocks noGrp="1"/>
          </p:cNvSpPr>
          <p:nvPr>
            <p:ph type="title"/>
          </p:nvPr>
        </p:nvSpPr>
        <p:spPr>
          <a:xfrm>
            <a:off x="311150" y="301625"/>
            <a:ext cx="8375650" cy="471488"/>
          </a:xfrm>
        </p:spPr>
        <p:txBody>
          <a:bodyPr/>
          <a:lstStyle/>
          <a:p>
            <a:r>
              <a:rPr lang="ru-RU" altLang="ru-RU" smtClean="0"/>
              <a:t>Нормальные алгорифмы Маркова</a:t>
            </a:r>
          </a:p>
        </p:txBody>
      </p:sp>
      <p:sp>
        <p:nvSpPr>
          <p:cNvPr id="32771"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986817B3-746C-46BA-BC77-D011911EC50D}" type="slidenum">
              <a:rPr lang="ru-RU" altLang="ru-RU" sz="1400" smtClean="0"/>
              <a:pPr eaLnBrk="1" hangingPunct="1">
                <a:spcBef>
                  <a:spcPct val="0"/>
                </a:spcBef>
                <a:buFontTx/>
                <a:buNone/>
              </a:pPr>
              <a:t>28</a:t>
            </a:fld>
            <a:endParaRPr lang="ru-RU" altLang="ru-RU" sz="1400" smtClean="0"/>
          </a:p>
        </p:txBody>
      </p:sp>
      <p:sp>
        <p:nvSpPr>
          <p:cNvPr id="32772" name="Прямоугольник 3"/>
          <p:cNvSpPr>
            <a:spLocks noChangeArrowheads="1"/>
          </p:cNvSpPr>
          <p:nvPr/>
        </p:nvSpPr>
        <p:spPr bwMode="auto">
          <a:xfrm>
            <a:off x="381000" y="809625"/>
            <a:ext cx="8267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i="1"/>
              <a:t>Задача 1</a:t>
            </a:r>
            <a:r>
              <a:rPr lang="ru-RU" altLang="ru-RU" sz="2400"/>
              <a:t>. Напишите НАМ, который «сортирует» цифры двоичного числа так, чтобы сначала стояли все нули, а потом – все единицы.</a:t>
            </a:r>
          </a:p>
        </p:txBody>
      </p:sp>
      <p:sp>
        <p:nvSpPr>
          <p:cNvPr id="32773" name="Прямоугольник 4"/>
          <p:cNvSpPr>
            <a:spLocks noChangeArrowheads="1"/>
          </p:cNvSpPr>
          <p:nvPr/>
        </p:nvSpPr>
        <p:spPr bwMode="auto">
          <a:xfrm>
            <a:off x="381000" y="2092325"/>
            <a:ext cx="82677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i="1"/>
              <a:t>Задача 2</a:t>
            </a:r>
            <a:r>
              <a:rPr lang="ru-RU" altLang="ru-RU" sz="2400"/>
              <a:t>. Напишите НАМ, который удаляет последний символ строки, состоящей из цифр 0 и 1. Какую операцию он выполняет, если рассматривать строку как двоичную запись числа?</a:t>
            </a:r>
          </a:p>
        </p:txBody>
      </p:sp>
      <p:sp>
        <p:nvSpPr>
          <p:cNvPr id="32774" name="Прямоугольник 5"/>
          <p:cNvSpPr>
            <a:spLocks noChangeArrowheads="1"/>
          </p:cNvSpPr>
          <p:nvPr/>
        </p:nvSpPr>
        <p:spPr bwMode="auto">
          <a:xfrm>
            <a:off x="381000" y="3743325"/>
            <a:ext cx="8267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i="1"/>
              <a:t>Задача </a:t>
            </a:r>
            <a:r>
              <a:rPr lang="en-US" altLang="ru-RU" sz="2400" i="1"/>
              <a:t>3</a:t>
            </a:r>
            <a:r>
              <a:rPr lang="ru-RU" altLang="ru-RU" sz="2400"/>
              <a:t>. Напишите НАМ, который умножает двоичное число на 2, добавляя 0 в конец записи числа.</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300038" y="1760538"/>
            <a:ext cx="8653462" cy="1487487"/>
          </a:xfrm>
        </p:spPr>
        <p:txBody>
          <a:bodyPr/>
          <a:lstStyle/>
          <a:p>
            <a:pPr eaLnBrk="1" hangingPunct="1"/>
            <a:r>
              <a:rPr lang="ru-RU" altLang="ru-RU" sz="6000" smtClean="0">
                <a:solidFill>
                  <a:schemeClr val="accent2"/>
                </a:solidFill>
              </a:rPr>
              <a:t>Элементы теории алгоритмов</a:t>
            </a:r>
          </a:p>
        </p:txBody>
      </p:sp>
      <p:sp>
        <p:nvSpPr>
          <p:cNvPr id="53252" name="Rectangle 4"/>
          <p:cNvSpPr>
            <a:spLocks noGrp="1" noChangeArrowheads="1"/>
          </p:cNvSpPr>
          <p:nvPr>
            <p:ph type="subTitle" idx="1"/>
          </p:nvPr>
        </p:nvSpPr>
        <p:spPr>
          <a:xfrm>
            <a:off x="928688" y="4387850"/>
            <a:ext cx="7286625" cy="1381125"/>
          </a:xfrm>
        </p:spPr>
        <p:txBody>
          <a:bodyPr/>
          <a:lstStyle/>
          <a:p>
            <a:pPr marL="1257300" indent="-1257300" algn="l" eaLnBrk="1" hangingPunct="1">
              <a:lnSpc>
                <a:spcPct val="90000"/>
              </a:lnSpc>
              <a:defRPr/>
            </a:pPr>
            <a:r>
              <a:rPr lang="ru-RU" smtClean="0">
                <a:solidFill>
                  <a:srgbClr val="000000"/>
                </a:solidFill>
              </a:rPr>
              <a:t>§ 35</a:t>
            </a:r>
            <a:r>
              <a:rPr lang="en-US" smtClean="0">
                <a:solidFill>
                  <a:srgbClr val="000000"/>
                </a:solidFill>
              </a:rPr>
              <a:t>.</a:t>
            </a:r>
            <a:r>
              <a:rPr lang="ru-RU" smtClean="0">
                <a:solidFill>
                  <a:srgbClr val="000000"/>
                </a:solidFill>
              </a:rPr>
              <a:t> Алгоритмически неразрешимые задачи</a:t>
            </a:r>
          </a:p>
        </p:txBody>
      </p:sp>
      <p:sp>
        <p:nvSpPr>
          <p:cNvPr id="33796" name="Номер слайда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0525C8C4-13FE-43DB-AC25-0F2CE54BE42B}" type="slidenum">
              <a:rPr lang="ru-RU" altLang="ru-RU" sz="1400" smtClean="0"/>
              <a:pPr eaLnBrk="1" hangingPunct="1">
                <a:spcBef>
                  <a:spcPct val="0"/>
                </a:spcBef>
                <a:buFontTx/>
                <a:buNone/>
              </a:pPr>
              <a:t>29</a:t>
            </a:fld>
            <a:endParaRPr lang="ru-RU" altLang="ru-RU" sz="1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Прямоугольник 17"/>
          <p:cNvSpPr/>
          <p:nvPr/>
        </p:nvSpPr>
        <p:spPr bwMode="auto">
          <a:xfrm>
            <a:off x="3322638" y="887413"/>
            <a:ext cx="2625725" cy="307975"/>
          </a:xfrm>
          <a:prstGeom prst="rect">
            <a:avLst/>
          </a:prstGeom>
          <a:solidFill>
            <a:srgbClr val="FF0000"/>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defRPr/>
            </a:pPr>
            <a:endParaRPr lang="ru-RU">
              <a:latin typeface="Arial" pitchFamily="34" charset="0"/>
            </a:endParaRPr>
          </a:p>
        </p:txBody>
      </p:sp>
      <p:sp>
        <p:nvSpPr>
          <p:cNvPr id="19" name="Прямоугольник 18"/>
          <p:cNvSpPr/>
          <p:nvPr/>
        </p:nvSpPr>
        <p:spPr bwMode="auto">
          <a:xfrm>
            <a:off x="3640138" y="1258888"/>
            <a:ext cx="2462212" cy="288925"/>
          </a:xfrm>
          <a:prstGeom prst="rect">
            <a:avLst/>
          </a:prstGeom>
          <a:solidFill>
            <a:srgbClr val="FF0000"/>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defRPr/>
            </a:pPr>
            <a:endParaRPr lang="ru-RU">
              <a:latin typeface="Arial" pitchFamily="34" charset="0"/>
            </a:endParaRPr>
          </a:p>
        </p:txBody>
      </p:sp>
      <p:sp>
        <p:nvSpPr>
          <p:cNvPr id="21" name="Прямоугольник 20"/>
          <p:cNvSpPr/>
          <p:nvPr/>
        </p:nvSpPr>
        <p:spPr bwMode="auto">
          <a:xfrm>
            <a:off x="6537325" y="887413"/>
            <a:ext cx="1981200" cy="307975"/>
          </a:xfrm>
          <a:prstGeom prst="rect">
            <a:avLst/>
          </a:prstGeom>
          <a:solidFill>
            <a:srgbClr val="FF0000"/>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defRPr/>
            </a:pPr>
            <a:endParaRPr lang="ru-RU">
              <a:latin typeface="Arial" pitchFamily="34" charset="0"/>
            </a:endParaRPr>
          </a:p>
        </p:txBody>
      </p:sp>
      <p:sp>
        <p:nvSpPr>
          <p:cNvPr id="7173" name="Заголовок 4"/>
          <p:cNvSpPr>
            <a:spLocks noGrp="1"/>
          </p:cNvSpPr>
          <p:nvPr>
            <p:ph type="title"/>
          </p:nvPr>
        </p:nvSpPr>
        <p:spPr>
          <a:xfrm>
            <a:off x="311150" y="301625"/>
            <a:ext cx="8375650" cy="471488"/>
          </a:xfrm>
        </p:spPr>
        <p:txBody>
          <a:bodyPr/>
          <a:lstStyle/>
          <a:p>
            <a:r>
              <a:rPr lang="ru-RU" altLang="ru-RU" smtClean="0"/>
              <a:t>Зачем уточнять определение?</a:t>
            </a:r>
          </a:p>
        </p:txBody>
      </p:sp>
      <p:sp>
        <p:nvSpPr>
          <p:cNvPr id="7174" name="Номер слайда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A6189412-A7C3-4BCD-8E25-855E1CD9DE1D}" type="slidenum">
              <a:rPr lang="ru-RU" altLang="ru-RU" sz="1400" smtClean="0"/>
              <a:pPr eaLnBrk="1" hangingPunct="1">
                <a:spcBef>
                  <a:spcPct val="0"/>
                </a:spcBef>
                <a:buFontTx/>
                <a:buNone/>
              </a:pPr>
              <a:t>3</a:t>
            </a:fld>
            <a:endParaRPr lang="ru-RU" altLang="ru-RU" sz="1400" smtClean="0"/>
          </a:p>
        </p:txBody>
      </p:sp>
      <p:sp>
        <p:nvSpPr>
          <p:cNvPr id="7175" name="Прямоугольник 5"/>
          <p:cNvSpPr>
            <a:spLocks noChangeArrowheads="1"/>
          </p:cNvSpPr>
          <p:nvPr/>
        </p:nvSpPr>
        <p:spPr bwMode="auto">
          <a:xfrm>
            <a:off x="382588" y="787400"/>
            <a:ext cx="84375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t>Алгоритм</a:t>
            </a:r>
            <a:r>
              <a:rPr lang="ru-RU" altLang="ru-RU" sz="2400"/>
              <a:t> – точный набор инструкций для исполнителя, который приводит к решению задачи за конечное время. </a:t>
            </a:r>
          </a:p>
        </p:txBody>
      </p:sp>
      <p:sp>
        <p:nvSpPr>
          <p:cNvPr id="7176" name="Прямоугольник 6"/>
          <p:cNvSpPr>
            <a:spLocks noChangeArrowheads="1"/>
          </p:cNvSpPr>
          <p:nvPr/>
        </p:nvSpPr>
        <p:spPr bwMode="auto">
          <a:xfrm>
            <a:off x="382588" y="1960563"/>
            <a:ext cx="8332787"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i="1">
                <a:solidFill>
                  <a:srgbClr val="333399"/>
                </a:solidFill>
              </a:rPr>
              <a:t>аль-Хорезми</a:t>
            </a:r>
            <a:r>
              <a:rPr lang="ru-RU" altLang="ru-RU" sz="2400"/>
              <a:t>: для любой математической задачи можно найти алгоритм решения, но для некоторых задач такие алгоритмы еще не найдены.</a:t>
            </a:r>
          </a:p>
        </p:txBody>
      </p:sp>
      <p:sp>
        <p:nvSpPr>
          <p:cNvPr id="8" name="Прямоугольник 7"/>
          <p:cNvSpPr/>
          <p:nvPr/>
        </p:nvSpPr>
        <p:spPr>
          <a:xfrm>
            <a:off x="382588" y="3179763"/>
            <a:ext cx="8332787" cy="1570037"/>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marL="360363" indent="-360363">
              <a:defRPr/>
            </a:pPr>
            <a:r>
              <a:rPr lang="ru-RU" sz="2400" b="1" i="1" dirty="0">
                <a:solidFill>
                  <a:srgbClr val="333399"/>
                </a:solidFill>
              </a:rPr>
              <a:t>К. Гёдель</a:t>
            </a:r>
            <a:r>
              <a:rPr lang="ru-RU" sz="2400" b="1" dirty="0">
                <a:solidFill>
                  <a:srgbClr val="333399"/>
                </a:solidFill>
              </a:rPr>
              <a:t> </a:t>
            </a:r>
            <a:r>
              <a:rPr lang="ru-RU" sz="2400" dirty="0"/>
              <a:t>(1931): в любой арифметике (натуральные числа, сложение, умножение) есть утверждение, которое нельзя ни доказать, ни опровергнуть (</a:t>
            </a:r>
            <a:r>
              <a:rPr lang="ru-RU" sz="2400" b="1" dirty="0">
                <a:solidFill>
                  <a:srgbClr val="333399"/>
                </a:solidFill>
              </a:rPr>
              <a:t>теорема о неполноте</a:t>
            </a:r>
            <a:r>
              <a:rPr lang="ru-RU" sz="2400" dirty="0"/>
              <a:t>).</a:t>
            </a:r>
          </a:p>
        </p:txBody>
      </p:sp>
      <p:grpSp>
        <p:nvGrpSpPr>
          <p:cNvPr id="2" name="Group 34"/>
          <p:cNvGrpSpPr>
            <a:grpSpLocks/>
          </p:cNvGrpSpPr>
          <p:nvPr/>
        </p:nvGrpSpPr>
        <p:grpSpPr bwMode="auto">
          <a:xfrm>
            <a:off x="1738313" y="4894263"/>
            <a:ext cx="5667375" cy="663575"/>
            <a:chOff x="464" y="2126"/>
            <a:chExt cx="3571" cy="418"/>
          </a:xfrm>
        </p:grpSpPr>
        <p:sp>
          <p:nvSpPr>
            <p:cNvPr id="10" name="Text Box 32"/>
            <p:cNvSpPr txBox="1">
              <a:spLocks noChangeArrowheads="1"/>
            </p:cNvSpPr>
            <p:nvPr/>
          </p:nvSpPr>
          <p:spPr bwMode="auto">
            <a:xfrm>
              <a:off x="782" y="2189"/>
              <a:ext cx="3253"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latin typeface="Arial" pitchFamily="34" charset="0"/>
                </a:rPr>
                <a:t>  Всегда ли существует алгоритм?</a:t>
              </a:r>
            </a:p>
          </p:txBody>
        </p:sp>
        <p:sp>
          <p:nvSpPr>
            <p:cNvPr id="7184"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grpSp>
        <p:nvGrpSpPr>
          <p:cNvPr id="3" name="Group 34"/>
          <p:cNvGrpSpPr>
            <a:grpSpLocks/>
          </p:cNvGrpSpPr>
          <p:nvPr/>
        </p:nvGrpSpPr>
        <p:grpSpPr bwMode="auto">
          <a:xfrm>
            <a:off x="2603500" y="5646738"/>
            <a:ext cx="3938588" cy="663575"/>
            <a:chOff x="464" y="2126"/>
            <a:chExt cx="2481" cy="418"/>
          </a:xfrm>
        </p:grpSpPr>
        <p:sp>
          <p:nvSpPr>
            <p:cNvPr id="16" name="Text Box 32"/>
            <p:cNvSpPr txBox="1">
              <a:spLocks noChangeArrowheads="1"/>
            </p:cNvSpPr>
            <p:nvPr/>
          </p:nvSpPr>
          <p:spPr bwMode="auto">
            <a:xfrm>
              <a:off x="782" y="2189"/>
              <a:ext cx="2163"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latin typeface="Arial" pitchFamily="34" charset="0"/>
                </a:rPr>
                <a:t>  Что такое алгоритм?</a:t>
              </a:r>
            </a:p>
          </p:txBody>
        </p:sp>
        <p:sp>
          <p:nvSpPr>
            <p:cNvPr id="7182"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
        <p:nvSpPr>
          <p:cNvPr id="7180" name="Полилиния 21"/>
          <p:cNvSpPr>
            <a:spLocks noChangeArrowheads="1"/>
          </p:cNvSpPr>
          <p:nvPr/>
        </p:nvSpPr>
        <p:spPr bwMode="auto">
          <a:xfrm>
            <a:off x="6391275" y="1601788"/>
            <a:ext cx="1422400" cy="4418012"/>
          </a:xfrm>
          <a:custGeom>
            <a:avLst/>
            <a:gdLst>
              <a:gd name="T0" fmla="*/ 0 w 1421394"/>
              <a:gd name="T1" fmla="*/ 4417705 h 4418091"/>
              <a:gd name="T2" fmla="*/ 1426431 w 1421394"/>
              <a:gd name="T3" fmla="*/ 2398960 h 4418091"/>
              <a:gd name="T4" fmla="*/ 172625 w 1421394"/>
              <a:gd name="T5" fmla="*/ 0 h 4418091"/>
              <a:gd name="T6" fmla="*/ 0 60000 65536"/>
              <a:gd name="T7" fmla="*/ 0 60000 65536"/>
              <a:gd name="T8" fmla="*/ 0 60000 65536"/>
              <a:gd name="T9" fmla="*/ 0 w 1421394"/>
              <a:gd name="T10" fmla="*/ 0 h 4418091"/>
              <a:gd name="T11" fmla="*/ 1421394 w 1421394"/>
              <a:gd name="T12" fmla="*/ 4418091 h 4418091"/>
            </a:gdLst>
            <a:ahLst/>
            <a:cxnLst>
              <a:cxn ang="T6">
                <a:pos x="T0" y="T1"/>
              </a:cxn>
              <a:cxn ang="T7">
                <a:pos x="T2" y="T3"/>
              </a:cxn>
              <a:cxn ang="T8">
                <a:pos x="T4" y="T5"/>
              </a:cxn>
            </a:cxnLst>
            <a:rect l="T9" t="T10" r="T11" b="T12"/>
            <a:pathLst>
              <a:path w="1421394" h="4418091">
                <a:moveTo>
                  <a:pt x="0" y="4418091"/>
                </a:moveTo>
                <a:cubicBezTo>
                  <a:pt x="386658" y="3814527"/>
                  <a:pt x="1419886" y="3690797"/>
                  <a:pt x="1421394" y="2399169"/>
                </a:cubicBezTo>
                <a:cubicBezTo>
                  <a:pt x="1377636" y="700135"/>
                  <a:pt x="172015" y="0"/>
                  <a:pt x="172015" y="0"/>
                </a:cubicBezTo>
              </a:path>
            </a:pathLst>
          </a:custGeom>
          <a:noFill/>
          <a:ln w="12700" algn="ctr">
            <a:solidFill>
              <a:srgbClr val="FF0000"/>
            </a:solidFill>
            <a:round/>
            <a:headEnd type="oval" w="sm" len="sm"/>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6"/>
                                        </p:tgtEl>
                                        <p:attrNameLst>
                                          <p:attrName>style.visibility</p:attrName>
                                        </p:attrNameLst>
                                      </p:cBhvr>
                                      <p:to>
                                        <p:strVal val="visible"/>
                                      </p:to>
                                    </p:set>
                                    <p:animEffect transition="in" filter="dissolve">
                                      <p:cBhvr>
                                        <p:cTn id="7" dur="500"/>
                                        <p:tgtEl>
                                          <p:spTgt spid="71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180"/>
                                        </p:tgtEl>
                                        <p:attrNameLst>
                                          <p:attrName>style.visibility</p:attrName>
                                        </p:attrNameLst>
                                      </p:cBhvr>
                                      <p:to>
                                        <p:strVal val="visible"/>
                                      </p:to>
                                    </p:set>
                                    <p:animEffect transition="in" filter="wipe(down)">
                                      <p:cBhvr>
                                        <p:cTn id="27" dur="500"/>
                                        <p:tgtEl>
                                          <p:spTgt spid="7180"/>
                                        </p:tgtEl>
                                      </p:cBhvr>
                                    </p:animEffect>
                                  </p:childTnLst>
                                </p:cTn>
                              </p:par>
                            </p:childTnLst>
                          </p:cTn>
                        </p:par>
                        <p:par>
                          <p:cTn id="28" fill="hold" nodeType="afterGroup">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ssolve">
                                      <p:cBhvr>
                                        <p:cTn id="34" dur="500"/>
                                        <p:tgtEl>
                                          <p:spTgt spid="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P spid="7176" grpId="0"/>
      <p:bldP spid="8" grpId="0" animBg="1"/>
      <p:bldP spid="718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Заголовок 7"/>
          <p:cNvSpPr>
            <a:spLocks noGrp="1"/>
          </p:cNvSpPr>
          <p:nvPr>
            <p:ph type="title"/>
          </p:nvPr>
        </p:nvSpPr>
        <p:spPr>
          <a:xfrm>
            <a:off x="311150" y="301625"/>
            <a:ext cx="8375650" cy="471488"/>
          </a:xfrm>
        </p:spPr>
        <p:txBody>
          <a:bodyPr/>
          <a:lstStyle/>
          <a:p>
            <a:r>
              <a:rPr lang="ru-RU" altLang="ru-RU" smtClean="0"/>
              <a:t>Вычислимые функции</a:t>
            </a:r>
          </a:p>
        </p:txBody>
      </p:sp>
      <p:sp>
        <p:nvSpPr>
          <p:cNvPr id="34819" name="Номер слайда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6B938B10-DAC1-4327-A753-BB788DA332F7}" type="slidenum">
              <a:rPr lang="ru-RU" altLang="ru-RU" sz="1400" smtClean="0"/>
              <a:pPr eaLnBrk="1" hangingPunct="1">
                <a:spcBef>
                  <a:spcPct val="0"/>
                </a:spcBef>
                <a:buFontTx/>
                <a:buNone/>
              </a:pPr>
              <a:t>30</a:t>
            </a:fld>
            <a:endParaRPr lang="ru-RU" altLang="ru-RU" sz="1400" smtClean="0"/>
          </a:p>
        </p:txBody>
      </p:sp>
      <p:sp>
        <p:nvSpPr>
          <p:cNvPr id="9" name="Прямоугольник 8"/>
          <p:cNvSpPr/>
          <p:nvPr/>
        </p:nvSpPr>
        <p:spPr>
          <a:xfrm>
            <a:off x="596900" y="3360738"/>
            <a:ext cx="8166100" cy="831850"/>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marL="355600" indent="-355600">
              <a:defRPr/>
            </a:pPr>
            <a:r>
              <a:rPr lang="ru-RU" sz="2400" b="1" dirty="0">
                <a:solidFill>
                  <a:srgbClr val="333399"/>
                </a:solidFill>
                <a:latin typeface="Arial" pitchFamily="34" charset="0"/>
              </a:rPr>
              <a:t>Вычислимая функция</a:t>
            </a:r>
            <a:r>
              <a:rPr lang="ru-RU" sz="2400" dirty="0">
                <a:solidFill>
                  <a:srgbClr val="333399"/>
                </a:solidFill>
                <a:latin typeface="Arial" pitchFamily="34" charset="0"/>
              </a:rPr>
              <a:t> </a:t>
            </a:r>
            <a:r>
              <a:rPr lang="ru-RU" sz="2400" dirty="0">
                <a:latin typeface="Arial" pitchFamily="34" charset="0"/>
              </a:rPr>
              <a:t>– это функция, для вычисления которой существует алгоритм.</a:t>
            </a:r>
          </a:p>
        </p:txBody>
      </p:sp>
      <p:grpSp>
        <p:nvGrpSpPr>
          <p:cNvPr id="34821" name="Group 1"/>
          <p:cNvGrpSpPr>
            <a:grpSpLocks noChangeAspect="1"/>
          </p:cNvGrpSpPr>
          <p:nvPr/>
        </p:nvGrpSpPr>
        <p:grpSpPr bwMode="auto">
          <a:xfrm>
            <a:off x="811213" y="941388"/>
            <a:ext cx="7521575" cy="1116012"/>
            <a:chOff x="1777" y="4011"/>
            <a:chExt cx="6963" cy="1033"/>
          </a:xfrm>
        </p:grpSpPr>
        <p:sp>
          <p:nvSpPr>
            <p:cNvPr id="34829" name="Text Box 10"/>
            <p:cNvSpPr txBox="1">
              <a:spLocks noChangeArrowheads="1"/>
            </p:cNvSpPr>
            <p:nvPr/>
          </p:nvSpPr>
          <p:spPr bwMode="auto">
            <a:xfrm>
              <a:off x="2973" y="4474"/>
              <a:ext cx="76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2000" b="1">
                  <a:solidFill>
                    <a:srgbClr val="0000FF"/>
                  </a:solidFill>
                  <a:latin typeface="Courier New" pitchFamily="49" charset="0"/>
                  <a:ea typeface="Calibri" pitchFamily="34" charset="0"/>
                  <a:cs typeface="Courier New" pitchFamily="49" charset="0"/>
                </a:rPr>
                <a:t>муха</a:t>
              </a:r>
              <a:endParaRPr lang="ru-RU" altLang="ru-RU" sz="3600">
                <a:solidFill>
                  <a:srgbClr val="0000FF"/>
                </a:solidFill>
                <a:ea typeface="Calibri" pitchFamily="34" charset="0"/>
                <a:cs typeface="Courier New" pitchFamily="49" charset="0"/>
              </a:endParaRPr>
            </a:p>
          </p:txBody>
        </p:sp>
        <p:sp>
          <p:nvSpPr>
            <p:cNvPr id="34830" name="Text Box 9"/>
            <p:cNvSpPr txBox="1">
              <a:spLocks noChangeArrowheads="1"/>
            </p:cNvSpPr>
            <p:nvPr/>
          </p:nvSpPr>
          <p:spPr bwMode="auto">
            <a:xfrm>
              <a:off x="6618" y="4469"/>
              <a:ext cx="83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2000" b="1">
                  <a:solidFill>
                    <a:srgbClr val="FF0000"/>
                  </a:solidFill>
                  <a:latin typeface="Courier New" pitchFamily="49" charset="0"/>
                  <a:ea typeface="Calibri" pitchFamily="34" charset="0"/>
                  <a:cs typeface="Courier New" pitchFamily="49" charset="0"/>
                </a:rPr>
                <a:t>слон</a:t>
              </a:r>
              <a:endParaRPr lang="ru-RU" altLang="ru-RU" sz="3600">
                <a:solidFill>
                  <a:srgbClr val="FF0000"/>
                </a:solidFill>
                <a:ea typeface="Calibri" pitchFamily="34" charset="0"/>
                <a:cs typeface="Courier New" pitchFamily="49" charset="0"/>
              </a:endParaRPr>
            </a:p>
          </p:txBody>
        </p:sp>
        <p:sp>
          <p:nvSpPr>
            <p:cNvPr id="13" name="Text Box 8"/>
            <p:cNvSpPr txBox="1">
              <a:spLocks noChangeArrowheads="1"/>
            </p:cNvSpPr>
            <p:nvPr/>
          </p:nvSpPr>
          <p:spPr bwMode="auto">
            <a:xfrm>
              <a:off x="4433" y="4203"/>
              <a:ext cx="1512" cy="841"/>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lIns="0" tIns="0" rIns="0" bIns="0" anchor="ctr"/>
            <a:lstStyle/>
            <a:p>
              <a:pPr algn="ctr" eaLnBrk="0" hangingPunct="0">
                <a:defRPr/>
              </a:pPr>
              <a:r>
                <a:rPr lang="ru-RU" sz="2000" b="1">
                  <a:latin typeface="Courier New" pitchFamily="49" charset="0"/>
                  <a:ea typeface="Calibri" pitchFamily="34" charset="0"/>
                  <a:cs typeface="Courier New" pitchFamily="49" charset="0"/>
                </a:rPr>
                <a:t>алгоритм</a:t>
              </a:r>
              <a:endParaRPr lang="ru-RU" sz="3600">
                <a:latin typeface="Arial" pitchFamily="34" charset="0"/>
                <a:ea typeface="Calibri" pitchFamily="34" charset="0"/>
                <a:cs typeface="Courier New" pitchFamily="49" charset="0"/>
              </a:endParaRPr>
            </a:p>
          </p:txBody>
        </p:sp>
        <p:sp>
          <p:nvSpPr>
            <p:cNvPr id="14" name="AutoShape 7"/>
            <p:cNvSpPr>
              <a:spLocks noChangeArrowheads="1"/>
            </p:cNvSpPr>
            <p:nvPr/>
          </p:nvSpPr>
          <p:spPr bwMode="auto">
            <a:xfrm>
              <a:off x="3693" y="4516"/>
              <a:ext cx="747" cy="216"/>
            </a:xfrm>
            <a:prstGeom prst="rightArrow">
              <a:avLst>
                <a:gd name="adj1" fmla="val 50000"/>
                <a:gd name="adj2" fmla="val 71760"/>
              </a:avLst>
            </a:prstGeom>
            <a:solidFill>
              <a:schemeClr val="bg1">
                <a:lumMod val="50000"/>
              </a:schemeClr>
            </a:solidFill>
            <a:ln w="9525">
              <a:noFill/>
              <a:miter lim="800000"/>
              <a:headEnd/>
              <a:tailEnd/>
            </a:ln>
          </p:spPr>
          <p:txBody>
            <a:bodyPr/>
            <a:lstStyle/>
            <a:p>
              <a:pPr>
                <a:defRPr/>
              </a:pPr>
              <a:endParaRPr lang="ru-RU" sz="3600">
                <a:latin typeface="Arial" pitchFamily="34" charset="0"/>
              </a:endParaRPr>
            </a:p>
          </p:txBody>
        </p:sp>
        <p:sp>
          <p:nvSpPr>
            <p:cNvPr id="15" name="AutoShape 6"/>
            <p:cNvSpPr>
              <a:spLocks noChangeArrowheads="1"/>
            </p:cNvSpPr>
            <p:nvPr/>
          </p:nvSpPr>
          <p:spPr bwMode="auto">
            <a:xfrm>
              <a:off x="5976" y="4516"/>
              <a:ext cx="748" cy="216"/>
            </a:xfrm>
            <a:prstGeom prst="rightArrow">
              <a:avLst>
                <a:gd name="adj1" fmla="val 50000"/>
                <a:gd name="adj2" fmla="val 71760"/>
              </a:avLst>
            </a:prstGeom>
            <a:solidFill>
              <a:schemeClr val="bg1">
                <a:lumMod val="50000"/>
              </a:schemeClr>
            </a:solidFill>
            <a:ln w="9525">
              <a:noFill/>
              <a:miter lim="800000"/>
              <a:headEnd/>
              <a:tailEnd/>
            </a:ln>
          </p:spPr>
          <p:txBody>
            <a:bodyPr/>
            <a:lstStyle/>
            <a:p>
              <a:pPr>
                <a:defRPr/>
              </a:pPr>
              <a:endParaRPr lang="ru-RU" sz="3600">
                <a:latin typeface="Arial" pitchFamily="34" charset="0"/>
              </a:endParaRPr>
            </a:p>
          </p:txBody>
        </p:sp>
        <p:sp>
          <p:nvSpPr>
            <p:cNvPr id="34834" name="Freeform 5"/>
            <p:cNvSpPr>
              <a:spLocks/>
            </p:cNvSpPr>
            <p:nvPr/>
          </p:nvSpPr>
          <p:spPr bwMode="auto">
            <a:xfrm>
              <a:off x="6945" y="4289"/>
              <a:ext cx="1624" cy="235"/>
            </a:xfrm>
            <a:custGeom>
              <a:avLst/>
              <a:gdLst>
                <a:gd name="T0" fmla="*/ 0 w 1624"/>
                <a:gd name="T1" fmla="*/ 235 h 235"/>
                <a:gd name="T2" fmla="*/ 235 w 1624"/>
                <a:gd name="T3" fmla="*/ 0 h 235"/>
                <a:gd name="T4" fmla="*/ 1624 w 1624"/>
                <a:gd name="T5" fmla="*/ 0 h 235"/>
                <a:gd name="T6" fmla="*/ 0 60000 65536"/>
                <a:gd name="T7" fmla="*/ 0 60000 65536"/>
                <a:gd name="T8" fmla="*/ 0 60000 65536"/>
                <a:gd name="T9" fmla="*/ 0 w 1624"/>
                <a:gd name="T10" fmla="*/ 0 h 235"/>
                <a:gd name="T11" fmla="*/ 1624 w 1624"/>
                <a:gd name="T12" fmla="*/ 235 h 235"/>
              </a:gdLst>
              <a:ahLst/>
              <a:cxnLst>
                <a:cxn ang="T6">
                  <a:pos x="T0" y="T1"/>
                </a:cxn>
                <a:cxn ang="T7">
                  <a:pos x="T2" y="T3"/>
                </a:cxn>
                <a:cxn ang="T8">
                  <a:pos x="T4" y="T5"/>
                </a:cxn>
              </a:cxnLst>
              <a:rect l="T9" t="T10" r="T11" b="T12"/>
              <a:pathLst>
                <a:path w="1624" h="235">
                  <a:moveTo>
                    <a:pt x="0" y="235"/>
                  </a:moveTo>
                  <a:lnTo>
                    <a:pt x="235" y="0"/>
                  </a:lnTo>
                  <a:lnTo>
                    <a:pt x="1624"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34835" name="Freeform 4"/>
            <p:cNvSpPr>
              <a:spLocks/>
            </p:cNvSpPr>
            <p:nvPr/>
          </p:nvSpPr>
          <p:spPr bwMode="auto">
            <a:xfrm flipH="1">
              <a:off x="1859" y="4289"/>
              <a:ext cx="1624" cy="235"/>
            </a:xfrm>
            <a:custGeom>
              <a:avLst/>
              <a:gdLst>
                <a:gd name="T0" fmla="*/ 0 w 1624"/>
                <a:gd name="T1" fmla="*/ 235 h 235"/>
                <a:gd name="T2" fmla="*/ 235 w 1624"/>
                <a:gd name="T3" fmla="*/ 0 h 235"/>
                <a:gd name="T4" fmla="*/ 1624 w 1624"/>
                <a:gd name="T5" fmla="*/ 0 h 235"/>
                <a:gd name="T6" fmla="*/ 0 60000 65536"/>
                <a:gd name="T7" fmla="*/ 0 60000 65536"/>
                <a:gd name="T8" fmla="*/ 0 60000 65536"/>
                <a:gd name="T9" fmla="*/ 0 w 1624"/>
                <a:gd name="T10" fmla="*/ 0 h 235"/>
                <a:gd name="T11" fmla="*/ 1624 w 1624"/>
                <a:gd name="T12" fmla="*/ 235 h 235"/>
              </a:gdLst>
              <a:ahLst/>
              <a:cxnLst>
                <a:cxn ang="T6">
                  <a:pos x="T0" y="T1"/>
                </a:cxn>
                <a:cxn ang="T7">
                  <a:pos x="T2" y="T3"/>
                </a:cxn>
                <a:cxn ang="T8">
                  <a:pos x="T4" y="T5"/>
                </a:cxn>
              </a:cxnLst>
              <a:rect l="T9" t="T10" r="T11" b="T12"/>
              <a:pathLst>
                <a:path w="1624" h="235">
                  <a:moveTo>
                    <a:pt x="0" y="235"/>
                  </a:moveTo>
                  <a:lnTo>
                    <a:pt x="235" y="0"/>
                  </a:lnTo>
                  <a:lnTo>
                    <a:pt x="1624"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34836" name="Text Box 3"/>
            <p:cNvSpPr txBox="1">
              <a:spLocks noChangeArrowheads="1"/>
            </p:cNvSpPr>
            <p:nvPr/>
          </p:nvSpPr>
          <p:spPr bwMode="auto">
            <a:xfrm>
              <a:off x="1777" y="4011"/>
              <a:ext cx="162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2000">
                  <a:ea typeface="Calibri" pitchFamily="34" charset="0"/>
                  <a:cs typeface="Courier New" pitchFamily="49" charset="0"/>
                </a:rPr>
                <a:t>входное слово</a:t>
              </a:r>
              <a:endParaRPr lang="ru-RU" altLang="ru-RU" sz="3600">
                <a:ea typeface="Calibri" pitchFamily="34" charset="0"/>
                <a:cs typeface="Courier New" pitchFamily="49" charset="0"/>
              </a:endParaRPr>
            </a:p>
          </p:txBody>
        </p:sp>
        <p:sp>
          <p:nvSpPr>
            <p:cNvPr id="34837" name="Text Box 2"/>
            <p:cNvSpPr txBox="1">
              <a:spLocks noChangeArrowheads="1"/>
            </p:cNvSpPr>
            <p:nvPr/>
          </p:nvSpPr>
          <p:spPr bwMode="auto">
            <a:xfrm>
              <a:off x="7118" y="4011"/>
              <a:ext cx="162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2000">
                  <a:ea typeface="Calibri" pitchFamily="34" charset="0"/>
                  <a:cs typeface="Courier New" pitchFamily="49" charset="0"/>
                </a:rPr>
                <a:t>выходное слово</a:t>
              </a:r>
              <a:endParaRPr lang="ru-RU" altLang="ru-RU" sz="3600">
                <a:ea typeface="Calibri" pitchFamily="34" charset="0"/>
                <a:cs typeface="Courier New" pitchFamily="49" charset="0"/>
              </a:endParaRPr>
            </a:p>
          </p:txBody>
        </p:sp>
      </p:grpSp>
      <p:grpSp>
        <p:nvGrpSpPr>
          <p:cNvPr id="3" name="Group 34"/>
          <p:cNvGrpSpPr>
            <a:grpSpLocks/>
          </p:cNvGrpSpPr>
          <p:nvPr/>
        </p:nvGrpSpPr>
        <p:grpSpPr bwMode="auto">
          <a:xfrm>
            <a:off x="1166813" y="2185988"/>
            <a:ext cx="6810375" cy="663575"/>
            <a:chOff x="464" y="2126"/>
            <a:chExt cx="4290" cy="418"/>
          </a:xfrm>
        </p:grpSpPr>
        <p:sp>
          <p:nvSpPr>
            <p:cNvPr id="21" name="Text Box 32"/>
            <p:cNvSpPr txBox="1">
              <a:spLocks noChangeArrowheads="1"/>
            </p:cNvSpPr>
            <p:nvPr/>
          </p:nvSpPr>
          <p:spPr bwMode="auto">
            <a:xfrm>
              <a:off x="782" y="2189"/>
              <a:ext cx="3972"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latin typeface="Arial" pitchFamily="34" charset="0"/>
                </a:rPr>
                <a:t>  Любой алгоритм определяет функцию!</a:t>
              </a:r>
            </a:p>
          </p:txBody>
        </p:sp>
        <p:sp>
          <p:nvSpPr>
            <p:cNvPr id="34828"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4400">
                  <a:solidFill>
                    <a:schemeClr val="bg1"/>
                  </a:solidFill>
                  <a:latin typeface="Arial Black" pitchFamily="34" charset="0"/>
                </a:rPr>
                <a:t>!</a:t>
              </a:r>
            </a:p>
          </p:txBody>
        </p:sp>
      </p:grpSp>
      <p:sp>
        <p:nvSpPr>
          <p:cNvPr id="23" name="Прямоугольник 18"/>
          <p:cNvSpPr>
            <a:spLocks noChangeArrowheads="1"/>
          </p:cNvSpPr>
          <p:nvPr/>
        </p:nvSpPr>
        <p:spPr bwMode="auto">
          <a:xfrm>
            <a:off x="1843088" y="2736850"/>
            <a:ext cx="6819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solidFill>
                  <a:srgbClr val="000000"/>
                </a:solidFill>
              </a:rPr>
              <a:t>т.е. правило преобразования входа в выход</a:t>
            </a:r>
            <a:endParaRPr lang="ru-RU" altLang="ru-RU" sz="2400"/>
          </a:p>
        </p:txBody>
      </p:sp>
      <p:sp>
        <p:nvSpPr>
          <p:cNvPr id="24" name="Прямоугольник 18"/>
          <p:cNvSpPr>
            <a:spLocks noChangeArrowheads="1"/>
          </p:cNvSpPr>
          <p:nvPr/>
        </p:nvSpPr>
        <p:spPr bwMode="auto">
          <a:xfrm>
            <a:off x="623888" y="4222750"/>
            <a:ext cx="6819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solidFill>
                  <a:srgbClr val="000000"/>
                </a:solidFill>
              </a:rPr>
              <a:t>может задаваться разными алгоритмами:</a:t>
            </a:r>
            <a:endParaRPr lang="ru-RU" altLang="ru-RU" sz="2400"/>
          </a:p>
        </p:txBody>
      </p:sp>
      <p:sp>
        <p:nvSpPr>
          <p:cNvPr id="25" name="Rectangle 1"/>
          <p:cNvSpPr>
            <a:spLocks noChangeArrowheads="1"/>
          </p:cNvSpPr>
          <p:nvPr/>
        </p:nvSpPr>
        <p:spPr bwMode="auto">
          <a:xfrm>
            <a:off x="2489200" y="4724400"/>
            <a:ext cx="1435100" cy="954088"/>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lgn="just" eaLnBrk="0" hangingPunct="0">
              <a:defRPr/>
            </a:pPr>
            <a:r>
              <a:rPr lang="ru-RU" sz="2800" b="1" dirty="0">
                <a:latin typeface="Courier New" pitchFamily="49" charset="0"/>
                <a:ea typeface="Times New Roman" pitchFamily="18" charset="0"/>
                <a:cs typeface="Courier New" pitchFamily="49" charset="0"/>
              </a:rPr>
              <a:t>а</a:t>
            </a:r>
            <a:r>
              <a:rPr lang="en-US" sz="2800" b="1" dirty="0">
                <a:latin typeface="Courier New" pitchFamily="49" charset="0"/>
                <a:ea typeface="Times New Roman" pitchFamily="18" charset="0"/>
                <a:cs typeface="Courier New" pitchFamily="49" charset="0"/>
              </a:rPr>
              <a:t> </a:t>
            </a:r>
            <a:r>
              <a:rPr lang="ru-RU" sz="2800" b="1" dirty="0">
                <a:latin typeface="Courier New" pitchFamily="49" charset="0"/>
                <a:ea typeface="Times New Roman" pitchFamily="18" charset="0"/>
                <a:cs typeface="Courier New" pitchFamily="49" charset="0"/>
                <a:sym typeface="Symbol" pitchFamily="18" charset="2"/>
              </a:rPr>
              <a:t></a:t>
            </a:r>
            <a:r>
              <a:rPr lang="ru-RU" sz="2800" b="1" dirty="0">
                <a:latin typeface="Courier New" pitchFamily="49" charset="0"/>
                <a:ea typeface="Times New Roman" pitchFamily="18" charset="0"/>
                <a:cs typeface="Courier New" pitchFamily="49" charset="0"/>
              </a:rPr>
              <a:t> 0</a:t>
            </a:r>
            <a:endParaRPr lang="ru-RU" sz="2800" b="1" dirty="0">
              <a:latin typeface="Courier New" pitchFamily="49" charset="0"/>
              <a:cs typeface="Courier New" pitchFamily="49" charset="0"/>
              <a:sym typeface="Symbol" pitchFamily="18" charset="2"/>
            </a:endParaRPr>
          </a:p>
          <a:p>
            <a:pPr algn="just" eaLnBrk="0" hangingPunct="0">
              <a:defRPr/>
            </a:pPr>
            <a:r>
              <a:rPr lang="ru-RU" sz="2800" b="1" dirty="0">
                <a:latin typeface="Courier New" pitchFamily="49" charset="0"/>
                <a:ea typeface="Times New Roman" pitchFamily="18" charset="0"/>
                <a:cs typeface="Courier New" pitchFamily="49" charset="0"/>
                <a:sym typeface="Symbol" pitchFamily="18" charset="2"/>
              </a:rPr>
              <a:t>б</a:t>
            </a:r>
            <a:r>
              <a:rPr lang="en-US" sz="2800" b="1" dirty="0">
                <a:latin typeface="Courier New" pitchFamily="49" charset="0"/>
                <a:ea typeface="Times New Roman" pitchFamily="18" charset="0"/>
                <a:cs typeface="Courier New" pitchFamily="49" charset="0"/>
                <a:sym typeface="Symbol" pitchFamily="18" charset="2"/>
              </a:rPr>
              <a:t> </a:t>
            </a:r>
            <a:r>
              <a:rPr lang="ru-RU" sz="2800" b="1" dirty="0">
                <a:latin typeface="Courier New" pitchFamily="49" charset="0"/>
                <a:ea typeface="Times New Roman" pitchFamily="18" charset="0"/>
                <a:cs typeface="Courier New" pitchFamily="49" charset="0"/>
                <a:sym typeface="Symbol" pitchFamily="18" charset="2"/>
              </a:rPr>
              <a:t></a:t>
            </a:r>
            <a:r>
              <a:rPr lang="ru-RU" sz="2800" b="1" dirty="0">
                <a:latin typeface="Courier New" pitchFamily="49" charset="0"/>
                <a:ea typeface="Times New Roman" pitchFamily="18" charset="0"/>
                <a:cs typeface="Courier New" pitchFamily="49" charset="0"/>
              </a:rPr>
              <a:t> 1</a:t>
            </a:r>
            <a:endParaRPr lang="ru-RU" sz="2800" b="1" dirty="0">
              <a:latin typeface="Courier New" pitchFamily="49" charset="0"/>
              <a:ea typeface="Times New Roman" pitchFamily="18" charset="0"/>
              <a:cs typeface="Courier New" pitchFamily="49" charset="0"/>
              <a:sym typeface="Symbol" pitchFamily="18" charset="2"/>
            </a:endParaRPr>
          </a:p>
        </p:txBody>
      </p:sp>
      <p:sp>
        <p:nvSpPr>
          <p:cNvPr id="26" name="Rectangle 1"/>
          <p:cNvSpPr>
            <a:spLocks noChangeArrowheads="1"/>
          </p:cNvSpPr>
          <p:nvPr/>
        </p:nvSpPr>
        <p:spPr bwMode="auto">
          <a:xfrm>
            <a:off x="4457700" y="4724400"/>
            <a:ext cx="1435100" cy="954088"/>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lgn="just" eaLnBrk="0" hangingPunct="0">
              <a:defRPr/>
            </a:pPr>
            <a:r>
              <a:rPr lang="ru-RU" sz="2800" b="1" dirty="0">
                <a:latin typeface="Courier New" pitchFamily="49" charset="0"/>
                <a:ea typeface="Times New Roman" pitchFamily="18" charset="0"/>
                <a:cs typeface="Courier New" pitchFamily="49" charset="0"/>
                <a:sym typeface="Symbol" pitchFamily="18" charset="2"/>
              </a:rPr>
              <a:t>б</a:t>
            </a:r>
            <a:r>
              <a:rPr lang="en-US" sz="2800" b="1" dirty="0">
                <a:latin typeface="Courier New" pitchFamily="49" charset="0"/>
                <a:ea typeface="Times New Roman" pitchFamily="18" charset="0"/>
                <a:cs typeface="Courier New" pitchFamily="49" charset="0"/>
                <a:sym typeface="Symbol" pitchFamily="18" charset="2"/>
              </a:rPr>
              <a:t> </a:t>
            </a:r>
            <a:r>
              <a:rPr lang="ru-RU" sz="2800" b="1" dirty="0">
                <a:latin typeface="Courier New" pitchFamily="49" charset="0"/>
                <a:ea typeface="Times New Roman" pitchFamily="18" charset="0"/>
                <a:cs typeface="Courier New" pitchFamily="49" charset="0"/>
                <a:sym typeface="Symbol" pitchFamily="18" charset="2"/>
              </a:rPr>
              <a:t></a:t>
            </a:r>
            <a:r>
              <a:rPr lang="ru-RU" sz="2800" b="1" dirty="0">
                <a:latin typeface="Courier New" pitchFamily="49" charset="0"/>
                <a:ea typeface="Times New Roman" pitchFamily="18" charset="0"/>
                <a:cs typeface="Courier New" pitchFamily="49" charset="0"/>
              </a:rPr>
              <a:t> 1</a:t>
            </a:r>
            <a:endParaRPr lang="ru-RU" sz="2800" b="1" dirty="0">
              <a:latin typeface="Courier New" pitchFamily="49" charset="0"/>
              <a:ea typeface="Times New Roman" pitchFamily="18" charset="0"/>
              <a:cs typeface="Courier New" pitchFamily="49" charset="0"/>
              <a:sym typeface="Symbol" pitchFamily="18" charset="2"/>
            </a:endParaRPr>
          </a:p>
          <a:p>
            <a:pPr algn="just" eaLnBrk="0" hangingPunct="0">
              <a:defRPr/>
            </a:pPr>
            <a:r>
              <a:rPr lang="ru-RU" sz="2800" b="1" dirty="0">
                <a:latin typeface="Courier New" pitchFamily="49" charset="0"/>
                <a:ea typeface="Times New Roman" pitchFamily="18" charset="0"/>
                <a:cs typeface="Courier New" pitchFamily="49" charset="0"/>
              </a:rPr>
              <a:t>а</a:t>
            </a:r>
            <a:r>
              <a:rPr lang="en-US" sz="2800" b="1" dirty="0">
                <a:latin typeface="Courier New" pitchFamily="49" charset="0"/>
                <a:ea typeface="Times New Roman" pitchFamily="18" charset="0"/>
                <a:cs typeface="Courier New" pitchFamily="49" charset="0"/>
              </a:rPr>
              <a:t> </a:t>
            </a:r>
            <a:r>
              <a:rPr lang="ru-RU" sz="2800" b="1" dirty="0">
                <a:latin typeface="Courier New" pitchFamily="49" charset="0"/>
                <a:ea typeface="Times New Roman" pitchFamily="18" charset="0"/>
                <a:cs typeface="Courier New" pitchFamily="49" charset="0"/>
                <a:sym typeface="Symbol" pitchFamily="18" charset="2"/>
              </a:rPr>
              <a:t></a:t>
            </a:r>
            <a:r>
              <a:rPr lang="ru-RU" sz="2800" b="1" dirty="0">
                <a:latin typeface="Courier New" pitchFamily="49" charset="0"/>
                <a:ea typeface="Times New Roman" pitchFamily="18" charset="0"/>
                <a:cs typeface="Courier New" pitchFamily="49" charset="0"/>
              </a:rPr>
              <a:t> 0</a:t>
            </a:r>
            <a:endParaRPr lang="ru-RU" sz="2800" b="1" dirty="0">
              <a:latin typeface="Courier New" pitchFamily="49" charset="0"/>
              <a:cs typeface="Courier New" pitchFamily="49"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ssolve">
                                      <p:cBhvr>
                                        <p:cTn id="24" dur="500"/>
                                        <p:tgtEl>
                                          <p:spTgt spid="2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p:bldP spid="24" grpId="0"/>
      <p:bldP spid="25" grpId="0" animBg="1"/>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Заголовок 1"/>
          <p:cNvSpPr>
            <a:spLocks noGrp="1"/>
          </p:cNvSpPr>
          <p:nvPr>
            <p:ph type="title"/>
          </p:nvPr>
        </p:nvSpPr>
        <p:spPr>
          <a:xfrm>
            <a:off x="311150" y="301625"/>
            <a:ext cx="8375650" cy="471488"/>
          </a:xfrm>
        </p:spPr>
        <p:txBody>
          <a:bodyPr/>
          <a:lstStyle/>
          <a:p>
            <a:r>
              <a:rPr lang="ru-RU" altLang="ru-RU" smtClean="0"/>
              <a:t>Вычислимые функции</a:t>
            </a:r>
          </a:p>
        </p:txBody>
      </p:sp>
      <p:sp>
        <p:nvSpPr>
          <p:cNvPr id="35843"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F682C439-EA2C-4B07-82EB-68EFFAFAAEE3}" type="slidenum">
              <a:rPr lang="ru-RU" altLang="ru-RU" sz="1400" smtClean="0"/>
              <a:pPr eaLnBrk="1" hangingPunct="1">
                <a:spcBef>
                  <a:spcPct val="0"/>
                </a:spcBef>
                <a:buFontTx/>
                <a:buNone/>
              </a:pPr>
              <a:t>31</a:t>
            </a:fld>
            <a:endParaRPr lang="ru-RU" altLang="ru-RU" sz="1400" smtClean="0"/>
          </a:p>
        </p:txBody>
      </p:sp>
      <p:sp>
        <p:nvSpPr>
          <p:cNvPr id="3584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pSp>
        <p:nvGrpSpPr>
          <p:cNvPr id="35845" name="Группа 7"/>
          <p:cNvGrpSpPr>
            <a:grpSpLocks/>
          </p:cNvGrpSpPr>
          <p:nvPr/>
        </p:nvGrpSpPr>
        <p:grpSpPr bwMode="auto">
          <a:xfrm>
            <a:off x="558800" y="804863"/>
            <a:ext cx="5229225" cy="1227137"/>
            <a:chOff x="558800" y="804860"/>
            <a:chExt cx="5229050" cy="1227140"/>
          </a:xfrm>
        </p:grpSpPr>
        <p:graphicFrame>
          <p:nvGraphicFramePr>
            <p:cNvPr id="35904" name="Object 1"/>
            <p:cNvGraphicFramePr>
              <a:graphicFrameLocks noChangeAspect="1"/>
            </p:cNvGraphicFramePr>
            <p:nvPr/>
          </p:nvGraphicFramePr>
          <p:xfrm>
            <a:off x="558800" y="850900"/>
            <a:ext cx="1771650" cy="1181100"/>
          </p:xfrm>
          <a:graphic>
            <a:graphicData uri="http://schemas.openxmlformats.org/presentationml/2006/ole">
              <mc:AlternateContent xmlns:mc="http://schemas.openxmlformats.org/markup-compatibility/2006">
                <mc:Choice xmlns:v="urn:schemas-microsoft-com:vml" Requires="v">
                  <p:oleObj spid="_x0000_s35907" name="Формула" r:id="rId3" imgW="685800" imgH="457200" progId="Equation.3">
                    <p:embed/>
                  </p:oleObj>
                </mc:Choice>
                <mc:Fallback>
                  <p:oleObj name="Формула" r:id="rId3" imgW="6858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850900"/>
                          <a:ext cx="177165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3" name="Text Box 3"/>
            <p:cNvSpPr txBox="1">
              <a:spLocks noChangeArrowheads="1"/>
            </p:cNvSpPr>
            <p:nvPr/>
          </p:nvSpPr>
          <p:spPr bwMode="auto">
            <a:xfrm>
              <a:off x="2336740" y="804860"/>
              <a:ext cx="3009799" cy="554038"/>
            </a:xfrm>
            <a:prstGeom prst="rect">
              <a:avLst/>
            </a:prstGeom>
            <a:noFill/>
            <a:ln w="9525">
              <a:noFill/>
              <a:miter lim="800000"/>
              <a:headEnd/>
              <a:tailEnd/>
            </a:ln>
          </p:spPr>
          <p:txBody>
            <a:bodyPr wrap="none" lIns="0" tIns="0" rIns="0" bIns="0">
              <a:spAutoFit/>
            </a:bodyPr>
            <a:lstStyle/>
            <a:p>
              <a:pPr>
                <a:spcAft>
                  <a:spcPts val="1000"/>
                </a:spcAft>
                <a:defRPr/>
              </a:pPr>
              <a:r>
                <a:rPr lang="ru-RU" sz="3200" dirty="0">
                  <a:latin typeface="+mn-lt"/>
                </a:rPr>
                <a:t>если </a:t>
              </a:r>
              <a:r>
                <a:rPr lang="en-US" sz="3600" i="1" dirty="0">
                  <a:latin typeface="Times New Roman" pitchFamily="18" charset="0"/>
                  <a:cs typeface="Times New Roman" pitchFamily="18" charset="0"/>
                </a:rPr>
                <a:t>n</a:t>
              </a:r>
              <a:r>
                <a:rPr lang="en-US" sz="3200" dirty="0">
                  <a:latin typeface="+mn-lt"/>
                </a:rPr>
                <a:t> </a:t>
              </a:r>
              <a:r>
                <a:rPr lang="ru-RU" sz="3200" dirty="0">
                  <a:latin typeface="+mn-lt"/>
                </a:rPr>
                <a:t>– чётное</a:t>
              </a:r>
            </a:p>
          </p:txBody>
        </p:sp>
        <p:sp>
          <p:nvSpPr>
            <p:cNvPr id="7" name="Text Box 3"/>
            <p:cNvSpPr txBox="1">
              <a:spLocks noChangeArrowheads="1"/>
            </p:cNvSpPr>
            <p:nvPr/>
          </p:nvSpPr>
          <p:spPr bwMode="auto">
            <a:xfrm>
              <a:off x="2336740" y="1404936"/>
              <a:ext cx="3451110" cy="554038"/>
            </a:xfrm>
            <a:prstGeom prst="rect">
              <a:avLst/>
            </a:prstGeom>
            <a:noFill/>
            <a:ln w="9525">
              <a:noFill/>
              <a:miter lim="800000"/>
              <a:headEnd/>
              <a:tailEnd/>
            </a:ln>
          </p:spPr>
          <p:txBody>
            <a:bodyPr wrap="none" lIns="0" tIns="0" rIns="0" bIns="0">
              <a:spAutoFit/>
            </a:bodyPr>
            <a:lstStyle/>
            <a:p>
              <a:pPr>
                <a:spcAft>
                  <a:spcPts val="1000"/>
                </a:spcAft>
                <a:defRPr/>
              </a:pPr>
              <a:r>
                <a:rPr lang="ru-RU" sz="3200" dirty="0">
                  <a:latin typeface="+mn-lt"/>
                </a:rPr>
                <a:t>если </a:t>
              </a:r>
              <a:r>
                <a:rPr lang="en-US" sz="3600" i="1" dirty="0">
                  <a:latin typeface="Times New Roman" pitchFamily="18" charset="0"/>
                  <a:cs typeface="Times New Roman" pitchFamily="18" charset="0"/>
                </a:rPr>
                <a:t>n</a:t>
              </a:r>
              <a:r>
                <a:rPr lang="en-US" sz="3200" dirty="0">
                  <a:latin typeface="+mn-lt"/>
                </a:rPr>
                <a:t> </a:t>
              </a:r>
              <a:r>
                <a:rPr lang="ru-RU" sz="3200" dirty="0">
                  <a:latin typeface="+mn-lt"/>
                </a:rPr>
                <a:t>– нечётное</a:t>
              </a:r>
            </a:p>
          </p:txBody>
        </p:sp>
      </p:grpSp>
      <p:graphicFrame>
        <p:nvGraphicFramePr>
          <p:cNvPr id="9" name="Таблица 8"/>
          <p:cNvGraphicFramePr>
            <a:graphicFrameLocks noGrp="1"/>
          </p:cNvGraphicFramePr>
          <p:nvPr/>
        </p:nvGraphicFramePr>
        <p:xfrm>
          <a:off x="2032000" y="2598738"/>
          <a:ext cx="4919663" cy="496887"/>
        </p:xfrm>
        <a:graphic>
          <a:graphicData uri="http://schemas.openxmlformats.org/drawingml/2006/table">
            <a:tbl>
              <a:tblPr/>
              <a:tblGrid>
                <a:gridCol w="614363"/>
                <a:gridCol w="615950"/>
                <a:gridCol w="614362"/>
                <a:gridCol w="615950"/>
                <a:gridCol w="614363"/>
                <a:gridCol w="614362"/>
                <a:gridCol w="615950"/>
                <a:gridCol w="614363"/>
              </a:tblGrid>
              <a:tr h="496887">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a:t>
                      </a: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a:t>
                      </a: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1</a:t>
                      </a: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1</a:t>
                      </a: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a:noFill/>
                    </a:lnTlToBr>
                    <a:lnBlToTr>
                      <a:noFill/>
                    </a:lnBlToTr>
                    <a:solidFill>
                      <a:srgbClr val="FFFF99"/>
                    </a:solidFill>
                  </a:tcPr>
                </a:tc>
              </a:tr>
            </a:tbl>
          </a:graphicData>
        </a:graphic>
      </p:graphicFrame>
      <p:sp>
        <p:nvSpPr>
          <p:cNvPr id="11" name="AutoShape 10"/>
          <p:cNvSpPr>
            <a:spLocks noChangeArrowheads="1"/>
          </p:cNvSpPr>
          <p:nvPr/>
        </p:nvSpPr>
        <p:spPr bwMode="auto">
          <a:xfrm>
            <a:off x="3152775" y="2125663"/>
            <a:ext cx="833438" cy="477837"/>
          </a:xfrm>
          <a:custGeom>
            <a:avLst/>
            <a:gdLst>
              <a:gd name="T0" fmla="*/ 1261338574 w 21600"/>
              <a:gd name="T1" fmla="*/ 41172095 h 21600"/>
              <a:gd name="T2" fmla="*/ 667233678 w 21600"/>
              <a:gd name="T3" fmla="*/ 82582511 h 21600"/>
              <a:gd name="T4" fmla="*/ 73128821 w 21600"/>
              <a:gd name="T5" fmla="*/ 41172095 h 21600"/>
              <a:gd name="T6" fmla="*/ 667233678 w 21600"/>
              <a:gd name="T7" fmla="*/ 0 h 21600"/>
              <a:gd name="T8" fmla="*/ 0 60000 65536"/>
              <a:gd name="T9" fmla="*/ 0 60000 65536"/>
              <a:gd name="T10" fmla="*/ 0 60000 65536"/>
              <a:gd name="T11" fmla="*/ 0 60000 65536"/>
              <a:gd name="T12" fmla="*/ 2978 w 21600"/>
              <a:gd name="T13" fmla="*/ 3005 h 21600"/>
              <a:gd name="T14" fmla="*/ 18622 w 21600"/>
              <a:gd name="T15" fmla="*/ 18595 h 21600"/>
            </a:gdLst>
            <a:ahLst/>
            <a:cxnLst>
              <a:cxn ang="T8">
                <a:pos x="T0" y="T1"/>
              </a:cxn>
              <a:cxn ang="T9">
                <a:pos x="T2" y="T3"/>
              </a:cxn>
              <a:cxn ang="T10">
                <a:pos x="T4" y="T5"/>
              </a:cxn>
              <a:cxn ang="T11">
                <a:pos x="T6" y="T7"/>
              </a:cxn>
            </a:cxnLst>
            <a:rect l="T12" t="T13" r="T14" b="T15"/>
            <a:pathLst>
              <a:path w="21600" h="21600">
                <a:moveTo>
                  <a:pt x="0" y="0"/>
                </a:moveTo>
                <a:lnTo>
                  <a:pt x="2353" y="21600"/>
                </a:lnTo>
                <a:lnTo>
                  <a:pt x="19247" y="21600"/>
                </a:lnTo>
                <a:lnTo>
                  <a:pt x="21600" y="0"/>
                </a:lnTo>
                <a:lnTo>
                  <a:pt x="0" y="0"/>
                </a:lnTo>
                <a:close/>
              </a:path>
            </a:pathLst>
          </a:custGeom>
          <a:solidFill>
            <a:srgbClr val="000000"/>
          </a:solidFill>
          <a:ln w="9525">
            <a:solidFill>
              <a:srgbClr val="000000"/>
            </a:solidFill>
            <a:miter lim="800000"/>
            <a:headEnd/>
            <a:tailEnd/>
          </a:ln>
        </p:spPr>
        <p:txBody>
          <a:bodyPr/>
          <a:lstStyle/>
          <a:p>
            <a:endParaRPr lang="ru-RU"/>
          </a:p>
        </p:txBody>
      </p:sp>
      <p:grpSp>
        <p:nvGrpSpPr>
          <p:cNvPr id="3" name="Группа 20"/>
          <p:cNvGrpSpPr>
            <a:grpSpLocks/>
          </p:cNvGrpSpPr>
          <p:nvPr/>
        </p:nvGrpSpPr>
        <p:grpSpPr bwMode="auto">
          <a:xfrm>
            <a:off x="2263775" y="3114675"/>
            <a:ext cx="4449763" cy="657225"/>
            <a:chOff x="1091529" y="3114675"/>
            <a:chExt cx="4449744" cy="656640"/>
          </a:xfrm>
        </p:grpSpPr>
        <p:sp>
          <p:nvSpPr>
            <p:cNvPr id="35902" name="Левая фигурная скобка 18"/>
            <p:cNvSpPr>
              <a:spLocks/>
            </p:cNvSpPr>
            <p:nvPr/>
          </p:nvSpPr>
          <p:spPr bwMode="auto">
            <a:xfrm rot="-5400000">
              <a:off x="3206864" y="1995488"/>
              <a:ext cx="219075" cy="2457450"/>
            </a:xfrm>
            <a:prstGeom prst="leftBrace">
              <a:avLst>
                <a:gd name="adj1" fmla="val 29498"/>
                <a:gd name="adj2" fmla="val 50000"/>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5903" name="Прямоугольник 19"/>
            <p:cNvSpPr>
              <a:spLocks noChangeArrowheads="1"/>
            </p:cNvSpPr>
            <p:nvPr/>
          </p:nvSpPr>
          <p:spPr bwMode="auto">
            <a:xfrm>
              <a:off x="1091529" y="3309650"/>
              <a:ext cx="44497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t>в унарной системе счисления</a:t>
              </a:r>
            </a:p>
          </p:txBody>
        </p:sp>
      </p:grpSp>
      <p:graphicFrame>
        <p:nvGraphicFramePr>
          <p:cNvPr id="22" name="Таблица 21"/>
          <p:cNvGraphicFramePr>
            <a:graphicFrameLocks noGrp="1"/>
          </p:cNvGraphicFramePr>
          <p:nvPr/>
        </p:nvGraphicFramePr>
        <p:xfrm>
          <a:off x="549275" y="3911600"/>
          <a:ext cx="4184650" cy="1431925"/>
        </p:xfrm>
        <a:graphic>
          <a:graphicData uri="http://schemas.openxmlformats.org/drawingml/2006/table">
            <a:tbl>
              <a:tblPr/>
              <a:tblGrid>
                <a:gridCol w="525155"/>
                <a:gridCol w="914874"/>
                <a:gridCol w="914874"/>
                <a:gridCol w="914874"/>
                <a:gridCol w="914874"/>
              </a:tblGrid>
              <a:tr h="488292">
                <a:tc>
                  <a:txBody>
                    <a:bodyPr/>
                    <a:lstStyle/>
                    <a:p>
                      <a:pPr algn="ctr">
                        <a:lnSpc>
                          <a:spcPct val="115000"/>
                        </a:lnSpc>
                        <a:spcAft>
                          <a:spcPts val="0"/>
                        </a:spcAft>
                      </a:pPr>
                      <a:endParaRPr lang="ru-RU" sz="2400" dirty="0">
                        <a:latin typeface="Calibri"/>
                        <a:ea typeface="Calibri"/>
                        <a:cs typeface="Times New Roman"/>
                      </a:endParaRPr>
                    </a:p>
                  </a:txBody>
                  <a:tcPr marL="125449" marR="125449" marT="0" marB="0" anchor="ctr">
                    <a:lnL>
                      <a:noFill/>
                    </a:lnL>
                    <a:lnR w="12700" cap="flat" cmpd="sng" algn="ctr">
                      <a:solidFill>
                        <a:schemeClr val="bg1">
                          <a:lumMod val="65000"/>
                        </a:schemeClr>
                      </a:solidFill>
                      <a:prstDash val="solid"/>
                      <a:round/>
                      <a:headEnd type="none" w="med" len="med"/>
                      <a:tailEnd type="none" w="med" len="med"/>
                    </a:lnR>
                    <a:lnT>
                      <a:noFill/>
                    </a:lnT>
                    <a:lnB w="12700" cap="flat" cmpd="sng" algn="ctr">
                      <a:solidFill>
                        <a:schemeClr val="bg1">
                          <a:lumMod val="65000"/>
                        </a:schemeClr>
                      </a:solidFill>
                      <a:prstDash val="solid"/>
                      <a:round/>
                      <a:headEnd type="none" w="med" len="med"/>
                      <a:tailEnd type="none" w="med" len="med"/>
                    </a:lnB>
                  </a:tcPr>
                </a:tc>
                <a:tc>
                  <a:txBody>
                    <a:bodyPr/>
                    <a:lstStyle/>
                    <a:p>
                      <a:pPr algn="ctr">
                        <a:lnSpc>
                          <a:spcPct val="100000"/>
                        </a:lnSpc>
                        <a:spcAft>
                          <a:spcPts val="0"/>
                        </a:spcAft>
                      </a:pPr>
                      <a:r>
                        <a:rPr lang="en-US" sz="2400" b="1" i="1" dirty="0">
                          <a:latin typeface="Times New Roman"/>
                          <a:ea typeface="Times New Roman"/>
                          <a:cs typeface="Times New Roman"/>
                        </a:rPr>
                        <a:t>q</a:t>
                      </a:r>
                      <a:r>
                        <a:rPr lang="ru-RU" sz="2400" b="1" i="1" baseline="-25000" dirty="0">
                          <a:latin typeface="Times New Roman"/>
                          <a:ea typeface="Times New Roman"/>
                          <a:cs typeface="Times New Roman"/>
                        </a:rPr>
                        <a:t>1</a:t>
                      </a:r>
                      <a:endParaRPr lang="ru-RU" sz="2400" b="1" dirty="0">
                        <a:latin typeface="Calibri"/>
                        <a:ea typeface="Calibri"/>
                        <a:cs typeface="Times New Roman"/>
                      </a:endParaRPr>
                    </a:p>
                  </a:txBody>
                  <a:tcPr marL="125449" marR="125449"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6E6FF"/>
                    </a:solidFill>
                  </a:tcPr>
                </a:tc>
                <a:tc>
                  <a:txBody>
                    <a:bodyPr/>
                    <a:lstStyle/>
                    <a:p>
                      <a:pPr algn="ctr">
                        <a:lnSpc>
                          <a:spcPct val="100000"/>
                        </a:lnSpc>
                        <a:spcAft>
                          <a:spcPts val="0"/>
                        </a:spcAft>
                      </a:pPr>
                      <a:r>
                        <a:rPr lang="en-US" sz="2400" b="1" i="1" dirty="0">
                          <a:latin typeface="Times New Roman"/>
                          <a:ea typeface="Times New Roman"/>
                          <a:cs typeface="Times New Roman"/>
                        </a:rPr>
                        <a:t>q</a:t>
                      </a:r>
                      <a:r>
                        <a:rPr lang="ru-RU" sz="2400" b="1" i="1" baseline="-25000" dirty="0">
                          <a:latin typeface="Times New Roman"/>
                          <a:ea typeface="Times New Roman"/>
                          <a:cs typeface="Times New Roman"/>
                        </a:rPr>
                        <a:t>2</a:t>
                      </a:r>
                      <a:endParaRPr lang="ru-RU" sz="2400" b="1" dirty="0">
                        <a:latin typeface="Calibri"/>
                        <a:ea typeface="Calibri"/>
                        <a:cs typeface="Times New Roman"/>
                      </a:endParaRPr>
                    </a:p>
                  </a:txBody>
                  <a:tcPr marL="125449" marR="125449"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6E6FF"/>
                    </a:solidFill>
                  </a:tcPr>
                </a:tc>
                <a:tc>
                  <a:txBody>
                    <a:bodyPr/>
                    <a:lstStyle/>
                    <a:p>
                      <a:pPr algn="ctr">
                        <a:lnSpc>
                          <a:spcPct val="100000"/>
                        </a:lnSpc>
                        <a:spcAft>
                          <a:spcPts val="0"/>
                        </a:spcAft>
                      </a:pPr>
                      <a:r>
                        <a:rPr lang="en-US" sz="2400" b="1" i="1" dirty="0">
                          <a:latin typeface="Times New Roman"/>
                          <a:ea typeface="Times New Roman"/>
                          <a:cs typeface="Times New Roman"/>
                        </a:rPr>
                        <a:t>q</a:t>
                      </a:r>
                      <a:r>
                        <a:rPr lang="ru-RU" sz="2400" b="1" i="1" baseline="-25000" dirty="0">
                          <a:latin typeface="Times New Roman"/>
                          <a:ea typeface="Times New Roman"/>
                          <a:cs typeface="Times New Roman"/>
                        </a:rPr>
                        <a:t>3</a:t>
                      </a:r>
                      <a:endParaRPr lang="ru-RU" sz="2400" b="1" dirty="0">
                        <a:latin typeface="Calibri"/>
                        <a:ea typeface="Calibri"/>
                        <a:cs typeface="Times New Roman"/>
                      </a:endParaRPr>
                    </a:p>
                  </a:txBody>
                  <a:tcPr marL="125449" marR="125449"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6E6FF"/>
                    </a:solidFill>
                  </a:tcPr>
                </a:tc>
                <a:tc>
                  <a:txBody>
                    <a:bodyPr/>
                    <a:lstStyle/>
                    <a:p>
                      <a:pPr algn="ctr">
                        <a:lnSpc>
                          <a:spcPct val="100000"/>
                        </a:lnSpc>
                      </a:pPr>
                      <a:r>
                        <a:rPr lang="en-US" sz="2400" b="1" i="1" dirty="0" smtClean="0">
                          <a:latin typeface="Times New Roman"/>
                          <a:ea typeface="Times New Roman"/>
                        </a:rPr>
                        <a:t>q</a:t>
                      </a:r>
                      <a:r>
                        <a:rPr lang="ru-RU" sz="2400" b="1" i="1" baseline="-25000" dirty="0">
                          <a:latin typeface="Times New Roman"/>
                          <a:ea typeface="Times New Roman"/>
                        </a:rPr>
                        <a:t>4</a:t>
                      </a:r>
                      <a:r>
                        <a:rPr lang="ru-RU" sz="2400" b="1" dirty="0">
                          <a:latin typeface="Calibri"/>
                        </a:rPr>
                        <a:t> </a:t>
                      </a:r>
                    </a:p>
                  </a:txBody>
                  <a:tcPr marL="125449" marR="125449"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6E6FF"/>
                    </a:solidFill>
                  </a:tcPr>
                </a:tc>
              </a:tr>
              <a:tr h="457544">
                <a:tc>
                  <a:txBody>
                    <a:bodyPr/>
                    <a:lstStyle/>
                    <a:p>
                      <a:pPr algn="ctr">
                        <a:lnSpc>
                          <a:spcPct val="115000"/>
                        </a:lnSpc>
                        <a:spcAft>
                          <a:spcPts val="0"/>
                        </a:spcAft>
                      </a:pPr>
                      <a:r>
                        <a:rPr lang="ru-RU" sz="2400" dirty="0">
                          <a:latin typeface="Calibri"/>
                          <a:ea typeface="Times New Roman"/>
                          <a:cs typeface="Times New Roman"/>
                        </a:rPr>
                        <a:t>1</a:t>
                      </a:r>
                      <a:endParaRPr lang="ru-RU" sz="2400" dirty="0">
                        <a:latin typeface="Calibri"/>
                        <a:ea typeface="Calibri"/>
                        <a:cs typeface="Times New Roman"/>
                      </a:endParaRPr>
                    </a:p>
                  </a:txBody>
                  <a:tcPr marL="125449" marR="125449"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FF99"/>
                    </a:solidFill>
                  </a:tcPr>
                </a:tc>
                <a:tc>
                  <a:txBody>
                    <a:bodyPr/>
                    <a:lstStyle/>
                    <a:p>
                      <a:pPr algn="ctr">
                        <a:lnSpc>
                          <a:spcPct val="115000"/>
                        </a:lnSpc>
                        <a:spcAft>
                          <a:spcPts val="0"/>
                        </a:spcAft>
                      </a:pPr>
                      <a:r>
                        <a:rPr lang="ru-RU" sz="2400" dirty="0">
                          <a:latin typeface="Calibri"/>
                          <a:ea typeface="Times New Roman"/>
                          <a:cs typeface="Times New Roman"/>
                          <a:sym typeface="Symbol"/>
                        </a:rPr>
                        <a:t></a:t>
                      </a:r>
                      <a:r>
                        <a:rPr lang="en-US" sz="2400" i="1" dirty="0">
                          <a:latin typeface="Times New Roman"/>
                          <a:ea typeface="Times New Roman"/>
                          <a:cs typeface="Times New Roman"/>
                        </a:rPr>
                        <a:t> q</a:t>
                      </a:r>
                      <a:r>
                        <a:rPr lang="ru-RU" sz="2400" i="1" baseline="-25000" dirty="0">
                          <a:latin typeface="Times New Roman"/>
                          <a:ea typeface="Times New Roman"/>
                          <a:cs typeface="Times New Roman"/>
                        </a:rPr>
                        <a:t>2</a:t>
                      </a:r>
                      <a:endParaRPr lang="ru-RU" sz="2400" dirty="0">
                        <a:latin typeface="Calibri"/>
                        <a:ea typeface="Calibri"/>
                        <a:cs typeface="Times New Roman"/>
                      </a:endParaRPr>
                    </a:p>
                  </a:txBody>
                  <a:tcPr marL="125449" marR="125449"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15000"/>
                        </a:lnSpc>
                        <a:spcAft>
                          <a:spcPts val="0"/>
                        </a:spcAft>
                      </a:pPr>
                      <a:r>
                        <a:rPr lang="ru-RU" sz="2400" dirty="0">
                          <a:latin typeface="Calibri"/>
                          <a:ea typeface="Times New Roman"/>
                          <a:cs typeface="Times New Roman"/>
                          <a:sym typeface="Symbol"/>
                        </a:rPr>
                        <a:t></a:t>
                      </a:r>
                      <a:r>
                        <a:rPr lang="ru-RU" sz="2400" dirty="0">
                          <a:latin typeface="Calibri"/>
                          <a:ea typeface="Times New Roman"/>
                          <a:cs typeface="Times New Roman"/>
                        </a:rPr>
                        <a:t> </a:t>
                      </a:r>
                      <a:r>
                        <a:rPr lang="en-US" sz="2400" i="1" dirty="0">
                          <a:latin typeface="Times New Roman"/>
                          <a:ea typeface="Times New Roman"/>
                          <a:cs typeface="Times New Roman"/>
                        </a:rPr>
                        <a:t>q</a:t>
                      </a:r>
                      <a:r>
                        <a:rPr lang="ru-RU" sz="2400" i="1" baseline="-25000" dirty="0">
                          <a:latin typeface="Times New Roman"/>
                          <a:ea typeface="Times New Roman"/>
                          <a:cs typeface="Times New Roman"/>
                        </a:rPr>
                        <a:t>1</a:t>
                      </a:r>
                      <a:r>
                        <a:rPr lang="ru-RU" sz="2400" dirty="0">
                          <a:latin typeface="Calibri"/>
                          <a:ea typeface="Times New Roman"/>
                          <a:cs typeface="Times New Roman"/>
                        </a:rPr>
                        <a:t> </a:t>
                      </a:r>
                      <a:endParaRPr lang="ru-RU" sz="2400" dirty="0">
                        <a:latin typeface="Calibri"/>
                        <a:ea typeface="Calibri"/>
                        <a:cs typeface="Times New Roman"/>
                      </a:endParaRPr>
                    </a:p>
                  </a:txBody>
                  <a:tcPr marL="125449" marR="125449"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15000"/>
                        </a:lnSpc>
                        <a:spcAft>
                          <a:spcPts val="0"/>
                        </a:spcAft>
                      </a:pPr>
                      <a:r>
                        <a:rPr lang="ru-RU" sz="2400" dirty="0">
                          <a:latin typeface="Calibri"/>
                          <a:ea typeface="Times New Roman"/>
                          <a:cs typeface="Times New Roman"/>
                          <a:sym typeface="Symbol"/>
                        </a:rPr>
                        <a:t></a:t>
                      </a:r>
                      <a:r>
                        <a:rPr lang="ru-RU" sz="2400" dirty="0">
                          <a:latin typeface="Calibri"/>
                          <a:ea typeface="Times New Roman"/>
                          <a:cs typeface="Times New Roman"/>
                        </a:rPr>
                        <a:t> </a:t>
                      </a:r>
                      <a:r>
                        <a:rPr lang="en-US" sz="2400" i="1" dirty="0">
                          <a:latin typeface="Times New Roman"/>
                          <a:ea typeface="Times New Roman"/>
                          <a:cs typeface="Times New Roman"/>
                        </a:rPr>
                        <a:t>q</a:t>
                      </a:r>
                      <a:r>
                        <a:rPr lang="ru-RU" sz="2400" i="1" baseline="-25000" dirty="0">
                          <a:latin typeface="Times New Roman"/>
                          <a:ea typeface="Times New Roman"/>
                          <a:cs typeface="Times New Roman"/>
                        </a:rPr>
                        <a:t>4</a:t>
                      </a:r>
                      <a:endParaRPr lang="ru-RU" sz="2400" dirty="0">
                        <a:latin typeface="Calibri"/>
                        <a:ea typeface="Calibri"/>
                        <a:cs typeface="Times New Roman"/>
                      </a:endParaRPr>
                    </a:p>
                  </a:txBody>
                  <a:tcPr marL="125449" marR="125449"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15000"/>
                        </a:lnSpc>
                        <a:spcAft>
                          <a:spcPts val="0"/>
                        </a:spcAft>
                      </a:pPr>
                      <a:r>
                        <a:rPr lang="ru-RU" sz="2400" dirty="0">
                          <a:latin typeface="Calibri"/>
                          <a:ea typeface="Times New Roman"/>
                          <a:cs typeface="Times New Roman"/>
                          <a:sym typeface="Wingdings"/>
                        </a:rPr>
                        <a:t></a:t>
                      </a:r>
                      <a:r>
                        <a:rPr lang="ru-RU" sz="2400" dirty="0">
                          <a:latin typeface="Calibri"/>
                          <a:ea typeface="Times New Roman"/>
                          <a:cs typeface="Times New Roman"/>
                        </a:rPr>
                        <a:t> </a:t>
                      </a:r>
                      <a:r>
                        <a:rPr lang="ru-RU" sz="2400" dirty="0">
                          <a:latin typeface="Calibri"/>
                          <a:ea typeface="Times New Roman"/>
                          <a:cs typeface="Times New Roman"/>
                          <a:sym typeface="Symbol"/>
                        </a:rPr>
                        <a:t></a:t>
                      </a:r>
                      <a:endParaRPr lang="ru-RU" sz="2400" dirty="0">
                        <a:latin typeface="Calibri"/>
                        <a:ea typeface="Calibri"/>
                        <a:cs typeface="Times New Roman"/>
                      </a:endParaRPr>
                    </a:p>
                  </a:txBody>
                  <a:tcPr marL="125449" marR="125449"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486089">
                <a:tc>
                  <a:txBody>
                    <a:bodyPr/>
                    <a:lstStyle/>
                    <a:p>
                      <a:pPr algn="ctr">
                        <a:lnSpc>
                          <a:spcPct val="115000"/>
                        </a:lnSpc>
                        <a:spcAft>
                          <a:spcPts val="0"/>
                        </a:spcAft>
                      </a:pPr>
                      <a:r>
                        <a:rPr lang="ru-RU" sz="2400" dirty="0">
                          <a:latin typeface="Calibri"/>
                          <a:ea typeface="Times New Roman"/>
                          <a:cs typeface="Times New Roman"/>
                          <a:sym typeface="Wingdings"/>
                        </a:rPr>
                        <a:t></a:t>
                      </a:r>
                      <a:endParaRPr lang="ru-RU" sz="2400" dirty="0">
                        <a:latin typeface="Calibri"/>
                        <a:ea typeface="Calibri"/>
                        <a:cs typeface="Times New Roman"/>
                      </a:endParaRPr>
                    </a:p>
                  </a:txBody>
                  <a:tcPr marL="125449" marR="125449"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FF99"/>
                    </a:solidFill>
                  </a:tcPr>
                </a:tc>
                <a:tc>
                  <a:txBody>
                    <a:bodyPr/>
                    <a:lstStyle/>
                    <a:p>
                      <a:pPr algn="ctr">
                        <a:lnSpc>
                          <a:spcPct val="115000"/>
                        </a:lnSpc>
                        <a:spcAft>
                          <a:spcPts val="0"/>
                        </a:spcAft>
                      </a:pPr>
                      <a:r>
                        <a:rPr lang="ru-RU" sz="2400" dirty="0">
                          <a:latin typeface="Calibri"/>
                          <a:ea typeface="Times New Roman"/>
                          <a:cs typeface="Times New Roman"/>
                          <a:sym typeface="Symbol"/>
                        </a:rPr>
                        <a:t></a:t>
                      </a:r>
                      <a:r>
                        <a:rPr lang="ru-RU" sz="2400" dirty="0">
                          <a:latin typeface="Calibri"/>
                          <a:ea typeface="Times New Roman"/>
                          <a:cs typeface="Times New Roman"/>
                        </a:rPr>
                        <a:t> </a:t>
                      </a:r>
                      <a:r>
                        <a:rPr lang="en-US" sz="2400" i="1" dirty="0">
                          <a:latin typeface="Times New Roman"/>
                          <a:ea typeface="Times New Roman"/>
                          <a:cs typeface="Times New Roman"/>
                        </a:rPr>
                        <a:t>q</a:t>
                      </a:r>
                      <a:r>
                        <a:rPr lang="ru-RU" sz="2400" i="1" baseline="-25000" dirty="0">
                          <a:latin typeface="Times New Roman"/>
                          <a:ea typeface="Times New Roman"/>
                          <a:cs typeface="Times New Roman"/>
                        </a:rPr>
                        <a:t>3</a:t>
                      </a:r>
                      <a:endParaRPr lang="ru-RU" sz="2400" dirty="0">
                        <a:latin typeface="Calibri"/>
                        <a:ea typeface="Calibri"/>
                        <a:cs typeface="Times New Roman"/>
                      </a:endParaRPr>
                    </a:p>
                  </a:txBody>
                  <a:tcPr marL="125449" marR="125449"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15000"/>
                        </a:lnSpc>
                        <a:spcAft>
                          <a:spcPts val="0"/>
                        </a:spcAft>
                      </a:pPr>
                      <a:r>
                        <a:rPr lang="ru-RU" sz="2400">
                          <a:latin typeface="Calibri"/>
                          <a:ea typeface="Times New Roman"/>
                          <a:cs typeface="Times New Roman"/>
                          <a:sym typeface="Symbol"/>
                        </a:rPr>
                        <a:t></a:t>
                      </a:r>
                      <a:r>
                        <a:rPr lang="ru-RU" sz="2400">
                          <a:latin typeface="Calibri"/>
                          <a:ea typeface="Times New Roman"/>
                          <a:cs typeface="Times New Roman"/>
                        </a:rPr>
                        <a:t> </a:t>
                      </a:r>
                      <a:r>
                        <a:rPr lang="en-US" sz="2400" i="1">
                          <a:latin typeface="Times New Roman"/>
                          <a:ea typeface="Times New Roman"/>
                          <a:cs typeface="Times New Roman"/>
                        </a:rPr>
                        <a:t>q</a:t>
                      </a:r>
                      <a:r>
                        <a:rPr lang="ru-RU" sz="2400" i="1" baseline="-25000">
                          <a:latin typeface="Times New Roman"/>
                          <a:ea typeface="Times New Roman"/>
                          <a:cs typeface="Times New Roman"/>
                        </a:rPr>
                        <a:t>4</a:t>
                      </a:r>
                      <a:endParaRPr lang="ru-RU" sz="2400">
                        <a:latin typeface="Calibri"/>
                        <a:ea typeface="Calibri"/>
                        <a:cs typeface="Times New Roman"/>
                      </a:endParaRPr>
                    </a:p>
                  </a:txBody>
                  <a:tcPr marL="125449" marR="125449"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15000"/>
                        </a:lnSpc>
                        <a:spcAft>
                          <a:spcPts val="0"/>
                        </a:spcAft>
                      </a:pPr>
                      <a:endParaRPr lang="ru-RU" sz="2400" dirty="0">
                        <a:latin typeface="Calibri"/>
                        <a:ea typeface="Times New Roman"/>
                        <a:cs typeface="Times New Roman"/>
                      </a:endParaRPr>
                    </a:p>
                  </a:txBody>
                  <a:tcPr marL="125449" marR="125449"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15000"/>
                        </a:lnSpc>
                        <a:spcAft>
                          <a:spcPts val="0"/>
                        </a:spcAft>
                      </a:pPr>
                      <a:r>
                        <a:rPr lang="en-US" sz="2400" i="1" dirty="0">
                          <a:latin typeface="Times New Roman"/>
                          <a:ea typeface="Times New Roman"/>
                          <a:cs typeface="Times New Roman"/>
                        </a:rPr>
                        <a:t>q</a:t>
                      </a:r>
                      <a:r>
                        <a:rPr lang="ru-RU" sz="2400" i="1" baseline="-25000" dirty="0">
                          <a:latin typeface="Times New Roman"/>
                          <a:ea typeface="Times New Roman"/>
                          <a:cs typeface="Times New Roman"/>
                        </a:rPr>
                        <a:t>0</a:t>
                      </a:r>
                      <a:endParaRPr lang="ru-RU" sz="2400" dirty="0">
                        <a:latin typeface="Calibri"/>
                        <a:ea typeface="Calibri"/>
                        <a:cs typeface="Times New Roman"/>
                      </a:endParaRPr>
                    </a:p>
                  </a:txBody>
                  <a:tcPr marL="125449" marR="125449"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24" name="Прямоугольник 23"/>
          <p:cNvSpPr>
            <a:spLocks noChangeArrowheads="1"/>
          </p:cNvSpPr>
          <p:nvPr/>
        </p:nvSpPr>
        <p:spPr bwMode="auto">
          <a:xfrm>
            <a:off x="4932363" y="3657600"/>
            <a:ext cx="38560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i="1">
                <a:solidFill>
                  <a:srgbClr val="000000"/>
                </a:solidFill>
                <a:latin typeface="Times New Roman" pitchFamily="18" charset="0"/>
                <a:cs typeface="Times New Roman" pitchFamily="18" charset="0"/>
              </a:rPr>
              <a:t>q</a:t>
            </a:r>
            <a:r>
              <a:rPr lang="en-US" altLang="ru-RU" sz="2800" baseline="-25000">
                <a:solidFill>
                  <a:srgbClr val="000000"/>
                </a:solidFill>
                <a:latin typeface="Times New Roman" pitchFamily="18" charset="0"/>
                <a:cs typeface="Times New Roman" pitchFamily="18" charset="0"/>
              </a:rPr>
              <a:t>1</a:t>
            </a:r>
            <a:r>
              <a:rPr lang="en-US" altLang="ru-RU" sz="2400">
                <a:solidFill>
                  <a:srgbClr val="000000"/>
                </a:solidFill>
              </a:rPr>
              <a:t> –</a:t>
            </a:r>
            <a:r>
              <a:rPr lang="ru-RU" altLang="ru-RU" sz="2400">
                <a:solidFill>
                  <a:srgbClr val="000000"/>
                </a:solidFill>
              </a:rPr>
              <a:t> чётное число единиц</a:t>
            </a:r>
            <a:endParaRPr lang="ru-RU" altLang="ru-RU" sz="1800"/>
          </a:p>
        </p:txBody>
      </p:sp>
      <p:sp>
        <p:nvSpPr>
          <p:cNvPr id="25" name="Прямоугольник 24"/>
          <p:cNvSpPr>
            <a:spLocks noChangeArrowheads="1"/>
          </p:cNvSpPr>
          <p:nvPr/>
        </p:nvSpPr>
        <p:spPr bwMode="auto">
          <a:xfrm>
            <a:off x="4932363" y="4092575"/>
            <a:ext cx="41862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i="1">
                <a:solidFill>
                  <a:srgbClr val="000000"/>
                </a:solidFill>
                <a:latin typeface="Times New Roman" pitchFamily="18" charset="0"/>
                <a:cs typeface="Times New Roman" pitchFamily="18" charset="0"/>
              </a:rPr>
              <a:t>q</a:t>
            </a:r>
            <a:r>
              <a:rPr lang="en-US" altLang="ru-RU" sz="2800" baseline="-25000">
                <a:solidFill>
                  <a:srgbClr val="000000"/>
                </a:solidFill>
                <a:latin typeface="Times New Roman" pitchFamily="18" charset="0"/>
                <a:cs typeface="Times New Roman" pitchFamily="18" charset="0"/>
              </a:rPr>
              <a:t>2</a:t>
            </a:r>
            <a:r>
              <a:rPr lang="en-US" altLang="ru-RU" sz="2400">
                <a:solidFill>
                  <a:srgbClr val="000000"/>
                </a:solidFill>
              </a:rPr>
              <a:t> –</a:t>
            </a:r>
            <a:r>
              <a:rPr lang="ru-RU" altLang="ru-RU" sz="2400">
                <a:solidFill>
                  <a:srgbClr val="000000"/>
                </a:solidFill>
              </a:rPr>
              <a:t> нечётное число единиц</a:t>
            </a:r>
            <a:endParaRPr lang="ru-RU" altLang="ru-RU" sz="1800"/>
          </a:p>
        </p:txBody>
      </p:sp>
      <p:sp>
        <p:nvSpPr>
          <p:cNvPr id="26" name="Прямоугольник 25"/>
          <p:cNvSpPr>
            <a:spLocks noChangeArrowheads="1"/>
          </p:cNvSpPr>
          <p:nvPr/>
        </p:nvSpPr>
        <p:spPr bwMode="auto">
          <a:xfrm>
            <a:off x="4932363" y="4527550"/>
            <a:ext cx="3625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i="1">
                <a:solidFill>
                  <a:srgbClr val="000000"/>
                </a:solidFill>
                <a:latin typeface="Times New Roman" pitchFamily="18" charset="0"/>
                <a:cs typeface="Times New Roman" pitchFamily="18" charset="0"/>
              </a:rPr>
              <a:t>q</a:t>
            </a:r>
            <a:r>
              <a:rPr lang="en-US" altLang="ru-RU" sz="2800" baseline="-25000">
                <a:solidFill>
                  <a:srgbClr val="000000"/>
                </a:solidFill>
                <a:latin typeface="Times New Roman" pitchFamily="18" charset="0"/>
                <a:cs typeface="Times New Roman" pitchFamily="18" charset="0"/>
              </a:rPr>
              <a:t>3</a:t>
            </a:r>
            <a:r>
              <a:rPr lang="en-US" altLang="ru-RU" sz="2400">
                <a:solidFill>
                  <a:srgbClr val="000000"/>
                </a:solidFill>
              </a:rPr>
              <a:t> –</a:t>
            </a:r>
            <a:r>
              <a:rPr lang="ru-RU" altLang="ru-RU" sz="2400">
                <a:solidFill>
                  <a:srgbClr val="000000"/>
                </a:solidFill>
              </a:rPr>
              <a:t> оставить 1 единицу</a:t>
            </a:r>
            <a:endParaRPr lang="ru-RU" altLang="ru-RU" sz="1800"/>
          </a:p>
        </p:txBody>
      </p:sp>
      <p:sp>
        <p:nvSpPr>
          <p:cNvPr id="27" name="Прямоугольник 26"/>
          <p:cNvSpPr>
            <a:spLocks noChangeArrowheads="1"/>
          </p:cNvSpPr>
          <p:nvPr/>
        </p:nvSpPr>
        <p:spPr bwMode="auto">
          <a:xfrm>
            <a:off x="4932363" y="4962525"/>
            <a:ext cx="38338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i="1">
                <a:solidFill>
                  <a:srgbClr val="000000"/>
                </a:solidFill>
                <a:latin typeface="Times New Roman" pitchFamily="18" charset="0"/>
                <a:cs typeface="Times New Roman" pitchFamily="18" charset="0"/>
              </a:rPr>
              <a:t>q</a:t>
            </a:r>
            <a:r>
              <a:rPr lang="en-US" altLang="ru-RU" sz="2800" baseline="-25000">
                <a:solidFill>
                  <a:srgbClr val="000000"/>
                </a:solidFill>
                <a:latin typeface="Times New Roman" pitchFamily="18" charset="0"/>
                <a:cs typeface="Times New Roman" pitchFamily="18" charset="0"/>
              </a:rPr>
              <a:t>4</a:t>
            </a:r>
            <a:r>
              <a:rPr lang="en-US" altLang="ru-RU" sz="2400">
                <a:solidFill>
                  <a:srgbClr val="000000"/>
                </a:solidFill>
              </a:rPr>
              <a:t> –</a:t>
            </a:r>
            <a:r>
              <a:rPr lang="ru-RU" altLang="ru-RU" sz="2400">
                <a:solidFill>
                  <a:srgbClr val="000000"/>
                </a:solidFill>
              </a:rPr>
              <a:t> стереть все единицы</a:t>
            </a:r>
            <a:endParaRPr lang="ru-RU" altLang="ru-RU" sz="1800"/>
          </a:p>
        </p:txBody>
      </p:sp>
      <p:grpSp>
        <p:nvGrpSpPr>
          <p:cNvPr id="4" name="Group 34"/>
          <p:cNvGrpSpPr>
            <a:grpSpLocks/>
          </p:cNvGrpSpPr>
          <p:nvPr/>
        </p:nvGrpSpPr>
        <p:grpSpPr bwMode="auto">
          <a:xfrm>
            <a:off x="636588" y="5180013"/>
            <a:ext cx="3068637" cy="1052512"/>
            <a:chOff x="464" y="1881"/>
            <a:chExt cx="1933" cy="663"/>
          </a:xfrm>
        </p:grpSpPr>
        <p:sp>
          <p:nvSpPr>
            <p:cNvPr id="31" name="Text Box 32"/>
            <p:cNvSpPr txBox="1">
              <a:spLocks noChangeArrowheads="1"/>
            </p:cNvSpPr>
            <p:nvPr/>
          </p:nvSpPr>
          <p:spPr bwMode="auto">
            <a:xfrm>
              <a:off x="1806" y="1881"/>
              <a:ext cx="432" cy="343"/>
            </a:xfrm>
            <a:custGeom>
              <a:avLst/>
              <a:gdLst>
                <a:gd name="connsiteX0" fmla="*/ 0 w 1615"/>
                <a:gd name="connsiteY0" fmla="*/ 0 h 291"/>
                <a:gd name="connsiteX1" fmla="*/ 1615 w 1615"/>
                <a:gd name="connsiteY1" fmla="*/ 0 h 291"/>
                <a:gd name="connsiteX2" fmla="*/ 1615 w 1615"/>
                <a:gd name="connsiteY2" fmla="*/ 291 h 291"/>
                <a:gd name="connsiteX3" fmla="*/ 0 w 1615"/>
                <a:gd name="connsiteY3" fmla="*/ 291 h 291"/>
                <a:gd name="connsiteX4" fmla="*/ 0 w 1615"/>
                <a:gd name="connsiteY4" fmla="*/ 0 h 291"/>
                <a:gd name="connsiteX0" fmla="*/ 1428 w 1615"/>
                <a:gd name="connsiteY0" fmla="*/ 0 h 527"/>
                <a:gd name="connsiteX1" fmla="*/ 1615 w 1615"/>
                <a:gd name="connsiteY1" fmla="*/ 236 h 527"/>
                <a:gd name="connsiteX2" fmla="*/ 1615 w 1615"/>
                <a:gd name="connsiteY2" fmla="*/ 527 h 527"/>
                <a:gd name="connsiteX3" fmla="*/ 0 w 1615"/>
                <a:gd name="connsiteY3" fmla="*/ 527 h 527"/>
                <a:gd name="connsiteX4" fmla="*/ 1428 w 1615"/>
                <a:gd name="connsiteY4" fmla="*/ 0 h 527"/>
                <a:gd name="connsiteX0" fmla="*/ 1428 w 1616"/>
                <a:gd name="connsiteY0" fmla="*/ 0 h 527"/>
                <a:gd name="connsiteX1" fmla="*/ 1615 w 1616"/>
                <a:gd name="connsiteY1" fmla="*/ 236 h 527"/>
                <a:gd name="connsiteX2" fmla="*/ 1353 w 1616"/>
                <a:gd name="connsiteY2" fmla="*/ 237 h 527"/>
                <a:gd name="connsiteX3" fmla="*/ 1615 w 1616"/>
                <a:gd name="connsiteY3" fmla="*/ 527 h 527"/>
                <a:gd name="connsiteX4" fmla="*/ 0 w 1616"/>
                <a:gd name="connsiteY4" fmla="*/ 527 h 527"/>
                <a:gd name="connsiteX5" fmla="*/ 1428 w 1616"/>
                <a:gd name="connsiteY5" fmla="*/ 0 h 527"/>
                <a:gd name="connsiteX0" fmla="*/ 1428 w 1615"/>
                <a:gd name="connsiteY0" fmla="*/ 0 h 527"/>
                <a:gd name="connsiteX1" fmla="*/ 1615 w 1615"/>
                <a:gd name="connsiteY1" fmla="*/ 236 h 527"/>
                <a:gd name="connsiteX2" fmla="*/ 1615 w 1615"/>
                <a:gd name="connsiteY2" fmla="*/ 527 h 527"/>
                <a:gd name="connsiteX3" fmla="*/ 0 w 1615"/>
                <a:gd name="connsiteY3" fmla="*/ 527 h 527"/>
                <a:gd name="connsiteX4" fmla="*/ 1428 w 1615"/>
                <a:gd name="connsiteY4" fmla="*/ 0 h 527"/>
                <a:gd name="connsiteX0" fmla="*/ 1428 w 1853"/>
                <a:gd name="connsiteY0" fmla="*/ 0 h 527"/>
                <a:gd name="connsiteX1" fmla="*/ 1615 w 1853"/>
                <a:gd name="connsiteY1" fmla="*/ 527 h 527"/>
                <a:gd name="connsiteX2" fmla="*/ 0 w 1853"/>
                <a:gd name="connsiteY2" fmla="*/ 527 h 527"/>
                <a:gd name="connsiteX3" fmla="*/ 1428 w 1853"/>
                <a:gd name="connsiteY3" fmla="*/ 0 h 527"/>
                <a:gd name="connsiteX0" fmla="*/ 1428 w 1615"/>
                <a:gd name="connsiteY0" fmla="*/ 0 h 527"/>
                <a:gd name="connsiteX1" fmla="*/ 1615 w 1615"/>
                <a:gd name="connsiteY1" fmla="*/ 527 h 527"/>
                <a:gd name="connsiteX2" fmla="*/ 0 w 1615"/>
                <a:gd name="connsiteY2" fmla="*/ 527 h 527"/>
                <a:gd name="connsiteX3" fmla="*/ 1428 w 1615"/>
                <a:gd name="connsiteY3" fmla="*/ 0 h 527"/>
                <a:gd name="connsiteX0" fmla="*/ 1428 w 1543"/>
                <a:gd name="connsiteY0" fmla="*/ 0 h 527"/>
                <a:gd name="connsiteX1" fmla="*/ 1543 w 1543"/>
                <a:gd name="connsiteY1" fmla="*/ 343 h 527"/>
                <a:gd name="connsiteX2" fmla="*/ 0 w 1543"/>
                <a:gd name="connsiteY2" fmla="*/ 527 h 527"/>
                <a:gd name="connsiteX3" fmla="*/ 1428 w 1543"/>
                <a:gd name="connsiteY3" fmla="*/ 0 h 527"/>
                <a:gd name="connsiteX0" fmla="*/ 636 w 751"/>
                <a:gd name="connsiteY0" fmla="*/ 0 h 343"/>
                <a:gd name="connsiteX1" fmla="*/ 751 w 751"/>
                <a:gd name="connsiteY1" fmla="*/ 343 h 343"/>
                <a:gd name="connsiteX2" fmla="*/ 0 w 751"/>
                <a:gd name="connsiteY2" fmla="*/ 339 h 343"/>
                <a:gd name="connsiteX3" fmla="*/ 636 w 751"/>
                <a:gd name="connsiteY3" fmla="*/ 0 h 343"/>
                <a:gd name="connsiteX0" fmla="*/ 636 w 698"/>
                <a:gd name="connsiteY0" fmla="*/ 0 h 343"/>
                <a:gd name="connsiteX1" fmla="*/ 423 w 698"/>
                <a:gd name="connsiteY1" fmla="*/ 343 h 343"/>
                <a:gd name="connsiteX2" fmla="*/ 0 w 698"/>
                <a:gd name="connsiteY2" fmla="*/ 339 h 343"/>
                <a:gd name="connsiteX3" fmla="*/ 636 w 698"/>
                <a:gd name="connsiteY3" fmla="*/ 0 h 343"/>
                <a:gd name="connsiteX0" fmla="*/ 636 w 698"/>
                <a:gd name="connsiteY0" fmla="*/ 0 h 343"/>
                <a:gd name="connsiteX1" fmla="*/ 423 w 698"/>
                <a:gd name="connsiteY1" fmla="*/ 343 h 343"/>
                <a:gd name="connsiteX2" fmla="*/ 0 w 698"/>
                <a:gd name="connsiteY2" fmla="*/ 339 h 343"/>
                <a:gd name="connsiteX3" fmla="*/ 636 w 698"/>
                <a:gd name="connsiteY3" fmla="*/ 0 h 343"/>
                <a:gd name="connsiteX0" fmla="*/ 636 w 636"/>
                <a:gd name="connsiteY0" fmla="*/ 0 h 343"/>
                <a:gd name="connsiteX1" fmla="*/ 423 w 636"/>
                <a:gd name="connsiteY1" fmla="*/ 343 h 343"/>
                <a:gd name="connsiteX2" fmla="*/ 0 w 636"/>
                <a:gd name="connsiteY2" fmla="*/ 339 h 343"/>
                <a:gd name="connsiteX3" fmla="*/ 636 w 636"/>
                <a:gd name="connsiteY3" fmla="*/ 0 h 343"/>
                <a:gd name="connsiteX0" fmla="*/ 432 w 432"/>
                <a:gd name="connsiteY0" fmla="*/ 0 h 343"/>
                <a:gd name="connsiteX1" fmla="*/ 219 w 432"/>
                <a:gd name="connsiteY1" fmla="*/ 343 h 343"/>
                <a:gd name="connsiteX2" fmla="*/ 0 w 432"/>
                <a:gd name="connsiteY2" fmla="*/ 339 h 343"/>
                <a:gd name="connsiteX3" fmla="*/ 432 w 432"/>
                <a:gd name="connsiteY3" fmla="*/ 0 h 343"/>
              </a:gdLst>
              <a:ahLst/>
              <a:cxnLst>
                <a:cxn ang="0">
                  <a:pos x="connsiteX0" y="connsiteY0"/>
                </a:cxn>
                <a:cxn ang="0">
                  <a:pos x="connsiteX1" y="connsiteY1"/>
                </a:cxn>
                <a:cxn ang="0">
                  <a:pos x="connsiteX2" y="connsiteY2"/>
                </a:cxn>
                <a:cxn ang="0">
                  <a:pos x="connsiteX3" y="connsiteY3"/>
                </a:cxn>
              </a:cxnLst>
              <a:rect l="l" t="t" r="r" b="b"/>
              <a:pathLst>
                <a:path w="432" h="343">
                  <a:moveTo>
                    <a:pt x="432" y="0"/>
                  </a:moveTo>
                  <a:lnTo>
                    <a:pt x="219" y="343"/>
                  </a:lnTo>
                  <a:lnTo>
                    <a:pt x="0" y="339"/>
                  </a:lnTo>
                  <a:lnTo>
                    <a:pt x="432" y="0"/>
                  </a:lnTo>
                  <a:close/>
                </a:path>
              </a:pathLst>
            </a:cu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a:t>
              </a:r>
            </a:p>
          </p:txBody>
        </p:sp>
        <p:sp>
          <p:nvSpPr>
            <p:cNvPr id="29" name="Text Box 32"/>
            <p:cNvSpPr txBox="1">
              <a:spLocks noChangeArrowheads="1"/>
            </p:cNvSpPr>
            <p:nvPr/>
          </p:nvSpPr>
          <p:spPr bwMode="auto">
            <a:xfrm>
              <a:off x="782" y="2189"/>
              <a:ext cx="1615"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Почему пусто?</a:t>
              </a:r>
            </a:p>
          </p:txBody>
        </p:sp>
        <p:sp>
          <p:nvSpPr>
            <p:cNvPr id="35901"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dissolve">
                                      <p:cBhvr>
                                        <p:cTn id="18" dur="500"/>
                                        <p:tgtEl>
                                          <p:spTgt spid="2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dissolve">
                                      <p:cBhvr>
                                        <p:cTn id="28" dur="500"/>
                                        <p:tgtEl>
                                          <p:spTgt spid="2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dissolve">
                                      <p:cBhvr>
                                        <p:cTn id="33" dur="500"/>
                                        <p:tgtEl>
                                          <p:spTgt spid="2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dissolve">
                                      <p:cBhvr>
                                        <p:cTn id="38" dur="500"/>
                                        <p:tgtEl>
                                          <p:spTgt spid="2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4" grpId="0"/>
      <p:bldP spid="25" grpId="0"/>
      <p:bldP spid="26"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Заголовок 1"/>
          <p:cNvSpPr>
            <a:spLocks noGrp="1"/>
          </p:cNvSpPr>
          <p:nvPr>
            <p:ph type="title"/>
          </p:nvPr>
        </p:nvSpPr>
        <p:spPr>
          <a:xfrm>
            <a:off x="311150" y="301625"/>
            <a:ext cx="8375650" cy="471488"/>
          </a:xfrm>
        </p:spPr>
        <p:txBody>
          <a:bodyPr/>
          <a:lstStyle/>
          <a:p>
            <a:r>
              <a:rPr lang="ru-RU" altLang="ru-RU" smtClean="0"/>
              <a:t>Вычислимые функции</a:t>
            </a:r>
          </a:p>
        </p:txBody>
      </p:sp>
      <p:sp>
        <p:nvSpPr>
          <p:cNvPr id="36867"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4872A295-920D-40A5-8BA2-CD8A64D29CD3}" type="slidenum">
              <a:rPr lang="ru-RU" altLang="ru-RU" sz="1400" smtClean="0"/>
              <a:pPr eaLnBrk="1" hangingPunct="1">
                <a:spcBef>
                  <a:spcPct val="0"/>
                </a:spcBef>
                <a:buFontTx/>
                <a:buNone/>
              </a:pPr>
              <a:t>32</a:t>
            </a:fld>
            <a:endParaRPr lang="ru-RU" altLang="ru-RU" sz="1400" smtClean="0"/>
          </a:p>
        </p:txBody>
      </p:sp>
      <p:sp>
        <p:nvSpPr>
          <p:cNvPr id="3686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pSp>
        <p:nvGrpSpPr>
          <p:cNvPr id="36869" name="Группа 7"/>
          <p:cNvGrpSpPr>
            <a:grpSpLocks/>
          </p:cNvGrpSpPr>
          <p:nvPr/>
        </p:nvGrpSpPr>
        <p:grpSpPr bwMode="auto">
          <a:xfrm>
            <a:off x="558800" y="804863"/>
            <a:ext cx="4787900" cy="1227137"/>
            <a:chOff x="558800" y="804860"/>
            <a:chExt cx="4788467" cy="1227140"/>
          </a:xfrm>
        </p:grpSpPr>
        <p:graphicFrame>
          <p:nvGraphicFramePr>
            <p:cNvPr id="36885" name="Object 2"/>
            <p:cNvGraphicFramePr>
              <a:graphicFrameLocks noChangeAspect="1"/>
            </p:cNvGraphicFramePr>
            <p:nvPr/>
          </p:nvGraphicFramePr>
          <p:xfrm>
            <a:off x="558800" y="850900"/>
            <a:ext cx="1771650" cy="1181100"/>
          </p:xfrm>
          <a:graphic>
            <a:graphicData uri="http://schemas.openxmlformats.org/presentationml/2006/ole">
              <mc:AlternateContent xmlns:mc="http://schemas.openxmlformats.org/markup-compatibility/2006">
                <mc:Choice xmlns:v="urn:schemas-microsoft-com:vml" Requires="v">
                  <p:oleObj spid="_x0000_s36888" name="Формула" r:id="rId3" imgW="685800" imgH="457200" progId="Equation.3">
                    <p:embed/>
                  </p:oleObj>
                </mc:Choice>
                <mc:Fallback>
                  <p:oleObj name="Формула" r:id="rId3" imgW="68580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850900"/>
                          <a:ext cx="177165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3" name="Text Box 3"/>
            <p:cNvSpPr txBox="1">
              <a:spLocks noChangeArrowheads="1"/>
            </p:cNvSpPr>
            <p:nvPr/>
          </p:nvSpPr>
          <p:spPr bwMode="auto">
            <a:xfrm>
              <a:off x="2337011" y="804860"/>
              <a:ext cx="3010256" cy="554038"/>
            </a:xfrm>
            <a:prstGeom prst="rect">
              <a:avLst/>
            </a:prstGeom>
            <a:noFill/>
            <a:ln w="9525">
              <a:noFill/>
              <a:miter lim="800000"/>
              <a:headEnd/>
              <a:tailEnd/>
            </a:ln>
          </p:spPr>
          <p:txBody>
            <a:bodyPr wrap="none" lIns="0" tIns="0" rIns="0" bIns="0">
              <a:spAutoFit/>
            </a:bodyPr>
            <a:lstStyle/>
            <a:p>
              <a:pPr>
                <a:spcAft>
                  <a:spcPts val="1000"/>
                </a:spcAft>
                <a:defRPr/>
              </a:pPr>
              <a:r>
                <a:rPr lang="ru-RU" sz="3200" dirty="0">
                  <a:latin typeface="+mn-lt"/>
                </a:rPr>
                <a:t>если </a:t>
              </a:r>
              <a:r>
                <a:rPr lang="en-US" sz="3600" i="1" dirty="0">
                  <a:latin typeface="Times New Roman" pitchFamily="18" charset="0"/>
                  <a:cs typeface="Times New Roman" pitchFamily="18" charset="0"/>
                </a:rPr>
                <a:t>n</a:t>
              </a:r>
              <a:r>
                <a:rPr lang="en-US" sz="3200" dirty="0">
                  <a:latin typeface="+mn-lt"/>
                </a:rPr>
                <a:t> </a:t>
              </a:r>
              <a:r>
                <a:rPr lang="ru-RU" sz="3200" dirty="0">
                  <a:latin typeface="+mn-lt"/>
                </a:rPr>
                <a:t>– чётное</a:t>
              </a:r>
            </a:p>
          </p:txBody>
        </p:sp>
        <p:sp>
          <p:nvSpPr>
            <p:cNvPr id="7" name="Text Box 3"/>
            <p:cNvSpPr txBox="1">
              <a:spLocks noChangeArrowheads="1"/>
            </p:cNvSpPr>
            <p:nvPr/>
          </p:nvSpPr>
          <p:spPr bwMode="auto">
            <a:xfrm>
              <a:off x="2337011" y="1404936"/>
              <a:ext cx="3010256" cy="554038"/>
            </a:xfrm>
            <a:prstGeom prst="rect">
              <a:avLst/>
            </a:prstGeom>
            <a:noFill/>
            <a:ln w="9525">
              <a:noFill/>
              <a:miter lim="800000"/>
              <a:headEnd/>
              <a:tailEnd/>
            </a:ln>
          </p:spPr>
          <p:txBody>
            <a:bodyPr wrap="none" lIns="0" tIns="0" rIns="0" bIns="0">
              <a:spAutoFit/>
            </a:bodyPr>
            <a:lstStyle/>
            <a:p>
              <a:pPr>
                <a:spcAft>
                  <a:spcPts val="1000"/>
                </a:spcAft>
                <a:defRPr/>
              </a:pPr>
              <a:r>
                <a:rPr lang="ru-RU" sz="3200" dirty="0">
                  <a:latin typeface="+mn-lt"/>
                </a:rPr>
                <a:t>если </a:t>
              </a:r>
              <a:r>
                <a:rPr lang="en-US" sz="3600" i="1" dirty="0">
                  <a:latin typeface="Times New Roman" pitchFamily="18" charset="0"/>
                  <a:cs typeface="Times New Roman" pitchFamily="18" charset="0"/>
                </a:rPr>
                <a:t>n</a:t>
              </a:r>
              <a:r>
                <a:rPr lang="en-US" sz="3200" dirty="0">
                  <a:latin typeface="+mn-lt"/>
                </a:rPr>
                <a:t> </a:t>
              </a:r>
              <a:r>
                <a:rPr lang="ru-RU" sz="3200" dirty="0">
                  <a:latin typeface="+mn-lt"/>
                </a:rPr>
                <a:t>– чётное</a:t>
              </a:r>
            </a:p>
          </p:txBody>
        </p:sp>
      </p:grpSp>
      <p:grpSp>
        <p:nvGrpSpPr>
          <p:cNvPr id="3" name="Group 34"/>
          <p:cNvGrpSpPr>
            <a:grpSpLocks/>
          </p:cNvGrpSpPr>
          <p:nvPr/>
        </p:nvGrpSpPr>
        <p:grpSpPr bwMode="auto">
          <a:xfrm>
            <a:off x="588963" y="2073275"/>
            <a:ext cx="3802062" cy="663575"/>
            <a:chOff x="464" y="2126"/>
            <a:chExt cx="2395" cy="418"/>
          </a:xfrm>
        </p:grpSpPr>
        <p:sp>
          <p:nvSpPr>
            <p:cNvPr id="34" name="Text Box 32"/>
            <p:cNvSpPr txBox="1">
              <a:spLocks noChangeArrowheads="1"/>
            </p:cNvSpPr>
            <p:nvPr/>
          </p:nvSpPr>
          <p:spPr bwMode="auto">
            <a:xfrm>
              <a:off x="782" y="2189"/>
              <a:ext cx="2077"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Как написать НАМ?</a:t>
              </a:r>
            </a:p>
          </p:txBody>
        </p:sp>
        <p:sp>
          <p:nvSpPr>
            <p:cNvPr id="36884"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
        <p:nvSpPr>
          <p:cNvPr id="28" name="Rectangle 1"/>
          <p:cNvSpPr>
            <a:spLocks noChangeArrowheads="1"/>
          </p:cNvSpPr>
          <p:nvPr/>
        </p:nvSpPr>
        <p:spPr bwMode="auto">
          <a:xfrm>
            <a:off x="5937250" y="933450"/>
            <a:ext cx="2044700" cy="1384300"/>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a:defRPr/>
            </a:pPr>
            <a:r>
              <a:rPr lang="ru-RU" sz="2800" b="1" dirty="0">
                <a:latin typeface="Courier New" pitchFamily="49" charset="0"/>
                <a:cs typeface="Courier New" pitchFamily="49" charset="0"/>
              </a:rPr>
              <a:t>11 </a:t>
            </a:r>
            <a:r>
              <a:rPr lang="ru-RU" sz="2800" dirty="0">
                <a:latin typeface="Courier New" pitchFamily="49" charset="0"/>
                <a:cs typeface="Courier New" pitchFamily="49" charset="0"/>
                <a:sym typeface="Symbol"/>
              </a:rPr>
              <a:t></a:t>
            </a:r>
            <a:r>
              <a:rPr lang="ru-RU" sz="2800" b="1" dirty="0">
                <a:latin typeface="Courier New" pitchFamily="49" charset="0"/>
                <a:cs typeface="Courier New" pitchFamily="49" charset="0"/>
              </a:rPr>
              <a:t> ""</a:t>
            </a:r>
            <a:endParaRPr lang="ru-RU" sz="2800" dirty="0">
              <a:latin typeface="Courier New" pitchFamily="49" charset="0"/>
              <a:cs typeface="Courier New" pitchFamily="49" charset="0"/>
            </a:endParaRPr>
          </a:p>
          <a:p>
            <a:pPr>
              <a:defRPr/>
            </a:pPr>
            <a:r>
              <a:rPr lang="ru-RU" sz="2800" b="1" dirty="0">
                <a:latin typeface="Courier New" pitchFamily="49" charset="0"/>
                <a:cs typeface="Courier New" pitchFamily="49" charset="0"/>
              </a:rPr>
              <a:t>1 </a:t>
            </a:r>
            <a:r>
              <a:rPr lang="ru-RU" sz="2800" dirty="0">
                <a:latin typeface="Courier New" pitchFamily="49" charset="0"/>
                <a:cs typeface="Courier New" pitchFamily="49" charset="0"/>
                <a:sym typeface="Symbol"/>
              </a:rPr>
              <a:t></a:t>
            </a:r>
            <a:r>
              <a:rPr lang="ru-RU" sz="2800" b="1" dirty="0">
                <a:latin typeface="Courier New" pitchFamily="49" charset="0"/>
                <a:cs typeface="Courier New" pitchFamily="49" charset="0"/>
              </a:rPr>
              <a:t> .</a:t>
            </a:r>
            <a:endParaRPr lang="ru-RU" sz="2800" dirty="0">
              <a:latin typeface="Courier New" pitchFamily="49" charset="0"/>
              <a:cs typeface="Courier New" pitchFamily="49" charset="0"/>
            </a:endParaRPr>
          </a:p>
          <a:p>
            <a:pPr>
              <a:defRPr/>
            </a:pPr>
            <a:r>
              <a:rPr lang="ru-RU" sz="2800" dirty="0">
                <a:latin typeface="Courier New" pitchFamily="49" charset="0"/>
                <a:cs typeface="Courier New" pitchFamily="49" charset="0"/>
                <a:sym typeface="Symbol"/>
              </a:rPr>
              <a:t></a:t>
            </a:r>
            <a:r>
              <a:rPr lang="ru-RU" sz="2800" b="1" dirty="0">
                <a:latin typeface="Courier New" pitchFamily="49" charset="0"/>
                <a:cs typeface="Courier New" pitchFamily="49" charset="0"/>
              </a:rPr>
              <a:t> 1.</a:t>
            </a:r>
            <a:endParaRPr lang="ru-RU" sz="2800" dirty="0">
              <a:latin typeface="Courier New" pitchFamily="49" charset="0"/>
              <a:cs typeface="Courier New" pitchFamily="49" charset="0"/>
            </a:endParaRPr>
          </a:p>
        </p:txBody>
      </p:sp>
      <p:sp>
        <p:nvSpPr>
          <p:cNvPr id="32" name="Прямоугольник 31"/>
          <p:cNvSpPr>
            <a:spLocks noChangeArrowheads="1"/>
          </p:cNvSpPr>
          <p:nvPr/>
        </p:nvSpPr>
        <p:spPr bwMode="auto">
          <a:xfrm>
            <a:off x="539750" y="2890838"/>
            <a:ext cx="6207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solidFill>
                  <a:srgbClr val="FF0000"/>
                </a:solidFill>
              </a:rPr>
              <a:t>Невычислимая функция</a:t>
            </a:r>
            <a:r>
              <a:rPr lang="ru-RU" altLang="ru-RU" sz="2400"/>
              <a:t> (</a:t>
            </a:r>
            <a:r>
              <a:rPr lang="ru-RU" altLang="ru-RU" sz="2400" i="1"/>
              <a:t>В.А. Успенский</a:t>
            </a:r>
            <a:r>
              <a:rPr lang="ru-RU" altLang="ru-RU" sz="2400"/>
              <a:t>):</a:t>
            </a:r>
          </a:p>
        </p:txBody>
      </p:sp>
      <p:grpSp>
        <p:nvGrpSpPr>
          <p:cNvPr id="4" name="Группа 7"/>
          <p:cNvGrpSpPr>
            <a:grpSpLocks/>
          </p:cNvGrpSpPr>
          <p:nvPr/>
        </p:nvGrpSpPr>
        <p:grpSpPr bwMode="auto">
          <a:xfrm>
            <a:off x="520700" y="3327400"/>
            <a:ext cx="8470900" cy="1425575"/>
            <a:chOff x="558800" y="850900"/>
            <a:chExt cx="8470900" cy="1425575"/>
          </a:xfrm>
        </p:grpSpPr>
        <p:graphicFrame>
          <p:nvGraphicFramePr>
            <p:cNvPr id="36880" name="Object 3"/>
            <p:cNvGraphicFramePr>
              <a:graphicFrameLocks noChangeAspect="1"/>
            </p:cNvGraphicFramePr>
            <p:nvPr/>
          </p:nvGraphicFramePr>
          <p:xfrm>
            <a:off x="558800" y="850900"/>
            <a:ext cx="1771650" cy="1425575"/>
          </p:xfrm>
          <a:graphic>
            <a:graphicData uri="http://schemas.openxmlformats.org/presentationml/2006/ole">
              <mc:AlternateContent xmlns:mc="http://schemas.openxmlformats.org/markup-compatibility/2006">
                <mc:Choice xmlns:v="urn:schemas-microsoft-com:vml" Requires="v">
                  <p:oleObj spid="_x0000_s36889" name="Формула" r:id="rId5" imgW="685800" imgH="457200" progId="Equation.3">
                    <p:embed/>
                  </p:oleObj>
                </mc:Choice>
                <mc:Fallback>
                  <p:oleObj name="Формула" r:id="rId5" imgW="6858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800" y="850900"/>
                          <a:ext cx="1771650"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 name="Text Box 3"/>
            <p:cNvSpPr txBox="1">
              <a:spLocks noChangeArrowheads="1"/>
            </p:cNvSpPr>
            <p:nvPr/>
          </p:nvSpPr>
          <p:spPr bwMode="auto">
            <a:xfrm>
              <a:off x="2336800" y="938213"/>
              <a:ext cx="6692900" cy="688975"/>
            </a:xfrm>
            <a:prstGeom prst="rect">
              <a:avLst/>
            </a:prstGeom>
            <a:noFill/>
            <a:ln w="9525">
              <a:noFill/>
              <a:miter lim="800000"/>
              <a:headEnd/>
              <a:tailEnd/>
            </a:ln>
          </p:spPr>
          <p:txBody>
            <a:bodyPr lIns="0" tIns="0" rIns="0" bIns="0">
              <a:spAutoFit/>
            </a:bodyPr>
            <a:lstStyle/>
            <a:p>
              <a:pPr>
                <a:lnSpc>
                  <a:spcPct val="80000"/>
                </a:lnSpc>
                <a:spcAft>
                  <a:spcPts val="1000"/>
                </a:spcAft>
                <a:defRPr/>
              </a:pPr>
              <a:r>
                <a:rPr lang="ru-RU" sz="2400" dirty="0">
                  <a:latin typeface="+mn-lt"/>
                </a:rPr>
                <a:t>если в записи числа</a:t>
              </a:r>
              <a:r>
                <a:rPr lang="ru-RU" sz="2800" dirty="0">
                  <a:latin typeface="+mn-lt"/>
                </a:rPr>
                <a:t> </a:t>
              </a:r>
              <a:r>
                <a:rPr lang="el-GR" sz="2800" i="1" dirty="0">
                  <a:latin typeface="Times New Roman" pitchFamily="18" charset="0"/>
                  <a:cs typeface="Times New Roman" pitchFamily="18" charset="0"/>
                </a:rPr>
                <a:t>π</a:t>
              </a:r>
              <a:r>
                <a:rPr lang="ru-RU" sz="2800" dirty="0">
                  <a:latin typeface="+mn-lt"/>
                </a:rPr>
                <a:t> </a:t>
              </a:r>
              <a:r>
                <a:rPr lang="ru-RU" sz="2400" dirty="0">
                  <a:latin typeface="+mn-lt"/>
                </a:rPr>
                <a:t>есть</a:t>
              </a:r>
              <a:r>
                <a:rPr lang="ru-RU" sz="2800" dirty="0">
                  <a:latin typeface="+mn-lt"/>
                </a:rPr>
                <a:t> </a:t>
              </a:r>
              <a:r>
                <a:rPr lang="en-US" sz="3200" i="1" dirty="0">
                  <a:latin typeface="Times New Roman" pitchFamily="18" charset="0"/>
                  <a:cs typeface="Times New Roman" pitchFamily="18" charset="0"/>
                </a:rPr>
                <a:t>n</a:t>
              </a:r>
              <a:r>
                <a:rPr lang="en-US" sz="2800" dirty="0">
                  <a:latin typeface="+mn-lt"/>
                </a:rPr>
                <a:t> </a:t>
              </a:r>
              <a:r>
                <a:rPr lang="ru-RU" sz="2400" dirty="0">
                  <a:latin typeface="+mn-lt"/>
                </a:rPr>
                <a:t>стоящих подряд девяток в окружении других цифр</a:t>
              </a:r>
              <a:endParaRPr lang="ru-RU" sz="2800" dirty="0">
                <a:latin typeface="+mn-lt"/>
              </a:endParaRPr>
            </a:p>
          </p:txBody>
        </p:sp>
        <p:sp>
          <p:nvSpPr>
            <p:cNvPr id="39" name="Text Box 3"/>
            <p:cNvSpPr txBox="1">
              <a:spLocks noChangeArrowheads="1"/>
            </p:cNvSpPr>
            <p:nvPr/>
          </p:nvSpPr>
          <p:spPr bwMode="auto">
            <a:xfrm>
              <a:off x="2374900" y="1738313"/>
              <a:ext cx="3336925" cy="369887"/>
            </a:xfrm>
            <a:prstGeom prst="rect">
              <a:avLst/>
            </a:prstGeom>
            <a:noFill/>
            <a:ln w="9525">
              <a:noFill/>
              <a:miter lim="800000"/>
              <a:headEnd/>
              <a:tailEnd/>
            </a:ln>
          </p:spPr>
          <p:txBody>
            <a:bodyPr wrap="none" lIns="0" tIns="0" rIns="0" bIns="0">
              <a:spAutoFit/>
            </a:bodyPr>
            <a:lstStyle/>
            <a:p>
              <a:pPr>
                <a:spcAft>
                  <a:spcPts val="1000"/>
                </a:spcAft>
                <a:defRPr/>
              </a:pPr>
              <a:r>
                <a:rPr lang="ru-RU" sz="2400" dirty="0">
                  <a:latin typeface="+mn-lt"/>
                </a:rPr>
                <a:t>если такой цепочки нет</a:t>
              </a:r>
            </a:p>
          </p:txBody>
        </p:sp>
      </p:grpSp>
      <p:sp>
        <p:nvSpPr>
          <p:cNvPr id="40" name="Прямоугольник 39"/>
          <p:cNvSpPr>
            <a:spLocks noChangeArrowheads="1"/>
          </p:cNvSpPr>
          <p:nvPr/>
        </p:nvSpPr>
        <p:spPr bwMode="auto">
          <a:xfrm>
            <a:off x="558800" y="4900613"/>
            <a:ext cx="35972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800">
                <a:solidFill>
                  <a:srgbClr val="000000"/>
                </a:solidFill>
              </a:rPr>
              <a:t>перебор 800 знаков:</a:t>
            </a:r>
            <a:endParaRPr lang="ru-RU" altLang="ru-RU" sz="1800"/>
          </a:p>
        </p:txBody>
      </p:sp>
      <p:graphicFrame>
        <p:nvGraphicFramePr>
          <p:cNvPr id="42" name="Object 1"/>
          <p:cNvGraphicFramePr>
            <a:graphicFrameLocks noChangeAspect="1"/>
          </p:cNvGraphicFramePr>
          <p:nvPr/>
        </p:nvGraphicFramePr>
        <p:xfrm>
          <a:off x="844550" y="5408613"/>
          <a:ext cx="1409700" cy="633412"/>
        </p:xfrm>
        <a:graphic>
          <a:graphicData uri="http://schemas.openxmlformats.org/presentationml/2006/ole">
            <mc:AlternateContent xmlns:mc="http://schemas.openxmlformats.org/markup-compatibility/2006">
              <mc:Choice xmlns:v="urn:schemas-microsoft-com:vml" Requires="v">
                <p:oleObj spid="_x0000_s36890" name="Формула" r:id="rId7" imgW="545626" imgH="203024" progId="Equation.3">
                  <p:embed/>
                </p:oleObj>
              </mc:Choice>
              <mc:Fallback>
                <p:oleObj name="Формула" r:id="rId7" imgW="545626" imgH="203024"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4550" y="5408613"/>
                        <a:ext cx="14097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 name="Прямоугольник 42"/>
          <p:cNvSpPr>
            <a:spLocks noChangeArrowheads="1"/>
          </p:cNvSpPr>
          <p:nvPr/>
        </p:nvSpPr>
        <p:spPr bwMode="auto">
          <a:xfrm>
            <a:off x="2322513" y="5403850"/>
            <a:ext cx="266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800">
                <a:solidFill>
                  <a:srgbClr val="000000"/>
                </a:solidFill>
              </a:rPr>
              <a:t>для </a:t>
            </a:r>
            <a:r>
              <a:rPr lang="en-US" altLang="ru-RU" i="1">
                <a:solidFill>
                  <a:srgbClr val="000000"/>
                </a:solidFill>
                <a:latin typeface="Times New Roman" pitchFamily="18" charset="0"/>
                <a:cs typeface="Times New Roman" pitchFamily="18" charset="0"/>
              </a:rPr>
              <a:t>n </a:t>
            </a:r>
            <a:r>
              <a:rPr lang="en-US" altLang="ru-RU">
                <a:solidFill>
                  <a:srgbClr val="000000"/>
                </a:solidFill>
                <a:latin typeface="Times New Roman" pitchFamily="18" charset="0"/>
                <a:cs typeface="Times New Roman" pitchFamily="18" charset="0"/>
              </a:rPr>
              <a:t>= 1, 2, 6.</a:t>
            </a:r>
            <a:endParaRPr lang="ru-RU" altLang="ru-RU" sz="2000">
              <a:latin typeface="Times New Roman" pitchFamily="18" charset="0"/>
              <a:cs typeface="Times New Roman" pitchFamily="18" charset="0"/>
            </a:endParaRPr>
          </a:p>
        </p:txBody>
      </p:sp>
      <p:grpSp>
        <p:nvGrpSpPr>
          <p:cNvPr id="5" name="Group 34"/>
          <p:cNvGrpSpPr>
            <a:grpSpLocks/>
          </p:cNvGrpSpPr>
          <p:nvPr/>
        </p:nvGrpSpPr>
        <p:grpSpPr bwMode="auto">
          <a:xfrm>
            <a:off x="4808538" y="4902200"/>
            <a:ext cx="4135437" cy="930275"/>
            <a:chOff x="464" y="2126"/>
            <a:chExt cx="2605" cy="586"/>
          </a:xfrm>
        </p:grpSpPr>
        <p:sp>
          <p:nvSpPr>
            <p:cNvPr id="45" name="Text Box 32"/>
            <p:cNvSpPr txBox="1">
              <a:spLocks noChangeArrowheads="1"/>
            </p:cNvSpPr>
            <p:nvPr/>
          </p:nvSpPr>
          <p:spPr bwMode="auto">
            <a:xfrm>
              <a:off x="782" y="2189"/>
              <a:ext cx="2287" cy="523"/>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Если </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0</a:t>
              </a:r>
              <a:r>
                <a:rPr lang="en-US" sz="2400" dirty="0"/>
                <a:t>, </a:t>
              </a:r>
              <a:r>
                <a:rPr lang="ru-RU" sz="2400" dirty="0"/>
                <a:t>перебор не остановится!</a:t>
              </a:r>
            </a:p>
          </p:txBody>
        </p:sp>
        <p:sp>
          <p:nvSpPr>
            <p:cNvPr id="36879"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par>
                                <p:cTn id="18" presetID="9"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dissolve">
                                      <p:cBhvr>
                                        <p:cTn id="25" dur="500"/>
                                        <p:tgtEl>
                                          <p:spTgt spid="4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dissolve">
                                      <p:cBhvr>
                                        <p:cTn id="28" dur="500"/>
                                        <p:tgtEl>
                                          <p:spTgt spid="43"/>
                                        </p:tgtEl>
                                      </p:cBhvr>
                                    </p:animEffect>
                                  </p:childTnLst>
                                </p:cTn>
                              </p:par>
                              <p:par>
                                <p:cTn id="29" presetID="9"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dissolve">
                                      <p:cBhvr>
                                        <p:cTn id="31" dur="500"/>
                                        <p:tgtEl>
                                          <p:spTgt spid="4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2" grpId="0"/>
      <p:bldP spid="40" grpId="0"/>
      <p:bldP spid="4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Заголовок 1"/>
          <p:cNvSpPr>
            <a:spLocks noGrp="1"/>
          </p:cNvSpPr>
          <p:nvPr>
            <p:ph type="title"/>
          </p:nvPr>
        </p:nvSpPr>
        <p:spPr>
          <a:xfrm>
            <a:off x="311150" y="301625"/>
            <a:ext cx="8375650" cy="471488"/>
          </a:xfrm>
        </p:spPr>
        <p:txBody>
          <a:bodyPr/>
          <a:lstStyle/>
          <a:p>
            <a:r>
              <a:rPr lang="ru-RU" altLang="ru-RU" smtClean="0"/>
              <a:t>Алгоритмически неразрешимые задачи</a:t>
            </a:r>
          </a:p>
        </p:txBody>
      </p:sp>
      <p:sp>
        <p:nvSpPr>
          <p:cNvPr id="37891"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D0DDCF0D-AA01-417B-8841-82C69D2FD74D}" type="slidenum">
              <a:rPr lang="ru-RU" altLang="ru-RU" sz="1400" smtClean="0"/>
              <a:pPr eaLnBrk="1" hangingPunct="1">
                <a:spcBef>
                  <a:spcPct val="0"/>
                </a:spcBef>
                <a:buFontTx/>
                <a:buNone/>
              </a:pPr>
              <a:t>33</a:t>
            </a:fld>
            <a:endParaRPr lang="ru-RU" altLang="ru-RU" sz="1400" smtClean="0"/>
          </a:p>
        </p:txBody>
      </p:sp>
      <p:sp>
        <p:nvSpPr>
          <p:cNvPr id="4" name="Прямоугольник 3"/>
          <p:cNvSpPr/>
          <p:nvPr/>
        </p:nvSpPr>
        <p:spPr>
          <a:xfrm>
            <a:off x="381000" y="881063"/>
            <a:ext cx="8448675" cy="831850"/>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marL="361950" indent="-361950">
              <a:defRPr/>
            </a:pPr>
            <a:r>
              <a:rPr lang="ru-RU" sz="2400" b="1" dirty="0">
                <a:solidFill>
                  <a:srgbClr val="333399"/>
                </a:solidFill>
                <a:latin typeface="Arial" pitchFamily="34" charset="0"/>
              </a:rPr>
              <a:t>Алгоритмически неразрешимая задача</a:t>
            </a:r>
            <a:r>
              <a:rPr lang="ru-RU" sz="2400" dirty="0">
                <a:solidFill>
                  <a:srgbClr val="333399"/>
                </a:solidFill>
                <a:latin typeface="Arial" pitchFamily="34" charset="0"/>
              </a:rPr>
              <a:t> </a:t>
            </a:r>
            <a:r>
              <a:rPr lang="ru-RU" sz="2400" dirty="0">
                <a:latin typeface="Arial" pitchFamily="34" charset="0"/>
              </a:rPr>
              <a:t>– это задача, соответствующая невычислимой функции.</a:t>
            </a:r>
          </a:p>
        </p:txBody>
      </p:sp>
      <p:sp>
        <p:nvSpPr>
          <p:cNvPr id="5" name="Прямоугольник 4"/>
          <p:cNvSpPr>
            <a:spLocks noChangeArrowheads="1"/>
          </p:cNvSpPr>
          <p:nvPr/>
        </p:nvSpPr>
        <p:spPr bwMode="auto">
          <a:xfrm>
            <a:off x="396875" y="1714500"/>
            <a:ext cx="8413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solidFill>
                  <a:srgbClr val="000000"/>
                </a:solidFill>
                <a:sym typeface="Symbol" pitchFamily="18" charset="2"/>
              </a:rPr>
              <a:t> </a:t>
            </a:r>
            <a:r>
              <a:rPr lang="ru-RU" altLang="ru-RU" sz="2400">
                <a:solidFill>
                  <a:srgbClr val="000000"/>
                </a:solidFill>
              </a:rPr>
              <a:t>общего решения задачи нет, его бесполезно искать!</a:t>
            </a:r>
            <a:endParaRPr lang="ru-RU" altLang="ru-RU" sz="1800"/>
          </a:p>
        </p:txBody>
      </p:sp>
      <p:sp>
        <p:nvSpPr>
          <p:cNvPr id="6" name="Прямоугольник 5"/>
          <p:cNvSpPr>
            <a:spLocks noChangeArrowheads="1"/>
          </p:cNvSpPr>
          <p:nvPr/>
        </p:nvSpPr>
        <p:spPr bwMode="auto">
          <a:xfrm>
            <a:off x="428625" y="2128838"/>
            <a:ext cx="83629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333399"/>
                </a:solidFill>
              </a:rPr>
              <a:t>10-я проблема Гильберта</a:t>
            </a:r>
            <a:r>
              <a:rPr lang="ru-RU" altLang="ru-RU" sz="2400"/>
              <a:t> (1900): найти метод, который позволяет определить, имеет ли заданное алгебраическое уравнение с целыми коэффициентами решение в целых числах. </a:t>
            </a:r>
          </a:p>
        </p:txBody>
      </p:sp>
      <p:sp>
        <p:nvSpPr>
          <p:cNvPr id="50179" name="Rectangle 3"/>
          <p:cNvSpPr>
            <a:spLocks noChangeArrowheads="1"/>
          </p:cNvSpPr>
          <p:nvPr/>
        </p:nvSpPr>
        <p:spPr bwMode="auto">
          <a:xfrm>
            <a:off x="728663" y="6024563"/>
            <a:ext cx="2043112" cy="233362"/>
          </a:xfrm>
          <a:prstGeom prst="rect">
            <a:avLst/>
          </a:prstGeom>
          <a:noFill/>
          <a:ln w="9525">
            <a:noFill/>
            <a:miter lim="800000"/>
            <a:headEnd/>
            <a:tailEnd/>
          </a:ln>
        </p:spPr>
        <p:txBody>
          <a:bodyPr/>
          <a:lstStyle/>
          <a:p>
            <a:pPr algn="ctr">
              <a:spcAft>
                <a:spcPts val="1000"/>
              </a:spcAft>
              <a:defRPr/>
            </a:pPr>
            <a:endParaRPr lang="ru-RU" sz="4400" dirty="0">
              <a:latin typeface="+mn-lt"/>
            </a:endParaRPr>
          </a:p>
        </p:txBody>
      </p:sp>
      <p:grpSp>
        <p:nvGrpSpPr>
          <p:cNvPr id="2" name="Группа 11"/>
          <p:cNvGrpSpPr>
            <a:grpSpLocks/>
          </p:cNvGrpSpPr>
          <p:nvPr/>
        </p:nvGrpSpPr>
        <p:grpSpPr bwMode="auto">
          <a:xfrm>
            <a:off x="590550" y="3862388"/>
            <a:ext cx="2057400" cy="2192337"/>
            <a:chOff x="753137" y="4183063"/>
            <a:chExt cx="2056076" cy="2192853"/>
          </a:xfrm>
        </p:grpSpPr>
        <p:sp>
          <p:nvSpPr>
            <p:cNvPr id="37903" name="Прямоугольник 9"/>
            <p:cNvSpPr>
              <a:spLocks noChangeArrowheads="1"/>
            </p:cNvSpPr>
            <p:nvPr/>
          </p:nvSpPr>
          <p:spPr bwMode="auto">
            <a:xfrm>
              <a:off x="753137" y="6006584"/>
              <a:ext cx="2056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1800"/>
                <a:t>Ю.В. Матиясевич</a:t>
              </a:r>
            </a:p>
          </p:txBody>
        </p:sp>
        <p:pic>
          <p:nvPicPr>
            <p:cNvPr id="379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118" y="4183063"/>
              <a:ext cx="1342114" cy="18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89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aphicFrame>
        <p:nvGraphicFramePr>
          <p:cNvPr id="50181" name="Object 5"/>
          <p:cNvGraphicFramePr>
            <a:graphicFrameLocks noChangeAspect="1"/>
          </p:cNvGraphicFramePr>
          <p:nvPr/>
        </p:nvGraphicFramePr>
        <p:xfrm>
          <a:off x="2965450" y="3895725"/>
          <a:ext cx="2122488" cy="514350"/>
        </p:xfrm>
        <a:graphic>
          <a:graphicData uri="http://schemas.openxmlformats.org/presentationml/2006/ole">
            <mc:AlternateContent xmlns:mc="http://schemas.openxmlformats.org/markup-compatibility/2006">
              <mc:Choice xmlns:v="urn:schemas-microsoft-com:vml" Requires="v">
                <p:oleObj spid="_x0000_s37905" name="Формула" r:id="rId4" imgW="939800" imgH="228600" progId="Equation.3">
                  <p:embed/>
                </p:oleObj>
              </mc:Choice>
              <mc:Fallback>
                <p:oleObj name="Формула" r:id="rId4" imgW="9398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5450" y="3895725"/>
                        <a:ext cx="212248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Прямоугольник 14"/>
          <p:cNvSpPr>
            <a:spLocks noChangeArrowheads="1"/>
          </p:cNvSpPr>
          <p:nvPr/>
        </p:nvSpPr>
        <p:spPr bwMode="auto">
          <a:xfrm>
            <a:off x="5478463" y="3921125"/>
            <a:ext cx="2695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sym typeface="Symbol" pitchFamily="18" charset="2"/>
              </a:rPr>
              <a:t> </a:t>
            </a:r>
            <a:r>
              <a:rPr lang="ru-RU" altLang="ru-RU" sz="2400"/>
              <a:t>(5;–3) и (–5;–3)</a:t>
            </a:r>
          </a:p>
        </p:txBody>
      </p:sp>
      <p:grpSp>
        <p:nvGrpSpPr>
          <p:cNvPr id="3" name="Group 34"/>
          <p:cNvGrpSpPr>
            <a:grpSpLocks/>
          </p:cNvGrpSpPr>
          <p:nvPr/>
        </p:nvGrpSpPr>
        <p:grpSpPr bwMode="auto">
          <a:xfrm>
            <a:off x="2862263" y="4689475"/>
            <a:ext cx="5202237" cy="663575"/>
            <a:chOff x="464" y="2126"/>
            <a:chExt cx="3277" cy="418"/>
          </a:xfrm>
        </p:grpSpPr>
        <p:sp>
          <p:nvSpPr>
            <p:cNvPr id="17" name="Text Box 32"/>
            <p:cNvSpPr txBox="1">
              <a:spLocks noChangeArrowheads="1"/>
            </p:cNvSpPr>
            <p:nvPr/>
          </p:nvSpPr>
          <p:spPr bwMode="auto">
            <a:xfrm>
              <a:off x="782" y="2189"/>
              <a:ext cx="2959"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1970: общего алгоритма </a:t>
              </a:r>
              <a:r>
                <a:rPr lang="ru-RU" sz="2400" b="1" dirty="0">
                  <a:solidFill>
                    <a:srgbClr val="FF0000"/>
                  </a:solidFill>
                </a:rPr>
                <a:t>нет</a:t>
              </a:r>
              <a:r>
                <a:rPr lang="ru-RU" sz="2400" dirty="0"/>
                <a:t>!</a:t>
              </a:r>
            </a:p>
          </p:txBody>
        </p:sp>
        <p:sp>
          <p:nvSpPr>
            <p:cNvPr id="37902"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0181"/>
                                        </p:tgtEl>
                                        <p:attrNameLst>
                                          <p:attrName>style.visibility</p:attrName>
                                        </p:attrNameLst>
                                      </p:cBhvr>
                                      <p:to>
                                        <p:strVal val="visible"/>
                                      </p:to>
                                    </p:set>
                                    <p:animEffect transition="in" filter="dissolve">
                                      <p:cBhvr>
                                        <p:cTn id="22" dur="500"/>
                                        <p:tgtEl>
                                          <p:spTgt spid="5018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ssolve">
                                      <p:cBhvr>
                                        <p:cTn id="30" dur="500"/>
                                        <p:tgtEl>
                                          <p:spTgt spid="2"/>
                                        </p:tgtEl>
                                      </p:cBhvr>
                                    </p:animEffect>
                                  </p:childTnLst>
                                </p:cTn>
                              </p:par>
                              <p:par>
                                <p:cTn id="31" presetID="9"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Заголовок 1"/>
          <p:cNvSpPr>
            <a:spLocks noGrp="1"/>
          </p:cNvSpPr>
          <p:nvPr>
            <p:ph type="title"/>
          </p:nvPr>
        </p:nvSpPr>
        <p:spPr>
          <a:xfrm>
            <a:off x="311150" y="301625"/>
            <a:ext cx="8375650" cy="471488"/>
          </a:xfrm>
        </p:spPr>
        <p:txBody>
          <a:bodyPr/>
          <a:lstStyle/>
          <a:p>
            <a:r>
              <a:rPr lang="ru-RU" altLang="ru-RU" smtClean="0"/>
              <a:t>Алгоритмически неразрешимые задачи</a:t>
            </a:r>
          </a:p>
        </p:txBody>
      </p:sp>
      <p:sp>
        <p:nvSpPr>
          <p:cNvPr id="38915"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A6B2F1ED-374A-44AB-95E8-29612CD4061D}" type="slidenum">
              <a:rPr lang="ru-RU" altLang="ru-RU" sz="1400" smtClean="0"/>
              <a:pPr eaLnBrk="1" hangingPunct="1">
                <a:spcBef>
                  <a:spcPct val="0"/>
                </a:spcBef>
                <a:buFontTx/>
                <a:buNone/>
              </a:pPr>
              <a:t>34</a:t>
            </a:fld>
            <a:endParaRPr lang="ru-RU" altLang="ru-RU" sz="1400" smtClean="0"/>
          </a:p>
        </p:txBody>
      </p:sp>
      <p:sp>
        <p:nvSpPr>
          <p:cNvPr id="4" name="Прямоугольник 3"/>
          <p:cNvSpPr>
            <a:spLocks noChangeArrowheads="1"/>
          </p:cNvSpPr>
          <p:nvPr/>
        </p:nvSpPr>
        <p:spPr bwMode="auto">
          <a:xfrm>
            <a:off x="392113" y="796925"/>
            <a:ext cx="8494712"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333399"/>
                </a:solidFill>
                <a:sym typeface="Symbol" pitchFamily="18" charset="2"/>
              </a:rPr>
              <a:t>Г.В. Лейбниц, </a:t>
            </a:r>
            <a:r>
              <a:rPr lang="en-US" altLang="ru-RU" sz="2400" b="1">
                <a:solidFill>
                  <a:srgbClr val="333399"/>
                </a:solidFill>
                <a:sym typeface="Symbol" pitchFamily="18" charset="2"/>
              </a:rPr>
              <a:t>XVII </a:t>
            </a:r>
            <a:r>
              <a:rPr lang="ru-RU" altLang="ru-RU" sz="2400" b="1">
                <a:solidFill>
                  <a:srgbClr val="333399"/>
                </a:solidFill>
                <a:sym typeface="Symbol" pitchFamily="18" charset="2"/>
              </a:rPr>
              <a:t>в.</a:t>
            </a:r>
            <a:r>
              <a:rPr lang="ru-RU" altLang="ru-RU" sz="2400">
                <a:solidFill>
                  <a:srgbClr val="000000"/>
                </a:solidFill>
                <a:sym typeface="Symbol" pitchFamily="18" charset="2"/>
              </a:rPr>
              <a:t>: разработать алгоритм, позволяющий </a:t>
            </a:r>
            <a:r>
              <a:rPr lang="ru-RU" altLang="ru-RU" sz="2400"/>
              <a:t>установить, можно ли вывести формулу Б из формулы А в рамках заданной системы аксиом («</a:t>
            </a:r>
            <a:r>
              <a:rPr lang="ru-RU" altLang="ru-RU" sz="2400" b="1" i="1">
                <a:solidFill>
                  <a:srgbClr val="333399"/>
                </a:solidFill>
              </a:rPr>
              <a:t>проблема распознавания выводимости</a:t>
            </a:r>
            <a:r>
              <a:rPr lang="ru-RU" altLang="ru-RU" sz="2400"/>
              <a:t>»). </a:t>
            </a:r>
          </a:p>
        </p:txBody>
      </p:sp>
      <p:grpSp>
        <p:nvGrpSpPr>
          <p:cNvPr id="2" name="Группа 10"/>
          <p:cNvGrpSpPr>
            <a:grpSpLocks/>
          </p:cNvGrpSpPr>
          <p:nvPr/>
        </p:nvGrpSpPr>
        <p:grpSpPr bwMode="auto">
          <a:xfrm>
            <a:off x="6988175" y="2478088"/>
            <a:ext cx="1484313" cy="2322512"/>
            <a:chOff x="6864350" y="2478088"/>
            <a:chExt cx="1483885" cy="2322512"/>
          </a:xfrm>
        </p:grpSpPr>
        <p:sp>
          <p:nvSpPr>
            <p:cNvPr id="51204" name="Rectangle 4"/>
            <p:cNvSpPr>
              <a:spLocks noChangeArrowheads="1"/>
            </p:cNvSpPr>
            <p:nvPr/>
          </p:nvSpPr>
          <p:spPr bwMode="auto">
            <a:xfrm>
              <a:off x="6926245" y="4403725"/>
              <a:ext cx="1360095" cy="396875"/>
            </a:xfrm>
            <a:prstGeom prst="rect">
              <a:avLst/>
            </a:prstGeom>
            <a:noFill/>
            <a:ln w="9525">
              <a:noFill/>
              <a:miter lim="800000"/>
              <a:headEnd/>
              <a:tailEnd/>
            </a:ln>
          </p:spPr>
          <p:txBody>
            <a:bodyPr/>
            <a:lstStyle/>
            <a:p>
              <a:pPr algn="ctr">
                <a:spcAft>
                  <a:spcPts val="1000"/>
                </a:spcAft>
                <a:defRPr/>
              </a:pPr>
              <a:r>
                <a:rPr lang="ru-RU" sz="2400" dirty="0">
                  <a:latin typeface="+mn-lt"/>
                </a:rPr>
                <a:t>А. Чёрч</a:t>
              </a:r>
              <a:endParaRPr lang="ru-RU" sz="5400" dirty="0">
                <a:latin typeface="+mn-lt"/>
              </a:endParaRPr>
            </a:p>
          </p:txBody>
        </p:sp>
        <p:pic>
          <p:nvPicPr>
            <p:cNvPr id="389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4350" y="2478088"/>
              <a:ext cx="1483885"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34"/>
          <p:cNvGrpSpPr>
            <a:grpSpLocks/>
          </p:cNvGrpSpPr>
          <p:nvPr/>
        </p:nvGrpSpPr>
        <p:grpSpPr bwMode="auto">
          <a:xfrm>
            <a:off x="814388" y="2546350"/>
            <a:ext cx="5202237" cy="930275"/>
            <a:chOff x="464" y="2126"/>
            <a:chExt cx="3277" cy="586"/>
          </a:xfrm>
        </p:grpSpPr>
        <p:sp>
          <p:nvSpPr>
            <p:cNvPr id="13" name="Text Box 32"/>
            <p:cNvSpPr txBox="1">
              <a:spLocks noChangeArrowheads="1"/>
            </p:cNvSpPr>
            <p:nvPr/>
          </p:nvSpPr>
          <p:spPr bwMode="auto">
            <a:xfrm>
              <a:off x="782" y="2189"/>
              <a:ext cx="2959" cy="523"/>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1936: в общем виде задача </a:t>
              </a:r>
              <a:r>
                <a:rPr lang="ru-RU" sz="2400" b="1" dirty="0">
                  <a:solidFill>
                    <a:srgbClr val="FF0000"/>
                  </a:solidFill>
                </a:rPr>
                <a:t>неразрешима</a:t>
              </a:r>
              <a:r>
                <a:rPr lang="ru-RU" sz="2400" dirty="0"/>
                <a:t>!</a:t>
              </a:r>
            </a:p>
          </p:txBody>
        </p:sp>
        <p:sp>
          <p:nvSpPr>
            <p:cNvPr id="38927"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
        <p:nvSpPr>
          <p:cNvPr id="15" name="Rectangle 7"/>
          <p:cNvSpPr>
            <a:spLocks noChangeArrowheads="1"/>
          </p:cNvSpPr>
          <p:nvPr/>
        </p:nvSpPr>
        <p:spPr bwMode="auto">
          <a:xfrm>
            <a:off x="1189038" y="3875088"/>
            <a:ext cx="55260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
                <a:srgbClr val="00B050"/>
              </a:buClr>
              <a:buFontTx/>
              <a:buNone/>
            </a:pPr>
            <a:r>
              <a:rPr lang="ru-RU" altLang="ru-RU" sz="2400"/>
              <a:t>удалось получить отрицательные результаты</a:t>
            </a:r>
          </a:p>
        </p:txBody>
      </p:sp>
      <p:grpSp>
        <p:nvGrpSpPr>
          <p:cNvPr id="5" name="Group 8"/>
          <p:cNvGrpSpPr>
            <a:grpSpLocks/>
          </p:cNvGrpSpPr>
          <p:nvPr/>
        </p:nvGrpSpPr>
        <p:grpSpPr bwMode="auto">
          <a:xfrm>
            <a:off x="703263" y="3898900"/>
            <a:ext cx="395287" cy="396875"/>
            <a:chOff x="267" y="866"/>
            <a:chExt cx="250" cy="250"/>
          </a:xfrm>
        </p:grpSpPr>
        <p:sp>
          <p:nvSpPr>
            <p:cNvPr id="38921" name="Oval 9"/>
            <p:cNvSpPr>
              <a:spLocks noChangeAspect="1" noChangeArrowheads="1"/>
            </p:cNvSpPr>
            <p:nvPr/>
          </p:nvSpPr>
          <p:spPr bwMode="auto">
            <a:xfrm>
              <a:off x="267" y="866"/>
              <a:ext cx="250" cy="250"/>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pSp>
          <p:nvGrpSpPr>
            <p:cNvPr id="38922" name="Group 10"/>
            <p:cNvGrpSpPr>
              <a:grpSpLocks noChangeAspect="1"/>
            </p:cNvGrpSpPr>
            <p:nvPr/>
          </p:nvGrpSpPr>
          <p:grpSpPr bwMode="auto">
            <a:xfrm>
              <a:off x="298" y="895"/>
              <a:ext cx="188" cy="187"/>
              <a:chOff x="3051" y="2667"/>
              <a:chExt cx="1299" cy="1299"/>
            </a:xfrm>
          </p:grpSpPr>
          <p:sp>
            <p:nvSpPr>
              <p:cNvPr id="38924" name="Rectangle 11"/>
              <p:cNvSpPr>
                <a:spLocks noChangeAspect="1" noChangeArrowheads="1"/>
              </p:cNvSpPr>
              <p:nvPr/>
            </p:nvSpPr>
            <p:spPr bwMode="auto">
              <a:xfrm>
                <a:off x="3051" y="3105"/>
                <a:ext cx="1299" cy="4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8925" name="Rectangle 12"/>
              <p:cNvSpPr>
                <a:spLocks noChangeAspect="1" noChangeArrowheads="1"/>
              </p:cNvSpPr>
              <p:nvPr/>
            </p:nvSpPr>
            <p:spPr bwMode="auto">
              <a:xfrm rot="-5400000">
                <a:off x="3057" y="3105"/>
                <a:ext cx="1299" cy="4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pSp>
        <p:sp>
          <p:nvSpPr>
            <p:cNvPr id="38923" name="Freeform 13"/>
            <p:cNvSpPr>
              <a:spLocks noChangeAspect="1"/>
            </p:cNvSpPr>
            <p:nvPr/>
          </p:nvSpPr>
          <p:spPr bwMode="auto">
            <a:xfrm>
              <a:off x="298" y="897"/>
              <a:ext cx="188" cy="188"/>
            </a:xfrm>
            <a:custGeom>
              <a:avLst/>
              <a:gdLst>
                <a:gd name="T0" fmla="*/ 0 w 1302"/>
                <a:gd name="T1" fmla="*/ 0 h 1299"/>
                <a:gd name="T2" fmla="*/ 0 w 1302"/>
                <a:gd name="T3" fmla="*/ 0 h 1299"/>
                <a:gd name="T4" fmla="*/ 0 w 1302"/>
                <a:gd name="T5" fmla="*/ 0 h 1299"/>
                <a:gd name="T6" fmla="*/ 0 w 1302"/>
                <a:gd name="T7" fmla="*/ 0 h 1299"/>
                <a:gd name="T8" fmla="*/ 0 w 1302"/>
                <a:gd name="T9" fmla="*/ 0 h 1299"/>
                <a:gd name="T10" fmla="*/ 0 w 1302"/>
                <a:gd name="T11" fmla="*/ 0 h 1299"/>
                <a:gd name="T12" fmla="*/ 0 w 1302"/>
                <a:gd name="T13" fmla="*/ 0 h 1299"/>
                <a:gd name="T14" fmla="*/ 0 w 1302"/>
                <a:gd name="T15" fmla="*/ 0 h 1299"/>
                <a:gd name="T16" fmla="*/ 0 w 1302"/>
                <a:gd name="T17" fmla="*/ 0 h 1299"/>
                <a:gd name="T18" fmla="*/ 0 w 1302"/>
                <a:gd name="T19" fmla="*/ 0 h 1299"/>
                <a:gd name="T20" fmla="*/ 0 w 1302"/>
                <a:gd name="T21" fmla="*/ 0 h 1299"/>
                <a:gd name="T22" fmla="*/ 0 w 1302"/>
                <a:gd name="T23" fmla="*/ 0 h 1299"/>
                <a:gd name="T24" fmla="*/ 0 w 1302"/>
                <a:gd name="T25" fmla="*/ 0 h 12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2"/>
                <a:gd name="T40" fmla="*/ 0 h 1299"/>
                <a:gd name="T41" fmla="*/ 1302 w 1302"/>
                <a:gd name="T42" fmla="*/ 1299 h 12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2" h="1299">
                  <a:moveTo>
                    <a:pt x="3" y="438"/>
                  </a:moveTo>
                  <a:lnTo>
                    <a:pt x="444" y="438"/>
                  </a:lnTo>
                  <a:lnTo>
                    <a:pt x="444" y="0"/>
                  </a:lnTo>
                  <a:lnTo>
                    <a:pt x="870" y="0"/>
                  </a:lnTo>
                  <a:lnTo>
                    <a:pt x="870" y="441"/>
                  </a:lnTo>
                  <a:lnTo>
                    <a:pt x="1302" y="441"/>
                  </a:lnTo>
                  <a:lnTo>
                    <a:pt x="1302" y="864"/>
                  </a:lnTo>
                  <a:lnTo>
                    <a:pt x="870" y="864"/>
                  </a:lnTo>
                  <a:lnTo>
                    <a:pt x="870" y="1299"/>
                  </a:lnTo>
                  <a:lnTo>
                    <a:pt x="447" y="1299"/>
                  </a:lnTo>
                  <a:lnTo>
                    <a:pt x="447" y="867"/>
                  </a:lnTo>
                  <a:lnTo>
                    <a:pt x="0" y="867"/>
                  </a:lnTo>
                  <a:lnTo>
                    <a:pt x="3" y="43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par>
                                <p:cTn id="13" presetID="9"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Заголовок 1"/>
          <p:cNvSpPr>
            <a:spLocks noGrp="1"/>
          </p:cNvSpPr>
          <p:nvPr>
            <p:ph type="title"/>
          </p:nvPr>
        </p:nvSpPr>
        <p:spPr>
          <a:xfrm>
            <a:off x="311150" y="301625"/>
            <a:ext cx="8375650" cy="471488"/>
          </a:xfrm>
        </p:spPr>
        <p:txBody>
          <a:bodyPr/>
          <a:lstStyle/>
          <a:p>
            <a:r>
              <a:rPr lang="ru-RU" altLang="ru-RU" smtClean="0"/>
              <a:t>Алгоритмически неразрешимые задачи</a:t>
            </a:r>
          </a:p>
        </p:txBody>
      </p:sp>
      <p:sp>
        <p:nvSpPr>
          <p:cNvPr id="39939"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94F73306-FE5E-48A3-BE29-A6FAA6EA0B02}" type="slidenum">
              <a:rPr lang="ru-RU" altLang="ru-RU" sz="1400" smtClean="0"/>
              <a:pPr eaLnBrk="1" hangingPunct="1">
                <a:spcBef>
                  <a:spcPct val="0"/>
                </a:spcBef>
                <a:buFontTx/>
                <a:buNone/>
              </a:pPr>
              <a:t>35</a:t>
            </a:fld>
            <a:endParaRPr lang="ru-RU" altLang="ru-RU" sz="1400" smtClean="0"/>
          </a:p>
        </p:txBody>
      </p:sp>
      <p:sp>
        <p:nvSpPr>
          <p:cNvPr id="4" name="Прямоугольник 3"/>
          <p:cNvSpPr>
            <a:spLocks noChangeArrowheads="1"/>
          </p:cNvSpPr>
          <p:nvPr/>
        </p:nvSpPr>
        <p:spPr bwMode="auto">
          <a:xfrm>
            <a:off x="400050" y="836613"/>
            <a:ext cx="84010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i="1">
                <a:solidFill>
                  <a:srgbClr val="333399"/>
                </a:solidFill>
              </a:rPr>
              <a:t>Проблема останова</a:t>
            </a:r>
            <a:r>
              <a:rPr lang="ru-RU" altLang="ru-RU" sz="2400" i="1"/>
              <a:t>: </a:t>
            </a:r>
            <a:r>
              <a:rPr lang="ru-RU" altLang="ru-RU" sz="2400"/>
              <a:t>по тексту любой программы </a:t>
            </a:r>
            <a:r>
              <a:rPr lang="ru-RU" altLang="ru-RU" sz="2400" i="1">
                <a:latin typeface="Times New Roman" pitchFamily="18" charset="0"/>
                <a:cs typeface="Times New Roman" pitchFamily="18" charset="0"/>
              </a:rPr>
              <a:t>P</a:t>
            </a:r>
            <a:r>
              <a:rPr lang="ru-RU" altLang="ru-RU" sz="2400"/>
              <a:t> и ее входным данным </a:t>
            </a:r>
            <a:r>
              <a:rPr lang="ru-RU" altLang="ru-RU" sz="2400" i="1">
                <a:latin typeface="Times New Roman" pitchFamily="18" charset="0"/>
                <a:cs typeface="Times New Roman" pitchFamily="18" charset="0"/>
              </a:rPr>
              <a:t>X</a:t>
            </a:r>
            <a:r>
              <a:rPr lang="ru-RU" altLang="ru-RU" sz="2400"/>
              <a:t> определяет, завершается ли программа </a:t>
            </a:r>
            <a:r>
              <a:rPr lang="ru-RU" altLang="ru-RU" sz="2400" i="1">
                <a:latin typeface="Times New Roman" pitchFamily="18" charset="0"/>
                <a:cs typeface="Times New Roman" pitchFamily="18" charset="0"/>
              </a:rPr>
              <a:t>P</a:t>
            </a:r>
            <a:r>
              <a:rPr lang="ru-RU" altLang="ru-RU" sz="2400"/>
              <a:t> при входе </a:t>
            </a:r>
            <a:r>
              <a:rPr lang="ru-RU" altLang="ru-RU" sz="2400" i="1">
                <a:latin typeface="Times New Roman" pitchFamily="18" charset="0"/>
                <a:cs typeface="Times New Roman" pitchFamily="18" charset="0"/>
              </a:rPr>
              <a:t>X</a:t>
            </a:r>
            <a:r>
              <a:rPr lang="ru-RU" altLang="ru-RU" sz="2400"/>
              <a:t> за конечное число шагов или зацикливается. </a:t>
            </a:r>
          </a:p>
        </p:txBody>
      </p:sp>
      <p:grpSp>
        <p:nvGrpSpPr>
          <p:cNvPr id="2" name="Group 34"/>
          <p:cNvGrpSpPr>
            <a:grpSpLocks/>
          </p:cNvGrpSpPr>
          <p:nvPr/>
        </p:nvGrpSpPr>
        <p:grpSpPr bwMode="auto">
          <a:xfrm>
            <a:off x="481013" y="4089400"/>
            <a:ext cx="7967662" cy="930275"/>
            <a:chOff x="464" y="2126"/>
            <a:chExt cx="5019" cy="586"/>
          </a:xfrm>
        </p:grpSpPr>
        <p:sp>
          <p:nvSpPr>
            <p:cNvPr id="7" name="Text Box 32"/>
            <p:cNvSpPr txBox="1">
              <a:spLocks noChangeArrowheads="1"/>
            </p:cNvSpPr>
            <p:nvPr/>
          </p:nvSpPr>
          <p:spPr bwMode="auto">
            <a:xfrm>
              <a:off x="782" y="2189"/>
              <a:ext cx="4701" cy="523"/>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Н</a:t>
              </a:r>
              <a:r>
                <a:rPr lang="ru-RU" sz="2400" dirty="0">
                  <a:solidFill>
                    <a:srgbClr val="000000"/>
                  </a:solidFill>
                  <a:latin typeface="Arial" pitchFamily="34" charset="0"/>
                </a:rPr>
                <a:t>евозможно полностью автоматизировать отладку программ</a:t>
              </a:r>
              <a:r>
                <a:rPr lang="ru-RU" sz="2400" dirty="0"/>
                <a:t>!</a:t>
              </a:r>
            </a:p>
          </p:txBody>
        </p:sp>
        <p:sp>
          <p:nvSpPr>
            <p:cNvPr id="39944"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
        <p:nvSpPr>
          <p:cNvPr id="9" name="Прямоугольник 8"/>
          <p:cNvSpPr>
            <a:spLocks noChangeArrowheads="1"/>
          </p:cNvSpPr>
          <p:nvPr/>
        </p:nvSpPr>
        <p:spPr bwMode="auto">
          <a:xfrm>
            <a:off x="400050" y="2414588"/>
            <a:ext cx="83820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i="1">
                <a:solidFill>
                  <a:srgbClr val="333399"/>
                </a:solidFill>
              </a:rPr>
              <a:t>Проблема эквивалентности</a:t>
            </a:r>
            <a:r>
              <a:rPr lang="ru-RU" altLang="ru-RU" sz="2400"/>
              <a:t>: по двум заданным алгоритмам определить, будут ли они выдавать одинаковые результаты для любых допустимых исходных данных.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300038" y="1760538"/>
            <a:ext cx="8653462" cy="1487487"/>
          </a:xfrm>
        </p:spPr>
        <p:txBody>
          <a:bodyPr/>
          <a:lstStyle/>
          <a:p>
            <a:pPr eaLnBrk="1" hangingPunct="1"/>
            <a:r>
              <a:rPr lang="ru-RU" altLang="ru-RU" sz="6000" smtClean="0">
                <a:solidFill>
                  <a:schemeClr val="accent2"/>
                </a:solidFill>
              </a:rPr>
              <a:t>Элементы теории алгоритмов</a:t>
            </a:r>
          </a:p>
        </p:txBody>
      </p:sp>
      <p:sp>
        <p:nvSpPr>
          <p:cNvPr id="53252" name="Rectangle 4"/>
          <p:cNvSpPr>
            <a:spLocks noGrp="1" noChangeArrowheads="1"/>
          </p:cNvSpPr>
          <p:nvPr>
            <p:ph type="subTitle" idx="1"/>
          </p:nvPr>
        </p:nvSpPr>
        <p:spPr>
          <a:xfrm>
            <a:off x="609600" y="4387850"/>
            <a:ext cx="8048625" cy="1381125"/>
          </a:xfrm>
        </p:spPr>
        <p:txBody>
          <a:bodyPr/>
          <a:lstStyle/>
          <a:p>
            <a:pPr marL="1257300" indent="-1257300" eaLnBrk="1" hangingPunct="1">
              <a:lnSpc>
                <a:spcPct val="90000"/>
              </a:lnSpc>
              <a:defRPr/>
            </a:pPr>
            <a:r>
              <a:rPr lang="ru-RU" smtClean="0">
                <a:solidFill>
                  <a:srgbClr val="000000"/>
                </a:solidFill>
              </a:rPr>
              <a:t>§ 36</a:t>
            </a:r>
            <a:r>
              <a:rPr lang="en-US" smtClean="0">
                <a:solidFill>
                  <a:srgbClr val="000000"/>
                </a:solidFill>
              </a:rPr>
              <a:t>.</a:t>
            </a:r>
            <a:r>
              <a:rPr lang="ru-RU" smtClean="0">
                <a:solidFill>
                  <a:srgbClr val="000000"/>
                </a:solidFill>
              </a:rPr>
              <a:t> Сложность вычислений</a:t>
            </a:r>
          </a:p>
        </p:txBody>
      </p:sp>
      <p:sp>
        <p:nvSpPr>
          <p:cNvPr id="40964" name="Номер слайда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EAFDB713-F0C0-470B-B71B-F30C3EEF08FA}" type="slidenum">
              <a:rPr lang="ru-RU" altLang="ru-RU" sz="1400" smtClean="0"/>
              <a:pPr eaLnBrk="1" hangingPunct="1">
                <a:spcBef>
                  <a:spcPct val="0"/>
                </a:spcBef>
                <a:buFontTx/>
                <a:buNone/>
              </a:pPr>
              <a:t>36</a:t>
            </a:fld>
            <a:endParaRPr lang="ru-RU" altLang="ru-RU" sz="14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Заголовок 4"/>
          <p:cNvSpPr>
            <a:spLocks noGrp="1"/>
          </p:cNvSpPr>
          <p:nvPr>
            <p:ph type="title"/>
          </p:nvPr>
        </p:nvSpPr>
        <p:spPr>
          <a:xfrm>
            <a:off x="311150" y="301625"/>
            <a:ext cx="8375650" cy="471488"/>
          </a:xfrm>
        </p:spPr>
        <p:txBody>
          <a:bodyPr/>
          <a:lstStyle/>
          <a:p>
            <a:r>
              <a:rPr lang="ru-RU" altLang="ru-RU" smtClean="0"/>
              <a:t>Что такое сложность вычислений?</a:t>
            </a:r>
          </a:p>
        </p:txBody>
      </p:sp>
      <p:sp>
        <p:nvSpPr>
          <p:cNvPr id="41987" name="Номер слайда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B40F2D39-60B5-4F82-B611-F3EAA2E2CAF4}" type="slidenum">
              <a:rPr lang="ru-RU" altLang="ru-RU" sz="1400" smtClean="0"/>
              <a:pPr eaLnBrk="1" hangingPunct="1">
                <a:spcBef>
                  <a:spcPct val="0"/>
                </a:spcBef>
                <a:buFontTx/>
                <a:buNone/>
              </a:pPr>
              <a:t>37</a:t>
            </a:fld>
            <a:endParaRPr lang="ru-RU" altLang="ru-RU" sz="1400" smtClean="0"/>
          </a:p>
        </p:txBody>
      </p:sp>
      <p:sp>
        <p:nvSpPr>
          <p:cNvPr id="6" name="Прямоугольник 5"/>
          <p:cNvSpPr/>
          <p:nvPr/>
        </p:nvSpPr>
        <p:spPr>
          <a:xfrm>
            <a:off x="400050" y="817563"/>
            <a:ext cx="8401050" cy="1201737"/>
          </a:xfrm>
          <a:prstGeom prst="rect">
            <a:avLst/>
          </a:prstGeom>
        </p:spPr>
        <p:txBody>
          <a:bodyPr>
            <a:spAutoFit/>
          </a:bodyPr>
          <a:lstStyle/>
          <a:p>
            <a:pPr marL="361950" indent="-361950">
              <a:defRPr/>
            </a:pPr>
            <a:r>
              <a:rPr lang="ru-RU" sz="2400" b="1" dirty="0">
                <a:solidFill>
                  <a:srgbClr val="333399"/>
                </a:solidFill>
                <a:latin typeface="Arial" pitchFamily="34" charset="0"/>
              </a:rPr>
              <a:t>Задачи теории алгоритмов</a:t>
            </a:r>
            <a:r>
              <a:rPr lang="ru-RU" sz="2400" dirty="0">
                <a:latin typeface="Arial" pitchFamily="34" charset="0"/>
              </a:rPr>
              <a:t>:</a:t>
            </a:r>
          </a:p>
          <a:p>
            <a:pPr marL="447675" indent="-266700">
              <a:buFont typeface="Arial" pitchFamily="34" charset="0"/>
              <a:buChar char="•"/>
              <a:defRPr/>
            </a:pPr>
            <a:r>
              <a:rPr lang="ru-RU" sz="2400" dirty="0">
                <a:latin typeface="Arial" pitchFamily="34" charset="0"/>
              </a:rPr>
              <a:t>существует ли алгоритм решения задачи?</a:t>
            </a:r>
          </a:p>
          <a:p>
            <a:pPr marL="447675" indent="-266700">
              <a:buFont typeface="Arial" pitchFamily="34" charset="0"/>
              <a:buChar char="•"/>
              <a:defRPr/>
            </a:pPr>
            <a:r>
              <a:rPr lang="ru-RU" sz="2400" dirty="0">
                <a:latin typeface="Arial" pitchFamily="34" charset="0"/>
              </a:rPr>
              <a:t>можно ли им воспользоваться?</a:t>
            </a:r>
          </a:p>
        </p:txBody>
      </p:sp>
      <p:sp>
        <p:nvSpPr>
          <p:cNvPr id="7" name="Прямоугольник 6"/>
          <p:cNvSpPr/>
          <p:nvPr/>
        </p:nvSpPr>
        <p:spPr>
          <a:xfrm>
            <a:off x="400050" y="1922463"/>
            <a:ext cx="8401050" cy="1201737"/>
          </a:xfrm>
          <a:prstGeom prst="rect">
            <a:avLst/>
          </a:prstGeom>
        </p:spPr>
        <p:txBody>
          <a:bodyPr>
            <a:spAutoFit/>
          </a:bodyPr>
          <a:lstStyle/>
          <a:p>
            <a:pPr marL="361950" indent="-361950">
              <a:defRPr/>
            </a:pPr>
            <a:r>
              <a:rPr lang="ru-RU" sz="2400" b="1" dirty="0">
                <a:solidFill>
                  <a:srgbClr val="333399"/>
                </a:solidFill>
                <a:latin typeface="Arial" pitchFamily="34" charset="0"/>
              </a:rPr>
              <a:t>Шахматы</a:t>
            </a:r>
            <a:r>
              <a:rPr lang="ru-RU" sz="2400" dirty="0">
                <a:latin typeface="Arial" pitchFamily="34" charset="0"/>
              </a:rPr>
              <a:t>:</a:t>
            </a:r>
          </a:p>
          <a:p>
            <a:pPr marL="447675" indent="-266700">
              <a:buFont typeface="Arial" pitchFamily="34" charset="0"/>
              <a:buChar char="•"/>
              <a:defRPr/>
            </a:pPr>
            <a:r>
              <a:rPr lang="ru-RU" sz="2400" dirty="0">
                <a:latin typeface="Arial" pitchFamily="34" charset="0"/>
              </a:rPr>
              <a:t>алгоритм существует (конечное число позиций)</a:t>
            </a:r>
          </a:p>
          <a:p>
            <a:pPr marL="447675" indent="-266700">
              <a:buFont typeface="Arial" pitchFamily="34" charset="0"/>
              <a:buChar char="•"/>
              <a:defRPr/>
            </a:pPr>
            <a:r>
              <a:rPr lang="ru-RU" sz="2400" dirty="0">
                <a:latin typeface="Arial" pitchFamily="34" charset="0"/>
              </a:rPr>
              <a:t>полный перебор нереален</a:t>
            </a:r>
          </a:p>
        </p:txBody>
      </p:sp>
      <p:sp>
        <p:nvSpPr>
          <p:cNvPr id="8" name="Прямоугольник 7"/>
          <p:cNvSpPr/>
          <p:nvPr/>
        </p:nvSpPr>
        <p:spPr>
          <a:xfrm>
            <a:off x="400050" y="3084513"/>
            <a:ext cx="4124325" cy="1570037"/>
          </a:xfrm>
          <a:prstGeom prst="rect">
            <a:avLst/>
          </a:prstGeom>
        </p:spPr>
        <p:txBody>
          <a:bodyPr>
            <a:spAutoFit/>
          </a:bodyPr>
          <a:lstStyle/>
          <a:p>
            <a:pPr marL="361950" indent="-361950">
              <a:defRPr/>
            </a:pPr>
            <a:r>
              <a:rPr lang="ru-RU" sz="2400" b="1" dirty="0">
                <a:solidFill>
                  <a:srgbClr val="333399"/>
                </a:solidFill>
                <a:latin typeface="Arial" pitchFamily="34" charset="0"/>
              </a:rPr>
              <a:t>Требования к алгоритму</a:t>
            </a:r>
            <a:r>
              <a:rPr lang="ru-RU" sz="2400" dirty="0">
                <a:latin typeface="Arial" pitchFamily="34" charset="0"/>
              </a:rPr>
              <a:t>:</a:t>
            </a:r>
          </a:p>
          <a:p>
            <a:pPr marL="447675" indent="-266700">
              <a:buFont typeface="Arial" pitchFamily="34" charset="0"/>
              <a:buChar char="•"/>
              <a:defRPr/>
            </a:pPr>
            <a:r>
              <a:rPr lang="ru-RU" sz="2400" dirty="0">
                <a:latin typeface="Arial" pitchFamily="34" charset="0"/>
              </a:rPr>
              <a:t>быстродействие</a:t>
            </a:r>
          </a:p>
          <a:p>
            <a:pPr marL="447675" indent="-266700">
              <a:buFont typeface="Arial" pitchFamily="34" charset="0"/>
              <a:buChar char="•"/>
              <a:defRPr/>
            </a:pPr>
            <a:r>
              <a:rPr lang="ru-RU" sz="2400" dirty="0">
                <a:latin typeface="Arial" pitchFamily="34" charset="0"/>
              </a:rPr>
              <a:t>минимальный расход </a:t>
            </a:r>
            <a:br>
              <a:rPr lang="ru-RU" sz="2400" dirty="0">
                <a:latin typeface="Arial" pitchFamily="34" charset="0"/>
              </a:rPr>
            </a:br>
            <a:r>
              <a:rPr lang="ru-RU" sz="2400" dirty="0">
                <a:latin typeface="Arial" pitchFamily="34" charset="0"/>
              </a:rPr>
              <a:t>памяти</a:t>
            </a:r>
          </a:p>
        </p:txBody>
      </p:sp>
      <p:sp>
        <p:nvSpPr>
          <p:cNvPr id="9" name="AutoShape 18"/>
          <p:cNvSpPr>
            <a:spLocks noChangeArrowheads="1"/>
          </p:cNvSpPr>
          <p:nvPr/>
        </p:nvSpPr>
        <p:spPr bwMode="auto">
          <a:xfrm>
            <a:off x="4640263" y="3206750"/>
            <a:ext cx="2989262" cy="760413"/>
          </a:xfrm>
          <a:prstGeom prst="wedgeRoundRectCallout">
            <a:avLst>
              <a:gd name="adj1" fmla="val -94759"/>
              <a:gd name="adj2" fmla="val 10704"/>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400">
                <a:ea typeface="SimSun" pitchFamily="2" charset="-122"/>
              </a:rPr>
              <a:t>временн</a:t>
            </a:r>
            <a:r>
              <a:rPr lang="en-US" altLang="zh-CN" sz="2400">
                <a:ea typeface="SimSun" pitchFamily="2" charset="-122"/>
              </a:rPr>
              <a:t>á</a:t>
            </a:r>
            <a:r>
              <a:rPr lang="ru-RU" altLang="zh-CN" sz="2400">
                <a:ea typeface="SimSun" pitchFamily="2" charset="-122"/>
              </a:rPr>
              <a:t>я сложность</a:t>
            </a:r>
            <a:endParaRPr lang="ru-RU" altLang="ru-RU" sz="2400"/>
          </a:p>
        </p:txBody>
      </p:sp>
      <p:sp>
        <p:nvSpPr>
          <p:cNvPr id="10" name="AutoShape 18"/>
          <p:cNvSpPr>
            <a:spLocks noChangeArrowheads="1"/>
          </p:cNvSpPr>
          <p:nvPr/>
        </p:nvSpPr>
        <p:spPr bwMode="auto">
          <a:xfrm>
            <a:off x="4640263" y="4187825"/>
            <a:ext cx="2989262" cy="760413"/>
          </a:xfrm>
          <a:prstGeom prst="wedgeRoundRectCallout">
            <a:avLst>
              <a:gd name="adj1" fmla="val -76421"/>
              <a:gd name="adj2" fmla="val -46917"/>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400">
                <a:ea typeface="SimSun" pitchFamily="2" charset="-122"/>
              </a:rPr>
              <a:t>пространственная сложность</a:t>
            </a:r>
            <a:endParaRPr lang="ru-RU" altLang="ru-RU" sz="2400"/>
          </a:p>
        </p:txBody>
      </p:sp>
      <p:grpSp>
        <p:nvGrpSpPr>
          <p:cNvPr id="2" name="Group 34"/>
          <p:cNvGrpSpPr>
            <a:grpSpLocks/>
          </p:cNvGrpSpPr>
          <p:nvPr/>
        </p:nvGrpSpPr>
        <p:grpSpPr bwMode="auto">
          <a:xfrm>
            <a:off x="623888" y="5051425"/>
            <a:ext cx="6653212" cy="663575"/>
            <a:chOff x="464" y="2126"/>
            <a:chExt cx="4191" cy="418"/>
          </a:xfrm>
        </p:grpSpPr>
        <p:sp>
          <p:nvSpPr>
            <p:cNvPr id="12" name="Text Box 32"/>
            <p:cNvSpPr txBox="1">
              <a:spLocks noChangeArrowheads="1"/>
            </p:cNvSpPr>
            <p:nvPr/>
          </p:nvSpPr>
          <p:spPr bwMode="auto">
            <a:xfrm>
              <a:off x="782" y="2189"/>
              <a:ext cx="3873"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Обычно эти требования противоречивы!</a:t>
              </a:r>
            </a:p>
          </p:txBody>
        </p:sp>
        <p:sp>
          <p:nvSpPr>
            <p:cNvPr id="41995"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dissolve">
                                      <p:cBhvr>
                                        <p:cTn id="25" dur="500"/>
                                        <p:tgtEl>
                                          <p:spTgt spid="8">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Effect transition="in" filter="dissolve">
                                      <p:cBhvr>
                                        <p:cTn id="28" dur="500"/>
                                        <p:tgtEl>
                                          <p:spTgt spid="8">
                                            <p:txEl>
                                              <p:pRg st="1" end="1"/>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dissolve">
                                      <p:cBhvr>
                                        <p:cTn id="36" dur="500"/>
                                        <p:tgtEl>
                                          <p:spTgt spid="8">
                                            <p:txEl>
                                              <p:pRg st="2" end="2"/>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dissolve">
                                      <p:cBhvr>
                                        <p:cTn id="39" dur="500"/>
                                        <p:tgtEl>
                                          <p:spTgt spid="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dissolv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build="p"/>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Заголовок 1"/>
          <p:cNvSpPr>
            <a:spLocks noGrp="1"/>
          </p:cNvSpPr>
          <p:nvPr>
            <p:ph type="title"/>
          </p:nvPr>
        </p:nvSpPr>
        <p:spPr>
          <a:xfrm>
            <a:off x="311150" y="301625"/>
            <a:ext cx="8375650" cy="471488"/>
          </a:xfrm>
        </p:spPr>
        <p:txBody>
          <a:bodyPr/>
          <a:lstStyle/>
          <a:p>
            <a:r>
              <a:rPr lang="ru-RU" altLang="ru-RU" smtClean="0"/>
              <a:t>Временн</a:t>
            </a:r>
            <a:r>
              <a:rPr lang="en-US" altLang="ru-RU" smtClean="0"/>
              <a:t>á</a:t>
            </a:r>
            <a:r>
              <a:rPr lang="ru-RU" altLang="ru-RU" smtClean="0"/>
              <a:t>я сложность</a:t>
            </a:r>
          </a:p>
        </p:txBody>
      </p:sp>
      <p:sp>
        <p:nvSpPr>
          <p:cNvPr id="43011"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3428E3F8-0A84-4CD4-9154-26F5753CB621}" type="slidenum">
              <a:rPr lang="ru-RU" altLang="ru-RU" sz="1400" smtClean="0"/>
              <a:pPr eaLnBrk="1" hangingPunct="1">
                <a:spcBef>
                  <a:spcPct val="0"/>
                </a:spcBef>
                <a:buFontTx/>
                <a:buNone/>
              </a:pPr>
              <a:t>38</a:t>
            </a:fld>
            <a:endParaRPr lang="ru-RU" altLang="ru-RU" sz="1400" smtClean="0"/>
          </a:p>
        </p:txBody>
      </p:sp>
      <p:sp>
        <p:nvSpPr>
          <p:cNvPr id="4" name="Прямоугольник 3"/>
          <p:cNvSpPr>
            <a:spLocks noChangeArrowheads="1"/>
          </p:cNvSpPr>
          <p:nvPr/>
        </p:nvSpPr>
        <p:spPr bwMode="auto">
          <a:xfrm>
            <a:off x="396875" y="835025"/>
            <a:ext cx="93567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7675" indent="-447675"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400" i="1">
                <a:solidFill>
                  <a:srgbClr val="000000"/>
                </a:solidFill>
                <a:latin typeface="Times New Roman" pitchFamily="18" charset="0"/>
                <a:cs typeface="Times New Roman" pitchFamily="18" charset="0"/>
              </a:rPr>
              <a:t>T</a:t>
            </a:r>
            <a:r>
              <a:rPr lang="en-US" altLang="ru-RU" sz="2400">
                <a:solidFill>
                  <a:srgbClr val="000000"/>
                </a:solidFill>
              </a:rPr>
              <a:t> – </a:t>
            </a:r>
            <a:r>
              <a:rPr lang="ru-RU" altLang="ru-RU" sz="2400">
                <a:solidFill>
                  <a:srgbClr val="000000"/>
                </a:solidFill>
              </a:rPr>
              <a:t>количество элементарных операций универсального исполнителя (компьютера)</a:t>
            </a:r>
            <a:endParaRPr lang="ru-RU" altLang="ru-RU" sz="1800"/>
          </a:p>
        </p:txBody>
      </p:sp>
      <p:grpSp>
        <p:nvGrpSpPr>
          <p:cNvPr id="2" name="Group 34"/>
          <p:cNvGrpSpPr>
            <a:grpSpLocks/>
          </p:cNvGrpSpPr>
          <p:nvPr/>
        </p:nvGrpSpPr>
        <p:grpSpPr bwMode="auto">
          <a:xfrm>
            <a:off x="500063" y="1698625"/>
            <a:ext cx="6653212" cy="663575"/>
            <a:chOff x="464" y="2126"/>
            <a:chExt cx="4191" cy="418"/>
          </a:xfrm>
        </p:grpSpPr>
        <p:sp>
          <p:nvSpPr>
            <p:cNvPr id="6" name="Text Box 32"/>
            <p:cNvSpPr txBox="1">
              <a:spLocks noChangeArrowheads="1"/>
            </p:cNvSpPr>
            <p:nvPr/>
          </p:nvSpPr>
          <p:spPr bwMode="auto">
            <a:xfrm>
              <a:off x="782" y="2165"/>
              <a:ext cx="3873" cy="330"/>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a:t>
              </a:r>
              <a:r>
                <a:rPr lang="en-US" sz="2400" i="1" dirty="0">
                  <a:latin typeface="Times New Roman" pitchFamily="18" charset="0"/>
                  <a:cs typeface="Times New Roman" pitchFamily="18" charset="0"/>
                </a:rPr>
                <a:t>T</a:t>
              </a:r>
              <a:r>
                <a:rPr lang="en-US" sz="2400" dirty="0"/>
                <a:t> </a:t>
              </a:r>
              <a:r>
                <a:rPr lang="ru-RU" sz="2400" dirty="0"/>
                <a:t>зависит от размера входных данных </a:t>
              </a:r>
              <a:r>
                <a:rPr lang="en-US" sz="2800" i="1" dirty="0">
                  <a:latin typeface="Times New Roman" pitchFamily="18" charset="0"/>
                  <a:cs typeface="Times New Roman" pitchFamily="18" charset="0"/>
                </a:rPr>
                <a:t>n</a:t>
              </a:r>
              <a:r>
                <a:rPr lang="ru-RU" sz="2400" dirty="0"/>
                <a:t>!</a:t>
              </a:r>
            </a:p>
          </p:txBody>
        </p:sp>
        <p:sp>
          <p:nvSpPr>
            <p:cNvPr id="43024"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
        <p:nvSpPr>
          <p:cNvPr id="52227" name="Rectangle 3"/>
          <p:cNvSpPr>
            <a:spLocks noChangeArrowheads="1"/>
          </p:cNvSpPr>
          <p:nvPr/>
        </p:nvSpPr>
        <p:spPr bwMode="auto">
          <a:xfrm>
            <a:off x="485775" y="2419350"/>
            <a:ext cx="7259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ru-RU" altLang="ru-RU" sz="2400">
                <a:cs typeface="Times New Roman" pitchFamily="18" charset="0"/>
              </a:rPr>
              <a:t>Временная сложность алгоритма – функция </a:t>
            </a:r>
            <a:r>
              <a:rPr lang="en-US" altLang="ru-RU" sz="2400" i="1">
                <a:latin typeface="Times New Roman" pitchFamily="18" charset="0"/>
                <a:cs typeface="Times New Roman" pitchFamily="18" charset="0"/>
              </a:rPr>
              <a:t>T</a:t>
            </a:r>
            <a:r>
              <a:rPr lang="en-US" altLang="ru-RU" sz="2400">
                <a:latin typeface="Times New Roman" pitchFamily="18" charset="0"/>
                <a:cs typeface="Times New Roman" pitchFamily="18" charset="0"/>
              </a:rPr>
              <a:t>(</a:t>
            </a:r>
            <a:r>
              <a:rPr lang="en-US" altLang="ru-RU" sz="2400" i="1">
                <a:latin typeface="Times New Roman" pitchFamily="18" charset="0"/>
                <a:cs typeface="Times New Roman" pitchFamily="18" charset="0"/>
              </a:rPr>
              <a:t>n</a:t>
            </a:r>
            <a:r>
              <a:rPr lang="en-US" altLang="ru-RU" sz="2400">
                <a:latin typeface="Times New Roman" pitchFamily="18" charset="0"/>
                <a:cs typeface="Times New Roman" pitchFamily="18" charset="0"/>
              </a:rPr>
              <a:t>)</a:t>
            </a:r>
            <a:r>
              <a:rPr lang="en-US" altLang="ru-RU" sz="2400">
                <a:cs typeface="Times New Roman" pitchFamily="18" charset="0"/>
              </a:rPr>
              <a:t>.</a:t>
            </a:r>
            <a:endParaRPr lang="ru-RU" altLang="ru-RU" sz="2400"/>
          </a:p>
        </p:txBody>
      </p:sp>
      <p:sp>
        <p:nvSpPr>
          <p:cNvPr id="52229" name="Rectangle 5"/>
          <p:cNvSpPr>
            <a:spLocks noChangeArrowheads="1"/>
          </p:cNvSpPr>
          <p:nvPr/>
        </p:nvSpPr>
        <p:spPr bwMode="auto">
          <a:xfrm>
            <a:off x="485775" y="2895600"/>
            <a:ext cx="83248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marL="361950" indent="-3619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ru-RU" altLang="ru-RU" sz="2400" i="1">
                <a:cs typeface="Times New Roman" pitchFamily="18" charset="0"/>
              </a:rPr>
              <a:t>Задача </a:t>
            </a:r>
            <a:r>
              <a:rPr lang="ru-RU" altLang="ru-RU" sz="2400">
                <a:cs typeface="Times New Roman" pitchFamily="18" charset="0"/>
              </a:rPr>
              <a:t>1. Вычислить сумму первых трёх элементов массива (при </a:t>
            </a:r>
            <a:r>
              <a:rPr lang="en-US" altLang="ru-RU" sz="2800" i="1">
                <a:latin typeface="Times New Roman" pitchFamily="18" charset="0"/>
                <a:cs typeface="Times New Roman" pitchFamily="18" charset="0"/>
              </a:rPr>
              <a:t>n</a:t>
            </a:r>
            <a:r>
              <a:rPr lang="en-US" altLang="ru-RU" sz="2800">
                <a:latin typeface="Times New Roman" pitchFamily="18" charset="0"/>
                <a:cs typeface="Times New Roman" pitchFamily="18" charset="0"/>
              </a:rPr>
              <a:t> </a:t>
            </a:r>
            <a:r>
              <a:rPr lang="en-US" altLang="ru-RU" sz="2400">
                <a:latin typeface="Times New Roman" pitchFamily="18" charset="0"/>
                <a:cs typeface="Times New Roman" pitchFamily="18" charset="0"/>
                <a:sym typeface="Symbol" pitchFamily="18" charset="2"/>
              </a:rPr>
              <a:t> 3</a:t>
            </a:r>
            <a:r>
              <a:rPr lang="en-US" altLang="ru-RU" sz="2400">
                <a:cs typeface="Times New Roman" pitchFamily="18" charset="0"/>
                <a:sym typeface="Symbol" pitchFamily="18" charset="2"/>
              </a:rPr>
              <a:t>).</a:t>
            </a:r>
            <a:r>
              <a:rPr lang="ru-RU" altLang="ru-RU" sz="2400">
                <a:cs typeface="Times New Roman" pitchFamily="18" charset="0"/>
              </a:rPr>
              <a:t> </a:t>
            </a:r>
            <a:endParaRPr lang="ru-RU" altLang="ru-RU" sz="2400"/>
          </a:p>
        </p:txBody>
      </p:sp>
      <p:sp>
        <p:nvSpPr>
          <p:cNvPr id="52231" name="Rectangle 7"/>
          <p:cNvSpPr>
            <a:spLocks noChangeArrowheads="1"/>
          </p:cNvSpPr>
          <p:nvPr/>
        </p:nvSpPr>
        <p:spPr bwMode="auto">
          <a:xfrm>
            <a:off x="990600" y="3876675"/>
            <a:ext cx="4086225" cy="461963"/>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eaLnBrk="0" hangingPunct="0">
              <a:defRPr/>
            </a:pPr>
            <a:r>
              <a:rPr lang="ru-RU" sz="2400" b="1" dirty="0" err="1">
                <a:latin typeface="Courier New" pitchFamily="49" charset="0"/>
                <a:ea typeface="Times New Roman" pitchFamily="18" charset="0"/>
                <a:cs typeface="Courier New" pitchFamily="49" charset="0"/>
              </a:rPr>
              <a:t>Sum:=</a:t>
            </a:r>
            <a:r>
              <a:rPr lang="ru-RU" sz="2400" b="1" dirty="0">
                <a:latin typeface="+mn-lt"/>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A[</a:t>
            </a:r>
            <a:r>
              <a:rPr lang="ru-RU" sz="2400" b="1" dirty="0">
                <a:solidFill>
                  <a:srgbClr val="00B0F0"/>
                </a:solidFill>
                <a:latin typeface="Courier New" pitchFamily="49" charset="0"/>
                <a:ea typeface="Times New Roman" pitchFamily="18" charset="0"/>
                <a:cs typeface="Courier New" pitchFamily="49" charset="0"/>
              </a:rPr>
              <a:t>1</a:t>
            </a:r>
            <a:r>
              <a:rPr lang="ru-RU" sz="2400" b="1" dirty="0">
                <a:latin typeface="Courier New" pitchFamily="49" charset="0"/>
                <a:ea typeface="Times New Roman" pitchFamily="18" charset="0"/>
                <a:cs typeface="Courier New" pitchFamily="49" charset="0"/>
              </a:rPr>
              <a:t>]</a:t>
            </a:r>
            <a:r>
              <a:rPr lang="ru-RU" sz="2400" b="1" dirty="0">
                <a:latin typeface="+mn-lt"/>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a:t>
            </a:r>
            <a:r>
              <a:rPr lang="ru-RU" sz="2400" b="1" dirty="0">
                <a:latin typeface="+mn-lt"/>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A[</a:t>
            </a:r>
            <a:r>
              <a:rPr lang="ru-RU" sz="2400" b="1" dirty="0">
                <a:solidFill>
                  <a:srgbClr val="00B0F0"/>
                </a:solidFill>
                <a:latin typeface="Courier New" pitchFamily="49" charset="0"/>
                <a:ea typeface="Times New Roman" pitchFamily="18" charset="0"/>
                <a:cs typeface="Courier New" pitchFamily="49" charset="0"/>
              </a:rPr>
              <a:t>2</a:t>
            </a:r>
            <a:r>
              <a:rPr lang="ru-RU" sz="2400" b="1" dirty="0">
                <a:latin typeface="Courier New" pitchFamily="49" charset="0"/>
                <a:ea typeface="Times New Roman" pitchFamily="18" charset="0"/>
                <a:cs typeface="Courier New" pitchFamily="49" charset="0"/>
              </a:rPr>
              <a:t>]</a:t>
            </a:r>
            <a:r>
              <a:rPr lang="ru-RU" sz="2400" b="1" dirty="0">
                <a:latin typeface="+mn-lt"/>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a:t>
            </a:r>
            <a:r>
              <a:rPr lang="ru-RU" sz="2400" b="1" dirty="0">
                <a:latin typeface="+mn-lt"/>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A[</a:t>
            </a:r>
            <a:r>
              <a:rPr lang="ru-RU" sz="2400" b="1" dirty="0">
                <a:solidFill>
                  <a:srgbClr val="00B0F0"/>
                </a:solidFill>
                <a:latin typeface="Courier New" pitchFamily="49" charset="0"/>
                <a:ea typeface="Times New Roman" pitchFamily="18" charset="0"/>
                <a:cs typeface="Courier New" pitchFamily="49" charset="0"/>
              </a:rPr>
              <a:t>3</a:t>
            </a:r>
            <a:r>
              <a:rPr lang="ru-RU" sz="2400" b="1" dirty="0">
                <a:latin typeface="Courier New" pitchFamily="49" charset="0"/>
                <a:ea typeface="Times New Roman" pitchFamily="18" charset="0"/>
                <a:cs typeface="Courier New" pitchFamily="49" charset="0"/>
              </a:rPr>
              <a:t>]</a:t>
            </a:r>
            <a:endParaRPr lang="ru-RU" sz="2400" dirty="0">
              <a:latin typeface="Arial" pitchFamily="34" charset="0"/>
            </a:endParaRPr>
          </a:p>
        </p:txBody>
      </p:sp>
      <p:sp>
        <p:nvSpPr>
          <p:cNvPr id="15" name="Прямоугольник 14"/>
          <p:cNvSpPr>
            <a:spLocks noChangeArrowheads="1"/>
          </p:cNvSpPr>
          <p:nvPr/>
        </p:nvSpPr>
        <p:spPr bwMode="auto">
          <a:xfrm>
            <a:off x="5278438" y="3892550"/>
            <a:ext cx="1212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400" i="1">
                <a:solidFill>
                  <a:srgbClr val="000000"/>
                </a:solidFill>
                <a:latin typeface="Times New Roman" pitchFamily="18" charset="0"/>
                <a:cs typeface="Times New Roman" pitchFamily="18" charset="0"/>
                <a:sym typeface="Symbol" pitchFamily="18" charset="2"/>
              </a:rPr>
              <a:t>T</a:t>
            </a:r>
            <a:r>
              <a:rPr lang="en-US" altLang="ru-RU" sz="2400">
                <a:solidFill>
                  <a:srgbClr val="000000"/>
                </a:solidFill>
                <a:latin typeface="Times New Roman" pitchFamily="18" charset="0"/>
                <a:cs typeface="Times New Roman" pitchFamily="18" charset="0"/>
                <a:sym typeface="Symbol" pitchFamily="18" charset="2"/>
              </a:rPr>
              <a:t>(</a:t>
            </a:r>
            <a:r>
              <a:rPr lang="en-US" altLang="ru-RU" sz="2400" i="1">
                <a:solidFill>
                  <a:srgbClr val="000000"/>
                </a:solidFill>
                <a:latin typeface="Times New Roman" pitchFamily="18" charset="0"/>
                <a:cs typeface="Times New Roman" pitchFamily="18" charset="0"/>
                <a:sym typeface="Symbol" pitchFamily="18" charset="2"/>
              </a:rPr>
              <a:t>n</a:t>
            </a:r>
            <a:r>
              <a:rPr lang="en-US" altLang="ru-RU" sz="2400">
                <a:solidFill>
                  <a:srgbClr val="000000"/>
                </a:solidFill>
                <a:latin typeface="Times New Roman" pitchFamily="18" charset="0"/>
                <a:cs typeface="Times New Roman" pitchFamily="18" charset="0"/>
                <a:sym typeface="Symbol" pitchFamily="18" charset="2"/>
              </a:rPr>
              <a:t>) = 3</a:t>
            </a:r>
            <a:endParaRPr lang="ru-RU" altLang="ru-RU" sz="1800"/>
          </a:p>
        </p:txBody>
      </p:sp>
      <p:sp>
        <p:nvSpPr>
          <p:cNvPr id="16" name="AutoShape 18"/>
          <p:cNvSpPr>
            <a:spLocks noChangeArrowheads="1"/>
          </p:cNvSpPr>
          <p:nvPr/>
        </p:nvSpPr>
        <p:spPr bwMode="auto">
          <a:xfrm>
            <a:off x="6802438" y="3400425"/>
            <a:ext cx="2036762" cy="1057275"/>
          </a:xfrm>
          <a:prstGeom prst="wedgeRoundRectCallout">
            <a:avLst>
              <a:gd name="adj1" fmla="val -69505"/>
              <a:gd name="adj2" fmla="val 20556"/>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en-US" altLang="zh-CN" sz="2400">
                <a:ea typeface="SimSun" pitchFamily="2" charset="-122"/>
              </a:rPr>
              <a:t>2 </a:t>
            </a:r>
            <a:r>
              <a:rPr lang="ru-RU" altLang="zh-CN" sz="2400">
                <a:ea typeface="SimSun" pitchFamily="2" charset="-122"/>
              </a:rPr>
              <a:t>сложения + запись в память</a:t>
            </a:r>
            <a:endParaRPr lang="ru-RU" altLang="ru-RU" sz="2400"/>
          </a:p>
        </p:txBody>
      </p:sp>
      <p:sp>
        <p:nvSpPr>
          <p:cNvPr id="17" name="Rectangle 5"/>
          <p:cNvSpPr>
            <a:spLocks noChangeArrowheads="1"/>
          </p:cNvSpPr>
          <p:nvPr/>
        </p:nvSpPr>
        <p:spPr bwMode="auto">
          <a:xfrm>
            <a:off x="485775" y="4419600"/>
            <a:ext cx="8324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marL="361950" indent="-3619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ru-RU" altLang="ru-RU" sz="2400" i="1">
                <a:cs typeface="Times New Roman" pitchFamily="18" charset="0"/>
              </a:rPr>
              <a:t>Задача </a:t>
            </a:r>
            <a:r>
              <a:rPr lang="en-US" altLang="ru-RU" sz="2400">
                <a:cs typeface="Times New Roman" pitchFamily="18" charset="0"/>
              </a:rPr>
              <a:t>2</a:t>
            </a:r>
            <a:r>
              <a:rPr lang="ru-RU" altLang="ru-RU" sz="2400">
                <a:cs typeface="Times New Roman" pitchFamily="18" charset="0"/>
              </a:rPr>
              <a:t>. Вычислить сумму всех элементов массива</a:t>
            </a:r>
            <a:r>
              <a:rPr lang="en-US" altLang="ru-RU" sz="2400">
                <a:cs typeface="Times New Roman" pitchFamily="18" charset="0"/>
                <a:sym typeface="Symbol" pitchFamily="18" charset="2"/>
              </a:rPr>
              <a:t>.</a:t>
            </a:r>
            <a:r>
              <a:rPr lang="ru-RU" altLang="ru-RU" sz="2400">
                <a:cs typeface="Times New Roman" pitchFamily="18" charset="0"/>
              </a:rPr>
              <a:t> </a:t>
            </a:r>
            <a:endParaRPr lang="ru-RU" altLang="ru-RU" sz="2400"/>
          </a:p>
        </p:txBody>
      </p:sp>
      <p:sp>
        <p:nvSpPr>
          <p:cNvPr id="18" name="Rectangle 7"/>
          <p:cNvSpPr>
            <a:spLocks noChangeArrowheads="1"/>
          </p:cNvSpPr>
          <p:nvPr/>
        </p:nvSpPr>
        <p:spPr bwMode="auto">
          <a:xfrm>
            <a:off x="990600" y="4848225"/>
            <a:ext cx="4086225" cy="1570038"/>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eaLnBrk="0" hangingPunct="0">
              <a:defRPr/>
            </a:pPr>
            <a:r>
              <a:rPr lang="ru-RU" sz="2400" b="1" dirty="0" err="1">
                <a:latin typeface="Courier New" pitchFamily="49" charset="0"/>
                <a:ea typeface="Times New Roman" pitchFamily="18" charset="0"/>
                <a:cs typeface="Courier New" pitchFamily="49" charset="0"/>
              </a:rPr>
              <a:t>Sum:=</a:t>
            </a:r>
            <a:r>
              <a:rPr lang="ru-RU" sz="2400" b="1" dirty="0">
                <a:latin typeface="+mn-lt"/>
                <a:ea typeface="Times New Roman" pitchFamily="18" charset="0"/>
                <a:cs typeface="Courier New" pitchFamily="49" charset="0"/>
              </a:rPr>
              <a:t> </a:t>
            </a:r>
            <a:r>
              <a:rPr lang="pt-BR" sz="2400" b="1" dirty="0">
                <a:solidFill>
                  <a:srgbClr val="00B0F0"/>
                </a:solidFill>
                <a:latin typeface="Courier New" pitchFamily="49" charset="0"/>
                <a:ea typeface="Times New Roman" pitchFamily="18" charset="0"/>
                <a:cs typeface="Courier New" pitchFamily="49" charset="0"/>
              </a:rPr>
              <a:t>0</a:t>
            </a:r>
          </a:p>
          <a:p>
            <a:pPr eaLnBrk="0" hangingPunct="0">
              <a:defRPr/>
            </a:pPr>
            <a:r>
              <a:rPr lang="pt-BR" sz="2400" b="1" dirty="0">
                <a:latin typeface="Courier New" pitchFamily="49" charset="0"/>
                <a:ea typeface="Times New Roman" pitchFamily="18" charset="0"/>
                <a:cs typeface="Courier New" pitchFamily="49" charset="0"/>
              </a:rPr>
              <a:t>нц для i от </a:t>
            </a:r>
            <a:r>
              <a:rPr lang="pt-BR" sz="2400" b="1" dirty="0">
                <a:solidFill>
                  <a:srgbClr val="00B0F0"/>
                </a:solidFill>
                <a:latin typeface="Courier New" pitchFamily="49" charset="0"/>
                <a:ea typeface="Times New Roman" pitchFamily="18" charset="0"/>
                <a:cs typeface="Courier New" pitchFamily="49" charset="0"/>
              </a:rPr>
              <a:t>1</a:t>
            </a:r>
            <a:r>
              <a:rPr lang="pt-BR" sz="2400" b="1" dirty="0">
                <a:latin typeface="Courier New" pitchFamily="49" charset="0"/>
                <a:ea typeface="Times New Roman" pitchFamily="18" charset="0"/>
                <a:cs typeface="Courier New" pitchFamily="49" charset="0"/>
              </a:rPr>
              <a:t> до n </a:t>
            </a:r>
          </a:p>
          <a:p>
            <a:pPr eaLnBrk="0" hangingPunct="0">
              <a:defRPr/>
            </a:pPr>
            <a:r>
              <a:rPr lang="pt-BR" sz="2400" b="1" dirty="0">
                <a:latin typeface="Courier New" pitchFamily="49" charset="0"/>
                <a:ea typeface="Times New Roman" pitchFamily="18" charset="0"/>
                <a:cs typeface="Courier New" pitchFamily="49" charset="0"/>
              </a:rPr>
              <a:t>  Sum:=</a:t>
            </a:r>
            <a:r>
              <a:rPr lang="pt-BR" sz="2400" b="1" dirty="0">
                <a:latin typeface="+mn-lt"/>
                <a:ea typeface="Times New Roman" pitchFamily="18" charset="0"/>
                <a:cs typeface="Courier New" pitchFamily="49" charset="0"/>
              </a:rPr>
              <a:t> </a:t>
            </a:r>
            <a:r>
              <a:rPr lang="pt-BR" sz="2400" b="1" dirty="0">
                <a:latin typeface="Courier New" pitchFamily="49" charset="0"/>
                <a:ea typeface="Times New Roman" pitchFamily="18" charset="0"/>
                <a:cs typeface="Courier New" pitchFamily="49" charset="0"/>
              </a:rPr>
              <a:t>Sum</a:t>
            </a:r>
            <a:r>
              <a:rPr lang="pt-BR" sz="2400" b="1" dirty="0">
                <a:latin typeface="+mn-lt"/>
                <a:ea typeface="Times New Roman" pitchFamily="18" charset="0"/>
                <a:cs typeface="Courier New" pitchFamily="49" charset="0"/>
              </a:rPr>
              <a:t> </a:t>
            </a:r>
            <a:r>
              <a:rPr lang="pt-BR" sz="2400" b="1" dirty="0">
                <a:latin typeface="Courier New" pitchFamily="49" charset="0"/>
                <a:ea typeface="Times New Roman" pitchFamily="18" charset="0"/>
                <a:cs typeface="Courier New" pitchFamily="49" charset="0"/>
              </a:rPr>
              <a:t>+</a:t>
            </a:r>
            <a:r>
              <a:rPr lang="pt-BR" sz="2400" b="1" dirty="0">
                <a:latin typeface="+mn-lt"/>
                <a:ea typeface="Times New Roman" pitchFamily="18" charset="0"/>
                <a:cs typeface="Courier New" pitchFamily="49" charset="0"/>
              </a:rPr>
              <a:t> </a:t>
            </a:r>
            <a:r>
              <a:rPr lang="pt-BR" sz="2400" b="1" dirty="0">
                <a:latin typeface="Courier New" pitchFamily="49" charset="0"/>
                <a:ea typeface="Times New Roman" pitchFamily="18" charset="0"/>
                <a:cs typeface="Courier New" pitchFamily="49" charset="0"/>
              </a:rPr>
              <a:t>A[i]</a:t>
            </a:r>
          </a:p>
          <a:p>
            <a:pPr eaLnBrk="0" hangingPunct="0">
              <a:defRPr/>
            </a:pPr>
            <a:r>
              <a:rPr lang="pt-BR" sz="2400" b="1" dirty="0">
                <a:latin typeface="Courier New" pitchFamily="49" charset="0"/>
                <a:ea typeface="Times New Roman" pitchFamily="18" charset="0"/>
                <a:cs typeface="Courier New" pitchFamily="49" charset="0"/>
              </a:rPr>
              <a:t>кц</a:t>
            </a:r>
          </a:p>
        </p:txBody>
      </p:sp>
      <p:sp>
        <p:nvSpPr>
          <p:cNvPr id="19" name="Прямоугольник 18"/>
          <p:cNvSpPr>
            <a:spLocks noChangeArrowheads="1"/>
          </p:cNvSpPr>
          <p:nvPr/>
        </p:nvSpPr>
        <p:spPr bwMode="auto">
          <a:xfrm>
            <a:off x="5278438" y="4864100"/>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400" i="1">
                <a:solidFill>
                  <a:srgbClr val="000000"/>
                </a:solidFill>
                <a:latin typeface="Times New Roman" pitchFamily="18" charset="0"/>
                <a:cs typeface="Times New Roman" pitchFamily="18" charset="0"/>
                <a:sym typeface="Symbol" pitchFamily="18" charset="2"/>
              </a:rPr>
              <a:t>T</a:t>
            </a:r>
            <a:r>
              <a:rPr lang="en-US" altLang="ru-RU" sz="2400">
                <a:solidFill>
                  <a:srgbClr val="000000"/>
                </a:solidFill>
                <a:latin typeface="Times New Roman" pitchFamily="18" charset="0"/>
                <a:cs typeface="Times New Roman" pitchFamily="18" charset="0"/>
                <a:sym typeface="Symbol" pitchFamily="18" charset="2"/>
              </a:rPr>
              <a:t>(</a:t>
            </a:r>
            <a:r>
              <a:rPr lang="en-US" altLang="ru-RU" sz="2400" i="1">
                <a:solidFill>
                  <a:srgbClr val="000000"/>
                </a:solidFill>
                <a:latin typeface="Times New Roman" pitchFamily="18" charset="0"/>
                <a:cs typeface="Times New Roman" pitchFamily="18" charset="0"/>
                <a:sym typeface="Symbol" pitchFamily="18" charset="2"/>
              </a:rPr>
              <a:t>n</a:t>
            </a:r>
            <a:r>
              <a:rPr lang="en-US" altLang="ru-RU" sz="2400">
                <a:solidFill>
                  <a:srgbClr val="000000"/>
                </a:solidFill>
                <a:latin typeface="Times New Roman" pitchFamily="18" charset="0"/>
                <a:cs typeface="Times New Roman" pitchFamily="18" charset="0"/>
                <a:sym typeface="Symbol" pitchFamily="18" charset="2"/>
              </a:rPr>
              <a:t>) = </a:t>
            </a:r>
            <a:r>
              <a:rPr lang="ru-RU" altLang="ru-RU" sz="2400">
                <a:solidFill>
                  <a:srgbClr val="000000"/>
                </a:solidFill>
                <a:latin typeface="Times New Roman" pitchFamily="18" charset="0"/>
                <a:cs typeface="Times New Roman" pitchFamily="18" charset="0"/>
                <a:sym typeface="Symbol" pitchFamily="18" charset="2"/>
              </a:rPr>
              <a:t>2</a:t>
            </a:r>
            <a:r>
              <a:rPr lang="en-US" altLang="ru-RU" sz="2400" i="1">
                <a:solidFill>
                  <a:srgbClr val="000000"/>
                </a:solidFill>
                <a:latin typeface="Times New Roman" pitchFamily="18" charset="0"/>
                <a:cs typeface="Times New Roman" pitchFamily="18" charset="0"/>
                <a:sym typeface="Symbol" pitchFamily="18" charset="2"/>
              </a:rPr>
              <a:t>n</a:t>
            </a:r>
            <a:r>
              <a:rPr lang="ru-RU" altLang="ru-RU" sz="2400" i="1">
                <a:solidFill>
                  <a:srgbClr val="000000"/>
                </a:solidFill>
                <a:latin typeface="Times New Roman" pitchFamily="18" charset="0"/>
                <a:cs typeface="Times New Roman" pitchFamily="18" charset="0"/>
                <a:sym typeface="Symbol" pitchFamily="18" charset="2"/>
              </a:rPr>
              <a:t> + </a:t>
            </a:r>
            <a:r>
              <a:rPr lang="ru-RU" altLang="ru-RU" sz="2400">
                <a:solidFill>
                  <a:srgbClr val="000000"/>
                </a:solidFill>
                <a:latin typeface="Times New Roman" pitchFamily="18" charset="0"/>
                <a:cs typeface="Times New Roman" pitchFamily="18" charset="0"/>
                <a:sym typeface="Symbol" pitchFamily="18" charset="2"/>
              </a:rPr>
              <a:t>1</a:t>
            </a:r>
            <a:endParaRPr lang="ru-RU" altLang="ru-RU" sz="1800"/>
          </a:p>
        </p:txBody>
      </p:sp>
      <p:sp>
        <p:nvSpPr>
          <p:cNvPr id="20" name="AutoShape 18"/>
          <p:cNvSpPr>
            <a:spLocks noChangeArrowheads="1"/>
          </p:cNvSpPr>
          <p:nvPr/>
        </p:nvSpPr>
        <p:spPr bwMode="auto">
          <a:xfrm>
            <a:off x="5392738" y="5505450"/>
            <a:ext cx="2836862" cy="847725"/>
          </a:xfrm>
          <a:prstGeom prst="wedgeRoundRectCallout">
            <a:avLst>
              <a:gd name="adj1" fmla="val -12269"/>
              <a:gd name="adj2" fmla="val -80093"/>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en-US" altLang="zh-CN" sz="2800" i="1">
                <a:latin typeface="Times New Roman" pitchFamily="18" charset="0"/>
                <a:ea typeface="SimSun" pitchFamily="2" charset="-122"/>
                <a:cs typeface="Times New Roman" pitchFamily="18" charset="0"/>
              </a:rPr>
              <a:t>n</a:t>
            </a:r>
            <a:r>
              <a:rPr lang="en-US" altLang="zh-CN" sz="2400">
                <a:ea typeface="SimSun" pitchFamily="2" charset="-122"/>
                <a:cs typeface="Times New Roman" pitchFamily="18" charset="0"/>
              </a:rPr>
              <a:t> </a:t>
            </a:r>
            <a:r>
              <a:rPr lang="ru-RU" altLang="zh-CN" sz="2400">
                <a:ea typeface="SimSun" pitchFamily="2" charset="-122"/>
                <a:cs typeface="Times New Roman" pitchFamily="18" charset="0"/>
              </a:rPr>
              <a:t>сложений, </a:t>
            </a:r>
            <a:r>
              <a:rPr lang="en-US" altLang="zh-CN" sz="2800" i="1">
                <a:latin typeface="Times New Roman" pitchFamily="18" charset="0"/>
                <a:ea typeface="SimSun" pitchFamily="2" charset="-122"/>
                <a:cs typeface="Times New Roman" pitchFamily="18" charset="0"/>
              </a:rPr>
              <a:t>n</a:t>
            </a:r>
            <a:r>
              <a:rPr lang="ru-RU" altLang="zh-CN" sz="2400" i="1">
                <a:latin typeface="Times New Roman" pitchFamily="18" charset="0"/>
                <a:ea typeface="SimSun" pitchFamily="2" charset="-122"/>
                <a:cs typeface="Times New Roman" pitchFamily="18" charset="0"/>
              </a:rPr>
              <a:t>+</a:t>
            </a:r>
            <a:r>
              <a:rPr lang="ru-RU" altLang="zh-CN" sz="2400">
                <a:latin typeface="Times New Roman" pitchFamily="18" charset="0"/>
                <a:ea typeface="SimSun" pitchFamily="2" charset="-122"/>
                <a:cs typeface="Times New Roman" pitchFamily="18" charset="0"/>
              </a:rPr>
              <a:t>1</a:t>
            </a:r>
            <a:r>
              <a:rPr lang="en-US" altLang="zh-CN" sz="2400">
                <a:ea typeface="SimSun" pitchFamily="2" charset="-122"/>
              </a:rPr>
              <a:t> </a:t>
            </a:r>
            <a:r>
              <a:rPr lang="ru-RU" altLang="zh-CN" sz="2400">
                <a:ea typeface="SimSun" pitchFamily="2" charset="-122"/>
              </a:rPr>
              <a:t>операций записи</a:t>
            </a:r>
            <a:endParaRPr lang="ru-RU" altLang="ru-RU"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227"/>
                                        </p:tgtEl>
                                        <p:attrNameLst>
                                          <p:attrName>style.visibility</p:attrName>
                                        </p:attrNameLst>
                                      </p:cBhvr>
                                      <p:to>
                                        <p:strVal val="visible"/>
                                      </p:to>
                                    </p:set>
                                    <p:animEffect transition="in" filter="dissolve">
                                      <p:cBhvr>
                                        <p:cTn id="17" dur="500"/>
                                        <p:tgtEl>
                                          <p:spTgt spid="522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2229"/>
                                        </p:tgtEl>
                                        <p:attrNameLst>
                                          <p:attrName>style.visibility</p:attrName>
                                        </p:attrNameLst>
                                      </p:cBhvr>
                                      <p:to>
                                        <p:strVal val="visible"/>
                                      </p:to>
                                    </p:set>
                                    <p:animEffect transition="in" filter="dissolve">
                                      <p:cBhvr>
                                        <p:cTn id="22" dur="500"/>
                                        <p:tgtEl>
                                          <p:spTgt spid="522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2231"/>
                                        </p:tgtEl>
                                        <p:attrNameLst>
                                          <p:attrName>style.visibility</p:attrName>
                                        </p:attrNameLst>
                                      </p:cBhvr>
                                      <p:to>
                                        <p:strVal val="visible"/>
                                      </p:to>
                                    </p:set>
                                    <p:animEffect transition="in" filter="dissolve">
                                      <p:cBhvr>
                                        <p:cTn id="27" dur="500"/>
                                        <p:tgtEl>
                                          <p:spTgt spid="522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ssolve">
                                      <p:cBhvr>
                                        <p:cTn id="35" dur="500"/>
                                        <p:tgtEl>
                                          <p:spTgt spid="1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dissolve">
                                      <p:cBhvr>
                                        <p:cTn id="45" dur="500"/>
                                        <p:tgtEl>
                                          <p:spTgt spid="1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dissolve">
                                      <p:cBhvr>
                                        <p:cTn id="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2227" grpId="0"/>
      <p:bldP spid="52229" grpId="0"/>
      <p:bldP spid="52231" grpId="0" animBg="1"/>
      <p:bldP spid="15" grpId="0"/>
      <p:bldP spid="16" grpId="0" animBg="1"/>
      <p:bldP spid="17" grpId="0"/>
      <p:bldP spid="18" grpId="0" animBg="1"/>
      <p:bldP spid="19" grpId="0"/>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Заголовок 1"/>
          <p:cNvSpPr>
            <a:spLocks noGrp="1"/>
          </p:cNvSpPr>
          <p:nvPr>
            <p:ph type="title"/>
          </p:nvPr>
        </p:nvSpPr>
        <p:spPr>
          <a:xfrm>
            <a:off x="311150" y="301625"/>
            <a:ext cx="8375650" cy="471488"/>
          </a:xfrm>
        </p:spPr>
        <p:txBody>
          <a:bodyPr/>
          <a:lstStyle/>
          <a:p>
            <a:r>
              <a:rPr lang="ru-RU" altLang="ru-RU" smtClean="0"/>
              <a:t>Временн</a:t>
            </a:r>
            <a:r>
              <a:rPr lang="en-US" altLang="ru-RU" smtClean="0"/>
              <a:t>á</a:t>
            </a:r>
            <a:r>
              <a:rPr lang="ru-RU" altLang="ru-RU" smtClean="0"/>
              <a:t>я сложность</a:t>
            </a:r>
          </a:p>
        </p:txBody>
      </p:sp>
      <p:sp>
        <p:nvSpPr>
          <p:cNvPr id="44035"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EB9768AE-8EAF-4CE9-824E-317D023B43D9}" type="slidenum">
              <a:rPr lang="ru-RU" altLang="ru-RU" sz="1400" smtClean="0"/>
              <a:pPr eaLnBrk="1" hangingPunct="1">
                <a:spcBef>
                  <a:spcPct val="0"/>
                </a:spcBef>
                <a:buFontTx/>
                <a:buNone/>
              </a:pPr>
              <a:t>39</a:t>
            </a:fld>
            <a:endParaRPr lang="ru-RU" altLang="ru-RU" sz="1400" smtClean="0"/>
          </a:p>
        </p:txBody>
      </p:sp>
      <p:sp>
        <p:nvSpPr>
          <p:cNvPr id="17" name="Rectangle 5"/>
          <p:cNvSpPr>
            <a:spLocks noChangeArrowheads="1"/>
          </p:cNvSpPr>
          <p:nvPr/>
        </p:nvSpPr>
        <p:spPr bwMode="auto">
          <a:xfrm>
            <a:off x="381000" y="790575"/>
            <a:ext cx="8324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marL="361950" indent="-3619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ru-RU" altLang="ru-RU" sz="2400" i="1">
                <a:cs typeface="Times New Roman" pitchFamily="18" charset="0"/>
              </a:rPr>
              <a:t>Задача 3</a:t>
            </a:r>
            <a:r>
              <a:rPr lang="ru-RU" altLang="ru-RU" sz="2400">
                <a:cs typeface="Times New Roman" pitchFamily="18" charset="0"/>
              </a:rPr>
              <a:t>. </a:t>
            </a:r>
            <a:r>
              <a:rPr lang="ru-RU" altLang="ru-RU" sz="2400"/>
              <a:t>Отсортировать все элементы массива по возрастанию методом выбора.</a:t>
            </a:r>
            <a:r>
              <a:rPr lang="ru-RU" altLang="ru-RU" sz="2400">
                <a:cs typeface="Times New Roman" pitchFamily="18" charset="0"/>
              </a:rPr>
              <a:t> </a:t>
            </a:r>
            <a:endParaRPr lang="ru-RU" altLang="ru-RU" sz="2400"/>
          </a:p>
        </p:txBody>
      </p:sp>
      <p:sp>
        <p:nvSpPr>
          <p:cNvPr id="18" name="Rectangle 7"/>
          <p:cNvSpPr>
            <a:spLocks noChangeArrowheads="1"/>
          </p:cNvSpPr>
          <p:nvPr/>
        </p:nvSpPr>
        <p:spPr bwMode="auto">
          <a:xfrm>
            <a:off x="533400" y="1590675"/>
            <a:ext cx="7867650" cy="3140075"/>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eaLnBrk="0" hangingPunct="0">
              <a:defRPr/>
            </a:pPr>
            <a:r>
              <a:rPr lang="ru-RU" sz="2200" b="1" dirty="0" err="1">
                <a:latin typeface="Courier New" pitchFamily="49" charset="0"/>
                <a:ea typeface="Times New Roman" pitchFamily="18" charset="0"/>
                <a:cs typeface="Courier New" pitchFamily="49" charset="0"/>
              </a:rPr>
              <a:t>нц</a:t>
            </a:r>
            <a:r>
              <a:rPr lang="ru-RU" sz="2200" b="1" dirty="0">
                <a:latin typeface="Courier New" pitchFamily="49" charset="0"/>
                <a:ea typeface="Times New Roman" pitchFamily="18" charset="0"/>
                <a:cs typeface="Courier New" pitchFamily="49" charset="0"/>
              </a:rPr>
              <a:t> для </a:t>
            </a:r>
            <a:r>
              <a:rPr lang="en-US" sz="2200" b="1" dirty="0" err="1">
                <a:latin typeface="Courier New" pitchFamily="49" charset="0"/>
                <a:ea typeface="Times New Roman" pitchFamily="18" charset="0"/>
                <a:cs typeface="Courier New" pitchFamily="49" charset="0"/>
              </a:rPr>
              <a:t>i</a:t>
            </a:r>
            <a:r>
              <a:rPr lang="en-US" sz="2200" b="1" dirty="0">
                <a:latin typeface="Courier New" pitchFamily="49" charset="0"/>
                <a:ea typeface="Times New Roman" pitchFamily="18" charset="0"/>
                <a:cs typeface="Courier New" pitchFamily="49" charset="0"/>
              </a:rPr>
              <a:t> </a:t>
            </a:r>
            <a:r>
              <a:rPr lang="ru-RU" sz="2200" b="1" dirty="0">
                <a:latin typeface="Courier New" pitchFamily="49" charset="0"/>
                <a:ea typeface="Times New Roman" pitchFamily="18" charset="0"/>
                <a:cs typeface="Courier New" pitchFamily="49" charset="0"/>
              </a:rPr>
              <a:t>от </a:t>
            </a:r>
            <a:r>
              <a:rPr lang="ru-RU" sz="2200" b="1" dirty="0">
                <a:solidFill>
                  <a:srgbClr val="00B0F0"/>
                </a:solidFill>
                <a:latin typeface="Courier New" pitchFamily="49" charset="0"/>
                <a:ea typeface="Times New Roman" pitchFamily="18" charset="0"/>
                <a:cs typeface="Courier New" pitchFamily="49" charset="0"/>
              </a:rPr>
              <a:t>1</a:t>
            </a:r>
            <a:r>
              <a:rPr lang="ru-RU" sz="2200" b="1" dirty="0">
                <a:latin typeface="Courier New" pitchFamily="49" charset="0"/>
                <a:ea typeface="Times New Roman" pitchFamily="18" charset="0"/>
                <a:cs typeface="Courier New" pitchFamily="49" charset="0"/>
              </a:rPr>
              <a:t> до </a:t>
            </a:r>
            <a:r>
              <a:rPr lang="en-US" sz="2200" b="1" dirty="0">
                <a:latin typeface="Courier New" pitchFamily="49" charset="0"/>
                <a:ea typeface="Times New Roman" pitchFamily="18" charset="0"/>
                <a:cs typeface="Courier New" pitchFamily="49" charset="0"/>
              </a:rPr>
              <a:t>n-</a:t>
            </a:r>
            <a:r>
              <a:rPr lang="en-US" sz="2200" b="1" dirty="0">
                <a:solidFill>
                  <a:srgbClr val="00B0F0"/>
                </a:solidFill>
                <a:latin typeface="Courier New" pitchFamily="49" charset="0"/>
                <a:ea typeface="Times New Roman" pitchFamily="18" charset="0"/>
                <a:cs typeface="Courier New" pitchFamily="49" charset="0"/>
              </a:rPr>
              <a:t>1</a:t>
            </a:r>
            <a:r>
              <a:rPr lang="en-US" sz="2200" b="1" dirty="0">
                <a:latin typeface="Courier New" pitchFamily="49" charset="0"/>
                <a:ea typeface="Times New Roman" pitchFamily="18" charset="0"/>
                <a:cs typeface="Courier New" pitchFamily="49" charset="0"/>
              </a:rPr>
              <a:t> </a:t>
            </a:r>
          </a:p>
          <a:p>
            <a:pPr eaLnBrk="0" hangingPunct="0">
              <a:defRPr/>
            </a:pPr>
            <a:r>
              <a:rPr lang="en-US" sz="2200" b="1" dirty="0">
                <a:latin typeface="Courier New" pitchFamily="49" charset="0"/>
                <a:ea typeface="Times New Roman" pitchFamily="18" charset="0"/>
                <a:cs typeface="Courier New" pitchFamily="49" charset="0"/>
              </a:rPr>
              <a:t>  </a:t>
            </a:r>
            <a:r>
              <a:rPr lang="en-US" sz="2200" b="1" dirty="0" err="1">
                <a:latin typeface="Courier New" pitchFamily="49" charset="0"/>
                <a:ea typeface="Times New Roman" pitchFamily="18" charset="0"/>
                <a:cs typeface="Courier New" pitchFamily="49" charset="0"/>
              </a:rPr>
              <a:t>nMin</a:t>
            </a:r>
            <a:r>
              <a:rPr lang="en-US" sz="2200" b="1" dirty="0">
                <a:latin typeface="Courier New" pitchFamily="49" charset="0"/>
                <a:ea typeface="Times New Roman" pitchFamily="18" charset="0"/>
                <a:cs typeface="Courier New" pitchFamily="49" charset="0"/>
              </a:rPr>
              <a:t>:=</a:t>
            </a:r>
            <a:r>
              <a:rPr lang="en-US" sz="2200" b="1" dirty="0">
                <a:latin typeface="+mn-lt"/>
                <a:ea typeface="Times New Roman" pitchFamily="18" charset="0"/>
                <a:cs typeface="Courier New" pitchFamily="49" charset="0"/>
              </a:rPr>
              <a:t> </a:t>
            </a:r>
            <a:r>
              <a:rPr lang="en-US" sz="2200" b="1" dirty="0" err="1">
                <a:latin typeface="Courier New" pitchFamily="49" charset="0"/>
                <a:ea typeface="Times New Roman" pitchFamily="18" charset="0"/>
                <a:cs typeface="Courier New" pitchFamily="49" charset="0"/>
              </a:rPr>
              <a:t>i</a:t>
            </a:r>
            <a:r>
              <a:rPr lang="en-US" sz="2200" b="1" dirty="0">
                <a:latin typeface="Courier New" pitchFamily="49" charset="0"/>
                <a:ea typeface="Times New Roman" pitchFamily="18" charset="0"/>
                <a:cs typeface="Courier New" pitchFamily="49" charset="0"/>
              </a:rPr>
              <a:t>;</a:t>
            </a:r>
          </a:p>
          <a:p>
            <a:pPr eaLnBrk="0" hangingPunct="0">
              <a:defRPr/>
            </a:pPr>
            <a:r>
              <a:rPr lang="en-US" sz="2200" b="1" dirty="0">
                <a:latin typeface="Courier New" pitchFamily="49" charset="0"/>
                <a:ea typeface="Times New Roman" pitchFamily="18" charset="0"/>
                <a:cs typeface="Courier New" pitchFamily="49" charset="0"/>
              </a:rPr>
              <a:t>  </a:t>
            </a:r>
            <a:r>
              <a:rPr lang="ru-RU" sz="2200" b="1" dirty="0" err="1">
                <a:latin typeface="Courier New" pitchFamily="49" charset="0"/>
                <a:ea typeface="Times New Roman" pitchFamily="18" charset="0"/>
                <a:cs typeface="Courier New" pitchFamily="49" charset="0"/>
              </a:rPr>
              <a:t>нц</a:t>
            </a:r>
            <a:r>
              <a:rPr lang="ru-RU" sz="2200" b="1" dirty="0">
                <a:latin typeface="Courier New" pitchFamily="49" charset="0"/>
                <a:ea typeface="Times New Roman" pitchFamily="18" charset="0"/>
                <a:cs typeface="Courier New" pitchFamily="49" charset="0"/>
              </a:rPr>
              <a:t> для </a:t>
            </a:r>
            <a:r>
              <a:rPr lang="en-US" sz="2200" b="1" dirty="0">
                <a:latin typeface="Courier New" pitchFamily="49" charset="0"/>
                <a:ea typeface="Times New Roman" pitchFamily="18" charset="0"/>
                <a:cs typeface="Courier New" pitchFamily="49" charset="0"/>
              </a:rPr>
              <a:t>j </a:t>
            </a:r>
            <a:r>
              <a:rPr lang="ru-RU" sz="2200" b="1" dirty="0">
                <a:latin typeface="Courier New" pitchFamily="49" charset="0"/>
                <a:ea typeface="Times New Roman" pitchFamily="18" charset="0"/>
                <a:cs typeface="Courier New" pitchFamily="49" charset="0"/>
              </a:rPr>
              <a:t>от </a:t>
            </a:r>
            <a:r>
              <a:rPr lang="en-US" sz="2200" b="1" dirty="0">
                <a:latin typeface="Courier New" pitchFamily="49" charset="0"/>
                <a:ea typeface="Times New Roman" pitchFamily="18" charset="0"/>
                <a:cs typeface="Courier New" pitchFamily="49" charset="0"/>
              </a:rPr>
              <a:t>i+</a:t>
            </a:r>
            <a:r>
              <a:rPr lang="en-US" sz="2200" b="1" dirty="0">
                <a:solidFill>
                  <a:srgbClr val="00B0F0"/>
                </a:solidFill>
                <a:latin typeface="Courier New" pitchFamily="49" charset="0"/>
                <a:ea typeface="Times New Roman" pitchFamily="18" charset="0"/>
                <a:cs typeface="Courier New" pitchFamily="49" charset="0"/>
              </a:rPr>
              <a:t>1</a:t>
            </a:r>
            <a:r>
              <a:rPr lang="en-US" sz="2200" b="1" dirty="0">
                <a:latin typeface="Courier New" pitchFamily="49" charset="0"/>
                <a:ea typeface="Times New Roman" pitchFamily="18" charset="0"/>
                <a:cs typeface="Courier New" pitchFamily="49" charset="0"/>
              </a:rPr>
              <a:t> </a:t>
            </a:r>
            <a:r>
              <a:rPr lang="ru-RU" sz="2200" b="1" dirty="0">
                <a:latin typeface="Courier New" pitchFamily="49" charset="0"/>
                <a:ea typeface="Times New Roman" pitchFamily="18" charset="0"/>
                <a:cs typeface="Courier New" pitchFamily="49" charset="0"/>
              </a:rPr>
              <a:t>до </a:t>
            </a:r>
            <a:r>
              <a:rPr lang="en-US" sz="2200" b="1" dirty="0">
                <a:latin typeface="Courier New" pitchFamily="49" charset="0"/>
                <a:ea typeface="Times New Roman" pitchFamily="18" charset="0"/>
                <a:cs typeface="Courier New" pitchFamily="49" charset="0"/>
              </a:rPr>
              <a:t>n </a:t>
            </a:r>
          </a:p>
          <a:p>
            <a:pPr eaLnBrk="0" hangingPunct="0">
              <a:defRPr/>
            </a:pPr>
            <a:r>
              <a:rPr lang="en-US" sz="2200" b="1" dirty="0">
                <a:latin typeface="Courier New" pitchFamily="49" charset="0"/>
                <a:ea typeface="Times New Roman" pitchFamily="18" charset="0"/>
                <a:cs typeface="Courier New" pitchFamily="49" charset="0"/>
              </a:rPr>
              <a:t>    </a:t>
            </a:r>
            <a:r>
              <a:rPr lang="ru-RU" sz="2200" b="1" dirty="0">
                <a:latin typeface="Courier New" pitchFamily="49" charset="0"/>
                <a:ea typeface="Times New Roman" pitchFamily="18" charset="0"/>
                <a:cs typeface="Courier New" pitchFamily="49" charset="0"/>
              </a:rPr>
              <a:t>если </a:t>
            </a:r>
            <a:r>
              <a:rPr lang="en-US" sz="2200" b="1" dirty="0">
                <a:latin typeface="Courier New" pitchFamily="49" charset="0"/>
                <a:ea typeface="Times New Roman" pitchFamily="18" charset="0"/>
                <a:cs typeface="Courier New" pitchFamily="49" charset="0"/>
              </a:rPr>
              <a:t>A[</a:t>
            </a:r>
            <a:r>
              <a:rPr lang="en-US" sz="2200" b="1" dirty="0" err="1">
                <a:latin typeface="Courier New" pitchFamily="49" charset="0"/>
                <a:ea typeface="Times New Roman" pitchFamily="18" charset="0"/>
                <a:cs typeface="Courier New" pitchFamily="49" charset="0"/>
              </a:rPr>
              <a:t>i</a:t>
            </a:r>
            <a:r>
              <a:rPr lang="en-US" sz="2200" b="1" dirty="0">
                <a:latin typeface="Courier New" pitchFamily="49" charset="0"/>
                <a:ea typeface="Times New Roman" pitchFamily="18" charset="0"/>
                <a:cs typeface="Courier New" pitchFamily="49" charset="0"/>
              </a:rPr>
              <a:t>]</a:t>
            </a:r>
            <a:r>
              <a:rPr lang="en-US" sz="2200" b="1" dirty="0">
                <a:latin typeface="+mn-lt"/>
                <a:ea typeface="Times New Roman" pitchFamily="18" charset="0"/>
                <a:cs typeface="Courier New" pitchFamily="49" charset="0"/>
              </a:rPr>
              <a:t> </a:t>
            </a:r>
            <a:r>
              <a:rPr lang="en-US" sz="2200" b="1" dirty="0">
                <a:latin typeface="Courier New" pitchFamily="49" charset="0"/>
                <a:ea typeface="Times New Roman" pitchFamily="18" charset="0"/>
                <a:cs typeface="Courier New" pitchFamily="49" charset="0"/>
              </a:rPr>
              <a:t>&lt;</a:t>
            </a:r>
            <a:r>
              <a:rPr lang="en-US" sz="2200" b="1" dirty="0">
                <a:latin typeface="+mn-lt"/>
                <a:ea typeface="Times New Roman" pitchFamily="18" charset="0"/>
                <a:cs typeface="Courier New" pitchFamily="49" charset="0"/>
              </a:rPr>
              <a:t> </a:t>
            </a:r>
            <a:r>
              <a:rPr lang="en-US" sz="2200" b="1" dirty="0">
                <a:latin typeface="Courier New" pitchFamily="49" charset="0"/>
                <a:ea typeface="Times New Roman" pitchFamily="18" charset="0"/>
                <a:cs typeface="Courier New" pitchFamily="49" charset="0"/>
              </a:rPr>
              <a:t>A[</a:t>
            </a:r>
            <a:r>
              <a:rPr lang="en-US" sz="2200" b="1" dirty="0" err="1">
                <a:latin typeface="Courier New" pitchFamily="49" charset="0"/>
                <a:ea typeface="Times New Roman" pitchFamily="18" charset="0"/>
                <a:cs typeface="Courier New" pitchFamily="49" charset="0"/>
              </a:rPr>
              <a:t>nMin</a:t>
            </a:r>
            <a:r>
              <a:rPr lang="en-US" sz="2200" b="1" dirty="0">
                <a:latin typeface="Courier New" pitchFamily="49" charset="0"/>
                <a:ea typeface="Times New Roman" pitchFamily="18" charset="0"/>
                <a:cs typeface="Courier New" pitchFamily="49" charset="0"/>
              </a:rPr>
              <a:t>] </a:t>
            </a:r>
            <a:r>
              <a:rPr lang="ru-RU" sz="2200" b="1" dirty="0">
                <a:latin typeface="Courier New" pitchFamily="49" charset="0"/>
                <a:ea typeface="Times New Roman" pitchFamily="18" charset="0"/>
                <a:cs typeface="Courier New" pitchFamily="49" charset="0"/>
              </a:rPr>
              <a:t>то </a:t>
            </a:r>
            <a:r>
              <a:rPr lang="en-US" sz="2200" b="1" dirty="0" err="1">
                <a:latin typeface="Courier New" pitchFamily="49" charset="0"/>
                <a:ea typeface="Times New Roman" pitchFamily="18" charset="0"/>
                <a:cs typeface="Courier New" pitchFamily="49" charset="0"/>
              </a:rPr>
              <a:t>nMin</a:t>
            </a:r>
            <a:r>
              <a:rPr lang="en-US" sz="2200" b="1" dirty="0">
                <a:latin typeface="Courier New" pitchFamily="49" charset="0"/>
                <a:ea typeface="Times New Roman" pitchFamily="18" charset="0"/>
                <a:cs typeface="Courier New" pitchFamily="49" charset="0"/>
              </a:rPr>
              <a:t>:=</a:t>
            </a:r>
            <a:r>
              <a:rPr lang="en-US" sz="2200" b="1" dirty="0">
                <a:latin typeface="+mn-lt"/>
                <a:ea typeface="Times New Roman" pitchFamily="18" charset="0"/>
                <a:cs typeface="Courier New" pitchFamily="49" charset="0"/>
              </a:rPr>
              <a:t> </a:t>
            </a:r>
            <a:r>
              <a:rPr lang="en-US" sz="2200" b="1" dirty="0" err="1">
                <a:latin typeface="Courier New" pitchFamily="49" charset="0"/>
                <a:ea typeface="Times New Roman" pitchFamily="18" charset="0"/>
                <a:cs typeface="Courier New" pitchFamily="49" charset="0"/>
              </a:rPr>
              <a:t>i</a:t>
            </a:r>
            <a:r>
              <a:rPr lang="en-US" sz="2200" b="1" dirty="0">
                <a:latin typeface="Courier New" pitchFamily="49" charset="0"/>
                <a:ea typeface="Times New Roman" pitchFamily="18" charset="0"/>
                <a:cs typeface="Courier New" pitchFamily="49" charset="0"/>
              </a:rPr>
              <a:t> </a:t>
            </a:r>
            <a:r>
              <a:rPr lang="ru-RU" sz="2200" b="1" dirty="0">
                <a:latin typeface="Courier New" pitchFamily="49" charset="0"/>
                <a:ea typeface="Times New Roman" pitchFamily="18" charset="0"/>
                <a:cs typeface="Courier New" pitchFamily="49" charset="0"/>
              </a:rPr>
              <a:t>все</a:t>
            </a:r>
          </a:p>
          <a:p>
            <a:pPr eaLnBrk="0" hangingPunct="0">
              <a:defRPr/>
            </a:pPr>
            <a:r>
              <a:rPr lang="ru-RU" sz="2200" b="1" dirty="0">
                <a:latin typeface="Courier New" pitchFamily="49" charset="0"/>
                <a:ea typeface="Times New Roman" pitchFamily="18" charset="0"/>
                <a:cs typeface="Courier New" pitchFamily="49" charset="0"/>
              </a:rPr>
              <a:t>  </a:t>
            </a:r>
            <a:r>
              <a:rPr lang="ru-RU" sz="2200" b="1" dirty="0" err="1">
                <a:latin typeface="Courier New" pitchFamily="49" charset="0"/>
                <a:ea typeface="Times New Roman" pitchFamily="18" charset="0"/>
                <a:cs typeface="Courier New" pitchFamily="49" charset="0"/>
              </a:rPr>
              <a:t>кц</a:t>
            </a:r>
            <a:endParaRPr lang="ru-RU" sz="2200" b="1" dirty="0">
              <a:latin typeface="Courier New" pitchFamily="49" charset="0"/>
              <a:ea typeface="Times New Roman" pitchFamily="18" charset="0"/>
              <a:cs typeface="Courier New" pitchFamily="49" charset="0"/>
            </a:endParaRPr>
          </a:p>
          <a:p>
            <a:pPr eaLnBrk="0" hangingPunct="0">
              <a:defRPr/>
            </a:pPr>
            <a:r>
              <a:rPr lang="ru-RU" sz="2200" b="1" dirty="0">
                <a:latin typeface="Courier New" pitchFamily="49" charset="0"/>
                <a:ea typeface="Times New Roman" pitchFamily="18" charset="0"/>
                <a:cs typeface="Courier New" pitchFamily="49" charset="0"/>
              </a:rPr>
              <a:t>  если </a:t>
            </a:r>
            <a:r>
              <a:rPr lang="en-US" sz="2200" b="1" dirty="0" err="1">
                <a:latin typeface="Courier New" pitchFamily="49" charset="0"/>
                <a:ea typeface="Times New Roman" pitchFamily="18" charset="0"/>
                <a:cs typeface="Courier New" pitchFamily="49" charset="0"/>
              </a:rPr>
              <a:t>nMin</a:t>
            </a:r>
            <a:r>
              <a:rPr lang="en-US" sz="2200" b="1" dirty="0">
                <a:latin typeface="+mn-lt"/>
                <a:ea typeface="Times New Roman" pitchFamily="18" charset="0"/>
                <a:cs typeface="Courier New" pitchFamily="49" charset="0"/>
              </a:rPr>
              <a:t> </a:t>
            </a:r>
            <a:r>
              <a:rPr lang="en-US" sz="2200" b="1" dirty="0">
                <a:latin typeface="Courier New" pitchFamily="49" charset="0"/>
                <a:ea typeface="Times New Roman" pitchFamily="18" charset="0"/>
                <a:cs typeface="Courier New" pitchFamily="49" charset="0"/>
              </a:rPr>
              <a:t>&lt;&gt;</a:t>
            </a:r>
            <a:r>
              <a:rPr lang="en-US" sz="2200" b="1" dirty="0">
                <a:latin typeface="+mn-lt"/>
                <a:ea typeface="Times New Roman" pitchFamily="18" charset="0"/>
                <a:cs typeface="Courier New" pitchFamily="49" charset="0"/>
              </a:rPr>
              <a:t> </a:t>
            </a:r>
            <a:r>
              <a:rPr lang="en-US" sz="2200" b="1" dirty="0" err="1">
                <a:latin typeface="Courier New" pitchFamily="49" charset="0"/>
                <a:ea typeface="Times New Roman" pitchFamily="18" charset="0"/>
                <a:cs typeface="Courier New" pitchFamily="49" charset="0"/>
              </a:rPr>
              <a:t>i</a:t>
            </a:r>
            <a:r>
              <a:rPr lang="en-US" sz="2200" b="1" dirty="0">
                <a:latin typeface="Courier New" pitchFamily="49" charset="0"/>
                <a:ea typeface="Times New Roman" pitchFamily="18" charset="0"/>
                <a:cs typeface="Courier New" pitchFamily="49" charset="0"/>
              </a:rPr>
              <a:t> </a:t>
            </a:r>
            <a:r>
              <a:rPr lang="ru-RU" sz="2200" b="1" dirty="0">
                <a:latin typeface="Courier New" pitchFamily="49" charset="0"/>
                <a:ea typeface="Times New Roman" pitchFamily="18" charset="0"/>
                <a:cs typeface="Courier New" pitchFamily="49" charset="0"/>
              </a:rPr>
              <a:t>то</a:t>
            </a:r>
          </a:p>
          <a:p>
            <a:pPr eaLnBrk="0" hangingPunct="0">
              <a:defRPr/>
            </a:pPr>
            <a:r>
              <a:rPr lang="ru-RU" sz="2200" b="1" dirty="0">
                <a:latin typeface="Courier New" pitchFamily="49" charset="0"/>
                <a:ea typeface="Times New Roman" pitchFamily="18" charset="0"/>
                <a:cs typeface="Courier New" pitchFamily="49" charset="0"/>
              </a:rPr>
              <a:t>    </a:t>
            </a:r>
            <a:r>
              <a:rPr lang="en-US" sz="2200" b="1" dirty="0">
                <a:latin typeface="Courier New" pitchFamily="49" charset="0"/>
                <a:ea typeface="Times New Roman" pitchFamily="18" charset="0"/>
                <a:cs typeface="Courier New" pitchFamily="49" charset="0"/>
              </a:rPr>
              <a:t>c:=</a:t>
            </a:r>
            <a:r>
              <a:rPr lang="en-US" sz="2200" b="1" dirty="0">
                <a:latin typeface="+mn-lt"/>
                <a:ea typeface="Times New Roman" pitchFamily="18" charset="0"/>
                <a:cs typeface="Courier New" pitchFamily="49" charset="0"/>
              </a:rPr>
              <a:t> </a:t>
            </a:r>
            <a:r>
              <a:rPr lang="en-US" sz="2200" b="1" dirty="0">
                <a:latin typeface="Courier New" pitchFamily="49" charset="0"/>
                <a:ea typeface="Times New Roman" pitchFamily="18" charset="0"/>
                <a:cs typeface="Courier New" pitchFamily="49" charset="0"/>
              </a:rPr>
              <a:t>A[</a:t>
            </a:r>
            <a:r>
              <a:rPr lang="en-US" sz="2200" b="1" dirty="0" err="1">
                <a:latin typeface="Courier New" pitchFamily="49" charset="0"/>
                <a:ea typeface="Times New Roman" pitchFamily="18" charset="0"/>
                <a:cs typeface="Courier New" pitchFamily="49" charset="0"/>
              </a:rPr>
              <a:t>i</a:t>
            </a:r>
            <a:r>
              <a:rPr lang="en-US" sz="2200" b="1" dirty="0">
                <a:latin typeface="Courier New" pitchFamily="49" charset="0"/>
                <a:ea typeface="Times New Roman" pitchFamily="18" charset="0"/>
                <a:cs typeface="Courier New" pitchFamily="49" charset="0"/>
              </a:rPr>
              <a:t>]; A[</a:t>
            </a:r>
            <a:r>
              <a:rPr lang="en-US" sz="2200" b="1" dirty="0" err="1">
                <a:latin typeface="Courier New" pitchFamily="49" charset="0"/>
                <a:ea typeface="Times New Roman" pitchFamily="18" charset="0"/>
                <a:cs typeface="Courier New" pitchFamily="49" charset="0"/>
              </a:rPr>
              <a:t>i</a:t>
            </a:r>
            <a:r>
              <a:rPr lang="en-US" sz="2200" b="1" dirty="0">
                <a:latin typeface="Courier New" pitchFamily="49" charset="0"/>
                <a:ea typeface="Times New Roman" pitchFamily="18" charset="0"/>
                <a:cs typeface="Courier New" pitchFamily="49" charset="0"/>
              </a:rPr>
              <a:t>]:=</a:t>
            </a:r>
            <a:r>
              <a:rPr lang="en-US" sz="2200" b="1" dirty="0">
                <a:latin typeface="+mn-lt"/>
                <a:ea typeface="Times New Roman" pitchFamily="18" charset="0"/>
                <a:cs typeface="Courier New" pitchFamily="49" charset="0"/>
              </a:rPr>
              <a:t> </a:t>
            </a:r>
            <a:r>
              <a:rPr lang="en-US" sz="2200" b="1" dirty="0">
                <a:latin typeface="Courier New" pitchFamily="49" charset="0"/>
                <a:ea typeface="Times New Roman" pitchFamily="18" charset="0"/>
                <a:cs typeface="Courier New" pitchFamily="49" charset="0"/>
              </a:rPr>
              <a:t>A[</a:t>
            </a:r>
            <a:r>
              <a:rPr lang="en-US" sz="2200" b="1" dirty="0" err="1">
                <a:latin typeface="Courier New" pitchFamily="49" charset="0"/>
                <a:ea typeface="Times New Roman" pitchFamily="18" charset="0"/>
                <a:cs typeface="Courier New" pitchFamily="49" charset="0"/>
              </a:rPr>
              <a:t>nMin</a:t>
            </a:r>
            <a:r>
              <a:rPr lang="en-US" sz="2200" b="1" dirty="0">
                <a:latin typeface="Courier New" pitchFamily="49" charset="0"/>
                <a:ea typeface="Times New Roman" pitchFamily="18" charset="0"/>
                <a:cs typeface="Courier New" pitchFamily="49" charset="0"/>
              </a:rPr>
              <a:t>]; A[</a:t>
            </a:r>
            <a:r>
              <a:rPr lang="en-US" sz="2200" b="1" dirty="0" err="1">
                <a:latin typeface="Courier New" pitchFamily="49" charset="0"/>
                <a:ea typeface="Times New Roman" pitchFamily="18" charset="0"/>
                <a:cs typeface="Courier New" pitchFamily="49" charset="0"/>
              </a:rPr>
              <a:t>nMin</a:t>
            </a:r>
            <a:r>
              <a:rPr lang="en-US" sz="2200" b="1" dirty="0">
                <a:latin typeface="Courier New" pitchFamily="49" charset="0"/>
                <a:ea typeface="Times New Roman" pitchFamily="18" charset="0"/>
                <a:cs typeface="Courier New" pitchFamily="49" charset="0"/>
              </a:rPr>
              <a:t>]:=</a:t>
            </a:r>
            <a:r>
              <a:rPr lang="en-US" sz="2200" b="1" dirty="0">
                <a:latin typeface="+mn-lt"/>
                <a:ea typeface="Times New Roman" pitchFamily="18" charset="0"/>
                <a:cs typeface="Courier New" pitchFamily="49" charset="0"/>
              </a:rPr>
              <a:t> </a:t>
            </a:r>
            <a:r>
              <a:rPr lang="en-US" sz="2200" b="1" dirty="0">
                <a:latin typeface="Courier New" pitchFamily="49" charset="0"/>
                <a:ea typeface="Times New Roman" pitchFamily="18" charset="0"/>
                <a:cs typeface="Courier New" pitchFamily="49" charset="0"/>
              </a:rPr>
              <a:t>c</a:t>
            </a:r>
          </a:p>
          <a:p>
            <a:pPr eaLnBrk="0" hangingPunct="0">
              <a:defRPr/>
            </a:pPr>
            <a:r>
              <a:rPr lang="en-US" sz="2200" b="1" dirty="0">
                <a:latin typeface="Courier New" pitchFamily="49" charset="0"/>
                <a:ea typeface="Times New Roman" pitchFamily="18" charset="0"/>
                <a:cs typeface="Courier New" pitchFamily="49" charset="0"/>
              </a:rPr>
              <a:t>  </a:t>
            </a:r>
            <a:r>
              <a:rPr lang="ru-RU" sz="2200" b="1" dirty="0">
                <a:latin typeface="Courier New" pitchFamily="49" charset="0"/>
                <a:ea typeface="Times New Roman" pitchFamily="18" charset="0"/>
                <a:cs typeface="Courier New" pitchFamily="49" charset="0"/>
              </a:rPr>
              <a:t>все</a:t>
            </a:r>
          </a:p>
          <a:p>
            <a:pPr eaLnBrk="0" hangingPunct="0">
              <a:defRPr/>
            </a:pPr>
            <a:r>
              <a:rPr lang="ru-RU" sz="2200" b="1" dirty="0" err="1">
                <a:latin typeface="Courier New" pitchFamily="49" charset="0"/>
                <a:ea typeface="Times New Roman" pitchFamily="18" charset="0"/>
                <a:cs typeface="Courier New" pitchFamily="49" charset="0"/>
              </a:rPr>
              <a:t>кц</a:t>
            </a:r>
            <a:endParaRPr lang="ru-RU" sz="2200" b="1" dirty="0">
              <a:latin typeface="Courier New" pitchFamily="49" charset="0"/>
              <a:ea typeface="Times New Roman" pitchFamily="18" charset="0"/>
              <a:cs typeface="Courier New" pitchFamily="49" charset="0"/>
            </a:endParaRPr>
          </a:p>
        </p:txBody>
      </p:sp>
      <p:sp>
        <p:nvSpPr>
          <p:cNvPr id="4403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aphicFrame>
        <p:nvGraphicFramePr>
          <p:cNvPr id="55297" name="Object 1"/>
          <p:cNvGraphicFramePr>
            <a:graphicFrameLocks noChangeAspect="1"/>
          </p:cNvGraphicFramePr>
          <p:nvPr/>
        </p:nvGraphicFramePr>
        <p:xfrm>
          <a:off x="3105150" y="4791075"/>
          <a:ext cx="5822950" cy="676275"/>
        </p:xfrm>
        <a:graphic>
          <a:graphicData uri="http://schemas.openxmlformats.org/presentationml/2006/ole">
            <mc:AlternateContent xmlns:mc="http://schemas.openxmlformats.org/markup-compatibility/2006">
              <mc:Choice xmlns:v="urn:schemas-microsoft-com:vml" Requires="v">
                <p:oleObj spid="_x0000_s44045" name="Формула" r:id="rId3" imgW="3365500" imgH="393700" progId="Equation.3">
                  <p:embed/>
                </p:oleObj>
              </mc:Choice>
              <mc:Fallback>
                <p:oleObj name="Формула" r:id="rId3" imgW="33655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150" y="4791075"/>
                        <a:ext cx="58229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Прямоугольник 20"/>
          <p:cNvSpPr>
            <a:spLocks noChangeArrowheads="1"/>
          </p:cNvSpPr>
          <p:nvPr/>
        </p:nvSpPr>
        <p:spPr bwMode="auto">
          <a:xfrm>
            <a:off x="360363" y="4876800"/>
            <a:ext cx="27543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solidFill>
                  <a:srgbClr val="000000"/>
                </a:solidFill>
              </a:rPr>
              <a:t>Число сравнений:</a:t>
            </a:r>
            <a:endParaRPr lang="ru-RU" altLang="ru-RU" sz="1800"/>
          </a:p>
        </p:txBody>
      </p:sp>
      <p:sp>
        <p:nvSpPr>
          <p:cNvPr id="22" name="Прямоугольник 21"/>
          <p:cNvSpPr>
            <a:spLocks noChangeArrowheads="1"/>
          </p:cNvSpPr>
          <p:nvPr/>
        </p:nvSpPr>
        <p:spPr bwMode="auto">
          <a:xfrm>
            <a:off x="360363" y="5486400"/>
            <a:ext cx="3190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solidFill>
                  <a:srgbClr val="000000"/>
                </a:solidFill>
              </a:rPr>
              <a:t>Число перестановок:</a:t>
            </a:r>
            <a:endParaRPr lang="ru-RU" altLang="ru-RU" sz="1800"/>
          </a:p>
        </p:txBody>
      </p:sp>
      <p:sp>
        <p:nvSpPr>
          <p:cNvPr id="4404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aphicFrame>
        <p:nvGraphicFramePr>
          <p:cNvPr id="55299" name="Object 3"/>
          <p:cNvGraphicFramePr>
            <a:graphicFrameLocks noChangeAspect="1"/>
          </p:cNvGraphicFramePr>
          <p:nvPr/>
        </p:nvGraphicFramePr>
        <p:xfrm>
          <a:off x="3676650" y="5524500"/>
          <a:ext cx="1552575" cy="471488"/>
        </p:xfrm>
        <a:graphic>
          <a:graphicData uri="http://schemas.openxmlformats.org/presentationml/2006/ole">
            <mc:AlternateContent xmlns:mc="http://schemas.openxmlformats.org/markup-compatibility/2006">
              <mc:Choice xmlns:v="urn:schemas-microsoft-com:vml" Requires="v">
                <p:oleObj spid="_x0000_s44046" name="Формула" r:id="rId5" imgW="787400" imgH="241300" progId="Equation.3">
                  <p:embed/>
                </p:oleObj>
              </mc:Choice>
              <mc:Fallback>
                <p:oleObj name="Формула" r:id="rId5" imgW="787400" imgH="241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6650" y="5524500"/>
                        <a:ext cx="15525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AutoShape 18"/>
          <p:cNvSpPr>
            <a:spLocks noChangeArrowheads="1"/>
          </p:cNvSpPr>
          <p:nvPr/>
        </p:nvSpPr>
        <p:spPr bwMode="auto">
          <a:xfrm>
            <a:off x="5735638" y="5534025"/>
            <a:ext cx="1789112" cy="647700"/>
          </a:xfrm>
          <a:prstGeom prst="wedgeRoundRectCallout">
            <a:avLst>
              <a:gd name="adj1" fmla="val -75116"/>
              <a:gd name="adj2" fmla="val -18921"/>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000">
                <a:ea typeface="SimSun" pitchFamily="2" charset="-122"/>
              </a:rPr>
              <a:t>зависит от данных</a:t>
            </a:r>
            <a:endParaRPr lang="ru-RU" altLang="ru-RU"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par>
                                <p:cTn id="18" presetID="9" presetClass="entr" presetSubtype="0" fill="hold" nodeType="withEffect">
                                  <p:stCondLst>
                                    <p:cond delay="0"/>
                                  </p:stCondLst>
                                  <p:childTnLst>
                                    <p:set>
                                      <p:cBhvr>
                                        <p:cTn id="19" dur="1" fill="hold">
                                          <p:stCondLst>
                                            <p:cond delay="0"/>
                                          </p:stCondLst>
                                        </p:cTn>
                                        <p:tgtEl>
                                          <p:spTgt spid="55297"/>
                                        </p:tgtEl>
                                        <p:attrNameLst>
                                          <p:attrName>style.visibility</p:attrName>
                                        </p:attrNameLst>
                                      </p:cBhvr>
                                      <p:to>
                                        <p:strVal val="visible"/>
                                      </p:to>
                                    </p:set>
                                    <p:animEffect transition="in" filter="dissolve">
                                      <p:cBhvr>
                                        <p:cTn id="20" dur="500"/>
                                        <p:tgtEl>
                                          <p:spTgt spid="5529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par>
                                <p:cTn id="26" presetID="9" presetClass="entr" presetSubtype="0" fill="hold" nodeType="withEffect">
                                  <p:stCondLst>
                                    <p:cond delay="0"/>
                                  </p:stCondLst>
                                  <p:childTnLst>
                                    <p:set>
                                      <p:cBhvr>
                                        <p:cTn id="27" dur="1" fill="hold">
                                          <p:stCondLst>
                                            <p:cond delay="0"/>
                                          </p:stCondLst>
                                        </p:cTn>
                                        <p:tgtEl>
                                          <p:spTgt spid="55299"/>
                                        </p:tgtEl>
                                        <p:attrNameLst>
                                          <p:attrName>style.visibility</p:attrName>
                                        </p:attrNameLst>
                                      </p:cBhvr>
                                      <p:to>
                                        <p:strVal val="visible"/>
                                      </p:to>
                                    </p:set>
                                    <p:animEffect transition="in" filter="dissolve">
                                      <p:cBhvr>
                                        <p:cTn id="28" dur="500"/>
                                        <p:tgtEl>
                                          <p:spTgt spid="5529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21" grpId="0"/>
      <p:bldP spid="22" grpId="0"/>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Заголовок 4"/>
          <p:cNvSpPr>
            <a:spLocks noGrp="1"/>
          </p:cNvSpPr>
          <p:nvPr>
            <p:ph type="title"/>
          </p:nvPr>
        </p:nvSpPr>
        <p:spPr>
          <a:xfrm>
            <a:off x="311150" y="301625"/>
            <a:ext cx="8375650" cy="471488"/>
          </a:xfrm>
        </p:spPr>
        <p:txBody>
          <a:bodyPr/>
          <a:lstStyle/>
          <a:p>
            <a:r>
              <a:rPr lang="ru-RU" altLang="ru-RU" smtClean="0"/>
              <a:t>Зачем уточнять определение?</a:t>
            </a:r>
          </a:p>
        </p:txBody>
      </p:sp>
      <p:sp>
        <p:nvSpPr>
          <p:cNvPr id="8195" name="Номер слайда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0871643A-1993-488F-AA96-CB8BD7B44FAE}" type="slidenum">
              <a:rPr lang="ru-RU" altLang="ru-RU" sz="1400" smtClean="0"/>
              <a:pPr eaLnBrk="1" hangingPunct="1">
                <a:spcBef>
                  <a:spcPct val="0"/>
                </a:spcBef>
                <a:buFontTx/>
                <a:buNone/>
              </a:pPr>
              <a:t>4</a:t>
            </a:fld>
            <a:endParaRPr lang="ru-RU" altLang="ru-RU" sz="1400" smtClean="0"/>
          </a:p>
        </p:txBody>
      </p:sp>
      <p:sp>
        <p:nvSpPr>
          <p:cNvPr id="8196" name="Прямоугольник 5"/>
          <p:cNvSpPr>
            <a:spLocks noChangeArrowheads="1"/>
          </p:cNvSpPr>
          <p:nvPr/>
        </p:nvSpPr>
        <p:spPr bwMode="auto">
          <a:xfrm>
            <a:off x="382588" y="787400"/>
            <a:ext cx="843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i="1"/>
              <a:t>Задача</a:t>
            </a:r>
            <a:r>
              <a:rPr lang="ru-RU" altLang="ru-RU" sz="2400"/>
              <a:t>: алгоритм как математический объект. </a:t>
            </a:r>
          </a:p>
        </p:txBody>
      </p:sp>
      <p:sp>
        <p:nvSpPr>
          <p:cNvPr id="8197" name="Rectangle 1"/>
          <p:cNvSpPr>
            <a:spLocks noChangeArrowheads="1"/>
          </p:cNvSpPr>
          <p:nvPr/>
        </p:nvSpPr>
        <p:spPr bwMode="auto">
          <a:xfrm>
            <a:off x="625475" y="1574800"/>
            <a:ext cx="82200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marL="180975" indent="-180975"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pPr>
            <a:r>
              <a:rPr lang="ru-RU" altLang="ru-RU" sz="2400">
                <a:cs typeface="Times New Roman" pitchFamily="18" charset="0"/>
              </a:rPr>
              <a:t>доказательство алгоритмической неразрешимости задач</a:t>
            </a:r>
            <a:endParaRPr lang="ru-RU" altLang="ru-RU" sz="2400"/>
          </a:p>
          <a:p>
            <a:pPr>
              <a:spcBef>
                <a:spcPct val="0"/>
              </a:spcBef>
            </a:pPr>
            <a:r>
              <a:rPr lang="ru-RU" altLang="ru-RU" sz="2400">
                <a:cs typeface="Times New Roman" pitchFamily="18" charset="0"/>
              </a:rPr>
              <a:t>анализ сложности алгоритмов</a:t>
            </a:r>
            <a:endParaRPr lang="ru-RU" altLang="ru-RU" sz="2400"/>
          </a:p>
          <a:p>
            <a:pPr>
              <a:spcBef>
                <a:spcPct val="0"/>
              </a:spcBef>
            </a:pPr>
            <a:r>
              <a:rPr lang="ru-RU" altLang="ru-RU" sz="2400">
                <a:cs typeface="Times New Roman" pitchFamily="18" charset="0"/>
              </a:rPr>
              <a:t>сравнительная оценка качества алгоритмов</a:t>
            </a:r>
            <a:endParaRPr lang="ru-RU" altLang="ru-RU" sz="2400"/>
          </a:p>
        </p:txBody>
      </p:sp>
      <p:sp>
        <p:nvSpPr>
          <p:cNvPr id="8198" name="Прямоугольник 19"/>
          <p:cNvSpPr>
            <a:spLocks noChangeArrowheads="1"/>
          </p:cNvSpPr>
          <p:nvPr/>
        </p:nvSpPr>
        <p:spPr bwMode="auto">
          <a:xfrm>
            <a:off x="382588" y="1231900"/>
            <a:ext cx="8437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333399"/>
                </a:solidFill>
              </a:rPr>
              <a:t>Теория алгоритмов</a:t>
            </a:r>
            <a:r>
              <a:rPr lang="ru-RU" altLang="ru-RU" sz="2400"/>
              <a:t> (1930-е):</a:t>
            </a:r>
          </a:p>
        </p:txBody>
      </p:sp>
      <p:grpSp>
        <p:nvGrpSpPr>
          <p:cNvPr id="2" name="Группа 43"/>
          <p:cNvGrpSpPr>
            <a:grpSpLocks/>
          </p:cNvGrpSpPr>
          <p:nvPr/>
        </p:nvGrpSpPr>
        <p:grpSpPr bwMode="auto">
          <a:xfrm>
            <a:off x="392113" y="3357563"/>
            <a:ext cx="1527175" cy="2066925"/>
            <a:chOff x="383030" y="2234400"/>
            <a:chExt cx="1527252" cy="2067329"/>
          </a:xfrm>
        </p:grpSpPr>
        <p:sp>
          <p:nvSpPr>
            <p:cNvPr id="8212" name="Прямоугольник 22"/>
            <p:cNvSpPr>
              <a:spLocks noChangeArrowheads="1"/>
            </p:cNvSpPr>
            <p:nvPr/>
          </p:nvSpPr>
          <p:spPr bwMode="auto">
            <a:xfrm>
              <a:off x="383030" y="3932397"/>
              <a:ext cx="1527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ru-RU" altLang="ru-RU" sz="1800"/>
                <a:t>А. Тьюринг </a:t>
              </a:r>
            </a:p>
          </p:txBody>
        </p:sp>
        <p:pic>
          <p:nvPicPr>
            <p:cNvPr id="82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94" y="2234400"/>
              <a:ext cx="1287831" cy="16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Группа 42"/>
          <p:cNvGrpSpPr>
            <a:grpSpLocks/>
          </p:cNvGrpSpPr>
          <p:nvPr/>
        </p:nvGrpSpPr>
        <p:grpSpPr bwMode="auto">
          <a:xfrm>
            <a:off x="2312988" y="3330575"/>
            <a:ext cx="1128712" cy="2057400"/>
            <a:chOff x="2248044" y="2234400"/>
            <a:chExt cx="1128899" cy="2058275"/>
          </a:xfrm>
        </p:grpSpPr>
        <p:sp>
          <p:nvSpPr>
            <p:cNvPr id="8210" name="Прямоугольник 23"/>
            <p:cNvSpPr>
              <a:spLocks noChangeArrowheads="1"/>
            </p:cNvSpPr>
            <p:nvPr/>
          </p:nvSpPr>
          <p:spPr bwMode="auto">
            <a:xfrm>
              <a:off x="2248044" y="3923343"/>
              <a:ext cx="11288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1800"/>
                <a:t>Э. Пост</a:t>
              </a:r>
            </a:p>
          </p:txBody>
        </p:sp>
        <p:pic>
          <p:nvPicPr>
            <p:cNvPr id="82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2957" y="2234400"/>
              <a:ext cx="1112819" cy="16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Группа 41"/>
          <p:cNvGrpSpPr>
            <a:grpSpLocks/>
          </p:cNvGrpSpPr>
          <p:nvPr/>
        </p:nvGrpSpPr>
        <p:grpSpPr bwMode="auto">
          <a:xfrm>
            <a:off x="7313613" y="3330575"/>
            <a:ext cx="1277937" cy="2066925"/>
            <a:chOff x="3846708" y="2234400"/>
            <a:chExt cx="1277225" cy="2067329"/>
          </a:xfrm>
        </p:grpSpPr>
        <p:sp>
          <p:nvSpPr>
            <p:cNvPr id="8208" name="Прямоугольник 26"/>
            <p:cNvSpPr>
              <a:spLocks noChangeArrowheads="1"/>
            </p:cNvSpPr>
            <p:nvPr/>
          </p:nvSpPr>
          <p:spPr bwMode="auto">
            <a:xfrm>
              <a:off x="3850507" y="3932397"/>
              <a:ext cx="12734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ru-RU" altLang="ru-RU" sz="1800"/>
                <a:t>А. Марков</a:t>
              </a:r>
            </a:p>
          </p:txBody>
        </p:sp>
        <p:pic>
          <p:nvPicPr>
            <p:cNvPr id="8209"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6708" y="2234400"/>
              <a:ext cx="1264864" cy="16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Группа 39"/>
          <p:cNvGrpSpPr>
            <a:grpSpLocks/>
          </p:cNvGrpSpPr>
          <p:nvPr/>
        </p:nvGrpSpPr>
        <p:grpSpPr bwMode="auto">
          <a:xfrm>
            <a:off x="3844925" y="3330575"/>
            <a:ext cx="1268413" cy="2047875"/>
            <a:chOff x="7297093" y="2234400"/>
            <a:chExt cx="1268776" cy="2049222"/>
          </a:xfrm>
        </p:grpSpPr>
        <p:sp>
          <p:nvSpPr>
            <p:cNvPr id="8206" name="Прямоугольник 24"/>
            <p:cNvSpPr>
              <a:spLocks noChangeArrowheads="1"/>
            </p:cNvSpPr>
            <p:nvPr/>
          </p:nvSpPr>
          <p:spPr bwMode="auto">
            <a:xfrm>
              <a:off x="7297093" y="3914290"/>
              <a:ext cx="1258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ru-RU" altLang="ru-RU" sz="1800"/>
                <a:t>А. Чёрч</a:t>
              </a:r>
            </a:p>
          </p:txBody>
        </p:sp>
        <p:pic>
          <p:nvPicPr>
            <p:cNvPr id="8207"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7574" y="2234400"/>
              <a:ext cx="1268295" cy="16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Группа 40"/>
          <p:cNvGrpSpPr>
            <a:grpSpLocks/>
          </p:cNvGrpSpPr>
          <p:nvPr/>
        </p:nvGrpSpPr>
        <p:grpSpPr bwMode="auto">
          <a:xfrm>
            <a:off x="5583238" y="3330575"/>
            <a:ext cx="1243012" cy="2066925"/>
            <a:chOff x="5582504" y="2234400"/>
            <a:chExt cx="1244137" cy="2067329"/>
          </a:xfrm>
        </p:grpSpPr>
        <p:sp>
          <p:nvSpPr>
            <p:cNvPr id="8204" name="Прямоугольник 25"/>
            <p:cNvSpPr>
              <a:spLocks noChangeArrowheads="1"/>
            </p:cNvSpPr>
            <p:nvPr/>
          </p:nvSpPr>
          <p:spPr bwMode="auto">
            <a:xfrm>
              <a:off x="5588773" y="3932397"/>
              <a:ext cx="12284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1800"/>
                <a:t>С. Клини</a:t>
              </a:r>
            </a:p>
          </p:txBody>
        </p:sp>
        <p:pic>
          <p:nvPicPr>
            <p:cNvPr id="8205" name="Picture 17" descr="http://www.nap.edu/html/biomems/photo/skleen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2504" y="2234400"/>
              <a:ext cx="1244137" cy="16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dissolve">
                                      <p:cBhvr>
                                        <p:cTn id="7" dur="500"/>
                                        <p:tgtEl>
                                          <p:spTgt spid="819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197">
                                            <p:txEl>
                                              <p:pRg st="0" end="0"/>
                                            </p:txEl>
                                          </p:spTgt>
                                        </p:tgtEl>
                                        <p:attrNameLst>
                                          <p:attrName>style.visibility</p:attrName>
                                        </p:attrNameLst>
                                      </p:cBhvr>
                                      <p:to>
                                        <p:strVal val="visible"/>
                                      </p:to>
                                    </p:set>
                                    <p:animEffect transition="in" filter="dissolve">
                                      <p:cBhvr>
                                        <p:cTn id="10" dur="500"/>
                                        <p:tgtEl>
                                          <p:spTgt spid="8197">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197">
                                            <p:txEl>
                                              <p:pRg st="1" end="1"/>
                                            </p:txEl>
                                          </p:spTgt>
                                        </p:tgtEl>
                                        <p:attrNameLst>
                                          <p:attrName>style.visibility</p:attrName>
                                        </p:attrNameLst>
                                      </p:cBhvr>
                                      <p:to>
                                        <p:strVal val="visible"/>
                                      </p:to>
                                    </p:set>
                                    <p:animEffect transition="in" filter="dissolve">
                                      <p:cBhvr>
                                        <p:cTn id="15" dur="500"/>
                                        <p:tgtEl>
                                          <p:spTgt spid="8197">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197">
                                            <p:txEl>
                                              <p:pRg st="2" end="2"/>
                                            </p:txEl>
                                          </p:spTgt>
                                        </p:tgtEl>
                                        <p:attrNameLst>
                                          <p:attrName>style.visibility</p:attrName>
                                        </p:attrNameLst>
                                      </p:cBhvr>
                                      <p:to>
                                        <p:strVal val="visible"/>
                                      </p:to>
                                    </p:set>
                                    <p:animEffect transition="in" filter="dissolve">
                                      <p:cBhvr>
                                        <p:cTn id="20" dur="500"/>
                                        <p:tgtEl>
                                          <p:spTgt spid="8197">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dissolve">
                                      <p:cBhvr>
                                        <p:cTn id="29" dur="500"/>
                                        <p:tgtEl>
                                          <p:spTgt spid="3"/>
                                        </p:tgtEl>
                                      </p:cBhvr>
                                    </p:animEffect>
                                  </p:childTnLst>
                                </p:cTn>
                              </p:par>
                            </p:childTnLst>
                          </p:cTn>
                        </p:par>
                        <p:par>
                          <p:cTn id="30" fill="hold" nodeType="afterGroup">
                            <p:stCondLst>
                              <p:cond delay="1000"/>
                            </p:stCondLst>
                            <p:childTnLst>
                              <p:par>
                                <p:cTn id="31" presetID="9" presetClass="entr" presetSubtype="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cTn>
                              </p:par>
                            </p:childTnLst>
                          </p:cTn>
                        </p:par>
                        <p:par>
                          <p:cTn id="34" fill="hold" nodeType="afterGroup">
                            <p:stCondLst>
                              <p:cond delay="1500"/>
                            </p:stCondLst>
                            <p:childTnLst>
                              <p:par>
                                <p:cTn id="35" presetID="9" presetClass="entr" presetSubtype="0"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par>
                          <p:cTn id="38" fill="hold" nodeType="afterGroup">
                            <p:stCondLst>
                              <p:cond delay="2000"/>
                            </p:stCondLst>
                            <p:childTnLst>
                              <p:par>
                                <p:cTn id="39" presetID="9" presetClass="entr" presetSubtype="0"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dissolv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p:bldP spid="819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Заголовок 1"/>
          <p:cNvSpPr>
            <a:spLocks noGrp="1"/>
          </p:cNvSpPr>
          <p:nvPr>
            <p:ph type="title"/>
          </p:nvPr>
        </p:nvSpPr>
        <p:spPr>
          <a:xfrm>
            <a:off x="311150" y="301625"/>
            <a:ext cx="8375650" cy="471488"/>
          </a:xfrm>
        </p:spPr>
        <p:txBody>
          <a:bodyPr/>
          <a:lstStyle/>
          <a:p>
            <a:r>
              <a:rPr lang="ru-RU" altLang="ru-RU" smtClean="0"/>
              <a:t>Сравнение алгоритмов по сложности</a:t>
            </a:r>
          </a:p>
        </p:txBody>
      </p:sp>
      <p:sp>
        <p:nvSpPr>
          <p:cNvPr id="45059"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C367DFC6-1EDF-4908-9D05-110A2124ACC6}" type="slidenum">
              <a:rPr lang="ru-RU" altLang="ru-RU" sz="1400" smtClean="0"/>
              <a:pPr eaLnBrk="1" hangingPunct="1">
                <a:spcBef>
                  <a:spcPct val="0"/>
                </a:spcBef>
                <a:buFontTx/>
                <a:buNone/>
              </a:pPr>
              <a:t>40</a:t>
            </a:fld>
            <a:endParaRPr lang="ru-RU" altLang="ru-RU" sz="1400" smtClean="0"/>
          </a:p>
        </p:txBody>
      </p:sp>
      <p:sp>
        <p:nvSpPr>
          <p:cNvPr id="4506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aphicFrame>
        <p:nvGraphicFramePr>
          <p:cNvPr id="45061" name="Object 1"/>
          <p:cNvGraphicFramePr>
            <a:graphicFrameLocks noChangeAspect="1"/>
          </p:cNvGraphicFramePr>
          <p:nvPr/>
        </p:nvGraphicFramePr>
        <p:xfrm>
          <a:off x="962025" y="885825"/>
          <a:ext cx="2082800" cy="447675"/>
        </p:xfrm>
        <a:graphic>
          <a:graphicData uri="http://schemas.openxmlformats.org/presentationml/2006/ole">
            <mc:AlternateContent xmlns:mc="http://schemas.openxmlformats.org/markup-compatibility/2006">
              <mc:Choice xmlns:v="urn:schemas-microsoft-com:vml" Requires="v">
                <p:oleObj spid="_x0000_s45097" name="Формула" r:id="rId3" imgW="1015559" imgH="215806" progId="Equation.3">
                  <p:embed/>
                </p:oleObj>
              </mc:Choice>
              <mc:Fallback>
                <p:oleObj name="Формула" r:id="rId3" imgW="1015559" imgH="215806"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025" y="885825"/>
                        <a:ext cx="20828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aphicFrame>
        <p:nvGraphicFramePr>
          <p:cNvPr id="45063" name="Object 3"/>
          <p:cNvGraphicFramePr>
            <a:graphicFrameLocks noChangeAspect="1"/>
          </p:cNvGraphicFramePr>
          <p:nvPr/>
        </p:nvGraphicFramePr>
        <p:xfrm>
          <a:off x="3902075" y="885825"/>
          <a:ext cx="1927225" cy="466725"/>
        </p:xfrm>
        <a:graphic>
          <a:graphicData uri="http://schemas.openxmlformats.org/presentationml/2006/ole">
            <mc:AlternateContent xmlns:mc="http://schemas.openxmlformats.org/markup-compatibility/2006">
              <mc:Choice xmlns:v="urn:schemas-microsoft-com:vml" Requires="v">
                <p:oleObj spid="_x0000_s45098" name="Формула" r:id="rId5" imgW="939800" imgH="228600" progId="Equation.3">
                  <p:embed/>
                </p:oleObj>
              </mc:Choice>
              <mc:Fallback>
                <p:oleObj name="Формула" r:id="rId5" imgW="9398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2075" y="885825"/>
                        <a:ext cx="1927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aphicFrame>
        <p:nvGraphicFramePr>
          <p:cNvPr id="45065" name="Object 5"/>
          <p:cNvGraphicFramePr>
            <a:graphicFrameLocks noChangeAspect="1"/>
          </p:cNvGraphicFramePr>
          <p:nvPr/>
        </p:nvGraphicFramePr>
        <p:xfrm>
          <a:off x="6686550" y="885825"/>
          <a:ext cx="1323975" cy="485775"/>
        </p:xfrm>
        <a:graphic>
          <a:graphicData uri="http://schemas.openxmlformats.org/presentationml/2006/ole">
            <mc:AlternateContent xmlns:mc="http://schemas.openxmlformats.org/markup-compatibility/2006">
              <mc:Choice xmlns:v="urn:schemas-microsoft-com:vml" Requires="v">
                <p:oleObj spid="_x0000_s45099" name="Формула" r:id="rId7" imgW="647700" imgH="241300" progId="Equation.3">
                  <p:embed/>
                </p:oleObj>
              </mc:Choice>
              <mc:Fallback>
                <p:oleObj name="Формула" r:id="rId7" imgW="647700" imgH="241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6550" y="885825"/>
                        <a:ext cx="13239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4"/>
          <p:cNvGrpSpPr>
            <a:grpSpLocks/>
          </p:cNvGrpSpPr>
          <p:nvPr/>
        </p:nvGrpSpPr>
        <p:grpSpPr bwMode="auto">
          <a:xfrm>
            <a:off x="2255838" y="1435100"/>
            <a:ext cx="4632325" cy="663575"/>
            <a:chOff x="464" y="2126"/>
            <a:chExt cx="2917" cy="418"/>
          </a:xfrm>
        </p:grpSpPr>
        <p:sp>
          <p:nvSpPr>
            <p:cNvPr id="11" name="Text Box 32"/>
            <p:cNvSpPr txBox="1">
              <a:spLocks noChangeArrowheads="1"/>
            </p:cNvSpPr>
            <p:nvPr/>
          </p:nvSpPr>
          <p:spPr bwMode="auto">
            <a:xfrm>
              <a:off x="782" y="2189"/>
              <a:ext cx="2599"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Какой алгоритм выбрать?</a:t>
              </a:r>
            </a:p>
          </p:txBody>
        </p:sp>
        <p:sp>
          <p:nvSpPr>
            <p:cNvPr id="45096"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grpSp>
        <p:nvGrpSpPr>
          <p:cNvPr id="3" name="Группа 42"/>
          <p:cNvGrpSpPr>
            <a:grpSpLocks/>
          </p:cNvGrpSpPr>
          <p:nvPr/>
        </p:nvGrpSpPr>
        <p:grpSpPr bwMode="auto">
          <a:xfrm>
            <a:off x="596900" y="2476500"/>
            <a:ext cx="3552825" cy="3114675"/>
            <a:chOff x="596664" y="2476500"/>
            <a:chExt cx="3553064" cy="3114677"/>
          </a:xfrm>
        </p:grpSpPr>
        <p:grpSp>
          <p:nvGrpSpPr>
            <p:cNvPr id="45077" name="Group 7"/>
            <p:cNvGrpSpPr>
              <a:grpSpLocks noChangeAspect="1"/>
            </p:cNvGrpSpPr>
            <p:nvPr/>
          </p:nvGrpSpPr>
          <p:grpSpPr bwMode="auto">
            <a:xfrm>
              <a:off x="596664" y="2556096"/>
              <a:ext cx="3553064" cy="3035081"/>
              <a:chOff x="5101" y="8822"/>
              <a:chExt cx="3062" cy="2615"/>
            </a:xfrm>
          </p:grpSpPr>
          <p:sp>
            <p:nvSpPr>
              <p:cNvPr id="45083" name="Freeform 9"/>
              <p:cNvSpPr>
                <a:spLocks/>
              </p:cNvSpPr>
              <p:nvPr/>
            </p:nvSpPr>
            <p:spPr bwMode="auto">
              <a:xfrm>
                <a:off x="5461" y="9579"/>
                <a:ext cx="2320" cy="1515"/>
              </a:xfrm>
              <a:custGeom>
                <a:avLst/>
                <a:gdLst>
                  <a:gd name="T0" fmla="*/ 0 w 3981"/>
                  <a:gd name="T1" fmla="*/ 515 h 2599"/>
                  <a:gd name="T2" fmla="*/ 399 w 3981"/>
                  <a:gd name="T3" fmla="*/ 385 h 2599"/>
                  <a:gd name="T4" fmla="*/ 788 w 3981"/>
                  <a:gd name="T5" fmla="*/ 0 h 2599"/>
                  <a:gd name="T6" fmla="*/ 0 60000 65536"/>
                  <a:gd name="T7" fmla="*/ 0 60000 65536"/>
                  <a:gd name="T8" fmla="*/ 0 60000 65536"/>
                  <a:gd name="T9" fmla="*/ 0 w 3981"/>
                  <a:gd name="T10" fmla="*/ 0 h 2599"/>
                  <a:gd name="T11" fmla="*/ 3981 w 3981"/>
                  <a:gd name="T12" fmla="*/ 2599 h 2599"/>
                </a:gdLst>
                <a:ahLst/>
                <a:cxnLst>
                  <a:cxn ang="T6">
                    <a:pos x="T0" y="T1"/>
                  </a:cxn>
                  <a:cxn ang="T7">
                    <a:pos x="T2" y="T3"/>
                  </a:cxn>
                  <a:cxn ang="T8">
                    <a:pos x="T4" y="T5"/>
                  </a:cxn>
                </a:cxnLst>
                <a:rect l="T9" t="T10" r="T11" b="T12"/>
                <a:pathLst>
                  <a:path w="3981" h="2599">
                    <a:moveTo>
                      <a:pt x="0" y="2599"/>
                    </a:moveTo>
                    <a:cubicBezTo>
                      <a:pt x="656" y="2576"/>
                      <a:pt x="1323" y="2412"/>
                      <a:pt x="2014" y="1944"/>
                    </a:cubicBezTo>
                    <a:cubicBezTo>
                      <a:pt x="2705" y="1476"/>
                      <a:pt x="3407" y="714"/>
                      <a:pt x="3981" y="0"/>
                    </a:cubicBezTo>
                  </a:path>
                </a:pathLst>
              </a:custGeom>
              <a:noFill/>
              <a:ln w="19050">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5084" name="Line 10"/>
              <p:cNvSpPr>
                <a:spLocks noChangeShapeType="1"/>
              </p:cNvSpPr>
              <p:nvPr/>
            </p:nvSpPr>
            <p:spPr bwMode="auto">
              <a:xfrm flipV="1">
                <a:off x="5461" y="10344"/>
                <a:ext cx="2313" cy="750"/>
              </a:xfrm>
              <a:prstGeom prst="line">
                <a:avLst/>
              </a:prstGeom>
              <a:noFill/>
              <a:ln w="19050">
                <a:solidFill>
                  <a:srgbClr val="00B05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5085" name="Freeform 11"/>
              <p:cNvSpPr>
                <a:spLocks/>
              </p:cNvSpPr>
              <p:nvPr/>
            </p:nvSpPr>
            <p:spPr bwMode="auto">
              <a:xfrm>
                <a:off x="5461" y="8842"/>
                <a:ext cx="2102" cy="2252"/>
              </a:xfrm>
              <a:custGeom>
                <a:avLst/>
                <a:gdLst>
                  <a:gd name="T0" fmla="*/ 0 w 3606"/>
                  <a:gd name="T1" fmla="*/ 765 h 3863"/>
                  <a:gd name="T2" fmla="*/ 394 w 3606"/>
                  <a:gd name="T3" fmla="*/ 635 h 3863"/>
                  <a:gd name="T4" fmla="*/ 714 w 3606"/>
                  <a:gd name="T5" fmla="*/ 0 h 3863"/>
                  <a:gd name="T6" fmla="*/ 0 60000 65536"/>
                  <a:gd name="T7" fmla="*/ 0 60000 65536"/>
                  <a:gd name="T8" fmla="*/ 0 60000 65536"/>
                  <a:gd name="T9" fmla="*/ 0 w 3606"/>
                  <a:gd name="T10" fmla="*/ 0 h 3863"/>
                  <a:gd name="T11" fmla="*/ 3606 w 3606"/>
                  <a:gd name="T12" fmla="*/ 3863 h 3863"/>
                </a:gdLst>
                <a:ahLst/>
                <a:cxnLst>
                  <a:cxn ang="T6">
                    <a:pos x="T0" y="T1"/>
                  </a:cxn>
                  <a:cxn ang="T7">
                    <a:pos x="T2" y="T3"/>
                  </a:cxn>
                  <a:cxn ang="T8">
                    <a:pos x="T4" y="T5"/>
                  </a:cxn>
                </a:cxnLst>
                <a:rect l="T9" t="T10" r="T11" b="T12"/>
                <a:pathLst>
                  <a:path w="3606" h="3863">
                    <a:moveTo>
                      <a:pt x="0" y="3863"/>
                    </a:moveTo>
                    <a:cubicBezTo>
                      <a:pt x="843" y="3863"/>
                      <a:pt x="1298" y="3844"/>
                      <a:pt x="1990" y="3208"/>
                    </a:cubicBezTo>
                    <a:cubicBezTo>
                      <a:pt x="2682" y="2572"/>
                      <a:pt x="3349" y="819"/>
                      <a:pt x="3606" y="0"/>
                    </a:cubicBezTo>
                  </a:path>
                </a:pathLst>
              </a:cu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5086" name="Freeform 12"/>
              <p:cNvSpPr>
                <a:spLocks/>
              </p:cNvSpPr>
              <p:nvPr/>
            </p:nvSpPr>
            <p:spPr bwMode="auto">
              <a:xfrm>
                <a:off x="5464" y="8822"/>
                <a:ext cx="2645" cy="2275"/>
              </a:xfrm>
              <a:custGeom>
                <a:avLst/>
                <a:gdLst>
                  <a:gd name="T0" fmla="*/ 899 w 4538"/>
                  <a:gd name="T1" fmla="*/ 670 h 4193"/>
                  <a:gd name="T2" fmla="*/ 0 w 4538"/>
                  <a:gd name="T3" fmla="*/ 670 h 4193"/>
                  <a:gd name="T4" fmla="*/ 0 w 4538"/>
                  <a:gd name="T5" fmla="*/ 0 h 4193"/>
                  <a:gd name="T6" fmla="*/ 0 60000 65536"/>
                  <a:gd name="T7" fmla="*/ 0 60000 65536"/>
                  <a:gd name="T8" fmla="*/ 0 60000 65536"/>
                  <a:gd name="T9" fmla="*/ 0 w 4538"/>
                  <a:gd name="T10" fmla="*/ 0 h 4193"/>
                  <a:gd name="T11" fmla="*/ 4538 w 4538"/>
                  <a:gd name="T12" fmla="*/ 4193 h 4193"/>
                </a:gdLst>
                <a:ahLst/>
                <a:cxnLst>
                  <a:cxn ang="T6">
                    <a:pos x="T0" y="T1"/>
                  </a:cxn>
                  <a:cxn ang="T7">
                    <a:pos x="T2" y="T3"/>
                  </a:cxn>
                  <a:cxn ang="T8">
                    <a:pos x="T4" y="T5"/>
                  </a:cxn>
                </a:cxnLst>
                <a:rect l="T9" t="T10" r="T11" b="T12"/>
                <a:pathLst>
                  <a:path w="4538" h="4193">
                    <a:moveTo>
                      <a:pt x="4538" y="4193"/>
                    </a:moveTo>
                    <a:lnTo>
                      <a:pt x="0" y="4193"/>
                    </a:lnTo>
                    <a:lnTo>
                      <a:pt x="0" y="0"/>
                    </a:lnTo>
                  </a:path>
                </a:pathLst>
              </a:custGeom>
              <a:noFill/>
              <a:ln w="9525">
                <a:solidFill>
                  <a:srgbClr val="000000"/>
                </a:solidFill>
                <a:round/>
                <a:headEnd type="triangle" w="sm" len="lg"/>
                <a:tailEnd type="triangle" w="sm"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5087" name="Line 13"/>
              <p:cNvSpPr>
                <a:spLocks noChangeShapeType="1"/>
              </p:cNvSpPr>
              <p:nvPr/>
            </p:nvSpPr>
            <p:spPr bwMode="auto">
              <a:xfrm>
                <a:off x="6611" y="10712"/>
                <a:ext cx="1" cy="387"/>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45088" name="Text Box 14"/>
              <p:cNvSpPr txBox="1">
                <a:spLocks noChangeArrowheads="1"/>
              </p:cNvSpPr>
              <p:nvPr/>
            </p:nvSpPr>
            <p:spPr bwMode="auto">
              <a:xfrm>
                <a:off x="5204" y="11082"/>
                <a:ext cx="28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spcAft>
                    <a:spcPts val="1000"/>
                  </a:spcAft>
                  <a:buFontTx/>
                  <a:buNone/>
                </a:pPr>
                <a:r>
                  <a:rPr lang="en-US" altLang="ru-RU" sz="2000">
                    <a:latin typeface="Times New Roman" pitchFamily="18" charset="0"/>
                  </a:rPr>
                  <a:t>0</a:t>
                </a:r>
                <a:endParaRPr lang="ru-RU" altLang="ru-RU" sz="3600"/>
              </a:p>
            </p:txBody>
          </p:sp>
          <p:sp>
            <p:nvSpPr>
              <p:cNvPr id="45089" name="Text Box 15"/>
              <p:cNvSpPr txBox="1">
                <a:spLocks noChangeArrowheads="1"/>
              </p:cNvSpPr>
              <p:nvPr/>
            </p:nvSpPr>
            <p:spPr bwMode="auto">
              <a:xfrm>
                <a:off x="6365" y="11091"/>
                <a:ext cx="4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spcAft>
                    <a:spcPts val="1000"/>
                  </a:spcAft>
                  <a:buFontTx/>
                  <a:buNone/>
                </a:pPr>
                <a:r>
                  <a:rPr lang="ru-RU" altLang="ru-RU" sz="2000">
                    <a:latin typeface="Calibri" pitchFamily="34" charset="0"/>
                  </a:rPr>
                  <a:t>10</a:t>
                </a:r>
                <a:r>
                  <a:rPr lang="en-US" altLang="ru-RU" sz="2000">
                    <a:latin typeface="Times New Roman" pitchFamily="18" charset="0"/>
                  </a:rPr>
                  <a:t>0</a:t>
                </a:r>
                <a:endParaRPr lang="ru-RU" altLang="ru-RU" sz="3600"/>
              </a:p>
            </p:txBody>
          </p:sp>
          <p:sp>
            <p:nvSpPr>
              <p:cNvPr id="45090" name="Text Box 16"/>
              <p:cNvSpPr txBox="1">
                <a:spLocks noChangeArrowheads="1"/>
              </p:cNvSpPr>
              <p:nvPr/>
            </p:nvSpPr>
            <p:spPr bwMode="auto">
              <a:xfrm>
                <a:off x="7754" y="11116"/>
                <a:ext cx="409"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3600"/>
              </a:p>
            </p:txBody>
          </p:sp>
          <p:sp>
            <p:nvSpPr>
              <p:cNvPr id="45091" name="Text Box 17"/>
              <p:cNvSpPr txBox="1">
                <a:spLocks noChangeArrowheads="1"/>
              </p:cNvSpPr>
              <p:nvPr/>
            </p:nvSpPr>
            <p:spPr bwMode="auto">
              <a:xfrm>
                <a:off x="5101" y="8861"/>
                <a:ext cx="351"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3600"/>
              </a:p>
            </p:txBody>
          </p:sp>
          <p:sp>
            <p:nvSpPr>
              <p:cNvPr id="45092" name="Text Box 18"/>
              <p:cNvSpPr txBox="1">
                <a:spLocks noChangeArrowheads="1"/>
              </p:cNvSpPr>
              <p:nvPr/>
            </p:nvSpPr>
            <p:spPr bwMode="auto">
              <a:xfrm>
                <a:off x="6928" y="9053"/>
                <a:ext cx="444"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3600"/>
              </a:p>
            </p:txBody>
          </p:sp>
          <p:sp>
            <p:nvSpPr>
              <p:cNvPr id="45093" name="Text Box 19"/>
              <p:cNvSpPr txBox="1">
                <a:spLocks noChangeArrowheads="1"/>
              </p:cNvSpPr>
              <p:nvPr/>
            </p:nvSpPr>
            <p:spPr bwMode="auto">
              <a:xfrm>
                <a:off x="7566" y="9717"/>
                <a:ext cx="420"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3600"/>
              </a:p>
            </p:txBody>
          </p:sp>
          <p:sp>
            <p:nvSpPr>
              <p:cNvPr id="45094" name="Oval 21"/>
              <p:cNvSpPr>
                <a:spLocks noChangeArrowheads="1"/>
              </p:cNvSpPr>
              <p:nvPr/>
            </p:nvSpPr>
            <p:spPr bwMode="auto">
              <a:xfrm>
                <a:off x="6592" y="10696"/>
                <a:ext cx="45" cy="45"/>
              </a:xfrm>
              <a:prstGeom prst="ellipse">
                <a:avLst/>
              </a:prstGeom>
              <a:solidFill>
                <a:srgbClr val="000000"/>
              </a:solidFill>
              <a:ln w="9525">
                <a:solidFill>
                  <a:srgbClr val="000000"/>
                </a:solidFill>
                <a:round/>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3600"/>
              </a:p>
            </p:txBody>
          </p:sp>
        </p:grpSp>
        <p:graphicFrame>
          <p:nvGraphicFramePr>
            <p:cNvPr id="45078" name="Object 5"/>
            <p:cNvGraphicFramePr>
              <a:graphicFrameLocks noChangeAspect="1"/>
            </p:cNvGraphicFramePr>
            <p:nvPr/>
          </p:nvGraphicFramePr>
          <p:xfrm>
            <a:off x="3810000" y="5214938"/>
            <a:ext cx="260350" cy="284162"/>
          </p:xfrm>
          <a:graphic>
            <a:graphicData uri="http://schemas.openxmlformats.org/presentationml/2006/ole">
              <mc:AlternateContent xmlns:mc="http://schemas.openxmlformats.org/markup-compatibility/2006">
                <mc:Choice xmlns:v="urn:schemas-microsoft-com:vml" Requires="v">
                  <p:oleObj spid="_x0000_s45100" name="Формула" r:id="rId9" imgW="126835" imgH="139518" progId="Equation.3">
                    <p:embed/>
                  </p:oleObj>
                </mc:Choice>
                <mc:Fallback>
                  <p:oleObj name="Формула" r:id="rId9" imgW="126835" imgH="139518"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0" y="5214938"/>
                          <a:ext cx="26035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79" name="Object 6"/>
            <p:cNvGraphicFramePr>
              <a:graphicFrameLocks noChangeAspect="1"/>
            </p:cNvGraphicFramePr>
            <p:nvPr/>
          </p:nvGraphicFramePr>
          <p:xfrm>
            <a:off x="3533775" y="2965450"/>
            <a:ext cx="338138" cy="439738"/>
          </p:xfrm>
          <a:graphic>
            <a:graphicData uri="http://schemas.openxmlformats.org/presentationml/2006/ole">
              <mc:AlternateContent xmlns:mc="http://schemas.openxmlformats.org/markup-compatibility/2006">
                <mc:Choice xmlns:v="urn:schemas-microsoft-com:vml" Requires="v">
                  <p:oleObj spid="_x0000_s45101" name="Формула" r:id="rId11" imgW="164885" imgH="215619" progId="Equation.3">
                    <p:embed/>
                  </p:oleObj>
                </mc:Choice>
                <mc:Fallback>
                  <p:oleObj name="Формула" r:id="rId11" imgW="164885" imgH="215619"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33775" y="2965450"/>
                          <a:ext cx="33813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80" name="Object 7"/>
            <p:cNvGraphicFramePr>
              <a:graphicFrameLocks noChangeAspect="1"/>
            </p:cNvGraphicFramePr>
            <p:nvPr/>
          </p:nvGraphicFramePr>
          <p:xfrm>
            <a:off x="3632200" y="3927475"/>
            <a:ext cx="311150" cy="439738"/>
          </p:xfrm>
          <a:graphic>
            <a:graphicData uri="http://schemas.openxmlformats.org/presentationml/2006/ole">
              <mc:AlternateContent xmlns:mc="http://schemas.openxmlformats.org/markup-compatibility/2006">
                <mc:Choice xmlns:v="urn:schemas-microsoft-com:vml" Requires="v">
                  <p:oleObj spid="_x0000_s45102" name="Формула" r:id="rId13" imgW="152268" imgH="215713" progId="Equation.3">
                    <p:embed/>
                  </p:oleObj>
                </mc:Choice>
                <mc:Fallback>
                  <p:oleObj name="Формула" r:id="rId13" imgW="152268" imgH="215713"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2200" y="3927475"/>
                          <a:ext cx="31115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81" name="Object 8"/>
            <p:cNvGraphicFramePr>
              <a:graphicFrameLocks noChangeAspect="1"/>
            </p:cNvGraphicFramePr>
            <p:nvPr/>
          </p:nvGraphicFramePr>
          <p:xfrm>
            <a:off x="3003550" y="2476500"/>
            <a:ext cx="312738" cy="466725"/>
          </p:xfrm>
          <a:graphic>
            <a:graphicData uri="http://schemas.openxmlformats.org/presentationml/2006/ole">
              <mc:AlternateContent xmlns:mc="http://schemas.openxmlformats.org/markup-compatibility/2006">
                <mc:Choice xmlns:v="urn:schemas-microsoft-com:vml" Requires="v">
                  <p:oleObj spid="_x0000_s45103" name="Формула" r:id="rId15" imgW="152334" imgH="228501" progId="Equation.3">
                    <p:embed/>
                  </p:oleObj>
                </mc:Choice>
                <mc:Fallback>
                  <p:oleObj name="Формула" r:id="rId15" imgW="152334" imgH="228501"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03550" y="2476500"/>
                          <a:ext cx="3127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82" name="Object 9"/>
            <p:cNvGraphicFramePr>
              <a:graphicFrameLocks noChangeAspect="1"/>
            </p:cNvGraphicFramePr>
            <p:nvPr/>
          </p:nvGraphicFramePr>
          <p:xfrm>
            <a:off x="663575" y="2551113"/>
            <a:ext cx="285750" cy="334962"/>
          </p:xfrm>
          <a:graphic>
            <a:graphicData uri="http://schemas.openxmlformats.org/presentationml/2006/ole">
              <mc:AlternateContent xmlns:mc="http://schemas.openxmlformats.org/markup-compatibility/2006">
                <mc:Choice xmlns:v="urn:schemas-microsoft-com:vml" Requires="v">
                  <p:oleObj spid="_x0000_s45104" name="Формула" r:id="rId17" imgW="139579" imgH="164957" progId="Equation.3">
                    <p:embed/>
                  </p:oleObj>
                </mc:Choice>
                <mc:Fallback>
                  <p:oleObj name="Формула" r:id="rId17" imgW="139579" imgH="164957"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3575" y="2551113"/>
                          <a:ext cx="2857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4" name="Rectangle 5"/>
          <p:cNvSpPr>
            <a:spLocks noChangeArrowheads="1"/>
          </p:cNvSpPr>
          <p:nvPr/>
        </p:nvSpPr>
        <p:spPr bwMode="auto">
          <a:xfrm>
            <a:off x="4457700" y="2276475"/>
            <a:ext cx="193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marL="361950" indent="-3619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ru-RU" altLang="ru-RU" sz="2400">
                <a:cs typeface="Times New Roman" pitchFamily="18" charset="0"/>
              </a:rPr>
              <a:t>при </a:t>
            </a:r>
            <a:r>
              <a:rPr lang="en-US" altLang="ru-RU" sz="2800" i="1">
                <a:latin typeface="Times New Roman" pitchFamily="18" charset="0"/>
                <a:cs typeface="Times New Roman" pitchFamily="18" charset="0"/>
              </a:rPr>
              <a:t>n</a:t>
            </a:r>
            <a:r>
              <a:rPr lang="en-US" altLang="ru-RU" sz="2400" i="1">
                <a:latin typeface="Times New Roman" pitchFamily="18" charset="0"/>
                <a:cs typeface="Times New Roman" pitchFamily="18" charset="0"/>
              </a:rPr>
              <a:t> </a:t>
            </a:r>
            <a:r>
              <a:rPr lang="en-US" altLang="ru-RU" sz="2400">
                <a:latin typeface="Times New Roman" pitchFamily="18" charset="0"/>
                <a:cs typeface="Times New Roman" pitchFamily="18" charset="0"/>
              </a:rPr>
              <a:t>&lt; 100</a:t>
            </a:r>
            <a:r>
              <a:rPr lang="en-US" altLang="ru-RU" sz="2400">
                <a:cs typeface="Times New Roman" pitchFamily="18" charset="0"/>
              </a:rPr>
              <a:t>:</a:t>
            </a:r>
            <a:endParaRPr lang="ru-RU" altLang="ru-RU" sz="2400"/>
          </a:p>
        </p:txBody>
      </p:sp>
      <p:sp>
        <p:nvSpPr>
          <p:cNvPr id="45069" name="Rectangle 2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aphicFrame>
        <p:nvGraphicFramePr>
          <p:cNvPr id="56347" name="Object 27"/>
          <p:cNvGraphicFramePr>
            <a:graphicFrameLocks noChangeAspect="1"/>
          </p:cNvGraphicFramePr>
          <p:nvPr/>
        </p:nvGraphicFramePr>
        <p:xfrm>
          <a:off x="5048250" y="2781300"/>
          <a:ext cx="2713038" cy="482600"/>
        </p:xfrm>
        <a:graphic>
          <a:graphicData uri="http://schemas.openxmlformats.org/presentationml/2006/ole">
            <mc:AlternateContent xmlns:mc="http://schemas.openxmlformats.org/markup-compatibility/2006">
              <mc:Choice xmlns:v="urn:schemas-microsoft-com:vml" Requires="v">
                <p:oleObj spid="_x0000_s45105" name="Формула" r:id="rId19" imgW="1282700" imgH="228600" progId="Equation.3">
                  <p:embed/>
                </p:oleObj>
              </mc:Choice>
              <mc:Fallback>
                <p:oleObj name="Формула" r:id="rId19" imgW="1282700" imgH="228600"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48250" y="2781300"/>
                        <a:ext cx="27130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1" name="Rectangle 3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aphicFrame>
        <p:nvGraphicFramePr>
          <p:cNvPr id="56349" name="Object 29"/>
          <p:cNvGraphicFramePr>
            <a:graphicFrameLocks noChangeAspect="1"/>
          </p:cNvGraphicFramePr>
          <p:nvPr/>
        </p:nvGraphicFramePr>
        <p:xfrm>
          <a:off x="5048250" y="3752850"/>
          <a:ext cx="2752725" cy="482600"/>
        </p:xfrm>
        <a:graphic>
          <a:graphicData uri="http://schemas.openxmlformats.org/presentationml/2006/ole">
            <mc:AlternateContent xmlns:mc="http://schemas.openxmlformats.org/markup-compatibility/2006">
              <mc:Choice xmlns:v="urn:schemas-microsoft-com:vml" Requires="v">
                <p:oleObj spid="_x0000_s45106" name="Формула" r:id="rId21" imgW="1308100" imgH="228600" progId="Equation.3">
                  <p:embed/>
                </p:oleObj>
              </mc:Choice>
              <mc:Fallback>
                <p:oleObj name="Формула" r:id="rId21" imgW="1308100" imgH="228600" progId="Equation.3">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48250" y="3752850"/>
                        <a:ext cx="27527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 name="Rectangle 5"/>
          <p:cNvSpPr>
            <a:spLocks noChangeArrowheads="1"/>
          </p:cNvSpPr>
          <p:nvPr/>
        </p:nvSpPr>
        <p:spPr bwMode="auto">
          <a:xfrm>
            <a:off x="4457700" y="3219450"/>
            <a:ext cx="193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marL="361950" indent="-3619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ru-RU" altLang="ru-RU" sz="2400">
                <a:cs typeface="Times New Roman" pitchFamily="18" charset="0"/>
              </a:rPr>
              <a:t>при </a:t>
            </a:r>
            <a:r>
              <a:rPr lang="en-US" altLang="ru-RU" sz="2800" i="1">
                <a:latin typeface="Times New Roman" pitchFamily="18" charset="0"/>
                <a:cs typeface="Times New Roman" pitchFamily="18" charset="0"/>
              </a:rPr>
              <a:t>n</a:t>
            </a:r>
            <a:r>
              <a:rPr lang="en-US" altLang="ru-RU" sz="2400" i="1">
                <a:latin typeface="Times New Roman" pitchFamily="18" charset="0"/>
                <a:cs typeface="Times New Roman" pitchFamily="18" charset="0"/>
              </a:rPr>
              <a:t> </a:t>
            </a:r>
            <a:r>
              <a:rPr lang="en-US" altLang="ru-RU" sz="2400">
                <a:latin typeface="Times New Roman" pitchFamily="18" charset="0"/>
                <a:cs typeface="Times New Roman" pitchFamily="18" charset="0"/>
              </a:rPr>
              <a:t>&gt; 100</a:t>
            </a:r>
            <a:r>
              <a:rPr lang="en-US" altLang="ru-RU" sz="2400">
                <a:cs typeface="Times New Roman" pitchFamily="18" charset="0"/>
              </a:rPr>
              <a:t>:</a:t>
            </a:r>
            <a:endParaRPr lang="ru-RU" altLang="ru-RU" sz="2400"/>
          </a:p>
        </p:txBody>
      </p:sp>
      <p:grpSp>
        <p:nvGrpSpPr>
          <p:cNvPr id="5" name="Group 34"/>
          <p:cNvGrpSpPr>
            <a:grpSpLocks/>
          </p:cNvGrpSpPr>
          <p:nvPr/>
        </p:nvGrpSpPr>
        <p:grpSpPr bwMode="auto">
          <a:xfrm>
            <a:off x="4503738" y="4597400"/>
            <a:ext cx="3825875" cy="930275"/>
            <a:chOff x="464" y="2126"/>
            <a:chExt cx="2410" cy="586"/>
          </a:xfrm>
        </p:grpSpPr>
        <p:sp>
          <p:nvSpPr>
            <p:cNvPr id="41" name="Text Box 32"/>
            <p:cNvSpPr txBox="1">
              <a:spLocks noChangeArrowheads="1"/>
            </p:cNvSpPr>
            <p:nvPr/>
          </p:nvSpPr>
          <p:spPr bwMode="auto">
            <a:xfrm>
              <a:off x="782" y="2189"/>
              <a:ext cx="2092" cy="523"/>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a:latin typeface="Arial" pitchFamily="34" charset="0"/>
                </a:rPr>
                <a:t>  </a:t>
              </a:r>
              <a:r>
                <a:rPr lang="ru-RU" sz="2400">
                  <a:latin typeface="Arial" pitchFamily="34" charset="0"/>
                  <a:cs typeface="Times New Roman" pitchFamily="18" charset="0"/>
                </a:rPr>
                <a:t>Нужно знать размер данных!</a:t>
              </a:r>
              <a:endParaRPr lang="ru-RU" sz="2400">
                <a:latin typeface="Arial" pitchFamily="34" charset="0"/>
              </a:endParaRPr>
            </a:p>
          </p:txBody>
        </p:sp>
        <p:sp>
          <p:nvSpPr>
            <p:cNvPr id="45076"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4400">
                  <a:solidFill>
                    <a:schemeClr val="bg1"/>
                  </a:solidFill>
                  <a:latin typeface="Arial Black" pitchFamily="34"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par>
                                <p:cTn id="18" presetID="9" presetClass="entr" presetSubtype="0" fill="hold" nodeType="withEffect">
                                  <p:stCondLst>
                                    <p:cond delay="0"/>
                                  </p:stCondLst>
                                  <p:childTnLst>
                                    <p:set>
                                      <p:cBhvr>
                                        <p:cTn id="19" dur="1" fill="hold">
                                          <p:stCondLst>
                                            <p:cond delay="0"/>
                                          </p:stCondLst>
                                        </p:cTn>
                                        <p:tgtEl>
                                          <p:spTgt spid="56347"/>
                                        </p:tgtEl>
                                        <p:attrNameLst>
                                          <p:attrName>style.visibility</p:attrName>
                                        </p:attrNameLst>
                                      </p:cBhvr>
                                      <p:to>
                                        <p:strVal val="visible"/>
                                      </p:to>
                                    </p:set>
                                    <p:animEffect transition="in" filter="dissolve">
                                      <p:cBhvr>
                                        <p:cTn id="20" dur="500"/>
                                        <p:tgtEl>
                                          <p:spTgt spid="5634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dissolve">
                                      <p:cBhvr>
                                        <p:cTn id="25" dur="500"/>
                                        <p:tgtEl>
                                          <p:spTgt spid="39"/>
                                        </p:tgtEl>
                                      </p:cBhvr>
                                    </p:animEffect>
                                  </p:childTnLst>
                                </p:cTn>
                              </p:par>
                              <p:par>
                                <p:cTn id="26" presetID="9" presetClass="entr" presetSubtype="0" fill="hold" nodeType="withEffect">
                                  <p:stCondLst>
                                    <p:cond delay="0"/>
                                  </p:stCondLst>
                                  <p:childTnLst>
                                    <p:set>
                                      <p:cBhvr>
                                        <p:cTn id="27" dur="1" fill="hold">
                                          <p:stCondLst>
                                            <p:cond delay="0"/>
                                          </p:stCondLst>
                                        </p:cTn>
                                        <p:tgtEl>
                                          <p:spTgt spid="56349"/>
                                        </p:tgtEl>
                                        <p:attrNameLst>
                                          <p:attrName>style.visibility</p:attrName>
                                        </p:attrNameLst>
                                      </p:cBhvr>
                                      <p:to>
                                        <p:strVal val="visible"/>
                                      </p:to>
                                    </p:set>
                                    <p:animEffect transition="in" filter="dissolve">
                                      <p:cBhvr>
                                        <p:cTn id="28" dur="500"/>
                                        <p:tgtEl>
                                          <p:spTgt spid="5634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Заголовок 1"/>
          <p:cNvSpPr>
            <a:spLocks noGrp="1"/>
          </p:cNvSpPr>
          <p:nvPr>
            <p:ph type="title"/>
          </p:nvPr>
        </p:nvSpPr>
        <p:spPr>
          <a:xfrm>
            <a:off x="311150" y="301625"/>
            <a:ext cx="8375650" cy="471488"/>
          </a:xfrm>
        </p:spPr>
        <p:txBody>
          <a:bodyPr/>
          <a:lstStyle/>
          <a:p>
            <a:r>
              <a:rPr lang="ru-RU" altLang="ru-RU" smtClean="0"/>
              <a:t>Асимптотическая сложность</a:t>
            </a:r>
          </a:p>
        </p:txBody>
      </p:sp>
      <p:sp>
        <p:nvSpPr>
          <p:cNvPr id="46083"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9DC18261-066B-4FAF-8909-99FB31840805}" type="slidenum">
              <a:rPr lang="ru-RU" altLang="ru-RU" sz="1400" smtClean="0"/>
              <a:pPr eaLnBrk="1" hangingPunct="1">
                <a:spcBef>
                  <a:spcPct val="0"/>
                </a:spcBef>
                <a:buFontTx/>
                <a:buNone/>
              </a:pPr>
              <a:t>41</a:t>
            </a:fld>
            <a:endParaRPr lang="ru-RU" altLang="ru-RU" sz="1400" smtClean="0"/>
          </a:p>
        </p:txBody>
      </p:sp>
      <p:sp>
        <p:nvSpPr>
          <p:cNvPr id="4608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608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608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7355" name="Rectangle 11"/>
          <p:cNvSpPr>
            <a:spLocks noChangeArrowheads="1"/>
          </p:cNvSpPr>
          <p:nvPr/>
        </p:nvSpPr>
        <p:spPr bwMode="auto">
          <a:xfrm>
            <a:off x="371475" y="866775"/>
            <a:ext cx="8458200" cy="892175"/>
          </a:xfrm>
          <a:prstGeom prst="rect">
            <a:avLst/>
          </a:prstGeom>
          <a:solidFill>
            <a:srgbClr val="E6E6FF"/>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marL="361950" indent="-361950" eaLnBrk="0" hangingPunct="0">
              <a:defRPr/>
            </a:pPr>
            <a:r>
              <a:rPr lang="ru-RU" sz="2400" b="1">
                <a:solidFill>
                  <a:srgbClr val="333399"/>
                </a:solidFill>
                <a:latin typeface="Arial" pitchFamily="34" charset="0"/>
                <a:cs typeface="Times New Roman" pitchFamily="18" charset="0"/>
              </a:rPr>
              <a:t>Асимптотическая сложность </a:t>
            </a:r>
            <a:r>
              <a:rPr lang="ru-RU" sz="2400">
                <a:latin typeface="Arial" pitchFamily="34" charset="0"/>
                <a:cs typeface="Times New Roman" pitchFamily="18" charset="0"/>
              </a:rPr>
              <a:t>– это скорость роста количества операций при больших значениях </a:t>
            </a:r>
            <a:r>
              <a:rPr lang="en-US" sz="2800" i="1">
                <a:latin typeface="Times New Roman" pitchFamily="18" charset="0"/>
                <a:cs typeface="Times New Roman" pitchFamily="18" charset="0"/>
              </a:rPr>
              <a:t>n</a:t>
            </a:r>
            <a:r>
              <a:rPr lang="en-US" sz="2400">
                <a:latin typeface="Arial" pitchFamily="34" charset="0"/>
                <a:cs typeface="Times New Roman" pitchFamily="18" charset="0"/>
              </a:rPr>
              <a:t>.</a:t>
            </a:r>
            <a:r>
              <a:rPr lang="ru-RU" sz="2400">
                <a:latin typeface="Arial" pitchFamily="34" charset="0"/>
                <a:cs typeface="Times New Roman" pitchFamily="18" charset="0"/>
              </a:rPr>
              <a:t> </a:t>
            </a:r>
            <a:endParaRPr lang="ru-RU" sz="2400">
              <a:latin typeface="Arial" pitchFamily="34" charset="0"/>
            </a:endParaRPr>
          </a:p>
        </p:txBody>
      </p:sp>
      <p:sp>
        <p:nvSpPr>
          <p:cNvPr id="46088" name="Rectangle 1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7360" name="Rectangle 16"/>
          <p:cNvSpPr>
            <a:spLocks noChangeArrowheads="1"/>
          </p:cNvSpPr>
          <p:nvPr/>
        </p:nvSpPr>
        <p:spPr bwMode="auto">
          <a:xfrm>
            <a:off x="914400" y="2514600"/>
            <a:ext cx="7015163" cy="461963"/>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wrap="none" anchor="ctr">
            <a:spAutoFit/>
          </a:bodyPr>
          <a:lstStyle/>
          <a:p>
            <a:pPr algn="ctr" eaLnBrk="0" hangingPunct="0">
              <a:defRPr/>
            </a:pPr>
            <a:r>
              <a:rPr lang="ru-RU" sz="2400">
                <a:latin typeface="Arial" pitchFamily="34" charset="0"/>
                <a:cs typeface="Times New Roman" pitchFamily="18" charset="0"/>
              </a:rPr>
              <a:t>сложность </a:t>
            </a:r>
            <a:r>
              <a:rPr lang="en-US" sz="2400" i="1">
                <a:latin typeface="Times New Roman" pitchFamily="18" charset="0"/>
                <a:cs typeface="Times New Roman" pitchFamily="18" charset="0"/>
              </a:rPr>
              <a:t>O</a:t>
            </a:r>
            <a:r>
              <a:rPr lang="en-US" sz="2400">
                <a:latin typeface="Times New Roman" pitchFamily="18" charset="0"/>
                <a:cs typeface="Times New Roman" pitchFamily="18" charset="0"/>
              </a:rPr>
              <a:t>(</a:t>
            </a:r>
            <a:r>
              <a:rPr lang="en-US" sz="2400" i="1">
                <a:latin typeface="Times New Roman" pitchFamily="18" charset="0"/>
                <a:cs typeface="Times New Roman" pitchFamily="18" charset="0"/>
              </a:rPr>
              <a:t>n</a:t>
            </a:r>
            <a:r>
              <a:rPr lang="en-US" sz="2400">
                <a:latin typeface="Times New Roman" pitchFamily="18" charset="0"/>
                <a:cs typeface="Times New Roman" pitchFamily="18" charset="0"/>
              </a:rPr>
              <a:t>)</a:t>
            </a:r>
            <a:r>
              <a:rPr lang="en-US" sz="2400" i="1">
                <a:latin typeface="Times New Roman" pitchFamily="18" charset="0"/>
                <a:cs typeface="Times New Roman" pitchFamily="18" charset="0"/>
              </a:rPr>
              <a:t>        </a:t>
            </a:r>
            <a:r>
              <a:rPr lang="en-US" sz="2400">
                <a:latin typeface="Arial" pitchFamily="34" charset="0"/>
                <a:cs typeface="Times New Roman" pitchFamily="18" charset="0"/>
                <a:sym typeface="Symbol" pitchFamily="18" charset="2"/>
              </a:rPr>
              <a:t>        </a:t>
            </a:r>
            <a:r>
              <a:rPr lang="en-US" sz="2400" i="1">
                <a:latin typeface="Times New Roman" pitchFamily="18" charset="0"/>
                <a:cs typeface="Times New Roman" pitchFamily="18" charset="0"/>
                <a:sym typeface="Symbol" pitchFamily="18" charset="2"/>
              </a:rPr>
              <a:t>T</a:t>
            </a:r>
            <a:r>
              <a:rPr lang="en-US" sz="2400">
                <a:latin typeface="Times New Roman" pitchFamily="18" charset="0"/>
                <a:cs typeface="Times New Roman" pitchFamily="18" charset="0"/>
                <a:sym typeface="Symbol" pitchFamily="18" charset="2"/>
              </a:rPr>
              <a:t>(</a:t>
            </a:r>
            <a:r>
              <a:rPr lang="en-US" sz="2400" i="1">
                <a:latin typeface="Times New Roman" pitchFamily="18" charset="0"/>
                <a:cs typeface="Times New Roman" pitchFamily="18" charset="0"/>
                <a:sym typeface="Symbol" pitchFamily="18" charset="2"/>
              </a:rPr>
              <a:t>n</a:t>
            </a:r>
            <a:r>
              <a:rPr lang="en-US" sz="2400">
                <a:latin typeface="Times New Roman" pitchFamily="18" charset="0"/>
                <a:cs typeface="Times New Roman" pitchFamily="18" charset="0"/>
                <a:sym typeface="Symbol" pitchFamily="18" charset="2"/>
              </a:rPr>
              <a:t>)</a:t>
            </a:r>
            <a:r>
              <a:rPr lang="en-US" sz="2400" i="1">
                <a:latin typeface="Times New Roman" pitchFamily="18" charset="0"/>
                <a:cs typeface="Times New Roman" pitchFamily="18" charset="0"/>
                <a:sym typeface="Symbol" pitchFamily="18" charset="2"/>
              </a:rPr>
              <a:t> </a:t>
            </a:r>
            <a:r>
              <a:rPr lang="en-US" sz="2400">
                <a:latin typeface="Times New Roman" pitchFamily="18" charset="0"/>
                <a:cs typeface="Times New Roman" pitchFamily="18" charset="0"/>
                <a:sym typeface="Symbol" pitchFamily="18" charset="2"/>
              </a:rPr>
              <a:t></a:t>
            </a:r>
            <a:r>
              <a:rPr lang="en-US" sz="2400" i="1">
                <a:latin typeface="Times New Roman" pitchFamily="18" charset="0"/>
                <a:cs typeface="Times New Roman" pitchFamily="18" charset="0"/>
                <a:sym typeface="Symbol" pitchFamily="18" charset="2"/>
              </a:rPr>
              <a:t> c</a:t>
            </a:r>
            <a:r>
              <a:rPr lang="ru-RU" sz="2400" i="1">
                <a:latin typeface="Times New Roman" pitchFamily="18" charset="0"/>
                <a:cs typeface="Times New Roman" pitchFamily="18" charset="0"/>
                <a:sym typeface="Symbol" pitchFamily="18" charset="2"/>
              </a:rPr>
              <a:t> </a:t>
            </a:r>
            <a:r>
              <a:rPr lang="en-US" sz="2400" i="1">
                <a:latin typeface="Times New Roman" pitchFamily="18" charset="0"/>
                <a:cs typeface="Times New Roman" pitchFamily="18" charset="0"/>
                <a:sym typeface="Symbol" pitchFamily="18" charset="2"/>
              </a:rPr>
              <a:t>n   </a:t>
            </a:r>
            <a:r>
              <a:rPr lang="ru-RU" sz="2400">
                <a:latin typeface="Arial" pitchFamily="34" charset="0"/>
                <a:cs typeface="Times New Roman" pitchFamily="18" charset="0"/>
                <a:sym typeface="Symbol" pitchFamily="18" charset="2"/>
              </a:rPr>
              <a:t>для </a:t>
            </a:r>
            <a:r>
              <a:rPr lang="en-US" sz="2400">
                <a:latin typeface="Arial" pitchFamily="34" charset="0"/>
                <a:cs typeface="Times New Roman" pitchFamily="18" charset="0"/>
                <a:sym typeface="Symbol" pitchFamily="18" charset="2"/>
              </a:rPr>
              <a:t>  </a:t>
            </a:r>
            <a:r>
              <a:rPr lang="en-US" sz="2400" i="1">
                <a:latin typeface="Times New Roman" pitchFamily="18" charset="0"/>
                <a:cs typeface="Times New Roman" pitchFamily="18" charset="0"/>
                <a:sym typeface="Symbol" pitchFamily="18" charset="2"/>
              </a:rPr>
              <a:t>n </a:t>
            </a:r>
            <a:r>
              <a:rPr lang="en-US" sz="2400">
                <a:latin typeface="Times New Roman" pitchFamily="18" charset="0"/>
                <a:cs typeface="Times New Roman" pitchFamily="18" charset="0"/>
                <a:sym typeface="Symbol" pitchFamily="18" charset="2"/>
              </a:rPr>
              <a:t></a:t>
            </a:r>
            <a:r>
              <a:rPr lang="en-US" sz="2400" i="1">
                <a:latin typeface="Times New Roman" pitchFamily="18" charset="0"/>
                <a:cs typeface="Times New Roman" pitchFamily="18" charset="0"/>
                <a:sym typeface="Symbol" pitchFamily="18" charset="2"/>
              </a:rPr>
              <a:t> n</a:t>
            </a:r>
            <a:r>
              <a:rPr lang="en-US" sz="2400" baseline="-25000">
                <a:latin typeface="Times New Roman" pitchFamily="18" charset="0"/>
                <a:cs typeface="Times New Roman" pitchFamily="18" charset="0"/>
                <a:sym typeface="Symbol" pitchFamily="18" charset="2"/>
              </a:rPr>
              <a:t>0</a:t>
            </a:r>
            <a:endParaRPr lang="ru-RU" sz="2400">
              <a:latin typeface="Times New Roman" pitchFamily="18" charset="0"/>
              <a:cs typeface="Times New Roman" pitchFamily="18" charset="0"/>
            </a:endParaRPr>
          </a:p>
        </p:txBody>
      </p:sp>
      <p:sp>
        <p:nvSpPr>
          <p:cNvPr id="46090" name="Rectangle 1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1100">
                <a:cs typeface="Times New Roman" pitchFamily="18" charset="0"/>
              </a:rPr>
              <a:t>.</a:t>
            </a:r>
            <a:endParaRPr lang="ru-RU" altLang="ru-RU" sz="1800"/>
          </a:p>
        </p:txBody>
      </p:sp>
      <p:sp>
        <p:nvSpPr>
          <p:cNvPr id="41" name="AutoShape 18"/>
          <p:cNvSpPr>
            <a:spLocks noChangeArrowheads="1"/>
          </p:cNvSpPr>
          <p:nvPr/>
        </p:nvSpPr>
        <p:spPr bwMode="auto">
          <a:xfrm>
            <a:off x="5307013" y="1895475"/>
            <a:ext cx="1789112" cy="419100"/>
          </a:xfrm>
          <a:prstGeom prst="wedgeRoundRectCallout">
            <a:avLst>
              <a:gd name="adj1" fmla="val -26134"/>
              <a:gd name="adj2" fmla="val 124264"/>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000">
                <a:ea typeface="SimSun" pitchFamily="2" charset="-122"/>
              </a:rPr>
              <a:t>постоянная</a:t>
            </a:r>
            <a:endParaRPr lang="ru-RU" altLang="ru-RU" sz="2000"/>
          </a:p>
        </p:txBody>
      </p:sp>
      <p:sp>
        <p:nvSpPr>
          <p:cNvPr id="42" name="AutoShape 18"/>
          <p:cNvSpPr>
            <a:spLocks noChangeArrowheads="1"/>
          </p:cNvSpPr>
          <p:nvPr/>
        </p:nvSpPr>
        <p:spPr bwMode="auto">
          <a:xfrm>
            <a:off x="687388" y="1895475"/>
            <a:ext cx="1627187" cy="419100"/>
          </a:xfrm>
          <a:prstGeom prst="wedgeRoundRectCallout">
            <a:avLst>
              <a:gd name="adj1" fmla="val -26134"/>
              <a:gd name="adj2" fmla="val 124264"/>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000">
                <a:ea typeface="SimSun" pitchFamily="2" charset="-122"/>
              </a:rPr>
              <a:t>линейная</a:t>
            </a:r>
            <a:endParaRPr lang="ru-RU" altLang="ru-RU" sz="2000"/>
          </a:p>
        </p:txBody>
      </p:sp>
      <p:sp>
        <p:nvSpPr>
          <p:cNvPr id="43" name="Rectangle 5"/>
          <p:cNvSpPr>
            <a:spLocks noChangeArrowheads="1"/>
          </p:cNvSpPr>
          <p:nvPr/>
        </p:nvSpPr>
        <p:spPr bwMode="auto">
          <a:xfrm>
            <a:off x="685800" y="2990850"/>
            <a:ext cx="4314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marL="361950" indent="-3619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ru-RU" altLang="ru-RU" sz="2400">
                <a:cs typeface="Times New Roman" pitchFamily="18" charset="0"/>
              </a:rPr>
              <a:t>сумма элементов массива:</a:t>
            </a:r>
            <a:endParaRPr lang="ru-RU" altLang="ru-RU" sz="2400"/>
          </a:p>
        </p:txBody>
      </p:sp>
      <p:sp>
        <p:nvSpPr>
          <p:cNvPr id="44" name="Прямоугольник 43"/>
          <p:cNvSpPr>
            <a:spLocks noChangeArrowheads="1"/>
          </p:cNvSpPr>
          <p:nvPr/>
        </p:nvSpPr>
        <p:spPr bwMode="auto">
          <a:xfrm>
            <a:off x="944563" y="3463925"/>
            <a:ext cx="59166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400" i="1">
                <a:solidFill>
                  <a:srgbClr val="000000"/>
                </a:solidFill>
                <a:latin typeface="Times New Roman" pitchFamily="18" charset="0"/>
                <a:cs typeface="Times New Roman" pitchFamily="18" charset="0"/>
                <a:sym typeface="Symbol" pitchFamily="18" charset="2"/>
              </a:rPr>
              <a:t>T</a:t>
            </a:r>
            <a:r>
              <a:rPr lang="en-US" altLang="ru-RU" sz="2400">
                <a:solidFill>
                  <a:srgbClr val="000000"/>
                </a:solidFill>
                <a:latin typeface="Times New Roman" pitchFamily="18" charset="0"/>
                <a:cs typeface="Times New Roman" pitchFamily="18" charset="0"/>
                <a:sym typeface="Symbol" pitchFamily="18" charset="2"/>
              </a:rPr>
              <a:t>(</a:t>
            </a:r>
            <a:r>
              <a:rPr lang="en-US" altLang="ru-RU" sz="2400" i="1">
                <a:solidFill>
                  <a:srgbClr val="000000"/>
                </a:solidFill>
                <a:latin typeface="Times New Roman" pitchFamily="18" charset="0"/>
                <a:cs typeface="Times New Roman" pitchFamily="18" charset="0"/>
                <a:sym typeface="Symbol" pitchFamily="18" charset="2"/>
              </a:rPr>
              <a:t>n</a:t>
            </a:r>
            <a:r>
              <a:rPr lang="en-US" altLang="ru-RU" sz="2400">
                <a:solidFill>
                  <a:srgbClr val="000000"/>
                </a:solidFill>
                <a:latin typeface="Times New Roman" pitchFamily="18" charset="0"/>
                <a:cs typeface="Times New Roman" pitchFamily="18" charset="0"/>
                <a:sym typeface="Symbol" pitchFamily="18" charset="2"/>
              </a:rPr>
              <a:t>)</a:t>
            </a:r>
            <a:r>
              <a:rPr lang="en-US" altLang="ru-RU" sz="2400" i="1">
                <a:solidFill>
                  <a:srgbClr val="000000"/>
                </a:solidFill>
                <a:latin typeface="Times New Roman" pitchFamily="18" charset="0"/>
                <a:cs typeface="Times New Roman" pitchFamily="18" charset="0"/>
                <a:sym typeface="Symbol" pitchFamily="18" charset="2"/>
              </a:rPr>
              <a:t> </a:t>
            </a:r>
            <a:r>
              <a:rPr lang="ru-RU" altLang="ru-RU" sz="2400">
                <a:solidFill>
                  <a:srgbClr val="000000"/>
                </a:solidFill>
                <a:latin typeface="Times New Roman" pitchFamily="18" charset="0"/>
                <a:cs typeface="Times New Roman" pitchFamily="18" charset="0"/>
                <a:sym typeface="Symbol" pitchFamily="18" charset="2"/>
              </a:rPr>
              <a:t>=</a:t>
            </a:r>
            <a:r>
              <a:rPr lang="en-US" altLang="ru-RU" sz="2400" i="1">
                <a:solidFill>
                  <a:srgbClr val="000000"/>
                </a:solidFill>
                <a:latin typeface="Times New Roman" pitchFamily="18" charset="0"/>
                <a:cs typeface="Times New Roman" pitchFamily="18" charset="0"/>
                <a:sym typeface="Symbol" pitchFamily="18" charset="2"/>
              </a:rPr>
              <a:t> </a:t>
            </a:r>
            <a:r>
              <a:rPr lang="ru-RU" altLang="ru-RU" sz="2400">
                <a:solidFill>
                  <a:srgbClr val="000000"/>
                </a:solidFill>
                <a:latin typeface="Times New Roman" pitchFamily="18" charset="0"/>
                <a:cs typeface="Times New Roman" pitchFamily="18" charset="0"/>
                <a:sym typeface="Symbol" pitchFamily="18" charset="2"/>
              </a:rPr>
              <a:t>2</a:t>
            </a:r>
            <a:r>
              <a:rPr lang="en-US" altLang="ru-RU" sz="2400" i="1">
                <a:solidFill>
                  <a:srgbClr val="000000"/>
                </a:solidFill>
                <a:latin typeface="Times New Roman" pitchFamily="18" charset="0"/>
                <a:cs typeface="Times New Roman" pitchFamily="18" charset="0"/>
                <a:sym typeface="Symbol" pitchFamily="18" charset="2"/>
              </a:rPr>
              <a:t></a:t>
            </a:r>
            <a:r>
              <a:rPr lang="ru-RU" altLang="ru-RU" sz="2400" i="1">
                <a:solidFill>
                  <a:srgbClr val="000000"/>
                </a:solidFill>
                <a:latin typeface="Times New Roman" pitchFamily="18" charset="0"/>
                <a:cs typeface="Times New Roman" pitchFamily="18" charset="0"/>
                <a:sym typeface="Symbol" pitchFamily="18" charset="2"/>
              </a:rPr>
              <a:t> </a:t>
            </a:r>
            <a:r>
              <a:rPr lang="en-US" altLang="ru-RU" sz="2400" i="1">
                <a:solidFill>
                  <a:srgbClr val="000000"/>
                </a:solidFill>
                <a:latin typeface="Times New Roman" pitchFamily="18" charset="0"/>
                <a:cs typeface="Times New Roman" pitchFamily="18" charset="0"/>
                <a:sym typeface="Symbol" pitchFamily="18" charset="2"/>
              </a:rPr>
              <a:t>n</a:t>
            </a:r>
            <a:r>
              <a:rPr lang="ru-RU" altLang="ru-RU" sz="2400" i="1">
                <a:solidFill>
                  <a:srgbClr val="000000"/>
                </a:solidFill>
                <a:latin typeface="Times New Roman" pitchFamily="18" charset="0"/>
                <a:cs typeface="Times New Roman" pitchFamily="18" charset="0"/>
                <a:sym typeface="Symbol" pitchFamily="18" charset="2"/>
              </a:rPr>
              <a:t> – </a:t>
            </a:r>
            <a:r>
              <a:rPr lang="ru-RU" altLang="ru-RU" sz="2400">
                <a:solidFill>
                  <a:srgbClr val="000000"/>
                </a:solidFill>
                <a:latin typeface="Times New Roman" pitchFamily="18" charset="0"/>
                <a:cs typeface="Times New Roman" pitchFamily="18" charset="0"/>
                <a:sym typeface="Symbol" pitchFamily="18" charset="2"/>
              </a:rPr>
              <a:t>1</a:t>
            </a:r>
            <a:r>
              <a:rPr lang="ru-RU" altLang="ru-RU" sz="2400" i="1">
                <a:solidFill>
                  <a:srgbClr val="000000"/>
                </a:solidFill>
                <a:latin typeface="Times New Roman" pitchFamily="18" charset="0"/>
                <a:cs typeface="Times New Roman" pitchFamily="18" charset="0"/>
                <a:sym typeface="Symbol" pitchFamily="18" charset="2"/>
              </a:rPr>
              <a:t> </a:t>
            </a:r>
            <a:r>
              <a:rPr lang="en-US" altLang="ru-RU" sz="2400">
                <a:solidFill>
                  <a:srgbClr val="000000"/>
                </a:solidFill>
                <a:latin typeface="Times New Roman" pitchFamily="18" charset="0"/>
                <a:cs typeface="Times New Roman" pitchFamily="18" charset="0"/>
                <a:sym typeface="Symbol" pitchFamily="18" charset="2"/>
              </a:rPr>
              <a:t></a:t>
            </a:r>
            <a:r>
              <a:rPr lang="en-US" altLang="ru-RU" sz="2400" i="1">
                <a:solidFill>
                  <a:srgbClr val="000000"/>
                </a:solidFill>
                <a:latin typeface="Times New Roman" pitchFamily="18" charset="0"/>
                <a:cs typeface="Times New Roman" pitchFamily="18" charset="0"/>
                <a:sym typeface="Symbol" pitchFamily="18" charset="2"/>
              </a:rPr>
              <a:t> </a:t>
            </a:r>
            <a:r>
              <a:rPr lang="ru-RU" altLang="ru-RU" sz="2400">
                <a:solidFill>
                  <a:srgbClr val="000000"/>
                </a:solidFill>
                <a:latin typeface="Times New Roman" pitchFamily="18" charset="0"/>
                <a:cs typeface="Times New Roman" pitchFamily="18" charset="0"/>
                <a:sym typeface="Symbol" pitchFamily="18" charset="2"/>
              </a:rPr>
              <a:t>2</a:t>
            </a:r>
            <a:r>
              <a:rPr lang="en-US" altLang="ru-RU" sz="2400" i="1">
                <a:solidFill>
                  <a:srgbClr val="000000"/>
                </a:solidFill>
                <a:latin typeface="Times New Roman" pitchFamily="18" charset="0"/>
                <a:cs typeface="Times New Roman" pitchFamily="18" charset="0"/>
                <a:sym typeface="Symbol" pitchFamily="18" charset="2"/>
              </a:rPr>
              <a:t></a:t>
            </a:r>
            <a:r>
              <a:rPr lang="ru-RU" altLang="ru-RU" sz="2400" i="1">
                <a:solidFill>
                  <a:srgbClr val="000000"/>
                </a:solidFill>
                <a:latin typeface="Times New Roman" pitchFamily="18" charset="0"/>
                <a:cs typeface="Times New Roman" pitchFamily="18" charset="0"/>
                <a:sym typeface="Symbol" pitchFamily="18" charset="2"/>
              </a:rPr>
              <a:t> </a:t>
            </a:r>
            <a:r>
              <a:rPr lang="en-US" altLang="ru-RU" sz="2400" i="1">
                <a:solidFill>
                  <a:srgbClr val="000000"/>
                </a:solidFill>
                <a:latin typeface="Times New Roman" pitchFamily="18" charset="0"/>
                <a:cs typeface="Times New Roman" pitchFamily="18" charset="0"/>
                <a:sym typeface="Symbol" pitchFamily="18" charset="2"/>
              </a:rPr>
              <a:t>n</a:t>
            </a:r>
            <a:r>
              <a:rPr lang="ru-RU" altLang="ru-RU" sz="2400" i="1">
                <a:solidFill>
                  <a:srgbClr val="000000"/>
                </a:solidFill>
                <a:latin typeface="Times New Roman" pitchFamily="18" charset="0"/>
                <a:cs typeface="Times New Roman" pitchFamily="18" charset="0"/>
                <a:sym typeface="Symbol" pitchFamily="18" charset="2"/>
              </a:rPr>
              <a:t>   </a:t>
            </a:r>
            <a:r>
              <a:rPr lang="ru-RU" altLang="ru-RU" sz="2400">
                <a:cs typeface="Times New Roman" pitchFamily="18" charset="0"/>
                <a:sym typeface="Symbol" pitchFamily="18" charset="2"/>
              </a:rPr>
              <a:t>для </a:t>
            </a:r>
            <a:r>
              <a:rPr lang="en-US" altLang="ru-RU" sz="2400">
                <a:cs typeface="Times New Roman" pitchFamily="18" charset="0"/>
                <a:sym typeface="Symbol" pitchFamily="18" charset="2"/>
              </a:rPr>
              <a:t>  </a:t>
            </a:r>
            <a:r>
              <a:rPr lang="en-US" altLang="ru-RU" sz="2400" i="1">
                <a:latin typeface="Times New Roman" pitchFamily="18" charset="0"/>
                <a:cs typeface="Times New Roman" pitchFamily="18" charset="0"/>
                <a:sym typeface="Symbol" pitchFamily="18" charset="2"/>
              </a:rPr>
              <a:t>n </a:t>
            </a:r>
            <a:r>
              <a:rPr lang="en-US" altLang="ru-RU" sz="2400">
                <a:latin typeface="Times New Roman" pitchFamily="18" charset="0"/>
                <a:cs typeface="Times New Roman" pitchFamily="18" charset="0"/>
                <a:sym typeface="Symbol" pitchFamily="18" charset="2"/>
              </a:rPr>
              <a:t></a:t>
            </a:r>
            <a:r>
              <a:rPr lang="en-US" altLang="ru-RU" sz="2400" i="1">
                <a:latin typeface="Times New Roman" pitchFamily="18" charset="0"/>
                <a:cs typeface="Times New Roman" pitchFamily="18" charset="0"/>
                <a:sym typeface="Symbol" pitchFamily="18" charset="2"/>
              </a:rPr>
              <a:t> </a:t>
            </a:r>
            <a:r>
              <a:rPr lang="ru-RU" altLang="ru-RU" sz="2400">
                <a:latin typeface="Times New Roman" pitchFamily="18" charset="0"/>
                <a:cs typeface="Times New Roman" pitchFamily="18" charset="0"/>
                <a:sym typeface="Symbol" pitchFamily="18" charset="2"/>
              </a:rPr>
              <a:t>1    </a:t>
            </a:r>
            <a:r>
              <a:rPr lang="en-US" altLang="ru-RU" sz="2400">
                <a:cs typeface="Times New Roman" pitchFamily="18" charset="0"/>
                <a:sym typeface="Symbol" pitchFamily="18" charset="2"/>
              </a:rPr>
              <a:t></a:t>
            </a:r>
            <a:r>
              <a:rPr lang="ru-RU" altLang="ru-RU" sz="2400">
                <a:cs typeface="Times New Roman" pitchFamily="18" charset="0"/>
                <a:sym typeface="Symbol" pitchFamily="18" charset="2"/>
              </a:rPr>
              <a:t>   </a:t>
            </a:r>
            <a:r>
              <a:rPr lang="en-US" altLang="ru-RU" sz="2400" i="1">
                <a:latin typeface="Times New Roman" pitchFamily="18" charset="0"/>
                <a:cs typeface="Times New Roman" pitchFamily="18" charset="0"/>
              </a:rPr>
              <a:t>O</a:t>
            </a:r>
            <a:r>
              <a:rPr lang="en-US" altLang="ru-RU" sz="2400">
                <a:latin typeface="Times New Roman" pitchFamily="18" charset="0"/>
                <a:cs typeface="Times New Roman" pitchFamily="18" charset="0"/>
              </a:rPr>
              <a:t>(</a:t>
            </a:r>
            <a:r>
              <a:rPr lang="en-US" altLang="ru-RU" sz="2400" i="1">
                <a:latin typeface="Times New Roman" pitchFamily="18" charset="0"/>
                <a:cs typeface="Times New Roman" pitchFamily="18" charset="0"/>
              </a:rPr>
              <a:t>n</a:t>
            </a:r>
            <a:r>
              <a:rPr lang="en-US" altLang="ru-RU" sz="2400">
                <a:latin typeface="Times New Roman" pitchFamily="18" charset="0"/>
                <a:cs typeface="Times New Roman" pitchFamily="18" charset="0"/>
              </a:rPr>
              <a:t>)</a:t>
            </a:r>
            <a:r>
              <a:rPr lang="en-US" altLang="ru-RU" sz="2400" i="1">
                <a:solidFill>
                  <a:srgbClr val="000000"/>
                </a:solidFill>
                <a:latin typeface="Times New Roman" pitchFamily="18" charset="0"/>
                <a:cs typeface="Times New Roman" pitchFamily="18" charset="0"/>
                <a:sym typeface="Symbol" pitchFamily="18" charset="2"/>
              </a:rPr>
              <a:t> </a:t>
            </a:r>
            <a:endParaRPr lang="ru-RU" altLang="ru-RU" sz="1800"/>
          </a:p>
        </p:txBody>
      </p:sp>
      <p:sp>
        <p:nvSpPr>
          <p:cNvPr id="45" name="Rectangle 16"/>
          <p:cNvSpPr>
            <a:spLocks noChangeArrowheads="1"/>
          </p:cNvSpPr>
          <p:nvPr/>
        </p:nvSpPr>
        <p:spPr bwMode="auto">
          <a:xfrm>
            <a:off x="914400" y="4486275"/>
            <a:ext cx="7194550" cy="461963"/>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wrap="none" anchor="ctr">
            <a:spAutoFit/>
          </a:bodyPr>
          <a:lstStyle/>
          <a:p>
            <a:pPr algn="ctr" eaLnBrk="0" hangingPunct="0">
              <a:defRPr/>
            </a:pPr>
            <a:r>
              <a:rPr lang="ru-RU" sz="2400">
                <a:latin typeface="Arial" pitchFamily="34" charset="0"/>
                <a:cs typeface="Times New Roman" pitchFamily="18" charset="0"/>
              </a:rPr>
              <a:t>сложность </a:t>
            </a:r>
            <a:r>
              <a:rPr lang="en-US" sz="2400" i="1">
                <a:latin typeface="Times New Roman" pitchFamily="18" charset="0"/>
                <a:cs typeface="Times New Roman" pitchFamily="18" charset="0"/>
              </a:rPr>
              <a:t>O</a:t>
            </a:r>
            <a:r>
              <a:rPr lang="en-US" sz="2400">
                <a:latin typeface="Times New Roman" pitchFamily="18" charset="0"/>
                <a:cs typeface="Times New Roman" pitchFamily="18" charset="0"/>
              </a:rPr>
              <a:t>(</a:t>
            </a:r>
            <a:r>
              <a:rPr lang="en-US" sz="2400" i="1">
                <a:latin typeface="Times New Roman" pitchFamily="18" charset="0"/>
                <a:cs typeface="Times New Roman" pitchFamily="18" charset="0"/>
              </a:rPr>
              <a:t>n</a:t>
            </a:r>
            <a:r>
              <a:rPr lang="ru-RU" sz="2400" baseline="30000">
                <a:latin typeface="Times New Roman" pitchFamily="18" charset="0"/>
                <a:cs typeface="Times New Roman" pitchFamily="18" charset="0"/>
              </a:rPr>
              <a:t>2</a:t>
            </a:r>
            <a:r>
              <a:rPr lang="en-US" sz="2400">
                <a:latin typeface="Times New Roman" pitchFamily="18" charset="0"/>
                <a:cs typeface="Times New Roman" pitchFamily="18" charset="0"/>
              </a:rPr>
              <a:t>)</a:t>
            </a:r>
            <a:r>
              <a:rPr lang="en-US" sz="2400" i="1">
                <a:latin typeface="Times New Roman" pitchFamily="18" charset="0"/>
                <a:cs typeface="Times New Roman" pitchFamily="18" charset="0"/>
              </a:rPr>
              <a:t>        </a:t>
            </a:r>
            <a:r>
              <a:rPr lang="en-US" sz="2400">
                <a:latin typeface="Arial" pitchFamily="34" charset="0"/>
                <a:cs typeface="Times New Roman" pitchFamily="18" charset="0"/>
                <a:sym typeface="Symbol" pitchFamily="18" charset="2"/>
              </a:rPr>
              <a:t>        </a:t>
            </a:r>
            <a:r>
              <a:rPr lang="en-US" sz="2400" i="1">
                <a:latin typeface="Times New Roman" pitchFamily="18" charset="0"/>
                <a:cs typeface="Times New Roman" pitchFamily="18" charset="0"/>
                <a:sym typeface="Symbol" pitchFamily="18" charset="2"/>
              </a:rPr>
              <a:t>T</a:t>
            </a:r>
            <a:r>
              <a:rPr lang="en-US" sz="2400">
                <a:latin typeface="Times New Roman" pitchFamily="18" charset="0"/>
                <a:cs typeface="Times New Roman" pitchFamily="18" charset="0"/>
                <a:sym typeface="Symbol" pitchFamily="18" charset="2"/>
              </a:rPr>
              <a:t>(</a:t>
            </a:r>
            <a:r>
              <a:rPr lang="en-US" sz="2400" i="1">
                <a:latin typeface="Times New Roman" pitchFamily="18" charset="0"/>
                <a:cs typeface="Times New Roman" pitchFamily="18" charset="0"/>
                <a:sym typeface="Symbol" pitchFamily="18" charset="2"/>
              </a:rPr>
              <a:t>n</a:t>
            </a:r>
            <a:r>
              <a:rPr lang="en-US" sz="2400">
                <a:latin typeface="Times New Roman" pitchFamily="18" charset="0"/>
                <a:cs typeface="Times New Roman" pitchFamily="18" charset="0"/>
                <a:sym typeface="Symbol" pitchFamily="18" charset="2"/>
              </a:rPr>
              <a:t>)</a:t>
            </a:r>
            <a:r>
              <a:rPr lang="en-US" sz="2400" i="1">
                <a:latin typeface="Times New Roman" pitchFamily="18" charset="0"/>
                <a:cs typeface="Times New Roman" pitchFamily="18" charset="0"/>
                <a:sym typeface="Symbol" pitchFamily="18" charset="2"/>
              </a:rPr>
              <a:t> </a:t>
            </a:r>
            <a:r>
              <a:rPr lang="en-US" sz="2400">
                <a:latin typeface="Times New Roman" pitchFamily="18" charset="0"/>
                <a:cs typeface="Times New Roman" pitchFamily="18" charset="0"/>
                <a:sym typeface="Symbol" pitchFamily="18" charset="2"/>
              </a:rPr>
              <a:t></a:t>
            </a:r>
            <a:r>
              <a:rPr lang="en-US" sz="2400" i="1">
                <a:latin typeface="Times New Roman" pitchFamily="18" charset="0"/>
                <a:cs typeface="Times New Roman" pitchFamily="18" charset="0"/>
                <a:sym typeface="Symbol" pitchFamily="18" charset="2"/>
              </a:rPr>
              <a:t> c</a:t>
            </a:r>
            <a:r>
              <a:rPr lang="ru-RU" sz="2400" i="1">
                <a:latin typeface="Times New Roman" pitchFamily="18" charset="0"/>
                <a:cs typeface="Times New Roman" pitchFamily="18" charset="0"/>
                <a:sym typeface="Symbol" pitchFamily="18" charset="2"/>
              </a:rPr>
              <a:t> </a:t>
            </a:r>
            <a:r>
              <a:rPr lang="en-US" sz="2400" i="1">
                <a:latin typeface="Times New Roman" pitchFamily="18" charset="0"/>
                <a:cs typeface="Times New Roman" pitchFamily="18" charset="0"/>
                <a:sym typeface="Symbol" pitchFamily="18" charset="2"/>
              </a:rPr>
              <a:t>n</a:t>
            </a:r>
            <a:r>
              <a:rPr lang="ru-RU" sz="2400" baseline="30000">
                <a:latin typeface="Times New Roman" pitchFamily="18" charset="0"/>
                <a:cs typeface="Times New Roman" pitchFamily="18" charset="0"/>
              </a:rPr>
              <a:t>2</a:t>
            </a:r>
            <a:r>
              <a:rPr lang="en-US" sz="2400" i="1">
                <a:latin typeface="Times New Roman" pitchFamily="18" charset="0"/>
                <a:cs typeface="Times New Roman" pitchFamily="18" charset="0"/>
                <a:sym typeface="Symbol" pitchFamily="18" charset="2"/>
              </a:rPr>
              <a:t>   </a:t>
            </a:r>
            <a:r>
              <a:rPr lang="ru-RU" sz="2400">
                <a:latin typeface="Arial" pitchFamily="34" charset="0"/>
                <a:cs typeface="Times New Roman" pitchFamily="18" charset="0"/>
                <a:sym typeface="Symbol" pitchFamily="18" charset="2"/>
              </a:rPr>
              <a:t>для </a:t>
            </a:r>
            <a:r>
              <a:rPr lang="en-US" sz="2400">
                <a:latin typeface="Arial" pitchFamily="34" charset="0"/>
                <a:cs typeface="Times New Roman" pitchFamily="18" charset="0"/>
                <a:sym typeface="Symbol" pitchFamily="18" charset="2"/>
              </a:rPr>
              <a:t>  </a:t>
            </a:r>
            <a:r>
              <a:rPr lang="en-US" sz="2400" i="1">
                <a:latin typeface="Times New Roman" pitchFamily="18" charset="0"/>
                <a:cs typeface="Times New Roman" pitchFamily="18" charset="0"/>
                <a:sym typeface="Symbol" pitchFamily="18" charset="2"/>
              </a:rPr>
              <a:t>n </a:t>
            </a:r>
            <a:r>
              <a:rPr lang="en-US" sz="2400">
                <a:latin typeface="Times New Roman" pitchFamily="18" charset="0"/>
                <a:cs typeface="Times New Roman" pitchFamily="18" charset="0"/>
                <a:sym typeface="Symbol" pitchFamily="18" charset="2"/>
              </a:rPr>
              <a:t></a:t>
            </a:r>
            <a:r>
              <a:rPr lang="en-US" sz="2400" i="1">
                <a:latin typeface="Times New Roman" pitchFamily="18" charset="0"/>
                <a:cs typeface="Times New Roman" pitchFamily="18" charset="0"/>
                <a:sym typeface="Symbol" pitchFamily="18" charset="2"/>
              </a:rPr>
              <a:t> n</a:t>
            </a:r>
            <a:r>
              <a:rPr lang="en-US" sz="2400" baseline="-25000">
                <a:latin typeface="Times New Roman" pitchFamily="18" charset="0"/>
                <a:cs typeface="Times New Roman" pitchFamily="18" charset="0"/>
                <a:sym typeface="Symbol" pitchFamily="18" charset="2"/>
              </a:rPr>
              <a:t>0</a:t>
            </a:r>
            <a:endParaRPr lang="ru-RU" sz="2400">
              <a:latin typeface="Times New Roman" pitchFamily="18" charset="0"/>
              <a:cs typeface="Times New Roman" pitchFamily="18" charset="0"/>
            </a:endParaRPr>
          </a:p>
        </p:txBody>
      </p:sp>
      <p:sp>
        <p:nvSpPr>
          <p:cNvPr id="46" name="AutoShape 18"/>
          <p:cNvSpPr>
            <a:spLocks noChangeArrowheads="1"/>
          </p:cNvSpPr>
          <p:nvPr/>
        </p:nvSpPr>
        <p:spPr bwMode="auto">
          <a:xfrm>
            <a:off x="687388" y="3962400"/>
            <a:ext cx="1979612" cy="419100"/>
          </a:xfrm>
          <a:prstGeom prst="wedgeRoundRectCallout">
            <a:avLst>
              <a:gd name="adj1" fmla="val -25653"/>
              <a:gd name="adj2" fmla="val 103806"/>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000">
                <a:ea typeface="SimSun" pitchFamily="2" charset="-122"/>
              </a:rPr>
              <a:t>квадратичная</a:t>
            </a:r>
            <a:endParaRPr lang="ru-RU" altLang="ru-RU" sz="2000"/>
          </a:p>
        </p:txBody>
      </p:sp>
      <p:sp>
        <p:nvSpPr>
          <p:cNvPr id="47" name="Rectangle 5"/>
          <p:cNvSpPr>
            <a:spLocks noChangeArrowheads="1"/>
          </p:cNvSpPr>
          <p:nvPr/>
        </p:nvSpPr>
        <p:spPr bwMode="auto">
          <a:xfrm>
            <a:off x="685800" y="4962525"/>
            <a:ext cx="5038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marL="361950" indent="-3619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ru-RU" altLang="ru-RU" sz="2400">
                <a:cs typeface="Times New Roman" pitchFamily="18" charset="0"/>
              </a:rPr>
              <a:t>сортировка методом выбора:</a:t>
            </a:r>
            <a:endParaRPr lang="ru-RU" altLang="ru-RU" sz="2400"/>
          </a:p>
        </p:txBody>
      </p:sp>
      <p:sp>
        <p:nvSpPr>
          <p:cNvPr id="46098"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aphicFrame>
        <p:nvGraphicFramePr>
          <p:cNvPr id="57362" name="Object 18"/>
          <p:cNvGraphicFramePr>
            <a:graphicFrameLocks noChangeAspect="1"/>
          </p:cNvGraphicFramePr>
          <p:nvPr/>
        </p:nvGraphicFramePr>
        <p:xfrm>
          <a:off x="1104900" y="5457825"/>
          <a:ext cx="3333750" cy="860425"/>
        </p:xfrm>
        <a:graphic>
          <a:graphicData uri="http://schemas.openxmlformats.org/presentationml/2006/ole">
            <mc:AlternateContent xmlns:mc="http://schemas.openxmlformats.org/markup-compatibility/2006">
              <mc:Choice xmlns:v="urn:schemas-microsoft-com:vml" Requires="v">
                <p:oleObj spid="_x0000_s46101" name="Формула" r:id="rId3" imgW="1511300" imgH="393700" progId="Equation.3">
                  <p:embed/>
                </p:oleObj>
              </mc:Choice>
              <mc:Fallback>
                <p:oleObj name="Формула" r:id="rId3" imgW="1511300" imgH="3937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5457825"/>
                        <a:ext cx="333375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 name="Прямоугольник 49"/>
          <p:cNvSpPr>
            <a:spLocks noChangeArrowheads="1"/>
          </p:cNvSpPr>
          <p:nvPr/>
        </p:nvSpPr>
        <p:spPr bwMode="auto">
          <a:xfrm>
            <a:off x="4581525" y="5648325"/>
            <a:ext cx="3273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cs typeface="Times New Roman" pitchFamily="18" charset="0"/>
                <a:sym typeface="Symbol" pitchFamily="18" charset="2"/>
              </a:rPr>
              <a:t>для </a:t>
            </a:r>
            <a:r>
              <a:rPr lang="en-US" altLang="ru-RU" sz="2400">
                <a:cs typeface="Times New Roman" pitchFamily="18" charset="0"/>
                <a:sym typeface="Symbol" pitchFamily="18" charset="2"/>
              </a:rPr>
              <a:t>  </a:t>
            </a:r>
            <a:r>
              <a:rPr lang="en-US" altLang="ru-RU" sz="2400" i="1">
                <a:latin typeface="Times New Roman" pitchFamily="18" charset="0"/>
                <a:cs typeface="Times New Roman" pitchFamily="18" charset="0"/>
                <a:sym typeface="Symbol" pitchFamily="18" charset="2"/>
              </a:rPr>
              <a:t>n </a:t>
            </a:r>
            <a:r>
              <a:rPr lang="en-US" altLang="ru-RU" sz="2400">
                <a:latin typeface="Times New Roman" pitchFamily="18" charset="0"/>
                <a:cs typeface="Times New Roman" pitchFamily="18" charset="0"/>
                <a:sym typeface="Symbol" pitchFamily="18" charset="2"/>
              </a:rPr>
              <a:t></a:t>
            </a:r>
            <a:r>
              <a:rPr lang="en-US" altLang="ru-RU" sz="2400" i="1">
                <a:latin typeface="Times New Roman" pitchFamily="18" charset="0"/>
                <a:cs typeface="Times New Roman" pitchFamily="18" charset="0"/>
                <a:sym typeface="Symbol" pitchFamily="18" charset="2"/>
              </a:rPr>
              <a:t> </a:t>
            </a:r>
            <a:r>
              <a:rPr lang="ru-RU" altLang="ru-RU" sz="2400">
                <a:latin typeface="Times New Roman" pitchFamily="18" charset="0"/>
                <a:cs typeface="Times New Roman" pitchFamily="18" charset="0"/>
                <a:sym typeface="Symbol" pitchFamily="18" charset="2"/>
              </a:rPr>
              <a:t>0    </a:t>
            </a:r>
            <a:r>
              <a:rPr lang="en-US" altLang="ru-RU" sz="2400">
                <a:cs typeface="Times New Roman" pitchFamily="18" charset="0"/>
                <a:sym typeface="Symbol" pitchFamily="18" charset="2"/>
              </a:rPr>
              <a:t></a:t>
            </a:r>
            <a:r>
              <a:rPr lang="ru-RU" altLang="ru-RU" sz="2400">
                <a:cs typeface="Times New Roman" pitchFamily="18" charset="0"/>
                <a:sym typeface="Symbol" pitchFamily="18" charset="2"/>
              </a:rPr>
              <a:t>   </a:t>
            </a:r>
            <a:r>
              <a:rPr lang="en-US" altLang="ru-RU" sz="2400" i="1">
                <a:latin typeface="Times New Roman" pitchFamily="18" charset="0"/>
                <a:cs typeface="Times New Roman" pitchFamily="18" charset="0"/>
              </a:rPr>
              <a:t>O</a:t>
            </a:r>
            <a:r>
              <a:rPr lang="en-US" altLang="ru-RU" sz="2400">
                <a:latin typeface="Times New Roman" pitchFamily="18" charset="0"/>
                <a:cs typeface="Times New Roman" pitchFamily="18" charset="0"/>
              </a:rPr>
              <a:t>(</a:t>
            </a:r>
            <a:r>
              <a:rPr lang="en-US" altLang="ru-RU" sz="2400" i="1">
                <a:latin typeface="Times New Roman" pitchFamily="18" charset="0"/>
                <a:cs typeface="Times New Roman" pitchFamily="18" charset="0"/>
              </a:rPr>
              <a:t>n</a:t>
            </a:r>
            <a:r>
              <a:rPr lang="ru-RU" altLang="ru-RU" sz="2400" baseline="30000">
                <a:latin typeface="Times New Roman" pitchFamily="18" charset="0"/>
                <a:cs typeface="Times New Roman" pitchFamily="18" charset="0"/>
              </a:rPr>
              <a:t>2</a:t>
            </a:r>
            <a:r>
              <a:rPr lang="en-US" altLang="ru-RU" sz="2400">
                <a:latin typeface="Times New Roman" pitchFamily="18" charset="0"/>
                <a:cs typeface="Times New Roman" pitchFamily="18" charset="0"/>
              </a:rPr>
              <a:t>)</a:t>
            </a:r>
            <a:r>
              <a:rPr lang="en-US" altLang="ru-RU" sz="2400" i="1">
                <a:solidFill>
                  <a:srgbClr val="000000"/>
                </a:solidFill>
                <a:latin typeface="Times New Roman" pitchFamily="18" charset="0"/>
                <a:cs typeface="Times New Roman" pitchFamily="18" charset="0"/>
                <a:sym typeface="Symbol" pitchFamily="18" charset="2"/>
              </a:rPr>
              <a:t> </a:t>
            </a:r>
            <a:endParaRPr lang="ru-RU" altLang="ru-RU"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355"/>
                                        </p:tgtEl>
                                        <p:attrNameLst>
                                          <p:attrName>style.visibility</p:attrName>
                                        </p:attrNameLst>
                                      </p:cBhvr>
                                      <p:to>
                                        <p:strVal val="visible"/>
                                      </p:to>
                                    </p:set>
                                    <p:animEffect transition="in" filter="dissolve">
                                      <p:cBhvr>
                                        <p:cTn id="7" dur="500"/>
                                        <p:tgtEl>
                                          <p:spTgt spid="57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360"/>
                                        </p:tgtEl>
                                        <p:attrNameLst>
                                          <p:attrName>style.visibility</p:attrName>
                                        </p:attrNameLst>
                                      </p:cBhvr>
                                      <p:to>
                                        <p:strVal val="visible"/>
                                      </p:to>
                                    </p:set>
                                    <p:animEffect transition="in" filter="dissolve">
                                      <p:cBhvr>
                                        <p:cTn id="12" dur="500"/>
                                        <p:tgtEl>
                                          <p:spTgt spid="5736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dissolve">
                                      <p:cBhvr>
                                        <p:cTn id="15" dur="500"/>
                                        <p:tgtEl>
                                          <p:spTgt spid="4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dissolve">
                                      <p:cBhvr>
                                        <p:cTn id="20" dur="500"/>
                                        <p:tgtEl>
                                          <p:spTgt spid="4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dissolve">
                                      <p:cBhvr>
                                        <p:cTn id="28" dur="500"/>
                                        <p:tgtEl>
                                          <p:spTgt spid="4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dissolve">
                                      <p:cBhvr>
                                        <p:cTn id="33" dur="500"/>
                                        <p:tgtEl>
                                          <p:spTgt spid="4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dissolve">
                                      <p:cBhvr>
                                        <p:cTn id="36" dur="500"/>
                                        <p:tgtEl>
                                          <p:spTgt spid="4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dissolve">
                                      <p:cBhvr>
                                        <p:cTn id="41" dur="500"/>
                                        <p:tgtEl>
                                          <p:spTgt spid="47"/>
                                        </p:tgtEl>
                                      </p:cBhvr>
                                    </p:animEffect>
                                  </p:childTnLst>
                                </p:cTn>
                              </p:par>
                              <p:par>
                                <p:cTn id="42" presetID="9" presetClass="entr" presetSubtype="0" fill="hold" nodeType="withEffect">
                                  <p:stCondLst>
                                    <p:cond delay="0"/>
                                  </p:stCondLst>
                                  <p:childTnLst>
                                    <p:set>
                                      <p:cBhvr>
                                        <p:cTn id="43" dur="1" fill="hold">
                                          <p:stCondLst>
                                            <p:cond delay="0"/>
                                          </p:stCondLst>
                                        </p:cTn>
                                        <p:tgtEl>
                                          <p:spTgt spid="57362"/>
                                        </p:tgtEl>
                                        <p:attrNameLst>
                                          <p:attrName>style.visibility</p:attrName>
                                        </p:attrNameLst>
                                      </p:cBhvr>
                                      <p:to>
                                        <p:strVal val="visible"/>
                                      </p:to>
                                    </p:set>
                                    <p:animEffect transition="in" filter="dissolve">
                                      <p:cBhvr>
                                        <p:cTn id="44" dur="500"/>
                                        <p:tgtEl>
                                          <p:spTgt spid="5736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dissolve">
                                      <p:cBhvr>
                                        <p:cTn id="4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5" grpId="0" animBg="1"/>
      <p:bldP spid="57360" grpId="0" animBg="1"/>
      <p:bldP spid="41" grpId="0" animBg="1"/>
      <p:bldP spid="42" grpId="0" animBg="1"/>
      <p:bldP spid="43" grpId="0"/>
      <p:bldP spid="44" grpId="0"/>
      <p:bldP spid="45" grpId="0" animBg="1"/>
      <p:bldP spid="46" grpId="0" animBg="1"/>
      <p:bldP spid="47" grpId="0"/>
      <p:bldP spid="5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Заголовок 1"/>
          <p:cNvSpPr>
            <a:spLocks noGrp="1"/>
          </p:cNvSpPr>
          <p:nvPr>
            <p:ph type="title"/>
          </p:nvPr>
        </p:nvSpPr>
        <p:spPr>
          <a:xfrm>
            <a:off x="311150" y="301625"/>
            <a:ext cx="8375650" cy="471488"/>
          </a:xfrm>
        </p:spPr>
        <p:txBody>
          <a:bodyPr/>
          <a:lstStyle/>
          <a:p>
            <a:r>
              <a:rPr lang="ru-RU" altLang="ru-RU" smtClean="0"/>
              <a:t>Асимптотическая сложность</a:t>
            </a:r>
          </a:p>
        </p:txBody>
      </p:sp>
      <p:sp>
        <p:nvSpPr>
          <p:cNvPr id="47107"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A15AC497-BABB-4A69-9277-591342223208}" type="slidenum">
              <a:rPr lang="ru-RU" altLang="ru-RU" sz="1400" smtClean="0"/>
              <a:pPr eaLnBrk="1" hangingPunct="1">
                <a:spcBef>
                  <a:spcPct val="0"/>
                </a:spcBef>
                <a:buFontTx/>
                <a:buNone/>
              </a:pPr>
              <a:t>42</a:t>
            </a:fld>
            <a:endParaRPr lang="ru-RU" altLang="ru-RU" sz="1400" smtClean="0"/>
          </a:p>
        </p:txBody>
      </p:sp>
      <p:sp>
        <p:nvSpPr>
          <p:cNvPr id="4710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710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711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7111" name="Rectangle 1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7112" name="Rectangle 1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1100">
                <a:cs typeface="Times New Roman" pitchFamily="18" charset="0"/>
              </a:rPr>
              <a:t>.</a:t>
            </a:r>
            <a:endParaRPr lang="ru-RU" altLang="ru-RU" sz="1800"/>
          </a:p>
        </p:txBody>
      </p:sp>
      <p:sp>
        <p:nvSpPr>
          <p:cNvPr id="47113"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1" name="Rectangle 16"/>
          <p:cNvSpPr>
            <a:spLocks noChangeArrowheads="1"/>
          </p:cNvSpPr>
          <p:nvPr/>
        </p:nvSpPr>
        <p:spPr bwMode="auto">
          <a:xfrm>
            <a:off x="606425" y="1398588"/>
            <a:ext cx="7194550" cy="461962"/>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wrap="none" anchor="ctr">
            <a:spAutoFit/>
          </a:bodyPr>
          <a:lstStyle/>
          <a:p>
            <a:pPr algn="ctr" eaLnBrk="0" hangingPunct="0">
              <a:defRPr/>
            </a:pPr>
            <a:r>
              <a:rPr lang="ru-RU" sz="2400">
                <a:latin typeface="Arial" pitchFamily="34" charset="0"/>
                <a:cs typeface="Times New Roman" pitchFamily="18" charset="0"/>
              </a:rPr>
              <a:t>сложность </a:t>
            </a:r>
            <a:r>
              <a:rPr lang="en-US" sz="2400" i="1">
                <a:latin typeface="Times New Roman" pitchFamily="18" charset="0"/>
                <a:cs typeface="Times New Roman" pitchFamily="18" charset="0"/>
              </a:rPr>
              <a:t>O</a:t>
            </a:r>
            <a:r>
              <a:rPr lang="en-US" sz="2400">
                <a:latin typeface="Times New Roman" pitchFamily="18" charset="0"/>
                <a:cs typeface="Times New Roman" pitchFamily="18" charset="0"/>
              </a:rPr>
              <a:t>(</a:t>
            </a:r>
            <a:r>
              <a:rPr lang="en-US" sz="2400" i="1">
                <a:latin typeface="Times New Roman" pitchFamily="18" charset="0"/>
                <a:cs typeface="Times New Roman" pitchFamily="18" charset="0"/>
              </a:rPr>
              <a:t>n</a:t>
            </a:r>
            <a:r>
              <a:rPr lang="ru-RU" sz="2400" baseline="30000">
                <a:latin typeface="Times New Roman" pitchFamily="18" charset="0"/>
                <a:cs typeface="Times New Roman" pitchFamily="18" charset="0"/>
              </a:rPr>
              <a:t>3</a:t>
            </a:r>
            <a:r>
              <a:rPr lang="en-US" sz="2400">
                <a:latin typeface="Times New Roman" pitchFamily="18" charset="0"/>
                <a:cs typeface="Times New Roman" pitchFamily="18" charset="0"/>
              </a:rPr>
              <a:t>)</a:t>
            </a:r>
            <a:r>
              <a:rPr lang="en-US" sz="2400" i="1">
                <a:latin typeface="Times New Roman" pitchFamily="18" charset="0"/>
                <a:cs typeface="Times New Roman" pitchFamily="18" charset="0"/>
              </a:rPr>
              <a:t>        </a:t>
            </a:r>
            <a:r>
              <a:rPr lang="en-US" sz="2400">
                <a:latin typeface="Arial" pitchFamily="34" charset="0"/>
                <a:cs typeface="Times New Roman" pitchFamily="18" charset="0"/>
                <a:sym typeface="Symbol" pitchFamily="18" charset="2"/>
              </a:rPr>
              <a:t>        </a:t>
            </a:r>
            <a:r>
              <a:rPr lang="en-US" sz="2400" i="1">
                <a:latin typeface="Times New Roman" pitchFamily="18" charset="0"/>
                <a:cs typeface="Times New Roman" pitchFamily="18" charset="0"/>
                <a:sym typeface="Symbol" pitchFamily="18" charset="2"/>
              </a:rPr>
              <a:t>T</a:t>
            </a:r>
            <a:r>
              <a:rPr lang="en-US" sz="2400">
                <a:latin typeface="Times New Roman" pitchFamily="18" charset="0"/>
                <a:cs typeface="Times New Roman" pitchFamily="18" charset="0"/>
                <a:sym typeface="Symbol" pitchFamily="18" charset="2"/>
              </a:rPr>
              <a:t>(</a:t>
            </a:r>
            <a:r>
              <a:rPr lang="en-US" sz="2400" i="1">
                <a:latin typeface="Times New Roman" pitchFamily="18" charset="0"/>
                <a:cs typeface="Times New Roman" pitchFamily="18" charset="0"/>
                <a:sym typeface="Symbol" pitchFamily="18" charset="2"/>
              </a:rPr>
              <a:t>n</a:t>
            </a:r>
            <a:r>
              <a:rPr lang="en-US" sz="2400">
                <a:latin typeface="Times New Roman" pitchFamily="18" charset="0"/>
                <a:cs typeface="Times New Roman" pitchFamily="18" charset="0"/>
                <a:sym typeface="Symbol" pitchFamily="18" charset="2"/>
              </a:rPr>
              <a:t>)</a:t>
            </a:r>
            <a:r>
              <a:rPr lang="en-US" sz="2400" i="1">
                <a:latin typeface="Times New Roman" pitchFamily="18" charset="0"/>
                <a:cs typeface="Times New Roman" pitchFamily="18" charset="0"/>
                <a:sym typeface="Symbol" pitchFamily="18" charset="2"/>
              </a:rPr>
              <a:t> </a:t>
            </a:r>
            <a:r>
              <a:rPr lang="en-US" sz="2400">
                <a:latin typeface="Times New Roman" pitchFamily="18" charset="0"/>
                <a:cs typeface="Times New Roman" pitchFamily="18" charset="0"/>
                <a:sym typeface="Symbol" pitchFamily="18" charset="2"/>
              </a:rPr>
              <a:t></a:t>
            </a:r>
            <a:r>
              <a:rPr lang="en-US" sz="2400" i="1">
                <a:latin typeface="Times New Roman" pitchFamily="18" charset="0"/>
                <a:cs typeface="Times New Roman" pitchFamily="18" charset="0"/>
                <a:sym typeface="Symbol" pitchFamily="18" charset="2"/>
              </a:rPr>
              <a:t> c</a:t>
            </a:r>
            <a:r>
              <a:rPr lang="ru-RU" sz="2400" i="1">
                <a:latin typeface="Times New Roman" pitchFamily="18" charset="0"/>
                <a:cs typeface="Times New Roman" pitchFamily="18" charset="0"/>
                <a:sym typeface="Symbol" pitchFamily="18" charset="2"/>
              </a:rPr>
              <a:t> </a:t>
            </a:r>
            <a:r>
              <a:rPr lang="en-US" sz="2400" i="1">
                <a:latin typeface="Times New Roman" pitchFamily="18" charset="0"/>
                <a:cs typeface="Times New Roman" pitchFamily="18" charset="0"/>
                <a:sym typeface="Symbol" pitchFamily="18" charset="2"/>
              </a:rPr>
              <a:t>n</a:t>
            </a:r>
            <a:r>
              <a:rPr lang="ru-RU" sz="2400" baseline="30000">
                <a:latin typeface="Times New Roman" pitchFamily="18" charset="0"/>
                <a:cs typeface="Times New Roman" pitchFamily="18" charset="0"/>
              </a:rPr>
              <a:t>3</a:t>
            </a:r>
            <a:r>
              <a:rPr lang="en-US" sz="2400" i="1">
                <a:latin typeface="Times New Roman" pitchFamily="18" charset="0"/>
                <a:cs typeface="Times New Roman" pitchFamily="18" charset="0"/>
                <a:sym typeface="Symbol" pitchFamily="18" charset="2"/>
              </a:rPr>
              <a:t>   </a:t>
            </a:r>
            <a:r>
              <a:rPr lang="ru-RU" sz="2400">
                <a:latin typeface="Arial" pitchFamily="34" charset="0"/>
                <a:cs typeface="Times New Roman" pitchFamily="18" charset="0"/>
                <a:sym typeface="Symbol" pitchFamily="18" charset="2"/>
              </a:rPr>
              <a:t>для </a:t>
            </a:r>
            <a:r>
              <a:rPr lang="en-US" sz="2400">
                <a:latin typeface="Arial" pitchFamily="34" charset="0"/>
                <a:cs typeface="Times New Roman" pitchFamily="18" charset="0"/>
                <a:sym typeface="Symbol" pitchFamily="18" charset="2"/>
              </a:rPr>
              <a:t>  </a:t>
            </a:r>
            <a:r>
              <a:rPr lang="en-US" sz="2400" i="1">
                <a:latin typeface="Times New Roman" pitchFamily="18" charset="0"/>
                <a:cs typeface="Times New Roman" pitchFamily="18" charset="0"/>
                <a:sym typeface="Symbol" pitchFamily="18" charset="2"/>
              </a:rPr>
              <a:t>n </a:t>
            </a:r>
            <a:r>
              <a:rPr lang="en-US" sz="2400">
                <a:latin typeface="Times New Roman" pitchFamily="18" charset="0"/>
                <a:cs typeface="Times New Roman" pitchFamily="18" charset="0"/>
                <a:sym typeface="Symbol" pitchFamily="18" charset="2"/>
              </a:rPr>
              <a:t></a:t>
            </a:r>
            <a:r>
              <a:rPr lang="en-US" sz="2400" i="1">
                <a:latin typeface="Times New Roman" pitchFamily="18" charset="0"/>
                <a:cs typeface="Times New Roman" pitchFamily="18" charset="0"/>
                <a:sym typeface="Symbol" pitchFamily="18" charset="2"/>
              </a:rPr>
              <a:t> n</a:t>
            </a:r>
            <a:r>
              <a:rPr lang="en-US" sz="2400" baseline="-25000">
                <a:latin typeface="Times New Roman" pitchFamily="18" charset="0"/>
                <a:cs typeface="Times New Roman" pitchFamily="18" charset="0"/>
                <a:sym typeface="Symbol" pitchFamily="18" charset="2"/>
              </a:rPr>
              <a:t>0</a:t>
            </a:r>
            <a:endParaRPr lang="ru-RU" sz="2400">
              <a:latin typeface="Times New Roman" pitchFamily="18" charset="0"/>
              <a:cs typeface="Times New Roman" pitchFamily="18" charset="0"/>
            </a:endParaRPr>
          </a:p>
        </p:txBody>
      </p:sp>
      <p:sp>
        <p:nvSpPr>
          <p:cNvPr id="22" name="AutoShape 18"/>
          <p:cNvSpPr>
            <a:spLocks noChangeArrowheads="1"/>
          </p:cNvSpPr>
          <p:nvPr/>
        </p:nvSpPr>
        <p:spPr bwMode="auto">
          <a:xfrm>
            <a:off x="379413" y="874713"/>
            <a:ext cx="1422400" cy="419100"/>
          </a:xfrm>
          <a:prstGeom prst="wedgeRoundRectCallout">
            <a:avLst>
              <a:gd name="adj1" fmla="val -25653"/>
              <a:gd name="adj2" fmla="val 103806"/>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zh-CN" sz="2000">
                <a:ea typeface="SimSun" pitchFamily="2" charset="-122"/>
              </a:rPr>
              <a:t>кубичная</a:t>
            </a:r>
            <a:endParaRPr lang="ru-RU" altLang="ru-RU" sz="2000"/>
          </a:p>
        </p:txBody>
      </p:sp>
      <p:sp>
        <p:nvSpPr>
          <p:cNvPr id="23" name="Rectangle 16"/>
          <p:cNvSpPr>
            <a:spLocks noChangeArrowheads="1"/>
          </p:cNvSpPr>
          <p:nvPr/>
        </p:nvSpPr>
        <p:spPr bwMode="auto">
          <a:xfrm>
            <a:off x="606425" y="1941513"/>
            <a:ext cx="2460625" cy="461962"/>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wrap="none" anchor="ctr">
            <a:spAutoFit/>
          </a:bodyPr>
          <a:lstStyle/>
          <a:p>
            <a:pPr algn="ctr" eaLnBrk="0" hangingPunct="0">
              <a:defRPr/>
            </a:pPr>
            <a:r>
              <a:rPr lang="ru-RU" sz="2400">
                <a:latin typeface="Arial" pitchFamily="34" charset="0"/>
                <a:cs typeface="Times New Roman" pitchFamily="18" charset="0"/>
              </a:rPr>
              <a:t>сложность </a:t>
            </a:r>
            <a:r>
              <a:rPr lang="en-US" sz="2400" i="1">
                <a:latin typeface="Times New Roman" pitchFamily="18" charset="0"/>
                <a:cs typeface="Times New Roman" pitchFamily="18" charset="0"/>
              </a:rPr>
              <a:t>O</a:t>
            </a:r>
            <a:r>
              <a:rPr lang="en-US" sz="2400">
                <a:latin typeface="Times New Roman" pitchFamily="18" charset="0"/>
                <a:cs typeface="Times New Roman" pitchFamily="18" charset="0"/>
              </a:rPr>
              <a:t>(2</a:t>
            </a:r>
            <a:r>
              <a:rPr lang="en-US" sz="2400" i="1" baseline="30000">
                <a:latin typeface="Times New Roman" pitchFamily="18" charset="0"/>
                <a:cs typeface="Times New Roman" pitchFamily="18" charset="0"/>
              </a:rPr>
              <a:t>n</a:t>
            </a:r>
            <a:r>
              <a:rPr lang="en-US" sz="2400">
                <a:latin typeface="Times New Roman" pitchFamily="18" charset="0"/>
                <a:cs typeface="Times New Roman" pitchFamily="18" charset="0"/>
              </a:rPr>
              <a:t>)</a:t>
            </a:r>
            <a:endParaRPr lang="ru-RU" sz="2400">
              <a:latin typeface="Times New Roman" pitchFamily="18" charset="0"/>
              <a:cs typeface="Times New Roman" pitchFamily="18" charset="0"/>
            </a:endParaRPr>
          </a:p>
        </p:txBody>
      </p:sp>
      <p:sp>
        <p:nvSpPr>
          <p:cNvPr id="24" name="Rectangle 16"/>
          <p:cNvSpPr>
            <a:spLocks noChangeArrowheads="1"/>
          </p:cNvSpPr>
          <p:nvPr/>
        </p:nvSpPr>
        <p:spPr bwMode="auto">
          <a:xfrm>
            <a:off x="606425" y="2486025"/>
            <a:ext cx="2460625" cy="460375"/>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wrap="none" anchor="ctr">
            <a:spAutoFit/>
          </a:bodyPr>
          <a:lstStyle/>
          <a:p>
            <a:pPr algn="ctr" eaLnBrk="0" hangingPunct="0">
              <a:defRPr/>
            </a:pPr>
            <a:r>
              <a:rPr lang="ru-RU" sz="2400">
                <a:latin typeface="Arial" pitchFamily="34" charset="0"/>
                <a:cs typeface="Times New Roman" pitchFamily="18" charset="0"/>
              </a:rPr>
              <a:t>сложность </a:t>
            </a:r>
            <a:r>
              <a:rPr lang="en-US" sz="2400" i="1">
                <a:latin typeface="Times New Roman" pitchFamily="18" charset="0"/>
                <a:cs typeface="Times New Roman" pitchFamily="18" charset="0"/>
              </a:rPr>
              <a:t>O</a:t>
            </a:r>
            <a:r>
              <a:rPr lang="en-US" sz="2400">
                <a:latin typeface="Times New Roman" pitchFamily="18" charset="0"/>
                <a:cs typeface="Times New Roman" pitchFamily="18" charset="0"/>
              </a:rPr>
              <a:t>(</a:t>
            </a:r>
            <a:r>
              <a:rPr lang="en-US" sz="2400" i="1">
                <a:latin typeface="Times New Roman" pitchFamily="18" charset="0"/>
                <a:cs typeface="Times New Roman" pitchFamily="18" charset="0"/>
              </a:rPr>
              <a:t>n</a:t>
            </a:r>
            <a:r>
              <a:rPr lang="en-US" sz="2400">
                <a:latin typeface="Times New Roman" pitchFamily="18" charset="0"/>
                <a:cs typeface="Times New Roman" pitchFamily="18" charset="0"/>
              </a:rPr>
              <a:t>!)</a:t>
            </a:r>
            <a:endParaRPr lang="ru-RU" sz="2400">
              <a:latin typeface="Times New Roman" pitchFamily="18" charset="0"/>
              <a:cs typeface="Times New Roman" pitchFamily="18" charset="0"/>
            </a:endParaRPr>
          </a:p>
        </p:txBody>
      </p:sp>
      <p:sp>
        <p:nvSpPr>
          <p:cNvPr id="25" name="Левая фигурная скобка 24"/>
          <p:cNvSpPr>
            <a:spLocks/>
          </p:cNvSpPr>
          <p:nvPr/>
        </p:nvSpPr>
        <p:spPr bwMode="auto">
          <a:xfrm flipH="1">
            <a:off x="3095625" y="1982788"/>
            <a:ext cx="153988" cy="977900"/>
          </a:xfrm>
          <a:prstGeom prst="leftBrace">
            <a:avLst>
              <a:gd name="adj1" fmla="val 72413"/>
              <a:gd name="adj2" fmla="val 50000"/>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6" name="Rectangle 5"/>
          <p:cNvSpPr>
            <a:spLocks noChangeArrowheads="1"/>
          </p:cNvSpPr>
          <p:nvPr/>
        </p:nvSpPr>
        <p:spPr bwMode="auto">
          <a:xfrm>
            <a:off x="3292475" y="2030413"/>
            <a:ext cx="43148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ru-RU" altLang="ru-RU" sz="2400">
                <a:cs typeface="Times New Roman" pitchFamily="18" charset="0"/>
              </a:rPr>
              <a:t>задачи оптимизации, полный перебор вариантов</a:t>
            </a:r>
            <a:endParaRPr lang="ru-RU" altLang="ru-RU" sz="2400"/>
          </a:p>
        </p:txBody>
      </p:sp>
      <p:sp>
        <p:nvSpPr>
          <p:cNvPr id="58375" name="Rectangle 7"/>
          <p:cNvSpPr>
            <a:spLocks noChangeArrowheads="1"/>
          </p:cNvSpPr>
          <p:nvPr/>
        </p:nvSpPr>
        <p:spPr bwMode="auto">
          <a:xfrm>
            <a:off x="488950" y="3395663"/>
            <a:ext cx="5422900" cy="2492375"/>
          </a:xfrm>
          <a:prstGeom prst="rect">
            <a:avLst/>
          </a:prstGeom>
          <a:solidFill>
            <a:srgbClr val="E6E6FF"/>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marL="361950" indent="-361950" eaLnBrk="0" hangingPunct="0">
              <a:defRPr/>
            </a:pPr>
            <a:r>
              <a:rPr lang="ru-RU" sz="2400">
                <a:latin typeface="Arial" pitchFamily="34" charset="0"/>
                <a:cs typeface="Times New Roman" pitchFamily="18" charset="0"/>
              </a:rPr>
              <a:t>Алгоритм имеет </a:t>
            </a:r>
            <a:r>
              <a:rPr lang="ru-RU" sz="2400" b="1">
                <a:solidFill>
                  <a:srgbClr val="333399"/>
                </a:solidFill>
                <a:latin typeface="Arial" pitchFamily="34" charset="0"/>
                <a:cs typeface="Times New Roman" pitchFamily="18" charset="0"/>
              </a:rPr>
              <a:t>асимптотическую сложность</a:t>
            </a:r>
            <a:r>
              <a:rPr lang="ru-RU" sz="2400" b="1">
                <a:latin typeface="Arial" pitchFamily="34" charset="0"/>
                <a:cs typeface="Times New Roman" pitchFamily="18" charset="0"/>
              </a:rPr>
              <a:t> </a:t>
            </a:r>
            <a:r>
              <a:rPr lang="en-US" sz="2400" i="1">
                <a:latin typeface="Times New Roman" pitchFamily="18" charset="0"/>
                <a:cs typeface="Times New Roman" pitchFamily="18" charset="0"/>
              </a:rPr>
              <a:t>O </a:t>
            </a:r>
            <a:r>
              <a:rPr lang="en-US" sz="2400">
                <a:latin typeface="Times New Roman" pitchFamily="18" charset="0"/>
                <a:cs typeface="Times New Roman" pitchFamily="18" charset="0"/>
              </a:rPr>
              <a:t>( </a:t>
            </a:r>
            <a:r>
              <a:rPr lang="en-US" sz="2400" i="1">
                <a:latin typeface="Times New Roman" pitchFamily="18" charset="0"/>
                <a:cs typeface="Times New Roman" pitchFamily="18" charset="0"/>
              </a:rPr>
              <a:t>f </a:t>
            </a:r>
            <a:r>
              <a:rPr lang="en-US" sz="2400">
                <a:latin typeface="Times New Roman" pitchFamily="18" charset="0"/>
                <a:cs typeface="Times New Roman" pitchFamily="18" charset="0"/>
              </a:rPr>
              <a:t>(</a:t>
            </a:r>
            <a:r>
              <a:rPr lang="en-US" sz="2400" i="1">
                <a:latin typeface="Times New Roman" pitchFamily="18" charset="0"/>
                <a:cs typeface="Times New Roman" pitchFamily="18" charset="0"/>
              </a:rPr>
              <a:t>n</a:t>
            </a:r>
            <a:r>
              <a:rPr lang="en-US" sz="2400">
                <a:latin typeface="Times New Roman" pitchFamily="18" charset="0"/>
                <a:cs typeface="Times New Roman" pitchFamily="18" charset="0"/>
              </a:rPr>
              <a:t>) )</a:t>
            </a:r>
            <a:r>
              <a:rPr lang="en-US" sz="2400">
                <a:latin typeface="Arial" pitchFamily="34" charset="0"/>
                <a:cs typeface="Times New Roman" pitchFamily="18" charset="0"/>
              </a:rPr>
              <a:t>, </a:t>
            </a:r>
            <a:r>
              <a:rPr lang="ru-RU" sz="2400">
                <a:latin typeface="Arial" pitchFamily="34" charset="0"/>
                <a:cs typeface="Times New Roman" pitchFamily="18" charset="0"/>
              </a:rPr>
              <a:t>если найдется такая постоянная </a:t>
            </a:r>
            <a:r>
              <a:rPr lang="en-US" sz="2800" i="1">
                <a:latin typeface="Times New Roman" pitchFamily="18" charset="0"/>
                <a:cs typeface="Times New Roman" pitchFamily="18" charset="0"/>
                <a:sym typeface="Symbol" pitchFamily="18" charset="2"/>
              </a:rPr>
              <a:t>c</a:t>
            </a:r>
            <a:r>
              <a:rPr lang="en-US" sz="2400">
                <a:latin typeface="Arial" pitchFamily="34" charset="0"/>
                <a:cs typeface="Times New Roman" pitchFamily="18" charset="0"/>
              </a:rPr>
              <a:t>, </a:t>
            </a:r>
            <a:r>
              <a:rPr lang="ru-RU" sz="2400">
                <a:latin typeface="Arial" pitchFamily="34" charset="0"/>
                <a:cs typeface="Times New Roman" pitchFamily="18" charset="0"/>
              </a:rPr>
              <a:t>что начиная с некоторого </a:t>
            </a:r>
            <a:r>
              <a:rPr lang="en-US" sz="2800" i="1">
                <a:latin typeface="Times New Roman" pitchFamily="18" charset="0"/>
                <a:cs typeface="Times New Roman" pitchFamily="18" charset="0"/>
              </a:rPr>
              <a:t>n</a:t>
            </a:r>
            <a:r>
              <a:rPr lang="en-US" sz="2400" i="1">
                <a:latin typeface="Times New Roman" pitchFamily="18" charset="0"/>
                <a:cs typeface="Times New Roman" pitchFamily="18" charset="0"/>
              </a:rPr>
              <a:t> = </a:t>
            </a:r>
            <a:r>
              <a:rPr lang="en-US" sz="2800" i="1">
                <a:latin typeface="Times New Roman" pitchFamily="18" charset="0"/>
                <a:cs typeface="Times New Roman" pitchFamily="18" charset="0"/>
              </a:rPr>
              <a:t>n</a:t>
            </a:r>
            <a:r>
              <a:rPr lang="en-US" sz="2400" baseline="-25000">
                <a:latin typeface="Times New Roman" pitchFamily="18" charset="0"/>
                <a:cs typeface="Times New Roman" pitchFamily="18" charset="0"/>
              </a:rPr>
              <a:t>0</a:t>
            </a:r>
            <a:r>
              <a:rPr lang="en-US" sz="2400">
                <a:latin typeface="Arial" pitchFamily="34" charset="0"/>
                <a:cs typeface="Times New Roman" pitchFamily="18" charset="0"/>
              </a:rPr>
              <a:t> </a:t>
            </a:r>
            <a:r>
              <a:rPr lang="ru-RU" sz="2400">
                <a:latin typeface="Arial" pitchFamily="34" charset="0"/>
                <a:cs typeface="Times New Roman" pitchFamily="18" charset="0"/>
              </a:rPr>
              <a:t>выполняется условие</a:t>
            </a:r>
          </a:p>
          <a:p>
            <a:pPr marL="361950" indent="-361950" algn="ctr" eaLnBrk="0" hangingPunct="0">
              <a:defRPr/>
            </a:pPr>
            <a:r>
              <a:rPr lang="en-US" sz="2800" i="1">
                <a:latin typeface="Times New Roman" pitchFamily="18" charset="0"/>
                <a:cs typeface="Times New Roman" pitchFamily="18" charset="0"/>
                <a:sym typeface="Symbol" pitchFamily="18" charset="2"/>
              </a:rPr>
              <a:t>T</a:t>
            </a:r>
            <a:r>
              <a:rPr lang="en-US" sz="2800">
                <a:latin typeface="Times New Roman" pitchFamily="18" charset="0"/>
                <a:cs typeface="Times New Roman" pitchFamily="18" charset="0"/>
                <a:sym typeface="Symbol" pitchFamily="18" charset="2"/>
              </a:rPr>
              <a:t>(</a:t>
            </a:r>
            <a:r>
              <a:rPr lang="en-US" sz="2800" i="1">
                <a:latin typeface="Times New Roman" pitchFamily="18" charset="0"/>
                <a:cs typeface="Times New Roman" pitchFamily="18" charset="0"/>
                <a:sym typeface="Symbol" pitchFamily="18" charset="2"/>
              </a:rPr>
              <a:t>n</a:t>
            </a:r>
            <a:r>
              <a:rPr lang="en-US" sz="2800">
                <a:latin typeface="Times New Roman" pitchFamily="18" charset="0"/>
                <a:cs typeface="Times New Roman" pitchFamily="18" charset="0"/>
                <a:sym typeface="Symbol" pitchFamily="18" charset="2"/>
              </a:rPr>
              <a:t>)</a:t>
            </a:r>
            <a:r>
              <a:rPr lang="en-US" sz="2800" i="1">
                <a:latin typeface="Times New Roman" pitchFamily="18" charset="0"/>
                <a:cs typeface="Times New Roman" pitchFamily="18" charset="0"/>
                <a:sym typeface="Symbol" pitchFamily="18" charset="2"/>
              </a:rPr>
              <a:t> </a:t>
            </a:r>
            <a:r>
              <a:rPr lang="en-US" sz="2800">
                <a:latin typeface="Times New Roman" pitchFamily="18" charset="0"/>
                <a:cs typeface="Times New Roman" pitchFamily="18" charset="0"/>
                <a:sym typeface="Symbol" pitchFamily="18" charset="2"/>
              </a:rPr>
              <a:t></a:t>
            </a:r>
            <a:r>
              <a:rPr lang="en-US" sz="2800" i="1">
                <a:latin typeface="Times New Roman" pitchFamily="18" charset="0"/>
                <a:cs typeface="Times New Roman" pitchFamily="18" charset="0"/>
                <a:sym typeface="Symbol" pitchFamily="18" charset="2"/>
              </a:rPr>
              <a:t> c f </a:t>
            </a:r>
            <a:r>
              <a:rPr lang="en-US" sz="2800">
                <a:latin typeface="Times New Roman" pitchFamily="18" charset="0"/>
                <a:cs typeface="Times New Roman" pitchFamily="18" charset="0"/>
                <a:sym typeface="Symbol" pitchFamily="18" charset="2"/>
              </a:rPr>
              <a:t>(</a:t>
            </a:r>
            <a:r>
              <a:rPr lang="en-US" sz="2800" i="1">
                <a:latin typeface="Times New Roman" pitchFamily="18" charset="0"/>
                <a:cs typeface="Times New Roman" pitchFamily="18" charset="0"/>
                <a:sym typeface="Symbol" pitchFamily="18" charset="2"/>
              </a:rPr>
              <a:t>n</a:t>
            </a:r>
            <a:r>
              <a:rPr lang="en-US" sz="2800">
                <a:latin typeface="Times New Roman" pitchFamily="18" charset="0"/>
                <a:cs typeface="Times New Roman" pitchFamily="18" charset="0"/>
                <a:sym typeface="Symbol" pitchFamily="18" charset="2"/>
              </a:rPr>
              <a:t>)</a:t>
            </a:r>
            <a:endParaRPr lang="ru-RU" sz="2400">
              <a:latin typeface="Arial" pitchFamily="34" charset="0"/>
              <a:cs typeface="Times New Roman" pitchFamily="18" charset="0"/>
            </a:endParaRPr>
          </a:p>
        </p:txBody>
      </p:sp>
      <p:sp>
        <p:nvSpPr>
          <p:cNvPr id="47121" name="Rectangle 9"/>
          <p:cNvSpPr>
            <a:spLocks noChangeArrowheads="1"/>
          </p:cNvSpPr>
          <p:nvPr/>
        </p:nvSpPr>
        <p:spPr bwMode="auto">
          <a:xfrm>
            <a:off x="227013" y="6426200"/>
            <a:ext cx="1773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ru-RU" altLang="ru-RU" sz="1100">
                <a:latin typeface="Calibri" pitchFamily="34" charset="0"/>
                <a:cs typeface="Times New Roman" pitchFamily="18" charset="0"/>
              </a:rPr>
              <a:t>, что, начиная с некоторго </a:t>
            </a:r>
            <a:endParaRPr lang="ru-RU" altLang="ru-RU" sz="1800"/>
          </a:p>
        </p:txBody>
      </p:sp>
      <p:grpSp>
        <p:nvGrpSpPr>
          <p:cNvPr id="2" name="Группа 54"/>
          <p:cNvGrpSpPr>
            <a:grpSpLocks/>
          </p:cNvGrpSpPr>
          <p:nvPr/>
        </p:nvGrpSpPr>
        <p:grpSpPr bwMode="auto">
          <a:xfrm>
            <a:off x="5942013" y="3378200"/>
            <a:ext cx="2935287" cy="2546350"/>
            <a:chOff x="5942311" y="3378845"/>
            <a:chExt cx="2934756" cy="2545705"/>
          </a:xfrm>
        </p:grpSpPr>
        <p:grpSp>
          <p:nvGrpSpPr>
            <p:cNvPr id="47123" name="Group 12"/>
            <p:cNvGrpSpPr>
              <a:grpSpLocks noChangeAspect="1"/>
            </p:cNvGrpSpPr>
            <p:nvPr/>
          </p:nvGrpSpPr>
          <p:grpSpPr bwMode="auto">
            <a:xfrm>
              <a:off x="5942311" y="3390196"/>
              <a:ext cx="2934756" cy="2512662"/>
              <a:chOff x="5067" y="8842"/>
              <a:chExt cx="3096" cy="2652"/>
            </a:xfrm>
          </p:grpSpPr>
          <p:sp>
            <p:nvSpPr>
              <p:cNvPr id="47129" name="Freeform 14"/>
              <p:cNvSpPr>
                <a:spLocks/>
              </p:cNvSpPr>
              <p:nvPr/>
            </p:nvSpPr>
            <p:spPr bwMode="auto">
              <a:xfrm>
                <a:off x="5461" y="9883"/>
                <a:ext cx="2260" cy="927"/>
              </a:xfrm>
              <a:custGeom>
                <a:avLst/>
                <a:gdLst>
                  <a:gd name="T0" fmla="*/ 0 w 2260"/>
                  <a:gd name="T1" fmla="*/ 927 h 927"/>
                  <a:gd name="T2" fmla="*/ 2260 w 2260"/>
                  <a:gd name="T3" fmla="*/ 0 h 927"/>
                  <a:gd name="T4" fmla="*/ 0 60000 65536"/>
                  <a:gd name="T5" fmla="*/ 0 60000 65536"/>
                  <a:gd name="T6" fmla="*/ 0 w 2260"/>
                  <a:gd name="T7" fmla="*/ 0 h 927"/>
                  <a:gd name="T8" fmla="*/ 2260 w 2260"/>
                  <a:gd name="T9" fmla="*/ 927 h 927"/>
                </a:gdLst>
                <a:ahLst/>
                <a:cxnLst>
                  <a:cxn ang="T4">
                    <a:pos x="T0" y="T1"/>
                  </a:cxn>
                  <a:cxn ang="T5">
                    <a:pos x="T2" y="T3"/>
                  </a:cxn>
                </a:cxnLst>
                <a:rect l="T6" t="T7" r="T8" b="T9"/>
                <a:pathLst>
                  <a:path w="2260" h="927">
                    <a:moveTo>
                      <a:pt x="0" y="927"/>
                    </a:moveTo>
                    <a:cubicBezTo>
                      <a:pt x="1224" y="914"/>
                      <a:pt x="1782" y="802"/>
                      <a:pt x="2260" y="0"/>
                    </a:cubicBez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7130" name="Freeform 15"/>
              <p:cNvSpPr>
                <a:spLocks/>
              </p:cNvSpPr>
              <p:nvPr/>
            </p:nvSpPr>
            <p:spPr bwMode="auto">
              <a:xfrm>
                <a:off x="5461" y="8842"/>
                <a:ext cx="2102" cy="2252"/>
              </a:xfrm>
              <a:custGeom>
                <a:avLst/>
                <a:gdLst>
                  <a:gd name="T0" fmla="*/ 0 w 2102"/>
                  <a:gd name="T1" fmla="*/ 2252 h 2252"/>
                  <a:gd name="T2" fmla="*/ 2102 w 2102"/>
                  <a:gd name="T3" fmla="*/ 0 h 2252"/>
                  <a:gd name="T4" fmla="*/ 0 60000 65536"/>
                  <a:gd name="T5" fmla="*/ 0 60000 65536"/>
                  <a:gd name="T6" fmla="*/ 0 w 2102"/>
                  <a:gd name="T7" fmla="*/ 0 h 2252"/>
                  <a:gd name="T8" fmla="*/ 2102 w 2102"/>
                  <a:gd name="T9" fmla="*/ 2252 h 2252"/>
                </a:gdLst>
                <a:ahLst/>
                <a:cxnLst>
                  <a:cxn ang="T4">
                    <a:pos x="T0" y="T1"/>
                  </a:cxn>
                  <a:cxn ang="T5">
                    <a:pos x="T2" y="T3"/>
                  </a:cxn>
                </a:cxnLst>
                <a:rect l="T6" t="T7" r="T8" b="T9"/>
                <a:pathLst>
                  <a:path w="2102" h="2252">
                    <a:moveTo>
                      <a:pt x="0" y="2252"/>
                    </a:moveTo>
                    <a:cubicBezTo>
                      <a:pt x="1062" y="2188"/>
                      <a:pt x="2025" y="1063"/>
                      <a:pt x="2102" y="0"/>
                    </a:cubicBezTo>
                  </a:path>
                </a:pathLst>
              </a:cu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7131" name="Freeform 16"/>
              <p:cNvSpPr>
                <a:spLocks/>
              </p:cNvSpPr>
              <p:nvPr/>
            </p:nvSpPr>
            <p:spPr bwMode="auto">
              <a:xfrm>
                <a:off x="5464" y="8843"/>
                <a:ext cx="2645" cy="2254"/>
              </a:xfrm>
              <a:custGeom>
                <a:avLst/>
                <a:gdLst>
                  <a:gd name="T0" fmla="*/ 899 w 4538"/>
                  <a:gd name="T1" fmla="*/ 652 h 4193"/>
                  <a:gd name="T2" fmla="*/ 0 w 4538"/>
                  <a:gd name="T3" fmla="*/ 652 h 4193"/>
                  <a:gd name="T4" fmla="*/ 0 w 4538"/>
                  <a:gd name="T5" fmla="*/ 0 h 4193"/>
                  <a:gd name="T6" fmla="*/ 0 60000 65536"/>
                  <a:gd name="T7" fmla="*/ 0 60000 65536"/>
                  <a:gd name="T8" fmla="*/ 0 60000 65536"/>
                  <a:gd name="T9" fmla="*/ 0 w 4538"/>
                  <a:gd name="T10" fmla="*/ 0 h 4193"/>
                  <a:gd name="T11" fmla="*/ 4538 w 4538"/>
                  <a:gd name="T12" fmla="*/ 4193 h 4193"/>
                </a:gdLst>
                <a:ahLst/>
                <a:cxnLst>
                  <a:cxn ang="T6">
                    <a:pos x="T0" y="T1"/>
                  </a:cxn>
                  <a:cxn ang="T7">
                    <a:pos x="T2" y="T3"/>
                  </a:cxn>
                  <a:cxn ang="T8">
                    <a:pos x="T4" y="T5"/>
                  </a:cxn>
                </a:cxnLst>
                <a:rect l="T9" t="T10" r="T11" b="T12"/>
                <a:pathLst>
                  <a:path w="4538" h="4193">
                    <a:moveTo>
                      <a:pt x="4538" y="4193"/>
                    </a:moveTo>
                    <a:lnTo>
                      <a:pt x="0" y="4193"/>
                    </a:lnTo>
                    <a:lnTo>
                      <a:pt x="0" y="0"/>
                    </a:lnTo>
                  </a:path>
                </a:pathLst>
              </a:custGeom>
              <a:noFill/>
              <a:ln w="9525">
                <a:solidFill>
                  <a:srgbClr val="000000"/>
                </a:solidFill>
                <a:round/>
                <a:headEnd type="triangle" w="sm" len="lg"/>
                <a:tailEnd type="triangle" w="sm"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7132" name="Text Box 17"/>
              <p:cNvSpPr txBox="1">
                <a:spLocks noChangeArrowheads="1"/>
              </p:cNvSpPr>
              <p:nvPr/>
            </p:nvSpPr>
            <p:spPr bwMode="auto">
              <a:xfrm>
                <a:off x="5204" y="11082"/>
                <a:ext cx="28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spcAft>
                    <a:spcPts val="1000"/>
                  </a:spcAft>
                  <a:buFontTx/>
                  <a:buNone/>
                </a:pPr>
                <a:r>
                  <a:rPr lang="en-US" altLang="ru-RU" sz="2000">
                    <a:latin typeface="Times New Roman" pitchFamily="18" charset="0"/>
                  </a:rPr>
                  <a:t>0</a:t>
                </a:r>
                <a:endParaRPr lang="ru-RU" altLang="ru-RU" sz="3600"/>
              </a:p>
            </p:txBody>
          </p:sp>
          <p:sp>
            <p:nvSpPr>
              <p:cNvPr id="47133" name="Text Box 18"/>
              <p:cNvSpPr txBox="1">
                <a:spLocks noChangeArrowheads="1"/>
              </p:cNvSpPr>
              <p:nvPr/>
            </p:nvSpPr>
            <p:spPr bwMode="auto">
              <a:xfrm>
                <a:off x="7754" y="11116"/>
                <a:ext cx="409"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7134" name="Text Box 19"/>
              <p:cNvSpPr txBox="1">
                <a:spLocks noChangeArrowheads="1"/>
              </p:cNvSpPr>
              <p:nvPr/>
            </p:nvSpPr>
            <p:spPr bwMode="auto">
              <a:xfrm>
                <a:off x="5067" y="8882"/>
                <a:ext cx="351"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7135" name="Text Box 20"/>
              <p:cNvSpPr txBox="1">
                <a:spLocks noChangeArrowheads="1"/>
              </p:cNvSpPr>
              <p:nvPr/>
            </p:nvSpPr>
            <p:spPr bwMode="auto">
              <a:xfrm>
                <a:off x="6563" y="9053"/>
                <a:ext cx="76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ru-RU" altLang="ru-RU" sz="1800"/>
              </a:p>
            </p:txBody>
          </p:sp>
          <p:sp>
            <p:nvSpPr>
              <p:cNvPr id="47136" name="Text Box 21"/>
              <p:cNvSpPr txBox="1">
                <a:spLocks noChangeArrowheads="1"/>
              </p:cNvSpPr>
              <p:nvPr/>
            </p:nvSpPr>
            <p:spPr bwMode="auto">
              <a:xfrm>
                <a:off x="7445" y="9544"/>
                <a:ext cx="52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ru-RU" altLang="ru-RU" sz="1800"/>
              </a:p>
            </p:txBody>
          </p:sp>
          <p:sp>
            <p:nvSpPr>
              <p:cNvPr id="47137" name="Line 22"/>
              <p:cNvSpPr>
                <a:spLocks noChangeShapeType="1"/>
              </p:cNvSpPr>
              <p:nvPr/>
            </p:nvSpPr>
            <p:spPr bwMode="auto">
              <a:xfrm>
                <a:off x="6406" y="10759"/>
                <a:ext cx="1" cy="34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47138" name="Text Box 23"/>
              <p:cNvSpPr txBox="1">
                <a:spLocks noChangeArrowheads="1"/>
              </p:cNvSpPr>
              <p:nvPr/>
            </p:nvSpPr>
            <p:spPr bwMode="auto">
              <a:xfrm>
                <a:off x="6283" y="11094"/>
                <a:ext cx="261"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ru-RU" altLang="ru-RU" sz="1800"/>
              </a:p>
            </p:txBody>
          </p:sp>
          <p:sp>
            <p:nvSpPr>
              <p:cNvPr id="47139" name="Oval 24"/>
              <p:cNvSpPr>
                <a:spLocks noChangeArrowheads="1"/>
              </p:cNvSpPr>
              <p:nvPr/>
            </p:nvSpPr>
            <p:spPr bwMode="auto">
              <a:xfrm>
                <a:off x="6382" y="10733"/>
                <a:ext cx="45" cy="45"/>
              </a:xfrm>
              <a:prstGeom prst="ellipse">
                <a:avLst/>
              </a:prstGeom>
              <a:solidFill>
                <a:srgbClr val="000000"/>
              </a:solidFill>
              <a:ln w="9525">
                <a:solidFill>
                  <a:srgbClr val="000000"/>
                </a:solidFill>
                <a:round/>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pSp>
        <p:graphicFrame>
          <p:nvGraphicFramePr>
            <p:cNvPr id="47124" name="Object 3"/>
            <p:cNvGraphicFramePr>
              <a:graphicFrameLocks noChangeAspect="1"/>
            </p:cNvGraphicFramePr>
            <p:nvPr/>
          </p:nvGraphicFramePr>
          <p:xfrm>
            <a:off x="8544963" y="5549916"/>
            <a:ext cx="260350" cy="284162"/>
          </p:xfrm>
          <a:graphic>
            <a:graphicData uri="http://schemas.openxmlformats.org/presentationml/2006/ole">
              <mc:AlternateContent xmlns:mc="http://schemas.openxmlformats.org/markup-compatibility/2006">
                <mc:Choice xmlns:v="urn:schemas-microsoft-com:vml" Requires="v">
                  <p:oleObj spid="_x0000_s47140" name="Формула" r:id="rId3" imgW="126835" imgH="139518" progId="Equation.3">
                    <p:embed/>
                  </p:oleObj>
                </mc:Choice>
                <mc:Fallback>
                  <p:oleObj name="Формула" r:id="rId3" imgW="126835" imgH="13951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4963" y="5549916"/>
                          <a:ext cx="26035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5" name="Object 3"/>
            <p:cNvGraphicFramePr>
              <a:graphicFrameLocks noChangeAspect="1"/>
            </p:cNvGraphicFramePr>
            <p:nvPr/>
          </p:nvGraphicFramePr>
          <p:xfrm>
            <a:off x="8171728" y="4778821"/>
            <a:ext cx="537706" cy="329927"/>
          </p:xfrm>
          <a:graphic>
            <a:graphicData uri="http://schemas.openxmlformats.org/presentationml/2006/ole">
              <mc:AlternateContent xmlns:mc="http://schemas.openxmlformats.org/markup-compatibility/2006">
                <mc:Choice xmlns:v="urn:schemas-microsoft-com:vml" Requires="v">
                  <p:oleObj spid="_x0000_s47141" name="Формула" r:id="rId5" imgW="330057" imgH="203112" progId="Equation.3">
                    <p:embed/>
                  </p:oleObj>
                </mc:Choice>
                <mc:Fallback>
                  <p:oleObj name="Формула" r:id="rId5" imgW="330057" imgH="20311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728" y="4778821"/>
                          <a:ext cx="537706" cy="329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6" name="Object 4"/>
            <p:cNvGraphicFramePr>
              <a:graphicFrameLocks noChangeAspect="1"/>
            </p:cNvGraphicFramePr>
            <p:nvPr/>
          </p:nvGraphicFramePr>
          <p:xfrm>
            <a:off x="7058025" y="5459413"/>
            <a:ext cx="338138" cy="465137"/>
          </p:xfrm>
          <a:graphic>
            <a:graphicData uri="http://schemas.openxmlformats.org/presentationml/2006/ole">
              <mc:AlternateContent xmlns:mc="http://schemas.openxmlformats.org/markup-compatibility/2006">
                <mc:Choice xmlns:v="urn:schemas-microsoft-com:vml" Requires="v">
                  <p:oleObj spid="_x0000_s47142" name="Формула" r:id="rId7" imgW="165028" imgH="228501" progId="Equation.3">
                    <p:embed/>
                  </p:oleObj>
                </mc:Choice>
                <mc:Fallback>
                  <p:oleObj name="Формула" r:id="rId7" imgW="165028" imgH="228501"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8025" y="5459413"/>
                          <a:ext cx="3381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7" name="Object 5"/>
            <p:cNvGraphicFramePr>
              <a:graphicFrameLocks noChangeAspect="1"/>
            </p:cNvGraphicFramePr>
            <p:nvPr/>
          </p:nvGraphicFramePr>
          <p:xfrm>
            <a:off x="7350219" y="3746453"/>
            <a:ext cx="787400" cy="330200"/>
          </p:xfrm>
          <a:graphic>
            <a:graphicData uri="http://schemas.openxmlformats.org/presentationml/2006/ole">
              <mc:AlternateContent xmlns:mc="http://schemas.openxmlformats.org/markup-compatibility/2006">
                <mc:Choice xmlns:v="urn:schemas-microsoft-com:vml" Requires="v">
                  <p:oleObj spid="_x0000_s47143" name="Формула" r:id="rId9" imgW="482391" imgH="203112" progId="Equation.3">
                    <p:embed/>
                  </p:oleObj>
                </mc:Choice>
                <mc:Fallback>
                  <p:oleObj name="Формула" r:id="rId9" imgW="482391" imgH="203112"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0219" y="3746453"/>
                          <a:ext cx="7874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8" name="Object 6"/>
            <p:cNvGraphicFramePr>
              <a:graphicFrameLocks noChangeAspect="1"/>
            </p:cNvGraphicFramePr>
            <p:nvPr/>
          </p:nvGraphicFramePr>
          <p:xfrm>
            <a:off x="5998943" y="3378845"/>
            <a:ext cx="228600" cy="268287"/>
          </p:xfrm>
          <a:graphic>
            <a:graphicData uri="http://schemas.openxmlformats.org/presentationml/2006/ole">
              <mc:AlternateContent xmlns:mc="http://schemas.openxmlformats.org/markup-compatibility/2006">
                <mc:Choice xmlns:v="urn:schemas-microsoft-com:vml" Requires="v">
                  <p:oleObj spid="_x0000_s47144" name="Формула" r:id="rId11" imgW="139579" imgH="164957" progId="Equation.3">
                    <p:embed/>
                  </p:oleObj>
                </mc:Choice>
                <mc:Fallback>
                  <p:oleObj name="Формула" r:id="rId11" imgW="139579" imgH="164957"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98943" y="3378845"/>
                          <a:ext cx="2286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dissolve">
                                      <p:cBhvr>
                                        <p:cTn id="10" dur="500"/>
                                        <p:tgtEl>
                                          <p:spTgt spid="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dissolve">
                                      <p:cBhvr>
                                        <p:cTn id="21" dur="500"/>
                                        <p:tgtEl>
                                          <p:spTgt spid="2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8375"/>
                                        </p:tgtEl>
                                        <p:attrNameLst>
                                          <p:attrName>style.visibility</p:attrName>
                                        </p:attrNameLst>
                                      </p:cBhvr>
                                      <p:to>
                                        <p:strVal val="visible"/>
                                      </p:to>
                                    </p:set>
                                    <p:animEffect transition="in" filter="dissolve">
                                      <p:cBhvr>
                                        <p:cTn id="29" dur="500"/>
                                        <p:tgtEl>
                                          <p:spTgt spid="5837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dissolv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p:bldP spid="5837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Заголовок 1"/>
          <p:cNvSpPr>
            <a:spLocks noGrp="1"/>
          </p:cNvSpPr>
          <p:nvPr>
            <p:ph type="title"/>
          </p:nvPr>
        </p:nvSpPr>
        <p:spPr>
          <a:xfrm>
            <a:off x="311150" y="301625"/>
            <a:ext cx="8375650" cy="471488"/>
          </a:xfrm>
        </p:spPr>
        <p:txBody>
          <a:bodyPr/>
          <a:lstStyle/>
          <a:p>
            <a:r>
              <a:rPr lang="ru-RU" altLang="ru-RU" smtClean="0"/>
              <a:t>Алгоритмы поиска</a:t>
            </a:r>
          </a:p>
        </p:txBody>
      </p:sp>
      <p:sp>
        <p:nvSpPr>
          <p:cNvPr id="48131"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13C2EA63-F633-4753-A305-0C459EE0AF54}" type="slidenum">
              <a:rPr lang="ru-RU" altLang="ru-RU" sz="1400" smtClean="0"/>
              <a:pPr eaLnBrk="1" hangingPunct="1">
                <a:spcBef>
                  <a:spcPct val="0"/>
                </a:spcBef>
                <a:buFontTx/>
                <a:buNone/>
              </a:pPr>
              <a:t>43</a:t>
            </a:fld>
            <a:endParaRPr lang="ru-RU" altLang="ru-RU" sz="1400" smtClean="0"/>
          </a:p>
        </p:txBody>
      </p:sp>
      <p:sp>
        <p:nvSpPr>
          <p:cNvPr id="48132" name="Прямоугольник 3"/>
          <p:cNvSpPr>
            <a:spLocks noChangeArrowheads="1"/>
          </p:cNvSpPr>
          <p:nvPr/>
        </p:nvSpPr>
        <p:spPr bwMode="auto">
          <a:xfrm>
            <a:off x="392113" y="809625"/>
            <a:ext cx="27479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333399"/>
                </a:solidFill>
                <a:cs typeface="Times New Roman" pitchFamily="18" charset="0"/>
              </a:rPr>
              <a:t>Линейный поиск</a:t>
            </a:r>
            <a:endParaRPr lang="ru-RU" altLang="ru-RU" sz="1800"/>
          </a:p>
        </p:txBody>
      </p:sp>
      <p:sp>
        <p:nvSpPr>
          <p:cNvPr id="59393" name="Rectangle 1"/>
          <p:cNvSpPr>
            <a:spLocks noChangeArrowheads="1"/>
          </p:cNvSpPr>
          <p:nvPr/>
        </p:nvSpPr>
        <p:spPr bwMode="auto">
          <a:xfrm>
            <a:off x="696913" y="1303338"/>
            <a:ext cx="4065587" cy="2678112"/>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indent="90488" eaLnBrk="0" hangingPunct="0">
              <a:defRPr/>
            </a:pPr>
            <a:r>
              <a:rPr lang="en-US" sz="2400" b="1">
                <a:latin typeface="Courier New" pitchFamily="49" charset="0"/>
                <a:ea typeface="Times New Roman" pitchFamily="18" charset="0"/>
                <a:cs typeface="Courier New" pitchFamily="49" charset="0"/>
              </a:rPr>
              <a:t>nX:=</a:t>
            </a:r>
            <a:r>
              <a:rPr lang="en-US" sz="2400" b="1">
                <a:latin typeface="Arial" pitchFamily="34" charset="0"/>
                <a:ea typeface="Times New Roman" pitchFamily="18" charset="0"/>
                <a:cs typeface="Courier New" pitchFamily="49" charset="0"/>
              </a:rPr>
              <a:t> </a:t>
            </a:r>
            <a:r>
              <a:rPr lang="en-US" sz="2400" b="1">
                <a:solidFill>
                  <a:srgbClr val="00B0F0"/>
                </a:solidFill>
                <a:latin typeface="Courier New" pitchFamily="49" charset="0"/>
                <a:ea typeface="Times New Roman" pitchFamily="18" charset="0"/>
                <a:cs typeface="Courier New" pitchFamily="49" charset="0"/>
              </a:rPr>
              <a:t>0</a:t>
            </a:r>
            <a:endParaRPr lang="ru-RU" sz="2400">
              <a:solidFill>
                <a:srgbClr val="00B0F0"/>
              </a:solidFill>
              <a:latin typeface="Courier New" pitchFamily="49" charset="0"/>
              <a:ea typeface="Times New Roman" pitchFamily="18" charset="0"/>
              <a:cs typeface="Courier New" pitchFamily="49" charset="0"/>
            </a:endParaRPr>
          </a:p>
          <a:p>
            <a:pPr indent="90488" eaLnBrk="0" hangingPunct="0">
              <a:defRPr/>
            </a:pPr>
            <a:r>
              <a:rPr lang="ru-RU" sz="2400" b="1">
                <a:latin typeface="Courier New" pitchFamily="49" charset="0"/>
                <a:ea typeface="Times New Roman" pitchFamily="18" charset="0"/>
                <a:cs typeface="Courier New" pitchFamily="49" charset="0"/>
              </a:rPr>
              <a:t>нц для </a:t>
            </a:r>
            <a:r>
              <a:rPr lang="en-US" sz="2400" b="1">
                <a:latin typeface="Courier New" pitchFamily="49" charset="0"/>
                <a:ea typeface="Times New Roman" pitchFamily="18" charset="0"/>
                <a:cs typeface="Courier New" pitchFamily="49" charset="0"/>
              </a:rPr>
              <a:t>i</a:t>
            </a:r>
            <a:r>
              <a:rPr lang="ru-RU" sz="2400" b="1">
                <a:latin typeface="Courier New" pitchFamily="49" charset="0"/>
                <a:ea typeface="Times New Roman" pitchFamily="18" charset="0"/>
                <a:cs typeface="Courier New" pitchFamily="49" charset="0"/>
              </a:rPr>
              <a:t> от </a:t>
            </a:r>
            <a:r>
              <a:rPr lang="ru-RU" sz="2400" b="1">
                <a:solidFill>
                  <a:srgbClr val="00B0F0"/>
                </a:solidFill>
                <a:latin typeface="Courier New" pitchFamily="49" charset="0"/>
                <a:ea typeface="Times New Roman" pitchFamily="18" charset="0"/>
                <a:cs typeface="Courier New" pitchFamily="49" charset="0"/>
              </a:rPr>
              <a:t>1</a:t>
            </a:r>
            <a:r>
              <a:rPr lang="ru-RU" sz="2400" b="1">
                <a:latin typeface="Courier New" pitchFamily="49" charset="0"/>
                <a:ea typeface="Times New Roman" pitchFamily="18" charset="0"/>
                <a:cs typeface="Courier New" pitchFamily="49" charset="0"/>
              </a:rPr>
              <a:t> до </a:t>
            </a:r>
            <a:r>
              <a:rPr lang="en-US" sz="2400" b="1">
                <a:latin typeface="Courier New" pitchFamily="49" charset="0"/>
                <a:ea typeface="Times New Roman" pitchFamily="18" charset="0"/>
                <a:cs typeface="Courier New" pitchFamily="49" charset="0"/>
              </a:rPr>
              <a:t>n</a:t>
            </a:r>
            <a:r>
              <a:rPr lang="ru-RU" sz="2400" b="1">
                <a:latin typeface="Courier New" pitchFamily="49" charset="0"/>
                <a:ea typeface="Times New Roman" pitchFamily="18" charset="0"/>
                <a:cs typeface="Courier New" pitchFamily="49" charset="0"/>
              </a:rPr>
              <a:t> </a:t>
            </a:r>
            <a:endParaRPr lang="ru-RU" sz="2400">
              <a:latin typeface="Courier New" pitchFamily="49" charset="0"/>
              <a:ea typeface="Times New Roman" pitchFamily="18" charset="0"/>
              <a:cs typeface="Courier New" pitchFamily="49" charset="0"/>
            </a:endParaRPr>
          </a:p>
          <a:p>
            <a:pPr indent="90488" eaLnBrk="0" hangingPunct="0">
              <a:defRPr/>
            </a:pPr>
            <a:r>
              <a:rPr lang="en-US" sz="2400" b="1">
                <a:latin typeface="Courier New" pitchFamily="49" charset="0"/>
                <a:ea typeface="Times New Roman" pitchFamily="18" charset="0"/>
                <a:cs typeface="Courier New" pitchFamily="49" charset="0"/>
              </a:rPr>
              <a:t>  </a:t>
            </a:r>
            <a:r>
              <a:rPr lang="ru-RU" sz="2400" b="1">
                <a:latin typeface="Courier New" pitchFamily="49" charset="0"/>
                <a:ea typeface="Times New Roman" pitchFamily="18" charset="0"/>
                <a:cs typeface="Courier New" pitchFamily="49" charset="0"/>
              </a:rPr>
              <a:t>если</a:t>
            </a:r>
            <a:r>
              <a:rPr lang="en-US" sz="2400" b="1">
                <a:latin typeface="Courier New" pitchFamily="49" charset="0"/>
                <a:ea typeface="Times New Roman" pitchFamily="18" charset="0"/>
                <a:cs typeface="Courier New" pitchFamily="49" charset="0"/>
              </a:rPr>
              <a:t> A[i]</a:t>
            </a:r>
            <a:r>
              <a:rPr lang="en-US" sz="2400" b="1">
                <a:latin typeface="Arial" pitchFamily="34" charset="0"/>
                <a:ea typeface="Times New Roman" pitchFamily="18" charset="0"/>
                <a:cs typeface="Courier New" pitchFamily="49" charset="0"/>
              </a:rPr>
              <a:t> </a:t>
            </a:r>
            <a:r>
              <a:rPr lang="en-US" sz="2400" b="1">
                <a:latin typeface="Courier New" pitchFamily="49" charset="0"/>
                <a:ea typeface="Times New Roman" pitchFamily="18" charset="0"/>
                <a:cs typeface="Courier New" pitchFamily="49" charset="0"/>
              </a:rPr>
              <a:t>=</a:t>
            </a:r>
            <a:r>
              <a:rPr lang="en-US" sz="2400" b="1">
                <a:latin typeface="Arial" pitchFamily="34" charset="0"/>
                <a:ea typeface="Times New Roman" pitchFamily="18" charset="0"/>
                <a:cs typeface="Courier New" pitchFamily="49" charset="0"/>
              </a:rPr>
              <a:t> </a:t>
            </a:r>
            <a:r>
              <a:rPr lang="en-US" sz="2400" b="1">
                <a:latin typeface="Courier New" pitchFamily="49" charset="0"/>
                <a:ea typeface="Times New Roman" pitchFamily="18" charset="0"/>
                <a:cs typeface="Courier New" pitchFamily="49" charset="0"/>
              </a:rPr>
              <a:t>X </a:t>
            </a:r>
            <a:r>
              <a:rPr lang="ru-RU" sz="2400" b="1">
                <a:latin typeface="Courier New" pitchFamily="49" charset="0"/>
                <a:ea typeface="Times New Roman" pitchFamily="18" charset="0"/>
                <a:cs typeface="Courier New" pitchFamily="49" charset="0"/>
              </a:rPr>
              <a:t>то</a:t>
            </a:r>
            <a:endParaRPr lang="ru-RU" sz="2400">
              <a:latin typeface="Courier New" pitchFamily="49" charset="0"/>
              <a:ea typeface="Times New Roman" pitchFamily="18" charset="0"/>
              <a:cs typeface="Courier New" pitchFamily="49" charset="0"/>
            </a:endParaRPr>
          </a:p>
          <a:p>
            <a:pPr indent="90488" eaLnBrk="0" hangingPunct="0">
              <a:defRPr/>
            </a:pPr>
            <a:r>
              <a:rPr lang="en-US" sz="2400" b="1">
                <a:latin typeface="Courier New" pitchFamily="49" charset="0"/>
                <a:ea typeface="Times New Roman" pitchFamily="18" charset="0"/>
                <a:cs typeface="Courier New" pitchFamily="49" charset="0"/>
              </a:rPr>
              <a:t>    nX:=</a:t>
            </a:r>
            <a:r>
              <a:rPr lang="en-US" sz="2400" b="1">
                <a:latin typeface="Arial" pitchFamily="34" charset="0"/>
                <a:ea typeface="Times New Roman" pitchFamily="18" charset="0"/>
                <a:cs typeface="Courier New" pitchFamily="49" charset="0"/>
              </a:rPr>
              <a:t> </a:t>
            </a:r>
            <a:r>
              <a:rPr lang="en-US" sz="2400" b="1">
                <a:latin typeface="Courier New" pitchFamily="49" charset="0"/>
                <a:ea typeface="Times New Roman" pitchFamily="18" charset="0"/>
                <a:cs typeface="Courier New" pitchFamily="49" charset="0"/>
              </a:rPr>
              <a:t>i</a:t>
            </a:r>
            <a:endParaRPr lang="ru-RU" sz="2400">
              <a:latin typeface="Courier New" pitchFamily="49" charset="0"/>
              <a:ea typeface="Times New Roman" pitchFamily="18" charset="0"/>
              <a:cs typeface="Courier New" pitchFamily="49" charset="0"/>
            </a:endParaRPr>
          </a:p>
          <a:p>
            <a:pPr indent="90488" eaLnBrk="0" hangingPunct="0">
              <a:defRPr/>
            </a:pPr>
            <a:r>
              <a:rPr lang="en-US" sz="2400" b="1">
                <a:latin typeface="Courier New" pitchFamily="49" charset="0"/>
                <a:ea typeface="Times New Roman" pitchFamily="18" charset="0"/>
                <a:cs typeface="Courier New" pitchFamily="49" charset="0"/>
              </a:rPr>
              <a:t>    </a:t>
            </a:r>
            <a:r>
              <a:rPr lang="ru-RU" sz="2400" b="1">
                <a:latin typeface="Courier New" pitchFamily="49" charset="0"/>
                <a:ea typeface="Times New Roman" pitchFamily="18" charset="0"/>
                <a:cs typeface="Courier New" pitchFamily="49" charset="0"/>
              </a:rPr>
              <a:t>выход</a:t>
            </a:r>
            <a:endParaRPr lang="ru-RU" sz="2400">
              <a:latin typeface="Courier New" pitchFamily="49" charset="0"/>
              <a:ea typeface="Times New Roman" pitchFamily="18" charset="0"/>
              <a:cs typeface="Courier New" pitchFamily="49" charset="0"/>
            </a:endParaRPr>
          </a:p>
          <a:p>
            <a:pPr indent="90488" eaLnBrk="0" hangingPunct="0">
              <a:defRPr/>
            </a:pPr>
            <a:r>
              <a:rPr lang="en-US" sz="2400" b="1">
                <a:latin typeface="Courier New" pitchFamily="49" charset="0"/>
                <a:ea typeface="Times New Roman" pitchFamily="18" charset="0"/>
                <a:cs typeface="Courier New" pitchFamily="49" charset="0"/>
              </a:rPr>
              <a:t>  </a:t>
            </a:r>
            <a:r>
              <a:rPr lang="ru-RU" sz="2400" b="1">
                <a:latin typeface="Courier New" pitchFamily="49" charset="0"/>
                <a:ea typeface="Times New Roman" pitchFamily="18" charset="0"/>
                <a:cs typeface="Courier New" pitchFamily="49" charset="0"/>
              </a:rPr>
              <a:t>все</a:t>
            </a:r>
            <a:endParaRPr lang="ru-RU" sz="2400">
              <a:latin typeface="Courier New" pitchFamily="49" charset="0"/>
              <a:ea typeface="Times New Roman" pitchFamily="18" charset="0"/>
              <a:cs typeface="Courier New" pitchFamily="49" charset="0"/>
            </a:endParaRPr>
          </a:p>
          <a:p>
            <a:pPr indent="90488" eaLnBrk="0" hangingPunct="0">
              <a:defRPr/>
            </a:pPr>
            <a:r>
              <a:rPr lang="ru-RU" sz="2400" b="1">
                <a:latin typeface="Courier New" pitchFamily="49" charset="0"/>
                <a:ea typeface="Times New Roman" pitchFamily="18" charset="0"/>
                <a:cs typeface="Courier New" pitchFamily="49" charset="0"/>
              </a:rPr>
              <a:t>кц</a:t>
            </a:r>
            <a:endParaRPr lang="ru-RU" sz="2400">
              <a:latin typeface="Courier New" pitchFamily="49" charset="0"/>
              <a:ea typeface="Times New Roman" pitchFamily="18" charset="0"/>
              <a:cs typeface="Courier New" pitchFamily="49" charset="0"/>
            </a:endParaRPr>
          </a:p>
        </p:txBody>
      </p:sp>
      <p:sp>
        <p:nvSpPr>
          <p:cNvPr id="6" name="Rectangle 16"/>
          <p:cNvSpPr>
            <a:spLocks noChangeArrowheads="1"/>
          </p:cNvSpPr>
          <p:nvPr/>
        </p:nvSpPr>
        <p:spPr bwMode="auto">
          <a:xfrm>
            <a:off x="5133975" y="2360613"/>
            <a:ext cx="2357438" cy="461962"/>
          </a:xfrm>
          <a:prstGeom prst="rect">
            <a:avLst/>
          </a:prstGeom>
          <a:solidFill>
            <a:srgbClr val="E6E6FF"/>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wrap="none" anchor="ctr">
            <a:spAutoFit/>
          </a:bodyPr>
          <a:lstStyle/>
          <a:p>
            <a:pPr algn="ctr" eaLnBrk="0" hangingPunct="0">
              <a:defRPr/>
            </a:pPr>
            <a:r>
              <a:rPr lang="ru-RU" sz="2400">
                <a:latin typeface="Arial" pitchFamily="34" charset="0"/>
                <a:cs typeface="Times New Roman" pitchFamily="18" charset="0"/>
              </a:rPr>
              <a:t>сложность </a:t>
            </a:r>
            <a:r>
              <a:rPr lang="en-US" sz="2400" i="1">
                <a:latin typeface="Times New Roman" pitchFamily="18" charset="0"/>
                <a:cs typeface="Times New Roman" pitchFamily="18" charset="0"/>
              </a:rPr>
              <a:t>O</a:t>
            </a:r>
            <a:r>
              <a:rPr lang="en-US" sz="2400">
                <a:latin typeface="Times New Roman" pitchFamily="18" charset="0"/>
                <a:cs typeface="Times New Roman" pitchFamily="18" charset="0"/>
              </a:rPr>
              <a:t>(</a:t>
            </a:r>
            <a:r>
              <a:rPr lang="en-US" sz="2400" i="1">
                <a:latin typeface="Times New Roman" pitchFamily="18" charset="0"/>
                <a:cs typeface="Times New Roman" pitchFamily="18" charset="0"/>
              </a:rPr>
              <a:t>n</a:t>
            </a:r>
            <a:r>
              <a:rPr lang="en-US" sz="2400">
                <a:latin typeface="Times New Roman" pitchFamily="18" charset="0"/>
                <a:cs typeface="Times New Roman" pitchFamily="18" charset="0"/>
              </a:rPr>
              <a:t>)</a:t>
            </a:r>
            <a:endParaRPr lang="ru-RU" sz="2400">
              <a:latin typeface="Times New Roman" pitchFamily="18" charset="0"/>
              <a:cs typeface="Times New Roman" pitchFamily="18" charset="0"/>
            </a:endParaRPr>
          </a:p>
        </p:txBody>
      </p:sp>
      <p:grpSp>
        <p:nvGrpSpPr>
          <p:cNvPr id="48135" name="Group 34"/>
          <p:cNvGrpSpPr>
            <a:grpSpLocks/>
          </p:cNvGrpSpPr>
          <p:nvPr/>
        </p:nvGrpSpPr>
        <p:grpSpPr bwMode="auto">
          <a:xfrm>
            <a:off x="4948238" y="1231900"/>
            <a:ext cx="2698750" cy="663575"/>
            <a:chOff x="464" y="2126"/>
            <a:chExt cx="1699" cy="418"/>
          </a:xfrm>
        </p:grpSpPr>
        <p:sp>
          <p:nvSpPr>
            <p:cNvPr id="8" name="Text Box 32"/>
            <p:cNvSpPr txBox="1">
              <a:spLocks noChangeArrowheads="1"/>
            </p:cNvSpPr>
            <p:nvPr/>
          </p:nvSpPr>
          <p:spPr bwMode="auto">
            <a:xfrm>
              <a:off x="782" y="2189"/>
              <a:ext cx="1381"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a:latin typeface="Arial" pitchFamily="34" charset="0"/>
                </a:rPr>
                <a:t>  </a:t>
              </a:r>
              <a:r>
                <a:rPr lang="ru-RU" sz="2400">
                  <a:latin typeface="Arial" pitchFamily="34" charset="0"/>
                  <a:cs typeface="Times New Roman" pitchFamily="18" charset="0"/>
                </a:rPr>
                <a:t>Сложность?</a:t>
              </a:r>
              <a:endParaRPr lang="ru-RU" sz="2400">
                <a:latin typeface="Arial" pitchFamily="34" charset="0"/>
              </a:endParaRPr>
            </a:p>
          </p:txBody>
        </p:sp>
        <p:sp>
          <p:nvSpPr>
            <p:cNvPr id="48137"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4400">
                  <a:solidFill>
                    <a:schemeClr val="bg1"/>
                  </a:solidFill>
                  <a:latin typeface="Arial Black" pitchFamily="34"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Заголовок 1"/>
          <p:cNvSpPr>
            <a:spLocks noGrp="1"/>
          </p:cNvSpPr>
          <p:nvPr>
            <p:ph type="title"/>
          </p:nvPr>
        </p:nvSpPr>
        <p:spPr>
          <a:xfrm>
            <a:off x="311150" y="301625"/>
            <a:ext cx="8375650" cy="471488"/>
          </a:xfrm>
        </p:spPr>
        <p:txBody>
          <a:bodyPr/>
          <a:lstStyle/>
          <a:p>
            <a:r>
              <a:rPr lang="ru-RU" altLang="ru-RU" smtClean="0"/>
              <a:t>Алгоритмы поиска</a:t>
            </a:r>
          </a:p>
        </p:txBody>
      </p:sp>
      <p:sp>
        <p:nvSpPr>
          <p:cNvPr id="49155"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EC262AF1-157D-4D10-9404-37A5FAF9EB58}" type="slidenum">
              <a:rPr lang="ru-RU" altLang="ru-RU" sz="1400" smtClean="0"/>
              <a:pPr eaLnBrk="1" hangingPunct="1">
                <a:spcBef>
                  <a:spcPct val="0"/>
                </a:spcBef>
                <a:buFontTx/>
                <a:buNone/>
              </a:pPr>
              <a:t>44</a:t>
            </a:fld>
            <a:endParaRPr lang="ru-RU" altLang="ru-RU" sz="1400" smtClean="0"/>
          </a:p>
        </p:txBody>
      </p:sp>
      <p:sp>
        <p:nvSpPr>
          <p:cNvPr id="49156" name="Прямоугольник 3"/>
          <p:cNvSpPr>
            <a:spLocks noChangeArrowheads="1"/>
          </p:cNvSpPr>
          <p:nvPr/>
        </p:nvSpPr>
        <p:spPr bwMode="auto">
          <a:xfrm>
            <a:off x="392113" y="809625"/>
            <a:ext cx="27543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333399"/>
                </a:solidFill>
                <a:cs typeface="Times New Roman" pitchFamily="18" charset="0"/>
              </a:rPr>
              <a:t>Двоичный поиск</a:t>
            </a:r>
            <a:endParaRPr lang="ru-RU" altLang="ru-RU" sz="1800"/>
          </a:p>
        </p:txBody>
      </p:sp>
      <p:sp>
        <p:nvSpPr>
          <p:cNvPr id="59393" name="Rectangle 1"/>
          <p:cNvSpPr>
            <a:spLocks noChangeArrowheads="1"/>
          </p:cNvSpPr>
          <p:nvPr/>
        </p:nvSpPr>
        <p:spPr bwMode="auto">
          <a:xfrm>
            <a:off x="696913" y="1303338"/>
            <a:ext cx="3694112" cy="3416300"/>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indent="90488" eaLnBrk="0" hangingPunct="0">
              <a:defRPr/>
            </a:pPr>
            <a:r>
              <a:rPr lang="en-US" sz="2400" b="1" dirty="0">
                <a:latin typeface="Courier New" pitchFamily="49" charset="0"/>
                <a:ea typeface="Times New Roman" pitchFamily="18" charset="0"/>
                <a:cs typeface="Courier New" pitchFamily="49" charset="0"/>
              </a:rPr>
              <a:t>L:=</a:t>
            </a:r>
            <a:r>
              <a:rPr lang="en-US" sz="2400" b="1" dirty="0">
                <a:latin typeface="+mn-lt"/>
                <a:ea typeface="Times New Roman" pitchFamily="18" charset="0"/>
                <a:cs typeface="Courier New" pitchFamily="49" charset="0"/>
              </a:rPr>
              <a:t> </a:t>
            </a:r>
            <a:r>
              <a:rPr lang="en-US" sz="2400" b="1" dirty="0">
                <a:solidFill>
                  <a:srgbClr val="00B0F0"/>
                </a:solidFill>
                <a:latin typeface="Courier New" pitchFamily="49" charset="0"/>
                <a:ea typeface="Times New Roman" pitchFamily="18" charset="0"/>
                <a:cs typeface="Courier New" pitchFamily="49" charset="0"/>
              </a:rPr>
              <a:t>1</a:t>
            </a:r>
            <a:r>
              <a:rPr lang="en-US" sz="2400" b="1" dirty="0">
                <a:latin typeface="Courier New" pitchFamily="49" charset="0"/>
                <a:ea typeface="Times New Roman" pitchFamily="18" charset="0"/>
                <a:cs typeface="Courier New" pitchFamily="49" charset="0"/>
              </a:rPr>
              <a:t>; R:=</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n</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a:t>
            </a:r>
            <a:r>
              <a:rPr lang="en-US" sz="2400" b="1" dirty="0">
                <a:latin typeface="+mn-lt"/>
                <a:ea typeface="Times New Roman" pitchFamily="18" charset="0"/>
                <a:cs typeface="Courier New" pitchFamily="49" charset="0"/>
              </a:rPr>
              <a:t> </a:t>
            </a:r>
            <a:r>
              <a:rPr lang="en-US" sz="2400" b="1" dirty="0">
                <a:solidFill>
                  <a:srgbClr val="00B0F0"/>
                </a:solidFill>
                <a:latin typeface="Courier New" pitchFamily="49" charset="0"/>
                <a:ea typeface="Times New Roman" pitchFamily="18" charset="0"/>
                <a:cs typeface="Courier New" pitchFamily="49" charset="0"/>
              </a:rPr>
              <a:t>1</a:t>
            </a:r>
          </a:p>
          <a:p>
            <a:pPr indent="90488" eaLnBrk="0" hangingPunct="0">
              <a:defRPr/>
            </a:pPr>
            <a:r>
              <a:rPr lang="ru-RU" sz="2400" b="1" dirty="0" err="1">
                <a:latin typeface="Courier New" pitchFamily="49" charset="0"/>
                <a:ea typeface="Times New Roman" pitchFamily="18" charset="0"/>
                <a:cs typeface="Courier New" pitchFamily="49" charset="0"/>
              </a:rPr>
              <a:t>нц</a:t>
            </a:r>
            <a:r>
              <a:rPr lang="ru-RU" sz="2400" b="1" dirty="0">
                <a:latin typeface="Courier New" pitchFamily="49" charset="0"/>
                <a:ea typeface="Times New Roman" pitchFamily="18" charset="0"/>
                <a:cs typeface="Courier New" pitchFamily="49" charset="0"/>
              </a:rPr>
              <a:t> пока </a:t>
            </a:r>
            <a:r>
              <a:rPr lang="en-US" sz="2400" b="1" dirty="0">
                <a:latin typeface="Courier New" pitchFamily="49" charset="0"/>
                <a:ea typeface="Times New Roman" pitchFamily="18" charset="0"/>
                <a:cs typeface="Courier New" pitchFamily="49" charset="0"/>
              </a:rPr>
              <a:t>L &lt; R</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a:t>
            </a:r>
            <a:r>
              <a:rPr lang="en-US" sz="2400" b="1" dirty="0">
                <a:latin typeface="+mn-lt"/>
                <a:ea typeface="Times New Roman" pitchFamily="18" charset="0"/>
                <a:cs typeface="Courier New" pitchFamily="49" charset="0"/>
              </a:rPr>
              <a:t> </a:t>
            </a:r>
            <a:r>
              <a:rPr lang="en-US" sz="2400" b="1" dirty="0">
                <a:solidFill>
                  <a:srgbClr val="00B0F0"/>
                </a:solidFill>
                <a:latin typeface="Courier New" pitchFamily="49" charset="0"/>
                <a:ea typeface="Times New Roman" pitchFamily="18" charset="0"/>
                <a:cs typeface="Courier New" pitchFamily="49" charset="0"/>
              </a:rPr>
              <a:t>1</a:t>
            </a:r>
            <a:r>
              <a:rPr lang="en-US" sz="2400" b="1" dirty="0">
                <a:latin typeface="Courier New" pitchFamily="49" charset="0"/>
                <a:ea typeface="Times New Roman" pitchFamily="18" charset="0"/>
                <a:cs typeface="Courier New" pitchFamily="49" charset="0"/>
              </a:rPr>
              <a:t> </a:t>
            </a:r>
          </a:p>
          <a:p>
            <a:pPr indent="90488" eaLnBrk="0" hangingPunct="0">
              <a:defRPr/>
            </a:pPr>
            <a:r>
              <a:rPr lang="en-US" sz="2400" b="1" dirty="0">
                <a:latin typeface="Courier New" pitchFamily="49" charset="0"/>
                <a:ea typeface="Times New Roman" pitchFamily="18" charset="0"/>
                <a:cs typeface="Courier New" pitchFamily="49" charset="0"/>
              </a:rPr>
              <a:t>  c:= </a:t>
            </a:r>
            <a:r>
              <a:rPr lang="en-US" sz="2400" b="1" dirty="0">
                <a:solidFill>
                  <a:srgbClr val="0000FF"/>
                </a:solidFill>
                <a:latin typeface="Courier New" pitchFamily="49" charset="0"/>
                <a:ea typeface="Times New Roman" pitchFamily="18" charset="0"/>
                <a:cs typeface="Courier New" pitchFamily="49" charset="0"/>
              </a:rPr>
              <a:t>div</a:t>
            </a:r>
            <a:r>
              <a:rPr lang="en-US" sz="2400" b="1" dirty="0">
                <a:latin typeface="Courier New" pitchFamily="49" charset="0"/>
                <a:ea typeface="Times New Roman" pitchFamily="18" charset="0"/>
                <a:cs typeface="Courier New" pitchFamily="49" charset="0"/>
              </a:rPr>
              <a:t>(L</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R, </a:t>
            </a:r>
            <a:r>
              <a:rPr lang="en-US" sz="2400" b="1" dirty="0">
                <a:solidFill>
                  <a:srgbClr val="00B0F0"/>
                </a:solidFill>
                <a:latin typeface="Courier New" pitchFamily="49" charset="0"/>
                <a:ea typeface="Times New Roman" pitchFamily="18" charset="0"/>
                <a:cs typeface="Courier New" pitchFamily="49" charset="0"/>
              </a:rPr>
              <a:t>2</a:t>
            </a:r>
            <a:r>
              <a:rPr lang="en-US" sz="2400" b="1" dirty="0">
                <a:latin typeface="Courier New" pitchFamily="49" charset="0"/>
                <a:ea typeface="Times New Roman" pitchFamily="18" charset="0"/>
                <a:cs typeface="Courier New" pitchFamily="49" charset="0"/>
              </a:rPr>
              <a:t>)</a:t>
            </a:r>
            <a:endParaRPr lang="ru-RU" sz="2400" b="1" dirty="0">
              <a:latin typeface="Courier New" pitchFamily="49" charset="0"/>
              <a:ea typeface="Times New Roman" pitchFamily="18" charset="0"/>
              <a:cs typeface="Courier New" pitchFamily="49" charset="0"/>
            </a:endParaRPr>
          </a:p>
          <a:p>
            <a:pPr indent="90488" eaLnBrk="0" hangingPunct="0">
              <a:defRPr/>
            </a:pPr>
            <a:r>
              <a:rPr lang="ru-RU" sz="2400" b="1" dirty="0">
                <a:latin typeface="Courier New" pitchFamily="49" charset="0"/>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если </a:t>
            </a:r>
            <a:r>
              <a:rPr lang="en-US" sz="2400" b="1" dirty="0">
                <a:latin typeface="Courier New" pitchFamily="49" charset="0"/>
                <a:ea typeface="Times New Roman" pitchFamily="18" charset="0"/>
                <a:cs typeface="Courier New" pitchFamily="49" charset="0"/>
              </a:rPr>
              <a:t>X</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&lt;</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A[c] </a:t>
            </a:r>
            <a:r>
              <a:rPr lang="ru-RU" sz="2400" b="1" dirty="0">
                <a:latin typeface="Courier New" pitchFamily="49" charset="0"/>
                <a:ea typeface="Times New Roman" pitchFamily="18" charset="0"/>
                <a:cs typeface="Courier New" pitchFamily="49" charset="0"/>
              </a:rPr>
              <a:t>то</a:t>
            </a:r>
          </a:p>
          <a:p>
            <a:pPr indent="90488" eaLnBrk="0" hangingPunct="0">
              <a:defRPr/>
            </a:pPr>
            <a:r>
              <a:rPr lang="ru-RU" sz="2400" b="1" dirty="0">
                <a:latin typeface="Courier New" pitchFamily="49" charset="0"/>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R:=</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c</a:t>
            </a:r>
          </a:p>
          <a:p>
            <a:pPr indent="90488" eaLnBrk="0" hangingPunct="0">
              <a:defRPr/>
            </a:pP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иначе </a:t>
            </a:r>
          </a:p>
          <a:p>
            <a:pPr indent="90488" eaLnBrk="0" hangingPunct="0">
              <a:defRPr/>
            </a:pPr>
            <a:r>
              <a:rPr lang="ru-RU" sz="2400" b="1" dirty="0">
                <a:latin typeface="Courier New" pitchFamily="49" charset="0"/>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L:=</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c</a:t>
            </a:r>
          </a:p>
          <a:p>
            <a:pPr indent="90488" eaLnBrk="0" hangingPunct="0">
              <a:defRPr/>
            </a:pP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все</a:t>
            </a:r>
          </a:p>
          <a:p>
            <a:pPr indent="90488" eaLnBrk="0" hangingPunct="0">
              <a:defRPr/>
            </a:pPr>
            <a:r>
              <a:rPr lang="ru-RU" sz="2400" b="1" dirty="0" err="1">
                <a:latin typeface="Courier New" pitchFamily="49" charset="0"/>
                <a:ea typeface="Times New Roman" pitchFamily="18" charset="0"/>
                <a:cs typeface="Courier New" pitchFamily="49" charset="0"/>
              </a:rPr>
              <a:t>кц</a:t>
            </a:r>
            <a:endParaRPr lang="ru-RU" sz="2400" b="1" dirty="0">
              <a:latin typeface="Courier New" pitchFamily="49" charset="0"/>
              <a:ea typeface="Times New Roman" pitchFamily="18" charset="0"/>
              <a:cs typeface="Courier New" pitchFamily="49" charset="0"/>
            </a:endParaRPr>
          </a:p>
        </p:txBody>
      </p:sp>
      <p:sp>
        <p:nvSpPr>
          <p:cNvPr id="7" name="Rectangle 16"/>
          <p:cNvSpPr>
            <a:spLocks noChangeArrowheads="1"/>
          </p:cNvSpPr>
          <p:nvPr/>
        </p:nvSpPr>
        <p:spPr bwMode="auto">
          <a:xfrm>
            <a:off x="5251450" y="3810000"/>
            <a:ext cx="2827338" cy="460375"/>
          </a:xfrm>
          <a:prstGeom prst="rect">
            <a:avLst/>
          </a:prstGeom>
          <a:solidFill>
            <a:srgbClr val="E6E6FF"/>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wrap="none" anchor="ctr">
            <a:spAutoFit/>
          </a:bodyPr>
          <a:lstStyle/>
          <a:p>
            <a:pPr algn="ctr" eaLnBrk="0" hangingPunct="0">
              <a:defRPr/>
            </a:pPr>
            <a:r>
              <a:rPr lang="ru-RU" sz="2400">
                <a:latin typeface="Arial" pitchFamily="34" charset="0"/>
                <a:cs typeface="Times New Roman" pitchFamily="18" charset="0"/>
              </a:rPr>
              <a:t>сложность </a:t>
            </a:r>
            <a:r>
              <a:rPr lang="en-US" sz="2400" i="1">
                <a:latin typeface="Times New Roman" pitchFamily="18" charset="0"/>
                <a:cs typeface="Times New Roman" pitchFamily="18" charset="0"/>
              </a:rPr>
              <a:t>O</a:t>
            </a:r>
            <a:r>
              <a:rPr lang="en-US" sz="2400">
                <a:latin typeface="Times New Roman" pitchFamily="18" charset="0"/>
                <a:cs typeface="Times New Roman" pitchFamily="18" charset="0"/>
              </a:rPr>
              <a:t>(log </a:t>
            </a:r>
            <a:r>
              <a:rPr lang="en-US" sz="2400" i="1">
                <a:latin typeface="Times New Roman" pitchFamily="18" charset="0"/>
                <a:cs typeface="Times New Roman" pitchFamily="18" charset="0"/>
              </a:rPr>
              <a:t>n</a:t>
            </a:r>
            <a:r>
              <a:rPr lang="en-US" sz="2400">
                <a:latin typeface="Times New Roman" pitchFamily="18" charset="0"/>
                <a:cs typeface="Times New Roman" pitchFamily="18" charset="0"/>
              </a:rPr>
              <a:t>)</a:t>
            </a:r>
            <a:endParaRPr lang="ru-RU" sz="2400">
              <a:latin typeface="Times New Roman" pitchFamily="18" charset="0"/>
              <a:cs typeface="Times New Roman" pitchFamily="18" charset="0"/>
            </a:endParaRPr>
          </a:p>
        </p:txBody>
      </p:sp>
      <p:sp>
        <p:nvSpPr>
          <p:cNvPr id="8" name="Rectangle 16"/>
          <p:cNvSpPr>
            <a:spLocks noChangeArrowheads="1"/>
          </p:cNvSpPr>
          <p:nvPr/>
        </p:nvSpPr>
        <p:spPr bwMode="auto">
          <a:xfrm>
            <a:off x="6127750" y="1519238"/>
            <a:ext cx="11382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2800" i="1">
                <a:latin typeface="Times New Roman" pitchFamily="18" charset="0"/>
                <a:cs typeface="Times New Roman" pitchFamily="18" charset="0"/>
              </a:rPr>
              <a:t>n = </a:t>
            </a:r>
            <a:r>
              <a:rPr lang="en-US" altLang="ru-RU" sz="2800">
                <a:latin typeface="Times New Roman" pitchFamily="18" charset="0"/>
                <a:cs typeface="Times New Roman" pitchFamily="18" charset="0"/>
              </a:rPr>
              <a:t>2</a:t>
            </a:r>
            <a:r>
              <a:rPr lang="en-US" altLang="ru-RU" sz="2800" i="1" baseline="30000">
                <a:latin typeface="Times New Roman" pitchFamily="18" charset="0"/>
                <a:cs typeface="Times New Roman" pitchFamily="18" charset="0"/>
              </a:rPr>
              <a:t>m</a:t>
            </a:r>
            <a:endParaRPr lang="ru-RU" altLang="ru-RU" sz="2800" baseline="30000">
              <a:latin typeface="Times New Roman" pitchFamily="18" charset="0"/>
              <a:cs typeface="Times New Roman" pitchFamily="18" charset="0"/>
            </a:endParaRPr>
          </a:p>
        </p:txBody>
      </p:sp>
      <p:grpSp>
        <p:nvGrpSpPr>
          <p:cNvPr id="2" name="Group 34"/>
          <p:cNvGrpSpPr>
            <a:grpSpLocks/>
          </p:cNvGrpSpPr>
          <p:nvPr/>
        </p:nvGrpSpPr>
        <p:grpSpPr bwMode="auto">
          <a:xfrm>
            <a:off x="4664075" y="2009775"/>
            <a:ext cx="3184525" cy="663575"/>
            <a:chOff x="464" y="2126"/>
            <a:chExt cx="2006" cy="418"/>
          </a:xfrm>
        </p:grpSpPr>
        <p:sp>
          <p:nvSpPr>
            <p:cNvPr id="10" name="Text Box 32"/>
            <p:cNvSpPr txBox="1">
              <a:spLocks noChangeArrowheads="1"/>
            </p:cNvSpPr>
            <p:nvPr/>
          </p:nvSpPr>
          <p:spPr bwMode="auto">
            <a:xfrm>
              <a:off x="782" y="2189"/>
              <a:ext cx="1688"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Сколько шагов?</a:t>
              </a:r>
            </a:p>
          </p:txBody>
        </p:sp>
        <p:sp>
          <p:nvSpPr>
            <p:cNvPr id="49170"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
        <p:nvSpPr>
          <p:cNvPr id="12" name="Rectangle 16"/>
          <p:cNvSpPr>
            <a:spLocks noChangeArrowheads="1"/>
          </p:cNvSpPr>
          <p:nvPr/>
        </p:nvSpPr>
        <p:spPr bwMode="auto">
          <a:xfrm>
            <a:off x="5653088" y="2622550"/>
            <a:ext cx="2087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2800" i="1">
                <a:latin typeface="Times New Roman" pitchFamily="18" charset="0"/>
                <a:cs typeface="Times New Roman" pitchFamily="18" charset="0"/>
              </a:rPr>
              <a:t>T</a:t>
            </a:r>
            <a:r>
              <a:rPr lang="en-US" altLang="ru-RU" sz="2800">
                <a:latin typeface="Times New Roman" pitchFamily="18" charset="0"/>
                <a:cs typeface="Times New Roman" pitchFamily="18" charset="0"/>
              </a:rPr>
              <a:t>(</a:t>
            </a:r>
            <a:r>
              <a:rPr lang="en-US" altLang="ru-RU" sz="2800" i="1">
                <a:latin typeface="Times New Roman" pitchFamily="18" charset="0"/>
                <a:cs typeface="Times New Roman" pitchFamily="18" charset="0"/>
              </a:rPr>
              <a:t>n</a:t>
            </a:r>
            <a:r>
              <a:rPr lang="en-US" altLang="ru-RU" sz="2800">
                <a:latin typeface="Times New Roman" pitchFamily="18" charset="0"/>
                <a:cs typeface="Times New Roman" pitchFamily="18" charset="0"/>
              </a:rPr>
              <a:t>)</a:t>
            </a:r>
            <a:r>
              <a:rPr lang="en-US" altLang="ru-RU" sz="2800" i="1">
                <a:latin typeface="Times New Roman" pitchFamily="18" charset="0"/>
                <a:cs typeface="Times New Roman" pitchFamily="18" charset="0"/>
              </a:rPr>
              <a:t> = m + </a:t>
            </a:r>
            <a:r>
              <a:rPr lang="en-US" altLang="ru-RU" sz="2800">
                <a:latin typeface="Times New Roman" pitchFamily="18" charset="0"/>
                <a:cs typeface="Times New Roman" pitchFamily="18" charset="0"/>
              </a:rPr>
              <a:t>1</a:t>
            </a:r>
            <a:endParaRPr lang="ru-RU" altLang="ru-RU" sz="2800" baseline="30000">
              <a:latin typeface="Times New Roman" pitchFamily="18" charset="0"/>
              <a:cs typeface="Times New Roman" pitchFamily="18" charset="0"/>
            </a:endParaRPr>
          </a:p>
        </p:txBody>
      </p:sp>
      <p:sp>
        <p:nvSpPr>
          <p:cNvPr id="13" name="Rectangle 16"/>
          <p:cNvSpPr>
            <a:spLocks noChangeArrowheads="1"/>
          </p:cNvSpPr>
          <p:nvPr/>
        </p:nvSpPr>
        <p:spPr bwMode="auto">
          <a:xfrm>
            <a:off x="5318125" y="3175000"/>
            <a:ext cx="2676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2800" i="1">
                <a:latin typeface="Times New Roman" pitchFamily="18" charset="0"/>
                <a:cs typeface="Times New Roman" pitchFamily="18" charset="0"/>
              </a:rPr>
              <a:t>T</a:t>
            </a:r>
            <a:r>
              <a:rPr lang="en-US" altLang="ru-RU" sz="2800">
                <a:latin typeface="Times New Roman" pitchFamily="18" charset="0"/>
                <a:cs typeface="Times New Roman" pitchFamily="18" charset="0"/>
              </a:rPr>
              <a:t>(</a:t>
            </a:r>
            <a:r>
              <a:rPr lang="en-US" altLang="ru-RU" sz="2800" i="1">
                <a:latin typeface="Times New Roman" pitchFamily="18" charset="0"/>
                <a:cs typeface="Times New Roman" pitchFamily="18" charset="0"/>
              </a:rPr>
              <a:t>n</a:t>
            </a:r>
            <a:r>
              <a:rPr lang="en-US" altLang="ru-RU" sz="2800">
                <a:latin typeface="Times New Roman" pitchFamily="18" charset="0"/>
                <a:cs typeface="Times New Roman" pitchFamily="18" charset="0"/>
              </a:rPr>
              <a:t>)</a:t>
            </a:r>
            <a:r>
              <a:rPr lang="en-US" altLang="ru-RU" sz="2800" i="1">
                <a:latin typeface="Times New Roman" pitchFamily="18" charset="0"/>
                <a:cs typeface="Times New Roman" pitchFamily="18" charset="0"/>
              </a:rPr>
              <a:t> = </a:t>
            </a:r>
            <a:r>
              <a:rPr lang="en-US" altLang="ru-RU" sz="2800">
                <a:latin typeface="Times New Roman" pitchFamily="18" charset="0"/>
                <a:cs typeface="Times New Roman" pitchFamily="18" charset="0"/>
              </a:rPr>
              <a:t>log</a:t>
            </a:r>
            <a:r>
              <a:rPr lang="en-US" altLang="ru-RU" sz="2800" baseline="-25000">
                <a:latin typeface="Times New Roman" pitchFamily="18" charset="0"/>
                <a:cs typeface="Times New Roman" pitchFamily="18" charset="0"/>
              </a:rPr>
              <a:t>2</a:t>
            </a:r>
            <a:r>
              <a:rPr lang="en-US" altLang="ru-RU" sz="2800" i="1">
                <a:latin typeface="Times New Roman" pitchFamily="18" charset="0"/>
                <a:cs typeface="Times New Roman" pitchFamily="18" charset="0"/>
              </a:rPr>
              <a:t> n + </a:t>
            </a:r>
            <a:r>
              <a:rPr lang="en-US" altLang="ru-RU" sz="2800">
                <a:latin typeface="Times New Roman" pitchFamily="18" charset="0"/>
                <a:cs typeface="Times New Roman" pitchFamily="18" charset="0"/>
              </a:rPr>
              <a:t>1</a:t>
            </a:r>
            <a:endParaRPr lang="ru-RU" altLang="ru-RU" sz="2800" baseline="30000">
              <a:latin typeface="Times New Roman" pitchFamily="18" charset="0"/>
              <a:cs typeface="Times New Roman" pitchFamily="18" charset="0"/>
            </a:endParaRPr>
          </a:p>
        </p:txBody>
      </p:sp>
      <p:sp>
        <p:nvSpPr>
          <p:cNvPr id="14" name="AutoShape 18"/>
          <p:cNvSpPr>
            <a:spLocks noChangeArrowheads="1"/>
          </p:cNvSpPr>
          <p:nvPr/>
        </p:nvSpPr>
        <p:spPr bwMode="auto">
          <a:xfrm>
            <a:off x="6799263" y="1050925"/>
            <a:ext cx="1131887" cy="406400"/>
          </a:xfrm>
          <a:prstGeom prst="wedgeRoundRectCallout">
            <a:avLst>
              <a:gd name="adj1" fmla="val -25653"/>
              <a:gd name="adj2" fmla="val 103806"/>
              <a:gd name="adj3" fmla="val 16667"/>
            </a:avLst>
          </a:prstGeom>
          <a:solidFill>
            <a:srgbClr val="FFFF99"/>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en-US" altLang="zh-CN" sz="2400">
                <a:latin typeface="Times New Roman" pitchFamily="18" charset="0"/>
                <a:ea typeface="SimSun" pitchFamily="2" charset="-122"/>
                <a:cs typeface="Times New Roman" pitchFamily="18" charset="0"/>
              </a:rPr>
              <a:t>log</a:t>
            </a:r>
            <a:r>
              <a:rPr lang="en-US" altLang="zh-CN" sz="2400" baseline="-25000">
                <a:latin typeface="Times New Roman" pitchFamily="18" charset="0"/>
                <a:ea typeface="SimSun" pitchFamily="2" charset="-122"/>
                <a:cs typeface="Times New Roman" pitchFamily="18" charset="0"/>
              </a:rPr>
              <a:t>2</a:t>
            </a:r>
            <a:r>
              <a:rPr lang="en-US" altLang="zh-CN" sz="2400">
                <a:latin typeface="Times New Roman" pitchFamily="18" charset="0"/>
                <a:ea typeface="SimSun" pitchFamily="2" charset="-122"/>
                <a:cs typeface="Times New Roman" pitchFamily="18" charset="0"/>
              </a:rPr>
              <a:t> </a:t>
            </a:r>
            <a:r>
              <a:rPr lang="en-US" altLang="zh-CN" sz="2400" i="1">
                <a:latin typeface="Times New Roman" pitchFamily="18" charset="0"/>
                <a:ea typeface="SimSun" pitchFamily="2" charset="-122"/>
                <a:cs typeface="Times New Roman" pitchFamily="18" charset="0"/>
              </a:rPr>
              <a:t>n</a:t>
            </a:r>
            <a:endParaRPr lang="ru-RU" altLang="ru-RU" sz="2400" i="1">
              <a:latin typeface="Times New Roman" pitchFamily="18" charset="0"/>
              <a:ea typeface="SimSun" pitchFamily="2" charset="-122"/>
              <a:cs typeface="Times New Roman" pitchFamily="18" charset="0"/>
            </a:endParaRPr>
          </a:p>
        </p:txBody>
      </p:sp>
      <p:graphicFrame>
        <p:nvGraphicFramePr>
          <p:cNvPr id="60418" name="Object 2"/>
          <p:cNvGraphicFramePr>
            <a:graphicFrameLocks noChangeAspect="1"/>
          </p:cNvGraphicFramePr>
          <p:nvPr/>
        </p:nvGraphicFramePr>
        <p:xfrm>
          <a:off x="5238750" y="5241925"/>
          <a:ext cx="2990850" cy="904875"/>
        </p:xfrm>
        <a:graphic>
          <a:graphicData uri="http://schemas.openxmlformats.org/presentationml/2006/ole">
            <mc:AlternateContent xmlns:mc="http://schemas.openxmlformats.org/markup-compatibility/2006">
              <mc:Choice xmlns:v="urn:schemas-microsoft-com:vml" Requires="v">
                <p:oleObj spid="_x0000_s49171" name="Формула" r:id="rId3" imgW="1418753" imgH="428491" progId="Equation.3">
                  <p:embed/>
                </p:oleObj>
              </mc:Choice>
              <mc:Fallback>
                <p:oleObj name="Формула" r:id="rId3" imgW="1418753" imgH="42849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0" y="5241925"/>
                        <a:ext cx="29908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AutoShape 18"/>
          <p:cNvSpPr>
            <a:spLocks noChangeArrowheads="1"/>
          </p:cNvSpPr>
          <p:nvPr/>
        </p:nvSpPr>
        <p:spPr bwMode="auto">
          <a:xfrm>
            <a:off x="6137275" y="4554538"/>
            <a:ext cx="2155825" cy="642937"/>
          </a:xfrm>
          <a:prstGeom prst="wedgeRoundRectCallout">
            <a:avLst>
              <a:gd name="adj1" fmla="val 11539"/>
              <a:gd name="adj2" fmla="val -95915"/>
              <a:gd name="adj3" fmla="val 16667"/>
            </a:avLst>
          </a:prstGeom>
          <a:solidFill>
            <a:srgbClr val="FFFF99"/>
          </a:solidFill>
          <a:ln w="9525">
            <a:noFill/>
            <a:miter lim="800000"/>
            <a:headEnd/>
            <a:tailEnd/>
          </a:ln>
          <a:effectLst>
            <a:outerShdw dist="35921" dir="2700000" algn="ctr" rotWithShape="0">
              <a:srgbClr val="808080"/>
            </a:outerShdw>
          </a:effectLst>
        </p:spPr>
        <p:txBody>
          <a:bodyPr anchor="ctr"/>
          <a:lstStyle/>
          <a:p>
            <a:pPr algn="ctr">
              <a:lnSpc>
                <a:spcPct val="80000"/>
              </a:lnSpc>
              <a:spcAft>
                <a:spcPts val="1000"/>
              </a:spcAft>
              <a:defRPr/>
            </a:pPr>
            <a:r>
              <a:rPr lang="ru-RU" altLang="zh-CN" sz="2000" dirty="0">
                <a:latin typeface="+mn-lt"/>
                <a:ea typeface="SimSun"/>
                <a:cs typeface="Times New Roman" pitchFamily="18" charset="0"/>
              </a:rPr>
              <a:t>основание роли не играет</a:t>
            </a:r>
            <a:endParaRPr lang="ru-RU" sz="2000" i="1" dirty="0">
              <a:latin typeface="+mn-lt"/>
              <a:cs typeface="Times New Roman" pitchFamily="18" charset="0"/>
            </a:endParaRPr>
          </a:p>
        </p:txBody>
      </p:sp>
      <p:grpSp>
        <p:nvGrpSpPr>
          <p:cNvPr id="3" name="Group 34"/>
          <p:cNvGrpSpPr>
            <a:grpSpLocks/>
          </p:cNvGrpSpPr>
          <p:nvPr/>
        </p:nvGrpSpPr>
        <p:grpSpPr bwMode="auto">
          <a:xfrm>
            <a:off x="989013" y="5156200"/>
            <a:ext cx="3184525" cy="930275"/>
            <a:chOff x="464" y="2126"/>
            <a:chExt cx="2006" cy="586"/>
          </a:xfrm>
        </p:grpSpPr>
        <p:sp>
          <p:nvSpPr>
            <p:cNvPr id="18" name="Text Box 32"/>
            <p:cNvSpPr txBox="1">
              <a:spLocks noChangeArrowheads="1"/>
            </p:cNvSpPr>
            <p:nvPr/>
          </p:nvSpPr>
          <p:spPr bwMode="auto">
            <a:xfrm>
              <a:off x="782" y="2189"/>
              <a:ext cx="1688" cy="523"/>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Какой алгоритм поиска лучше?</a:t>
              </a:r>
            </a:p>
          </p:txBody>
        </p:sp>
        <p:sp>
          <p:nvSpPr>
            <p:cNvPr id="49168"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500"/>
                                        <p:tgtEl>
                                          <p:spTgt spid="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par>
                                <p:cTn id="37" presetID="9" presetClass="entr" presetSubtype="0" fill="hold" nodeType="withEffect">
                                  <p:stCondLst>
                                    <p:cond delay="0"/>
                                  </p:stCondLst>
                                  <p:childTnLst>
                                    <p:set>
                                      <p:cBhvr>
                                        <p:cTn id="38" dur="1" fill="hold">
                                          <p:stCondLst>
                                            <p:cond delay="0"/>
                                          </p:stCondLst>
                                        </p:cTn>
                                        <p:tgtEl>
                                          <p:spTgt spid="60418"/>
                                        </p:tgtEl>
                                        <p:attrNameLst>
                                          <p:attrName>style.visibility</p:attrName>
                                        </p:attrNameLst>
                                      </p:cBhvr>
                                      <p:to>
                                        <p:strVal val="visible"/>
                                      </p:to>
                                    </p:set>
                                    <p:animEffect transition="in" filter="dissolve">
                                      <p:cBhvr>
                                        <p:cTn id="39" dur="500"/>
                                        <p:tgtEl>
                                          <p:spTgt spid="6041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dissolve">
                                      <p:cBhvr>
                                        <p:cTn id="4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p:bldP spid="13" grpId="0"/>
      <p:bldP spid="14" grpId="0" animBg="1"/>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Заголовок 1"/>
          <p:cNvSpPr>
            <a:spLocks noGrp="1"/>
          </p:cNvSpPr>
          <p:nvPr>
            <p:ph type="title"/>
          </p:nvPr>
        </p:nvSpPr>
        <p:spPr>
          <a:xfrm>
            <a:off x="311150" y="301625"/>
            <a:ext cx="8375650" cy="471488"/>
          </a:xfrm>
        </p:spPr>
        <p:txBody>
          <a:bodyPr/>
          <a:lstStyle/>
          <a:p>
            <a:r>
              <a:rPr lang="ru-RU" altLang="ru-RU" smtClean="0"/>
              <a:t>Алгоритмы сортировки</a:t>
            </a:r>
          </a:p>
        </p:txBody>
      </p:sp>
      <p:sp>
        <p:nvSpPr>
          <p:cNvPr id="50179"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C07FED3D-7835-43D2-8769-411869A8D2E6}" type="slidenum">
              <a:rPr lang="ru-RU" altLang="ru-RU" sz="1400" smtClean="0"/>
              <a:pPr eaLnBrk="1" hangingPunct="1">
                <a:spcBef>
                  <a:spcPct val="0"/>
                </a:spcBef>
                <a:buFontTx/>
                <a:buNone/>
              </a:pPr>
              <a:t>45</a:t>
            </a:fld>
            <a:endParaRPr lang="ru-RU" altLang="ru-RU" sz="1400" smtClean="0"/>
          </a:p>
        </p:txBody>
      </p:sp>
      <p:sp>
        <p:nvSpPr>
          <p:cNvPr id="50180" name="Прямоугольник 3"/>
          <p:cNvSpPr>
            <a:spLocks noChangeArrowheads="1"/>
          </p:cNvSpPr>
          <p:nvPr/>
        </p:nvSpPr>
        <p:spPr bwMode="auto">
          <a:xfrm>
            <a:off x="392113" y="809625"/>
            <a:ext cx="3032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333399"/>
                </a:solidFill>
                <a:cs typeface="Times New Roman" pitchFamily="18" charset="0"/>
              </a:rPr>
              <a:t>Метод «пузырька»</a:t>
            </a:r>
            <a:endParaRPr lang="ru-RU" altLang="ru-RU" sz="1800"/>
          </a:p>
        </p:txBody>
      </p:sp>
      <p:sp>
        <p:nvSpPr>
          <p:cNvPr id="59393" name="Rectangle 1"/>
          <p:cNvSpPr>
            <a:spLocks noChangeArrowheads="1"/>
          </p:cNvSpPr>
          <p:nvPr/>
        </p:nvSpPr>
        <p:spPr bwMode="auto">
          <a:xfrm>
            <a:off x="561975" y="1266825"/>
            <a:ext cx="8102600" cy="2678113"/>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indent="90488" eaLnBrk="0" hangingPunct="0">
              <a:defRPr/>
            </a:pPr>
            <a:r>
              <a:rPr lang="ru-RU" sz="2400" b="1" dirty="0" err="1">
                <a:latin typeface="Courier New" pitchFamily="49" charset="0"/>
                <a:ea typeface="Times New Roman" pitchFamily="18" charset="0"/>
                <a:cs typeface="Courier New" pitchFamily="49" charset="0"/>
              </a:rPr>
              <a:t>нц</a:t>
            </a:r>
            <a:r>
              <a:rPr lang="ru-RU" sz="2400" b="1" dirty="0">
                <a:latin typeface="Courier New" pitchFamily="49" charset="0"/>
                <a:ea typeface="Times New Roman" pitchFamily="18" charset="0"/>
                <a:cs typeface="Courier New" pitchFamily="49" charset="0"/>
              </a:rPr>
              <a:t> для </a:t>
            </a:r>
            <a:r>
              <a:rPr lang="en-US" sz="2400" b="1" dirty="0" err="1">
                <a:latin typeface="Courier New" pitchFamily="49" charset="0"/>
                <a:ea typeface="Times New Roman" pitchFamily="18" charset="0"/>
                <a:cs typeface="Courier New" pitchFamily="49" charset="0"/>
              </a:rPr>
              <a:t>i</a:t>
            </a: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от </a:t>
            </a:r>
            <a:r>
              <a:rPr lang="ru-RU" sz="2400" b="1" dirty="0">
                <a:solidFill>
                  <a:srgbClr val="00B0F0"/>
                </a:solidFill>
                <a:latin typeface="Courier New" pitchFamily="49" charset="0"/>
                <a:ea typeface="Times New Roman" pitchFamily="18" charset="0"/>
                <a:cs typeface="Courier New" pitchFamily="49" charset="0"/>
              </a:rPr>
              <a:t>1</a:t>
            </a:r>
            <a:r>
              <a:rPr lang="ru-RU" sz="2400" b="1" dirty="0">
                <a:latin typeface="Courier New" pitchFamily="49" charset="0"/>
                <a:ea typeface="Times New Roman" pitchFamily="18" charset="0"/>
                <a:cs typeface="Courier New" pitchFamily="49" charset="0"/>
              </a:rPr>
              <a:t> до </a:t>
            </a:r>
            <a:r>
              <a:rPr lang="en-US" sz="2400" b="1" dirty="0">
                <a:latin typeface="Courier New" pitchFamily="49" charset="0"/>
                <a:ea typeface="Times New Roman" pitchFamily="18" charset="0"/>
                <a:cs typeface="Courier New" pitchFamily="49" charset="0"/>
              </a:rPr>
              <a:t>n-</a:t>
            </a:r>
            <a:r>
              <a:rPr lang="en-US" sz="2400" b="1" dirty="0">
                <a:solidFill>
                  <a:srgbClr val="00B0F0"/>
                </a:solidFill>
                <a:latin typeface="Courier New" pitchFamily="49" charset="0"/>
                <a:ea typeface="Times New Roman" pitchFamily="18" charset="0"/>
                <a:cs typeface="Courier New" pitchFamily="49" charset="0"/>
              </a:rPr>
              <a:t>1</a:t>
            </a:r>
          </a:p>
          <a:p>
            <a:pPr indent="90488" eaLnBrk="0" hangingPunct="0">
              <a:defRPr/>
            </a:pPr>
            <a:r>
              <a:rPr lang="en-US" sz="2400" b="1" dirty="0">
                <a:latin typeface="Courier New" pitchFamily="49" charset="0"/>
                <a:ea typeface="Times New Roman" pitchFamily="18" charset="0"/>
                <a:cs typeface="Courier New" pitchFamily="49" charset="0"/>
              </a:rPr>
              <a:t>  </a:t>
            </a:r>
            <a:r>
              <a:rPr lang="ru-RU" sz="2400" b="1" dirty="0" err="1">
                <a:latin typeface="Courier New" pitchFamily="49" charset="0"/>
                <a:ea typeface="Times New Roman" pitchFamily="18" charset="0"/>
                <a:cs typeface="Courier New" pitchFamily="49" charset="0"/>
              </a:rPr>
              <a:t>нц</a:t>
            </a:r>
            <a:r>
              <a:rPr lang="ru-RU" sz="2400" b="1" dirty="0">
                <a:latin typeface="Courier New" pitchFamily="49" charset="0"/>
                <a:ea typeface="Times New Roman" pitchFamily="18" charset="0"/>
                <a:cs typeface="Courier New" pitchFamily="49" charset="0"/>
              </a:rPr>
              <a:t> для </a:t>
            </a:r>
            <a:r>
              <a:rPr lang="en-US" sz="2400" b="1" dirty="0">
                <a:latin typeface="Courier New" pitchFamily="49" charset="0"/>
                <a:ea typeface="Times New Roman" pitchFamily="18" charset="0"/>
                <a:cs typeface="Courier New" pitchFamily="49" charset="0"/>
              </a:rPr>
              <a:t>j </a:t>
            </a:r>
            <a:r>
              <a:rPr lang="ru-RU" sz="2400" b="1" dirty="0">
                <a:latin typeface="Courier New" pitchFamily="49" charset="0"/>
                <a:ea typeface="Times New Roman" pitchFamily="18" charset="0"/>
                <a:cs typeface="Courier New" pitchFamily="49" charset="0"/>
              </a:rPr>
              <a:t>от </a:t>
            </a:r>
            <a:r>
              <a:rPr lang="en-US" sz="2400" b="1" dirty="0">
                <a:latin typeface="Courier New" pitchFamily="49" charset="0"/>
                <a:ea typeface="Times New Roman" pitchFamily="18" charset="0"/>
                <a:cs typeface="Courier New" pitchFamily="49" charset="0"/>
              </a:rPr>
              <a:t>n-</a:t>
            </a:r>
            <a:r>
              <a:rPr lang="en-US" sz="2400" b="1" dirty="0">
                <a:solidFill>
                  <a:srgbClr val="00B0F0"/>
                </a:solidFill>
                <a:latin typeface="Courier New" pitchFamily="49" charset="0"/>
                <a:ea typeface="Times New Roman" pitchFamily="18" charset="0"/>
                <a:cs typeface="Courier New" pitchFamily="49" charset="0"/>
              </a:rPr>
              <a:t>1</a:t>
            </a: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до </a:t>
            </a:r>
            <a:r>
              <a:rPr lang="en-US" sz="2400" b="1" dirty="0" err="1">
                <a:latin typeface="Courier New" pitchFamily="49" charset="0"/>
                <a:ea typeface="Times New Roman" pitchFamily="18" charset="0"/>
                <a:cs typeface="Courier New" pitchFamily="49" charset="0"/>
              </a:rPr>
              <a:t>i</a:t>
            </a: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шаг </a:t>
            </a:r>
            <a:r>
              <a:rPr lang="ru-RU" sz="2400" b="1" dirty="0">
                <a:solidFill>
                  <a:srgbClr val="00B0F0"/>
                </a:solidFill>
                <a:latin typeface="Courier New" pitchFamily="49" charset="0"/>
                <a:ea typeface="Times New Roman" pitchFamily="18" charset="0"/>
                <a:cs typeface="Courier New" pitchFamily="49" charset="0"/>
              </a:rPr>
              <a:t>-1</a:t>
            </a:r>
          </a:p>
          <a:p>
            <a:pPr indent="90488" eaLnBrk="0" hangingPunct="0">
              <a:defRPr/>
            </a:pPr>
            <a:r>
              <a:rPr lang="ru-RU" sz="2400" b="1" dirty="0">
                <a:latin typeface="Courier New" pitchFamily="49" charset="0"/>
                <a:ea typeface="Times New Roman" pitchFamily="18" charset="0"/>
                <a:cs typeface="Courier New" pitchFamily="49" charset="0"/>
              </a:rPr>
              <a:t>    если </a:t>
            </a:r>
            <a:r>
              <a:rPr lang="en-US" sz="2400" b="1" dirty="0">
                <a:latin typeface="Courier New" pitchFamily="49" charset="0"/>
                <a:ea typeface="Times New Roman" pitchFamily="18" charset="0"/>
                <a:cs typeface="Courier New" pitchFamily="49" charset="0"/>
              </a:rPr>
              <a:t>A[j]</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&gt;</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A[j+</a:t>
            </a:r>
            <a:r>
              <a:rPr lang="en-US" sz="2400" b="1" dirty="0">
                <a:solidFill>
                  <a:srgbClr val="00B0F0"/>
                </a:solidFill>
                <a:latin typeface="Courier New" pitchFamily="49" charset="0"/>
                <a:ea typeface="Times New Roman" pitchFamily="18" charset="0"/>
                <a:cs typeface="Courier New" pitchFamily="49" charset="0"/>
              </a:rPr>
              <a:t>1</a:t>
            </a: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то</a:t>
            </a:r>
          </a:p>
          <a:p>
            <a:pPr indent="90488" eaLnBrk="0" hangingPunct="0">
              <a:defRPr/>
            </a:pPr>
            <a:r>
              <a:rPr lang="ru-RU" sz="2400" b="1" dirty="0">
                <a:latin typeface="Courier New" pitchFamily="49" charset="0"/>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c:=</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A[j]; A[j]:=</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A[j+</a:t>
            </a:r>
            <a:r>
              <a:rPr lang="en-US" sz="2400" b="1" dirty="0">
                <a:solidFill>
                  <a:srgbClr val="00B0F0"/>
                </a:solidFill>
                <a:latin typeface="Courier New" pitchFamily="49" charset="0"/>
                <a:ea typeface="Times New Roman" pitchFamily="18" charset="0"/>
                <a:cs typeface="Courier New" pitchFamily="49" charset="0"/>
              </a:rPr>
              <a:t>1</a:t>
            </a:r>
            <a:r>
              <a:rPr lang="en-US" sz="2400" b="1" dirty="0">
                <a:latin typeface="Courier New" pitchFamily="49" charset="0"/>
                <a:ea typeface="Times New Roman" pitchFamily="18" charset="0"/>
                <a:cs typeface="Courier New" pitchFamily="49" charset="0"/>
              </a:rPr>
              <a:t>]; A[j+</a:t>
            </a:r>
            <a:r>
              <a:rPr lang="en-US" sz="2400" b="1" dirty="0">
                <a:solidFill>
                  <a:srgbClr val="00B0F0"/>
                </a:solidFill>
                <a:latin typeface="Courier New" pitchFamily="49" charset="0"/>
                <a:ea typeface="Times New Roman" pitchFamily="18" charset="0"/>
                <a:cs typeface="Courier New" pitchFamily="49" charset="0"/>
              </a:rPr>
              <a:t>1</a:t>
            </a:r>
            <a:r>
              <a:rPr lang="en-US" sz="2400" b="1" dirty="0">
                <a:latin typeface="Courier New" pitchFamily="49" charset="0"/>
                <a:ea typeface="Times New Roman" pitchFamily="18" charset="0"/>
                <a:cs typeface="Courier New" pitchFamily="49" charset="0"/>
              </a:rPr>
              <a:t>]:=</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c;</a:t>
            </a:r>
          </a:p>
          <a:p>
            <a:pPr indent="90488" eaLnBrk="0" hangingPunct="0">
              <a:defRPr/>
            </a:pP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все</a:t>
            </a:r>
          </a:p>
          <a:p>
            <a:pPr indent="90488" eaLnBrk="0" hangingPunct="0">
              <a:defRPr/>
            </a:pPr>
            <a:r>
              <a:rPr lang="ru-RU" sz="2400" b="1" dirty="0">
                <a:latin typeface="Courier New" pitchFamily="49" charset="0"/>
                <a:ea typeface="Times New Roman" pitchFamily="18" charset="0"/>
                <a:cs typeface="Courier New" pitchFamily="49" charset="0"/>
              </a:rPr>
              <a:t>  </a:t>
            </a:r>
            <a:r>
              <a:rPr lang="ru-RU" sz="2400" b="1" dirty="0" err="1">
                <a:latin typeface="Courier New" pitchFamily="49" charset="0"/>
                <a:ea typeface="Times New Roman" pitchFamily="18" charset="0"/>
                <a:cs typeface="Courier New" pitchFamily="49" charset="0"/>
              </a:rPr>
              <a:t>кц</a:t>
            </a:r>
            <a:endParaRPr lang="ru-RU" sz="2400" b="1" dirty="0">
              <a:latin typeface="Courier New" pitchFamily="49" charset="0"/>
              <a:ea typeface="Times New Roman" pitchFamily="18" charset="0"/>
              <a:cs typeface="Courier New" pitchFamily="49" charset="0"/>
            </a:endParaRPr>
          </a:p>
          <a:p>
            <a:pPr indent="90488" eaLnBrk="0" hangingPunct="0">
              <a:defRPr/>
            </a:pPr>
            <a:r>
              <a:rPr lang="ru-RU" sz="2400" b="1" dirty="0" err="1">
                <a:latin typeface="Courier New" pitchFamily="49" charset="0"/>
                <a:ea typeface="Times New Roman" pitchFamily="18" charset="0"/>
                <a:cs typeface="Courier New" pitchFamily="49" charset="0"/>
              </a:rPr>
              <a:t>кц</a:t>
            </a:r>
            <a:r>
              <a:rPr lang="ru-RU" sz="2400" b="1" dirty="0">
                <a:latin typeface="Courier New" pitchFamily="49" charset="0"/>
                <a:ea typeface="Times New Roman" pitchFamily="18" charset="0"/>
                <a:cs typeface="Courier New" pitchFamily="49" charset="0"/>
              </a:rPr>
              <a:t> </a:t>
            </a:r>
          </a:p>
        </p:txBody>
      </p:sp>
      <p:sp>
        <p:nvSpPr>
          <p:cNvPr id="6" name="Rectangle 16"/>
          <p:cNvSpPr>
            <a:spLocks noChangeArrowheads="1"/>
          </p:cNvSpPr>
          <p:nvPr/>
        </p:nvSpPr>
        <p:spPr bwMode="auto">
          <a:xfrm>
            <a:off x="5884863" y="5149850"/>
            <a:ext cx="2511425" cy="460375"/>
          </a:xfrm>
          <a:prstGeom prst="rect">
            <a:avLst/>
          </a:prstGeom>
          <a:solidFill>
            <a:srgbClr val="E6E6FF"/>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wrap="none" anchor="ctr">
            <a:spAutoFit/>
          </a:bodyPr>
          <a:lstStyle/>
          <a:p>
            <a:pPr algn="ctr" eaLnBrk="0" hangingPunct="0">
              <a:defRPr/>
            </a:pPr>
            <a:r>
              <a:rPr lang="ru-RU" sz="2400">
                <a:latin typeface="Arial" pitchFamily="34" charset="0"/>
                <a:cs typeface="Times New Roman" pitchFamily="18" charset="0"/>
              </a:rPr>
              <a:t>сложность </a:t>
            </a:r>
            <a:r>
              <a:rPr lang="en-US" sz="2400" i="1">
                <a:latin typeface="Times New Roman" pitchFamily="18" charset="0"/>
                <a:cs typeface="Times New Roman" pitchFamily="18" charset="0"/>
              </a:rPr>
              <a:t>O</a:t>
            </a:r>
            <a:r>
              <a:rPr lang="en-US" sz="2400">
                <a:latin typeface="Times New Roman" pitchFamily="18" charset="0"/>
                <a:cs typeface="Times New Roman" pitchFamily="18" charset="0"/>
              </a:rPr>
              <a:t>(</a:t>
            </a:r>
            <a:r>
              <a:rPr lang="en-US" sz="2400" i="1">
                <a:latin typeface="Times New Roman" pitchFamily="18" charset="0"/>
                <a:cs typeface="Times New Roman" pitchFamily="18" charset="0"/>
              </a:rPr>
              <a:t>n</a:t>
            </a:r>
            <a:r>
              <a:rPr lang="ru-RU" sz="2400" baseline="30000">
                <a:latin typeface="Times New Roman" pitchFamily="18" charset="0"/>
                <a:cs typeface="Times New Roman" pitchFamily="18" charset="0"/>
              </a:rPr>
              <a:t>2</a:t>
            </a:r>
            <a:r>
              <a:rPr lang="en-US" sz="2400">
                <a:latin typeface="Times New Roman" pitchFamily="18" charset="0"/>
                <a:cs typeface="Times New Roman" pitchFamily="18" charset="0"/>
              </a:rPr>
              <a:t>)</a:t>
            </a:r>
            <a:endParaRPr lang="ru-RU" sz="2400">
              <a:latin typeface="Times New Roman" pitchFamily="18" charset="0"/>
              <a:cs typeface="Times New Roman" pitchFamily="18" charset="0"/>
            </a:endParaRPr>
          </a:p>
        </p:txBody>
      </p:sp>
      <p:sp>
        <p:nvSpPr>
          <p:cNvPr id="7" name="Прямоугольник 6"/>
          <p:cNvSpPr>
            <a:spLocks noChangeArrowheads="1"/>
          </p:cNvSpPr>
          <p:nvPr/>
        </p:nvSpPr>
        <p:spPr bwMode="auto">
          <a:xfrm>
            <a:off x="373063" y="4159250"/>
            <a:ext cx="1784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cs typeface="Times New Roman" pitchFamily="18" charset="0"/>
              </a:rPr>
              <a:t>сравнений:</a:t>
            </a:r>
            <a:endParaRPr lang="ru-RU" altLang="ru-RU" sz="1800"/>
          </a:p>
        </p:txBody>
      </p:sp>
      <p:sp>
        <p:nvSpPr>
          <p:cNvPr id="5018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aphicFrame>
        <p:nvGraphicFramePr>
          <p:cNvPr id="61441" name="Object 1"/>
          <p:cNvGraphicFramePr>
            <a:graphicFrameLocks noChangeAspect="1"/>
          </p:cNvGraphicFramePr>
          <p:nvPr/>
        </p:nvGraphicFramePr>
        <p:xfrm>
          <a:off x="2200275" y="4046538"/>
          <a:ext cx="6556375" cy="730250"/>
        </p:xfrm>
        <a:graphic>
          <a:graphicData uri="http://schemas.openxmlformats.org/presentationml/2006/ole">
            <mc:AlternateContent xmlns:mc="http://schemas.openxmlformats.org/markup-compatibility/2006">
              <mc:Choice xmlns:v="urn:schemas-microsoft-com:vml" Requires="v">
                <p:oleObj spid="_x0000_s50189" name="Формула" r:id="rId3" imgW="3505200" imgH="393700" progId="Equation.3">
                  <p:embed/>
                </p:oleObj>
              </mc:Choice>
              <mc:Fallback>
                <p:oleObj name="Формула" r:id="rId3" imgW="35052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275" y="4046538"/>
                        <a:ext cx="65563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Прямоугольник 9"/>
          <p:cNvSpPr>
            <a:spLocks noChangeArrowheads="1"/>
          </p:cNvSpPr>
          <p:nvPr/>
        </p:nvSpPr>
        <p:spPr bwMode="auto">
          <a:xfrm>
            <a:off x="373063" y="4629150"/>
            <a:ext cx="5076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cs typeface="Times New Roman" pitchFamily="18" charset="0"/>
              </a:rPr>
              <a:t>присваиваний при перестановках:</a:t>
            </a:r>
            <a:endParaRPr lang="ru-RU" altLang="ru-RU" sz="1800"/>
          </a:p>
        </p:txBody>
      </p:sp>
      <p:sp>
        <p:nvSpPr>
          <p:cNvPr id="5018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aphicFrame>
        <p:nvGraphicFramePr>
          <p:cNvPr id="61443" name="Object 3"/>
          <p:cNvGraphicFramePr>
            <a:graphicFrameLocks noChangeAspect="1"/>
          </p:cNvGraphicFramePr>
          <p:nvPr/>
        </p:nvGraphicFramePr>
        <p:xfrm>
          <a:off x="960438" y="5141913"/>
          <a:ext cx="3963987" cy="817562"/>
        </p:xfrm>
        <a:graphic>
          <a:graphicData uri="http://schemas.openxmlformats.org/presentationml/2006/ole">
            <mc:AlternateContent xmlns:mc="http://schemas.openxmlformats.org/markup-compatibility/2006">
              <mc:Choice xmlns:v="urn:schemas-microsoft-com:vml" Requires="v">
                <p:oleObj spid="_x0000_s50190" name="Формула" r:id="rId5" imgW="1892300" imgH="393700" progId="Equation.3">
                  <p:embed/>
                </p:oleObj>
              </mc:Choice>
              <mc:Fallback>
                <p:oleObj name="Формула" r:id="rId5" imgW="18923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438" y="5141913"/>
                        <a:ext cx="3963987"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61441"/>
                                        </p:tgtEl>
                                        <p:attrNameLst>
                                          <p:attrName>style.visibility</p:attrName>
                                        </p:attrNameLst>
                                      </p:cBhvr>
                                      <p:to>
                                        <p:strVal val="visible"/>
                                      </p:to>
                                    </p:set>
                                    <p:animEffect transition="in" filter="dissolve">
                                      <p:cBhvr>
                                        <p:cTn id="10" dur="500"/>
                                        <p:tgtEl>
                                          <p:spTgt spid="6144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nodeType="withEffect">
                                  <p:stCondLst>
                                    <p:cond delay="0"/>
                                  </p:stCondLst>
                                  <p:childTnLst>
                                    <p:set>
                                      <p:cBhvr>
                                        <p:cTn id="17" dur="1" fill="hold">
                                          <p:stCondLst>
                                            <p:cond delay="0"/>
                                          </p:stCondLst>
                                        </p:cTn>
                                        <p:tgtEl>
                                          <p:spTgt spid="61443"/>
                                        </p:tgtEl>
                                        <p:attrNameLst>
                                          <p:attrName>style.visibility</p:attrName>
                                        </p:attrNameLst>
                                      </p:cBhvr>
                                      <p:to>
                                        <p:strVal val="visible"/>
                                      </p:to>
                                    </p:set>
                                    <p:animEffect transition="in" filter="dissolve">
                                      <p:cBhvr>
                                        <p:cTn id="18" dur="500"/>
                                        <p:tgtEl>
                                          <p:spTgt spid="6144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Заголовок 1"/>
          <p:cNvSpPr>
            <a:spLocks noGrp="1"/>
          </p:cNvSpPr>
          <p:nvPr>
            <p:ph type="title"/>
          </p:nvPr>
        </p:nvSpPr>
        <p:spPr>
          <a:xfrm>
            <a:off x="311150" y="301625"/>
            <a:ext cx="8375650" cy="471488"/>
          </a:xfrm>
        </p:spPr>
        <p:txBody>
          <a:bodyPr/>
          <a:lstStyle/>
          <a:p>
            <a:r>
              <a:rPr lang="ru-RU" altLang="ru-RU" smtClean="0"/>
              <a:t>Алгоритмы сортировки</a:t>
            </a:r>
          </a:p>
        </p:txBody>
      </p:sp>
      <p:sp>
        <p:nvSpPr>
          <p:cNvPr id="51203"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A8C9630E-C56A-4AC4-A141-A4FC751F313E}" type="slidenum">
              <a:rPr lang="ru-RU" altLang="ru-RU" sz="1400" smtClean="0"/>
              <a:pPr eaLnBrk="1" hangingPunct="1">
                <a:spcBef>
                  <a:spcPct val="0"/>
                </a:spcBef>
                <a:buFontTx/>
                <a:buNone/>
              </a:pPr>
              <a:t>46</a:t>
            </a:fld>
            <a:endParaRPr lang="ru-RU" altLang="ru-RU" sz="1400" smtClean="0"/>
          </a:p>
        </p:txBody>
      </p:sp>
      <p:sp>
        <p:nvSpPr>
          <p:cNvPr id="4" name="Прямоугольник 3"/>
          <p:cNvSpPr>
            <a:spLocks noChangeArrowheads="1"/>
          </p:cNvSpPr>
          <p:nvPr/>
        </p:nvSpPr>
        <p:spPr bwMode="auto">
          <a:xfrm>
            <a:off x="392113" y="809625"/>
            <a:ext cx="3724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333399"/>
                </a:solidFill>
                <a:cs typeface="Times New Roman" pitchFamily="18" charset="0"/>
              </a:rPr>
              <a:t>Сортировка подсчётом</a:t>
            </a:r>
            <a:endParaRPr lang="ru-RU" altLang="ru-RU" sz="1800"/>
          </a:p>
        </p:txBody>
      </p:sp>
      <p:sp>
        <p:nvSpPr>
          <p:cNvPr id="59393" name="Rectangle 1"/>
          <p:cNvSpPr>
            <a:spLocks noChangeArrowheads="1"/>
          </p:cNvSpPr>
          <p:nvPr/>
        </p:nvSpPr>
        <p:spPr bwMode="auto">
          <a:xfrm>
            <a:off x="561975" y="1266825"/>
            <a:ext cx="4291013" cy="1447800"/>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indent="90488" eaLnBrk="0" hangingPunct="0">
              <a:defRPr/>
            </a:pPr>
            <a:r>
              <a:rPr lang="ru-RU" sz="2200" b="1" dirty="0">
                <a:solidFill>
                  <a:srgbClr val="C00000"/>
                </a:solidFill>
                <a:latin typeface="Courier New" pitchFamily="49" charset="0"/>
                <a:ea typeface="Times New Roman" pitchFamily="18" charset="0"/>
                <a:cs typeface="Courier New" pitchFamily="49" charset="0"/>
              </a:rPr>
              <a:t>цел</a:t>
            </a:r>
            <a:r>
              <a:rPr lang="ru-RU" sz="2200" b="1" dirty="0">
                <a:latin typeface="Courier New" pitchFamily="49" charset="0"/>
                <a:ea typeface="Times New Roman" pitchFamily="18" charset="0"/>
                <a:cs typeface="Courier New" pitchFamily="49" charset="0"/>
              </a:rPr>
              <a:t> C[</a:t>
            </a:r>
            <a:r>
              <a:rPr lang="ru-RU" sz="2200" b="1" dirty="0">
                <a:solidFill>
                  <a:srgbClr val="00B0F0"/>
                </a:solidFill>
                <a:latin typeface="Courier New" pitchFamily="49" charset="0"/>
                <a:ea typeface="Times New Roman" pitchFamily="18" charset="0"/>
                <a:cs typeface="Courier New" pitchFamily="49" charset="0"/>
              </a:rPr>
              <a:t>1</a:t>
            </a:r>
            <a:r>
              <a:rPr lang="ru-RU" sz="2200" b="1" dirty="0">
                <a:latin typeface="Courier New" pitchFamily="49" charset="0"/>
                <a:ea typeface="Times New Roman" pitchFamily="18" charset="0"/>
                <a:cs typeface="Courier New" pitchFamily="49" charset="0"/>
              </a:rPr>
              <a:t>:MAX]</a:t>
            </a:r>
          </a:p>
          <a:p>
            <a:pPr indent="90488" eaLnBrk="0" hangingPunct="0">
              <a:defRPr/>
            </a:pPr>
            <a:r>
              <a:rPr lang="ru-RU" sz="2200" b="1" dirty="0" err="1">
                <a:latin typeface="Courier New" pitchFamily="49" charset="0"/>
                <a:ea typeface="Times New Roman" pitchFamily="18" charset="0"/>
                <a:cs typeface="Courier New" pitchFamily="49" charset="0"/>
              </a:rPr>
              <a:t>нц</a:t>
            </a:r>
            <a:r>
              <a:rPr lang="ru-RU" sz="2200" b="1" dirty="0">
                <a:latin typeface="Courier New" pitchFamily="49" charset="0"/>
                <a:ea typeface="Times New Roman" pitchFamily="18" charset="0"/>
                <a:cs typeface="Courier New" pitchFamily="49" charset="0"/>
              </a:rPr>
              <a:t> для </a:t>
            </a:r>
            <a:r>
              <a:rPr lang="ru-RU" sz="2200" b="1" dirty="0" err="1">
                <a:latin typeface="Courier New" pitchFamily="49" charset="0"/>
                <a:ea typeface="Times New Roman" pitchFamily="18" charset="0"/>
                <a:cs typeface="Courier New" pitchFamily="49" charset="0"/>
              </a:rPr>
              <a:t>i</a:t>
            </a:r>
            <a:r>
              <a:rPr lang="ru-RU" sz="2200" b="1" dirty="0">
                <a:latin typeface="Courier New" pitchFamily="49" charset="0"/>
                <a:ea typeface="Times New Roman" pitchFamily="18" charset="0"/>
                <a:cs typeface="Courier New" pitchFamily="49" charset="0"/>
              </a:rPr>
              <a:t> от </a:t>
            </a:r>
            <a:r>
              <a:rPr lang="ru-RU" sz="2200" b="1" dirty="0">
                <a:solidFill>
                  <a:srgbClr val="00B0F0"/>
                </a:solidFill>
                <a:latin typeface="Courier New" pitchFamily="49" charset="0"/>
                <a:ea typeface="Times New Roman" pitchFamily="18" charset="0"/>
                <a:cs typeface="Courier New" pitchFamily="49" charset="0"/>
              </a:rPr>
              <a:t>1</a:t>
            </a:r>
            <a:r>
              <a:rPr lang="ru-RU" sz="2200" b="1" dirty="0">
                <a:latin typeface="Courier New" pitchFamily="49" charset="0"/>
                <a:ea typeface="Times New Roman" pitchFamily="18" charset="0"/>
                <a:cs typeface="Courier New" pitchFamily="49" charset="0"/>
              </a:rPr>
              <a:t> до MAX </a:t>
            </a:r>
          </a:p>
          <a:p>
            <a:pPr indent="90488" eaLnBrk="0" hangingPunct="0">
              <a:defRPr/>
            </a:pPr>
            <a:r>
              <a:rPr lang="ru-RU" sz="2200" b="1" dirty="0">
                <a:latin typeface="Courier New" pitchFamily="49" charset="0"/>
                <a:ea typeface="Times New Roman" pitchFamily="18" charset="0"/>
                <a:cs typeface="Courier New" pitchFamily="49" charset="0"/>
              </a:rPr>
              <a:t>  C[</a:t>
            </a:r>
            <a:r>
              <a:rPr lang="ru-RU" sz="2200" b="1" dirty="0" err="1">
                <a:latin typeface="Courier New" pitchFamily="49" charset="0"/>
                <a:ea typeface="Times New Roman" pitchFamily="18" charset="0"/>
                <a:cs typeface="Courier New" pitchFamily="49" charset="0"/>
              </a:rPr>
              <a:t>i</a:t>
            </a:r>
            <a:r>
              <a:rPr lang="ru-RU" sz="2200" b="1" dirty="0">
                <a:latin typeface="Courier New" pitchFamily="49" charset="0"/>
                <a:ea typeface="Times New Roman" pitchFamily="18" charset="0"/>
                <a:cs typeface="Courier New" pitchFamily="49" charset="0"/>
              </a:rPr>
              <a:t>]:=</a:t>
            </a:r>
            <a:r>
              <a:rPr lang="ru-RU" sz="2200" b="1" dirty="0">
                <a:latin typeface="+mn-lt"/>
                <a:ea typeface="Times New Roman" pitchFamily="18" charset="0"/>
                <a:cs typeface="Courier New" pitchFamily="49" charset="0"/>
              </a:rPr>
              <a:t> </a:t>
            </a:r>
            <a:r>
              <a:rPr lang="ru-RU" sz="2200" b="1" dirty="0">
                <a:solidFill>
                  <a:srgbClr val="00B0F0"/>
                </a:solidFill>
                <a:latin typeface="Courier New" pitchFamily="49" charset="0"/>
                <a:ea typeface="Times New Roman" pitchFamily="18" charset="0"/>
                <a:cs typeface="Courier New" pitchFamily="49" charset="0"/>
              </a:rPr>
              <a:t>0</a:t>
            </a:r>
          </a:p>
          <a:p>
            <a:pPr indent="90488" eaLnBrk="0" hangingPunct="0">
              <a:defRPr/>
            </a:pPr>
            <a:r>
              <a:rPr lang="ru-RU" sz="2200" b="1" dirty="0" err="1">
                <a:latin typeface="Courier New" pitchFamily="49" charset="0"/>
                <a:ea typeface="Times New Roman" pitchFamily="18" charset="0"/>
                <a:cs typeface="Courier New" pitchFamily="49" charset="0"/>
              </a:rPr>
              <a:t>кц</a:t>
            </a:r>
            <a:endParaRPr lang="ru-RU" sz="2200" b="1" dirty="0">
              <a:latin typeface="Courier New" pitchFamily="49" charset="0"/>
              <a:ea typeface="Times New Roman" pitchFamily="18" charset="0"/>
              <a:cs typeface="Courier New" pitchFamily="49" charset="0"/>
            </a:endParaRPr>
          </a:p>
        </p:txBody>
      </p:sp>
      <p:sp>
        <p:nvSpPr>
          <p:cNvPr id="5120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120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pSp>
        <p:nvGrpSpPr>
          <p:cNvPr id="2" name="Group 34"/>
          <p:cNvGrpSpPr>
            <a:grpSpLocks/>
          </p:cNvGrpSpPr>
          <p:nvPr/>
        </p:nvGrpSpPr>
        <p:grpSpPr bwMode="auto">
          <a:xfrm>
            <a:off x="4502150" y="992188"/>
            <a:ext cx="4162425" cy="663575"/>
            <a:chOff x="464" y="2126"/>
            <a:chExt cx="2622" cy="418"/>
          </a:xfrm>
        </p:grpSpPr>
        <p:sp>
          <p:nvSpPr>
            <p:cNvPr id="14" name="Text Box 32"/>
            <p:cNvSpPr txBox="1">
              <a:spLocks noChangeArrowheads="1"/>
            </p:cNvSpPr>
            <p:nvPr/>
          </p:nvSpPr>
          <p:spPr bwMode="auto">
            <a:xfrm>
              <a:off x="782" y="2189"/>
              <a:ext cx="2304"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Все значения </a:t>
              </a:r>
              <a:r>
                <a:rPr lang="en-US" sz="2400" dirty="0"/>
                <a:t>[1,MAX]!</a:t>
              </a:r>
              <a:endParaRPr lang="ru-RU" sz="2400" dirty="0"/>
            </a:p>
          </p:txBody>
        </p:sp>
        <p:sp>
          <p:nvSpPr>
            <p:cNvPr id="51225"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
        <p:nvSpPr>
          <p:cNvPr id="16" name="Rectangle 1"/>
          <p:cNvSpPr>
            <a:spLocks noChangeArrowheads="1"/>
          </p:cNvSpPr>
          <p:nvPr/>
        </p:nvSpPr>
        <p:spPr bwMode="auto">
          <a:xfrm>
            <a:off x="561975" y="2789238"/>
            <a:ext cx="4298950" cy="1106487"/>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indent="90488" eaLnBrk="0" hangingPunct="0">
              <a:defRPr/>
            </a:pPr>
            <a:r>
              <a:rPr lang="pt-BR" sz="2200" b="1" dirty="0">
                <a:latin typeface="Courier New" pitchFamily="49" charset="0"/>
                <a:ea typeface="Times New Roman" pitchFamily="18" charset="0"/>
                <a:cs typeface="Courier New" pitchFamily="49" charset="0"/>
              </a:rPr>
              <a:t>нц для i от </a:t>
            </a:r>
            <a:r>
              <a:rPr lang="pt-BR" sz="2200" b="1" dirty="0">
                <a:solidFill>
                  <a:srgbClr val="00B0F0"/>
                </a:solidFill>
                <a:latin typeface="Courier New" pitchFamily="49" charset="0"/>
                <a:ea typeface="Times New Roman" pitchFamily="18" charset="0"/>
                <a:cs typeface="Courier New" pitchFamily="49" charset="0"/>
              </a:rPr>
              <a:t>1</a:t>
            </a:r>
            <a:r>
              <a:rPr lang="pt-BR" sz="2200" b="1" dirty="0">
                <a:latin typeface="Courier New" pitchFamily="49" charset="0"/>
                <a:ea typeface="Times New Roman" pitchFamily="18" charset="0"/>
                <a:cs typeface="Courier New" pitchFamily="49" charset="0"/>
              </a:rPr>
              <a:t> до n </a:t>
            </a:r>
          </a:p>
          <a:p>
            <a:pPr indent="90488" eaLnBrk="0" hangingPunct="0">
              <a:defRPr/>
            </a:pPr>
            <a:r>
              <a:rPr lang="pt-BR" sz="2200" b="1" dirty="0">
                <a:latin typeface="Courier New" pitchFamily="49" charset="0"/>
                <a:ea typeface="Times New Roman" pitchFamily="18" charset="0"/>
                <a:cs typeface="Courier New" pitchFamily="49" charset="0"/>
              </a:rPr>
              <a:t>  C[A[i]]:=</a:t>
            </a:r>
            <a:r>
              <a:rPr lang="pt-BR" sz="2200" b="1" dirty="0">
                <a:latin typeface="+mn-lt"/>
                <a:ea typeface="Times New Roman" pitchFamily="18" charset="0"/>
                <a:cs typeface="Courier New" pitchFamily="49" charset="0"/>
              </a:rPr>
              <a:t> </a:t>
            </a:r>
            <a:r>
              <a:rPr lang="pt-BR" sz="2200" b="1" dirty="0">
                <a:latin typeface="Courier New" pitchFamily="49" charset="0"/>
                <a:ea typeface="Times New Roman" pitchFamily="18" charset="0"/>
                <a:cs typeface="Courier New" pitchFamily="49" charset="0"/>
              </a:rPr>
              <a:t>C[A[i]]</a:t>
            </a:r>
            <a:r>
              <a:rPr lang="pt-BR" sz="2200" b="1" dirty="0">
                <a:latin typeface="+mn-lt"/>
                <a:ea typeface="Times New Roman" pitchFamily="18" charset="0"/>
                <a:cs typeface="Courier New" pitchFamily="49" charset="0"/>
              </a:rPr>
              <a:t> </a:t>
            </a:r>
            <a:r>
              <a:rPr lang="pt-BR" sz="2200" b="1" dirty="0">
                <a:latin typeface="Courier New" pitchFamily="49" charset="0"/>
                <a:ea typeface="Times New Roman" pitchFamily="18" charset="0"/>
                <a:cs typeface="Courier New" pitchFamily="49" charset="0"/>
              </a:rPr>
              <a:t>+</a:t>
            </a:r>
            <a:r>
              <a:rPr lang="pt-BR" sz="2200" b="1" dirty="0">
                <a:latin typeface="+mn-lt"/>
                <a:ea typeface="Times New Roman" pitchFamily="18" charset="0"/>
                <a:cs typeface="Courier New" pitchFamily="49" charset="0"/>
              </a:rPr>
              <a:t> </a:t>
            </a:r>
            <a:r>
              <a:rPr lang="pt-BR" sz="2200" b="1" dirty="0">
                <a:solidFill>
                  <a:srgbClr val="00B0F0"/>
                </a:solidFill>
                <a:latin typeface="Courier New" pitchFamily="49" charset="0"/>
                <a:ea typeface="Times New Roman" pitchFamily="18" charset="0"/>
                <a:cs typeface="Courier New" pitchFamily="49" charset="0"/>
              </a:rPr>
              <a:t>1</a:t>
            </a:r>
          </a:p>
          <a:p>
            <a:pPr indent="90488" eaLnBrk="0" hangingPunct="0">
              <a:defRPr/>
            </a:pPr>
            <a:r>
              <a:rPr lang="pt-BR" sz="2200" b="1" dirty="0">
                <a:latin typeface="Courier New" pitchFamily="49" charset="0"/>
                <a:ea typeface="Times New Roman" pitchFamily="18" charset="0"/>
                <a:cs typeface="Courier New" pitchFamily="49" charset="0"/>
              </a:rPr>
              <a:t>кц</a:t>
            </a:r>
          </a:p>
        </p:txBody>
      </p:sp>
      <p:sp>
        <p:nvSpPr>
          <p:cNvPr id="17" name="AutoShape 18"/>
          <p:cNvSpPr>
            <a:spLocks noChangeArrowheads="1"/>
          </p:cNvSpPr>
          <p:nvPr/>
        </p:nvSpPr>
        <p:spPr bwMode="auto">
          <a:xfrm>
            <a:off x="5068888" y="1955800"/>
            <a:ext cx="2798762" cy="760413"/>
          </a:xfrm>
          <a:prstGeom prst="wedgeRoundRectCallout">
            <a:avLst>
              <a:gd name="adj1" fmla="val -77929"/>
              <a:gd name="adj2" fmla="val -7183"/>
              <a:gd name="adj3" fmla="val 16667"/>
            </a:avLst>
          </a:prstGeom>
          <a:solidFill>
            <a:srgbClr val="E6E6FF"/>
          </a:solidFill>
          <a:ln w="9525">
            <a:noFill/>
            <a:miter lim="800000"/>
            <a:headEnd/>
            <a:tailEnd/>
          </a:ln>
          <a:effectLst>
            <a:outerShdw dist="35921" dir="2700000" algn="ctr" rotWithShape="0">
              <a:srgbClr val="808080"/>
            </a:outerShdw>
          </a:effectLst>
        </p:spPr>
        <p:txBody>
          <a:bodyPr anchor="ctr"/>
          <a:lstStyle/>
          <a:p>
            <a:pPr algn="ctr">
              <a:lnSpc>
                <a:spcPct val="80000"/>
              </a:lnSpc>
              <a:spcAft>
                <a:spcPts val="1000"/>
              </a:spcAft>
              <a:defRPr/>
            </a:pPr>
            <a:r>
              <a:rPr lang="ru-RU" altLang="zh-CN" sz="2400" dirty="0">
                <a:latin typeface="+mn-lt"/>
                <a:ea typeface="SimSun"/>
                <a:cs typeface="Times New Roman" pitchFamily="18" charset="0"/>
              </a:rPr>
              <a:t>обнулить массив счётчиков</a:t>
            </a:r>
            <a:endParaRPr lang="ru-RU" sz="2400" i="1" dirty="0">
              <a:latin typeface="+mn-lt"/>
              <a:cs typeface="Times New Roman" pitchFamily="18" charset="0"/>
            </a:endParaRPr>
          </a:p>
        </p:txBody>
      </p:sp>
      <p:sp>
        <p:nvSpPr>
          <p:cNvPr id="18" name="AutoShape 18"/>
          <p:cNvSpPr>
            <a:spLocks noChangeArrowheads="1"/>
          </p:cNvSpPr>
          <p:nvPr/>
        </p:nvSpPr>
        <p:spPr bwMode="auto">
          <a:xfrm>
            <a:off x="5068888" y="2965450"/>
            <a:ext cx="3233737" cy="760413"/>
          </a:xfrm>
          <a:prstGeom prst="wedgeRoundRectCallout">
            <a:avLst>
              <a:gd name="adj1" fmla="val -64987"/>
              <a:gd name="adj2" fmla="val -4802"/>
              <a:gd name="adj3" fmla="val 16667"/>
            </a:avLst>
          </a:prstGeom>
          <a:solidFill>
            <a:srgbClr val="E6E6FF"/>
          </a:solidFill>
          <a:ln w="9525">
            <a:noFill/>
            <a:miter lim="800000"/>
            <a:headEnd/>
            <a:tailEnd/>
          </a:ln>
          <a:effectLst>
            <a:outerShdw dist="35921" dir="2700000" algn="ctr" rotWithShape="0">
              <a:srgbClr val="808080"/>
            </a:outerShdw>
          </a:effectLst>
        </p:spPr>
        <p:txBody>
          <a:bodyPr anchor="ctr"/>
          <a:lstStyle/>
          <a:p>
            <a:pPr algn="ctr">
              <a:lnSpc>
                <a:spcPct val="80000"/>
              </a:lnSpc>
              <a:spcAft>
                <a:spcPts val="1000"/>
              </a:spcAft>
              <a:defRPr/>
            </a:pPr>
            <a:r>
              <a:rPr lang="ru-RU" altLang="zh-CN" sz="2400" dirty="0">
                <a:latin typeface="+mn-lt"/>
                <a:ea typeface="SimSun"/>
                <a:cs typeface="Times New Roman" pitchFamily="18" charset="0"/>
              </a:rPr>
              <a:t>подсчитать, сколько каких чисел</a:t>
            </a:r>
            <a:endParaRPr lang="ru-RU" sz="2400" i="1" dirty="0">
              <a:latin typeface="+mn-lt"/>
              <a:cs typeface="Times New Roman" pitchFamily="18" charset="0"/>
            </a:endParaRPr>
          </a:p>
        </p:txBody>
      </p:sp>
      <p:sp>
        <p:nvSpPr>
          <p:cNvPr id="19" name="Rectangle 1"/>
          <p:cNvSpPr>
            <a:spLocks noChangeArrowheads="1"/>
          </p:cNvSpPr>
          <p:nvPr/>
        </p:nvSpPr>
        <p:spPr bwMode="auto">
          <a:xfrm>
            <a:off x="561975" y="3992563"/>
            <a:ext cx="4371975" cy="2462212"/>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indent="90488" eaLnBrk="0" hangingPunct="0">
              <a:defRPr/>
            </a:pPr>
            <a:r>
              <a:rPr lang="ru-RU" sz="2200" b="1" dirty="0">
                <a:latin typeface="Courier New" pitchFamily="49" charset="0"/>
                <a:ea typeface="Times New Roman" pitchFamily="18" charset="0"/>
                <a:cs typeface="Courier New" pitchFamily="49" charset="0"/>
              </a:rPr>
              <a:t>k:=</a:t>
            </a:r>
            <a:r>
              <a:rPr lang="ru-RU" sz="2200" b="1" dirty="0">
                <a:latin typeface="+mn-lt"/>
                <a:ea typeface="Times New Roman" pitchFamily="18" charset="0"/>
                <a:cs typeface="Courier New" pitchFamily="49" charset="0"/>
              </a:rPr>
              <a:t> </a:t>
            </a:r>
            <a:r>
              <a:rPr lang="ru-RU" sz="2200" b="1" dirty="0">
                <a:solidFill>
                  <a:srgbClr val="00B0F0"/>
                </a:solidFill>
                <a:latin typeface="Courier New" pitchFamily="49" charset="0"/>
                <a:ea typeface="Times New Roman" pitchFamily="18" charset="0"/>
                <a:cs typeface="Courier New" pitchFamily="49" charset="0"/>
              </a:rPr>
              <a:t>1</a:t>
            </a:r>
            <a:r>
              <a:rPr lang="ru-RU" sz="2200" b="1" dirty="0">
                <a:latin typeface="Courier New" pitchFamily="49" charset="0"/>
                <a:ea typeface="Times New Roman" pitchFamily="18" charset="0"/>
                <a:cs typeface="Courier New" pitchFamily="49" charset="0"/>
              </a:rPr>
              <a:t>  </a:t>
            </a:r>
          </a:p>
          <a:p>
            <a:pPr indent="90488" eaLnBrk="0" hangingPunct="0">
              <a:defRPr/>
            </a:pPr>
            <a:r>
              <a:rPr lang="ru-RU" sz="2200" b="1" dirty="0" err="1">
                <a:latin typeface="Courier New" pitchFamily="49" charset="0"/>
                <a:ea typeface="Times New Roman" pitchFamily="18" charset="0"/>
                <a:cs typeface="Courier New" pitchFamily="49" charset="0"/>
              </a:rPr>
              <a:t>нц</a:t>
            </a:r>
            <a:r>
              <a:rPr lang="ru-RU" sz="2200" b="1" dirty="0">
                <a:latin typeface="Courier New" pitchFamily="49" charset="0"/>
                <a:ea typeface="Times New Roman" pitchFamily="18" charset="0"/>
                <a:cs typeface="Courier New" pitchFamily="49" charset="0"/>
              </a:rPr>
              <a:t> для </a:t>
            </a:r>
            <a:r>
              <a:rPr lang="ru-RU" sz="2200" b="1" dirty="0" err="1">
                <a:latin typeface="Courier New" pitchFamily="49" charset="0"/>
                <a:ea typeface="Times New Roman" pitchFamily="18" charset="0"/>
                <a:cs typeface="Courier New" pitchFamily="49" charset="0"/>
              </a:rPr>
              <a:t>i</a:t>
            </a:r>
            <a:r>
              <a:rPr lang="ru-RU" sz="2200" b="1" dirty="0">
                <a:latin typeface="Courier New" pitchFamily="49" charset="0"/>
                <a:ea typeface="Times New Roman" pitchFamily="18" charset="0"/>
                <a:cs typeface="Courier New" pitchFamily="49" charset="0"/>
              </a:rPr>
              <a:t> от </a:t>
            </a:r>
            <a:r>
              <a:rPr lang="ru-RU" sz="2200" b="1" dirty="0">
                <a:solidFill>
                  <a:srgbClr val="00B0F0"/>
                </a:solidFill>
                <a:latin typeface="Courier New" pitchFamily="49" charset="0"/>
                <a:ea typeface="Times New Roman" pitchFamily="18" charset="0"/>
                <a:cs typeface="Courier New" pitchFamily="49" charset="0"/>
              </a:rPr>
              <a:t>1</a:t>
            </a:r>
            <a:r>
              <a:rPr lang="ru-RU" sz="2200" b="1" dirty="0">
                <a:latin typeface="Courier New" pitchFamily="49" charset="0"/>
                <a:ea typeface="Times New Roman" pitchFamily="18" charset="0"/>
                <a:cs typeface="Courier New" pitchFamily="49" charset="0"/>
              </a:rPr>
              <a:t> до MAX </a:t>
            </a:r>
          </a:p>
          <a:p>
            <a:pPr indent="90488" eaLnBrk="0" hangingPunct="0">
              <a:defRPr/>
            </a:pPr>
            <a:r>
              <a:rPr lang="ru-RU" sz="2200" b="1" dirty="0">
                <a:latin typeface="Courier New" pitchFamily="49" charset="0"/>
                <a:ea typeface="Times New Roman" pitchFamily="18" charset="0"/>
                <a:cs typeface="Courier New" pitchFamily="49" charset="0"/>
              </a:rPr>
              <a:t>  </a:t>
            </a:r>
            <a:r>
              <a:rPr lang="ru-RU" sz="2200" b="1" dirty="0" err="1">
                <a:latin typeface="Courier New" pitchFamily="49" charset="0"/>
                <a:ea typeface="Times New Roman" pitchFamily="18" charset="0"/>
                <a:cs typeface="Courier New" pitchFamily="49" charset="0"/>
              </a:rPr>
              <a:t>нц</a:t>
            </a:r>
            <a:r>
              <a:rPr lang="ru-RU" sz="2200" b="1" dirty="0">
                <a:latin typeface="Courier New" pitchFamily="49" charset="0"/>
                <a:ea typeface="Times New Roman" pitchFamily="18" charset="0"/>
                <a:cs typeface="Courier New" pitchFamily="49" charset="0"/>
              </a:rPr>
              <a:t> для </a:t>
            </a:r>
            <a:r>
              <a:rPr lang="ru-RU" sz="2200" b="1" dirty="0" err="1">
                <a:latin typeface="Courier New" pitchFamily="49" charset="0"/>
                <a:ea typeface="Times New Roman" pitchFamily="18" charset="0"/>
                <a:cs typeface="Courier New" pitchFamily="49" charset="0"/>
              </a:rPr>
              <a:t>j</a:t>
            </a:r>
            <a:r>
              <a:rPr lang="ru-RU" sz="2200" b="1" dirty="0">
                <a:latin typeface="Courier New" pitchFamily="49" charset="0"/>
                <a:ea typeface="Times New Roman" pitchFamily="18" charset="0"/>
                <a:cs typeface="Courier New" pitchFamily="49" charset="0"/>
              </a:rPr>
              <a:t> от </a:t>
            </a:r>
            <a:r>
              <a:rPr lang="ru-RU" sz="2200" b="1" dirty="0">
                <a:solidFill>
                  <a:srgbClr val="00B0F0"/>
                </a:solidFill>
                <a:latin typeface="Courier New" pitchFamily="49" charset="0"/>
                <a:ea typeface="Times New Roman" pitchFamily="18" charset="0"/>
                <a:cs typeface="Courier New" pitchFamily="49" charset="0"/>
              </a:rPr>
              <a:t>1</a:t>
            </a:r>
            <a:r>
              <a:rPr lang="ru-RU" sz="2200" b="1" dirty="0">
                <a:latin typeface="Courier New" pitchFamily="49" charset="0"/>
                <a:ea typeface="Times New Roman" pitchFamily="18" charset="0"/>
                <a:cs typeface="Courier New" pitchFamily="49" charset="0"/>
              </a:rPr>
              <a:t> до C[</a:t>
            </a:r>
            <a:r>
              <a:rPr lang="ru-RU" sz="2200" b="1" dirty="0" err="1">
                <a:latin typeface="Courier New" pitchFamily="49" charset="0"/>
                <a:ea typeface="Times New Roman" pitchFamily="18" charset="0"/>
                <a:cs typeface="Courier New" pitchFamily="49" charset="0"/>
              </a:rPr>
              <a:t>i</a:t>
            </a:r>
            <a:r>
              <a:rPr lang="ru-RU" sz="2200" b="1" dirty="0">
                <a:latin typeface="Courier New" pitchFamily="49" charset="0"/>
                <a:ea typeface="Times New Roman" pitchFamily="18" charset="0"/>
                <a:cs typeface="Courier New" pitchFamily="49" charset="0"/>
              </a:rPr>
              <a:t>]</a:t>
            </a:r>
          </a:p>
          <a:p>
            <a:pPr indent="90488" eaLnBrk="0" hangingPunct="0">
              <a:defRPr/>
            </a:pPr>
            <a:r>
              <a:rPr lang="ru-RU" sz="2200" b="1" dirty="0">
                <a:latin typeface="Courier New" pitchFamily="49" charset="0"/>
                <a:ea typeface="Times New Roman" pitchFamily="18" charset="0"/>
                <a:cs typeface="Courier New" pitchFamily="49" charset="0"/>
              </a:rPr>
              <a:t>    A[</a:t>
            </a:r>
            <a:r>
              <a:rPr lang="ru-RU" sz="2200" b="1" dirty="0" err="1">
                <a:latin typeface="Courier New" pitchFamily="49" charset="0"/>
                <a:ea typeface="Times New Roman" pitchFamily="18" charset="0"/>
                <a:cs typeface="Courier New" pitchFamily="49" charset="0"/>
              </a:rPr>
              <a:t>k</a:t>
            </a:r>
            <a:r>
              <a:rPr lang="ru-RU" sz="2200" b="1" dirty="0">
                <a:latin typeface="Courier New" pitchFamily="49" charset="0"/>
                <a:ea typeface="Times New Roman" pitchFamily="18" charset="0"/>
                <a:cs typeface="Courier New" pitchFamily="49" charset="0"/>
              </a:rPr>
              <a:t>]:=</a:t>
            </a:r>
            <a:r>
              <a:rPr lang="ru-RU" sz="2200" b="1" dirty="0">
                <a:latin typeface="+mn-lt"/>
                <a:ea typeface="Times New Roman" pitchFamily="18" charset="0"/>
                <a:cs typeface="Courier New" pitchFamily="49" charset="0"/>
              </a:rPr>
              <a:t> </a:t>
            </a:r>
            <a:r>
              <a:rPr lang="ru-RU" sz="2200" b="1" dirty="0" err="1">
                <a:latin typeface="Courier New" pitchFamily="49" charset="0"/>
                <a:ea typeface="Times New Roman" pitchFamily="18" charset="0"/>
                <a:cs typeface="Courier New" pitchFamily="49" charset="0"/>
              </a:rPr>
              <a:t>i</a:t>
            </a:r>
            <a:endParaRPr lang="ru-RU" sz="2200" b="1" dirty="0">
              <a:latin typeface="Courier New" pitchFamily="49" charset="0"/>
              <a:ea typeface="Times New Roman" pitchFamily="18" charset="0"/>
              <a:cs typeface="Courier New" pitchFamily="49" charset="0"/>
            </a:endParaRPr>
          </a:p>
          <a:p>
            <a:pPr indent="90488" eaLnBrk="0" hangingPunct="0">
              <a:defRPr/>
            </a:pPr>
            <a:r>
              <a:rPr lang="ru-RU" sz="2200" b="1" dirty="0">
                <a:latin typeface="Courier New" pitchFamily="49" charset="0"/>
                <a:ea typeface="Times New Roman" pitchFamily="18" charset="0"/>
                <a:cs typeface="Courier New" pitchFamily="49" charset="0"/>
              </a:rPr>
              <a:t>    k:=</a:t>
            </a:r>
            <a:r>
              <a:rPr lang="ru-RU" sz="2200" b="1" dirty="0">
                <a:latin typeface="+mn-lt"/>
                <a:ea typeface="Times New Roman" pitchFamily="18" charset="0"/>
                <a:cs typeface="Courier New" pitchFamily="49" charset="0"/>
              </a:rPr>
              <a:t> </a:t>
            </a:r>
            <a:r>
              <a:rPr lang="ru-RU" sz="2200" b="1" dirty="0" err="1">
                <a:latin typeface="Courier New" pitchFamily="49" charset="0"/>
                <a:ea typeface="Times New Roman" pitchFamily="18" charset="0"/>
                <a:cs typeface="Courier New" pitchFamily="49" charset="0"/>
              </a:rPr>
              <a:t>k</a:t>
            </a:r>
            <a:r>
              <a:rPr lang="ru-RU" sz="2200" b="1" dirty="0">
                <a:latin typeface="+mn-lt"/>
                <a:ea typeface="Times New Roman" pitchFamily="18" charset="0"/>
                <a:cs typeface="Courier New" pitchFamily="49" charset="0"/>
              </a:rPr>
              <a:t> </a:t>
            </a:r>
            <a:r>
              <a:rPr lang="ru-RU" sz="2200" b="1" dirty="0">
                <a:latin typeface="Courier New" pitchFamily="49" charset="0"/>
                <a:ea typeface="Times New Roman" pitchFamily="18" charset="0"/>
                <a:cs typeface="Courier New" pitchFamily="49" charset="0"/>
              </a:rPr>
              <a:t>+</a:t>
            </a:r>
            <a:r>
              <a:rPr lang="ru-RU" sz="2200" b="1" dirty="0">
                <a:latin typeface="+mn-lt"/>
                <a:ea typeface="Times New Roman" pitchFamily="18" charset="0"/>
                <a:cs typeface="Courier New" pitchFamily="49" charset="0"/>
              </a:rPr>
              <a:t> </a:t>
            </a:r>
            <a:r>
              <a:rPr lang="ru-RU" sz="2200" b="1" dirty="0">
                <a:latin typeface="Courier New" pitchFamily="49" charset="0"/>
                <a:ea typeface="Times New Roman" pitchFamily="18" charset="0"/>
                <a:cs typeface="Courier New" pitchFamily="49" charset="0"/>
              </a:rPr>
              <a:t>1</a:t>
            </a:r>
          </a:p>
          <a:p>
            <a:pPr indent="90488" eaLnBrk="0" hangingPunct="0">
              <a:defRPr/>
            </a:pPr>
            <a:r>
              <a:rPr lang="ru-RU" sz="2200" b="1" dirty="0">
                <a:latin typeface="Courier New" pitchFamily="49" charset="0"/>
                <a:ea typeface="Times New Roman" pitchFamily="18" charset="0"/>
                <a:cs typeface="Courier New" pitchFamily="49" charset="0"/>
              </a:rPr>
              <a:t>  </a:t>
            </a:r>
            <a:r>
              <a:rPr lang="ru-RU" sz="2200" b="1" dirty="0" err="1">
                <a:latin typeface="Courier New" pitchFamily="49" charset="0"/>
                <a:ea typeface="Times New Roman" pitchFamily="18" charset="0"/>
                <a:cs typeface="Courier New" pitchFamily="49" charset="0"/>
              </a:rPr>
              <a:t>кц</a:t>
            </a:r>
            <a:endParaRPr lang="ru-RU" sz="2200" b="1" dirty="0">
              <a:latin typeface="Courier New" pitchFamily="49" charset="0"/>
              <a:ea typeface="Times New Roman" pitchFamily="18" charset="0"/>
              <a:cs typeface="Courier New" pitchFamily="49" charset="0"/>
            </a:endParaRPr>
          </a:p>
          <a:p>
            <a:pPr indent="90488" eaLnBrk="0" hangingPunct="0">
              <a:defRPr/>
            </a:pPr>
            <a:r>
              <a:rPr lang="ru-RU" sz="2200" b="1" dirty="0" err="1">
                <a:latin typeface="Courier New" pitchFamily="49" charset="0"/>
                <a:ea typeface="Times New Roman" pitchFamily="18" charset="0"/>
                <a:cs typeface="Courier New" pitchFamily="49" charset="0"/>
              </a:rPr>
              <a:t>кц</a:t>
            </a:r>
            <a:r>
              <a:rPr lang="ru-RU" sz="2200" b="1" dirty="0">
                <a:latin typeface="Courier New" pitchFamily="49" charset="0"/>
                <a:ea typeface="Times New Roman" pitchFamily="18" charset="0"/>
                <a:cs typeface="Courier New" pitchFamily="49" charset="0"/>
              </a:rPr>
              <a:t> </a:t>
            </a:r>
            <a:endParaRPr lang="pt-BR" sz="2200" b="1" dirty="0">
              <a:latin typeface="Courier New" pitchFamily="49" charset="0"/>
              <a:ea typeface="Times New Roman" pitchFamily="18" charset="0"/>
              <a:cs typeface="Courier New" pitchFamily="49" charset="0"/>
            </a:endParaRPr>
          </a:p>
        </p:txBody>
      </p:sp>
      <p:sp>
        <p:nvSpPr>
          <p:cNvPr id="20" name="AutoShape 18"/>
          <p:cNvSpPr>
            <a:spLocks noChangeArrowheads="1"/>
          </p:cNvSpPr>
          <p:nvPr/>
        </p:nvSpPr>
        <p:spPr bwMode="auto">
          <a:xfrm>
            <a:off x="5068888" y="3975100"/>
            <a:ext cx="3233737" cy="760413"/>
          </a:xfrm>
          <a:prstGeom prst="wedgeRoundRectCallout">
            <a:avLst>
              <a:gd name="adj1" fmla="val -61626"/>
              <a:gd name="adj2" fmla="val 34484"/>
              <a:gd name="adj3" fmla="val 16667"/>
            </a:avLst>
          </a:prstGeom>
          <a:solidFill>
            <a:srgbClr val="E6E6FF"/>
          </a:solidFill>
          <a:ln w="9525">
            <a:noFill/>
            <a:miter lim="800000"/>
            <a:headEnd/>
            <a:tailEnd/>
          </a:ln>
          <a:effectLst>
            <a:outerShdw dist="35921" dir="2700000" algn="ctr" rotWithShape="0">
              <a:srgbClr val="808080"/>
            </a:outerShdw>
          </a:effectLst>
        </p:spPr>
        <p:txBody>
          <a:bodyPr anchor="ctr"/>
          <a:lstStyle/>
          <a:p>
            <a:pPr algn="ctr">
              <a:lnSpc>
                <a:spcPct val="80000"/>
              </a:lnSpc>
              <a:spcAft>
                <a:spcPts val="1000"/>
              </a:spcAft>
              <a:defRPr/>
            </a:pPr>
            <a:r>
              <a:rPr lang="ru-RU" altLang="zh-CN" sz="2400" dirty="0">
                <a:latin typeface="+mn-lt"/>
                <a:ea typeface="SimSun"/>
                <a:cs typeface="Times New Roman" pitchFamily="18" charset="0"/>
              </a:rPr>
              <a:t>заполнить массив заново</a:t>
            </a:r>
            <a:endParaRPr lang="ru-RU" sz="2400" i="1" dirty="0">
              <a:latin typeface="+mn-lt"/>
              <a:cs typeface="Times New Roman" pitchFamily="18" charset="0"/>
            </a:endParaRPr>
          </a:p>
        </p:txBody>
      </p:sp>
      <p:grpSp>
        <p:nvGrpSpPr>
          <p:cNvPr id="3" name="Группа 22"/>
          <p:cNvGrpSpPr>
            <a:grpSpLocks/>
          </p:cNvGrpSpPr>
          <p:nvPr/>
        </p:nvGrpSpPr>
        <p:grpSpPr bwMode="auto">
          <a:xfrm>
            <a:off x="4100513" y="2613025"/>
            <a:ext cx="434975" cy="511175"/>
            <a:chOff x="6001198" y="3834902"/>
            <a:chExt cx="435816" cy="510761"/>
          </a:xfrm>
        </p:grpSpPr>
        <p:sp>
          <p:nvSpPr>
            <p:cNvPr id="51222" name="Овал 21"/>
            <p:cNvSpPr>
              <a:spLocks noChangeArrowheads="1"/>
            </p:cNvSpPr>
            <p:nvPr/>
          </p:nvSpPr>
          <p:spPr bwMode="auto">
            <a:xfrm>
              <a:off x="6002448" y="3911097"/>
              <a:ext cx="434566" cy="434566"/>
            </a:xfrm>
            <a:prstGeom prst="ellipse">
              <a:avLst/>
            </a:prstGeom>
            <a:solidFill>
              <a:schemeClr val="bg1"/>
            </a:solidFill>
            <a:ln w="19050" algn="ctr">
              <a:solidFill>
                <a:srgbClr val="FF0000"/>
              </a:solidFill>
              <a:round/>
              <a:headEnd/>
              <a:tailEnd type="triangle" w="lg" len="lg"/>
            </a:ln>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ru-RU" altLang="ru-RU" sz="1800" i="1">
                <a:latin typeface="Times New Roman" pitchFamily="18" charset="0"/>
                <a:cs typeface="Times New Roman" pitchFamily="18" charset="0"/>
              </a:endParaRPr>
            </a:p>
          </p:txBody>
        </p:sp>
        <p:sp>
          <p:nvSpPr>
            <p:cNvPr id="51223" name="Овал 20"/>
            <p:cNvSpPr>
              <a:spLocks noChangeArrowheads="1"/>
            </p:cNvSpPr>
            <p:nvPr/>
          </p:nvSpPr>
          <p:spPr bwMode="auto">
            <a:xfrm>
              <a:off x="6001198" y="3834902"/>
              <a:ext cx="434566" cy="4345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type="triangle" w="lg" len="lg"/>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ru-RU" sz="2400" i="1">
                  <a:latin typeface="Times New Roman" pitchFamily="18" charset="0"/>
                  <a:cs typeface="Times New Roman" pitchFamily="18" charset="0"/>
                </a:rPr>
                <a:t>n</a:t>
              </a:r>
              <a:endParaRPr lang="ru-RU" altLang="ru-RU" sz="1800" i="1">
                <a:latin typeface="Times New Roman" pitchFamily="18" charset="0"/>
                <a:cs typeface="Times New Roman" pitchFamily="18" charset="0"/>
              </a:endParaRPr>
            </a:p>
          </p:txBody>
        </p:sp>
      </p:grpSp>
      <p:grpSp>
        <p:nvGrpSpPr>
          <p:cNvPr id="5" name="Группа 24"/>
          <p:cNvGrpSpPr>
            <a:grpSpLocks/>
          </p:cNvGrpSpPr>
          <p:nvPr/>
        </p:nvGrpSpPr>
        <p:grpSpPr bwMode="auto">
          <a:xfrm>
            <a:off x="4100513" y="5138738"/>
            <a:ext cx="434975" cy="511175"/>
            <a:chOff x="6001198" y="3834902"/>
            <a:chExt cx="435816" cy="510761"/>
          </a:xfrm>
        </p:grpSpPr>
        <p:sp>
          <p:nvSpPr>
            <p:cNvPr id="51220" name="Овал 25"/>
            <p:cNvSpPr>
              <a:spLocks noChangeArrowheads="1"/>
            </p:cNvSpPr>
            <p:nvPr/>
          </p:nvSpPr>
          <p:spPr bwMode="auto">
            <a:xfrm>
              <a:off x="6002448" y="3911097"/>
              <a:ext cx="434566" cy="434566"/>
            </a:xfrm>
            <a:prstGeom prst="ellipse">
              <a:avLst/>
            </a:prstGeom>
            <a:solidFill>
              <a:schemeClr val="bg1"/>
            </a:solidFill>
            <a:ln w="19050" algn="ctr">
              <a:solidFill>
                <a:srgbClr val="FF0000"/>
              </a:solidFill>
              <a:round/>
              <a:headEnd/>
              <a:tailEnd type="triangle" w="lg" len="lg"/>
            </a:ln>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ru-RU" altLang="ru-RU" sz="1800" i="1">
                <a:latin typeface="Times New Roman" pitchFamily="18" charset="0"/>
                <a:cs typeface="Times New Roman" pitchFamily="18" charset="0"/>
              </a:endParaRPr>
            </a:p>
          </p:txBody>
        </p:sp>
        <p:sp>
          <p:nvSpPr>
            <p:cNvPr id="51221" name="Овал 26"/>
            <p:cNvSpPr>
              <a:spLocks noChangeArrowheads="1"/>
            </p:cNvSpPr>
            <p:nvPr/>
          </p:nvSpPr>
          <p:spPr bwMode="auto">
            <a:xfrm>
              <a:off x="6001198" y="3834902"/>
              <a:ext cx="434566" cy="4345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type="triangle" w="lg" len="lg"/>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ru-RU" sz="2400" i="1">
                  <a:latin typeface="Times New Roman" pitchFamily="18" charset="0"/>
                  <a:cs typeface="Times New Roman" pitchFamily="18" charset="0"/>
                </a:rPr>
                <a:t>n</a:t>
              </a:r>
              <a:endParaRPr lang="ru-RU" altLang="ru-RU" sz="1800" i="1">
                <a:latin typeface="Times New Roman" pitchFamily="18" charset="0"/>
                <a:cs typeface="Times New Roman" pitchFamily="18" charset="0"/>
              </a:endParaRPr>
            </a:p>
          </p:txBody>
        </p:sp>
      </p:grpSp>
      <p:sp>
        <p:nvSpPr>
          <p:cNvPr id="28" name="Rectangle 16"/>
          <p:cNvSpPr>
            <a:spLocks noChangeArrowheads="1"/>
          </p:cNvSpPr>
          <p:nvPr/>
        </p:nvSpPr>
        <p:spPr bwMode="auto">
          <a:xfrm>
            <a:off x="5322888" y="4922838"/>
            <a:ext cx="2359025" cy="461962"/>
          </a:xfrm>
          <a:prstGeom prst="rect">
            <a:avLst/>
          </a:prstGeom>
          <a:solidFill>
            <a:srgbClr val="66FF66"/>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wrap="none" anchor="ctr">
            <a:spAutoFit/>
          </a:bodyPr>
          <a:lstStyle/>
          <a:p>
            <a:pPr algn="ctr" eaLnBrk="0" hangingPunct="0">
              <a:defRPr/>
            </a:pPr>
            <a:r>
              <a:rPr lang="ru-RU" sz="2400">
                <a:latin typeface="Arial" pitchFamily="34" charset="0"/>
                <a:cs typeface="Times New Roman" pitchFamily="18" charset="0"/>
              </a:rPr>
              <a:t>сложность </a:t>
            </a:r>
            <a:r>
              <a:rPr lang="en-US" sz="2400" i="1">
                <a:latin typeface="Times New Roman" pitchFamily="18" charset="0"/>
                <a:cs typeface="Times New Roman" pitchFamily="18" charset="0"/>
              </a:rPr>
              <a:t>O</a:t>
            </a:r>
            <a:r>
              <a:rPr lang="en-US" sz="2400">
                <a:latin typeface="Times New Roman" pitchFamily="18" charset="0"/>
                <a:cs typeface="Times New Roman" pitchFamily="18" charset="0"/>
              </a:rPr>
              <a:t>(</a:t>
            </a:r>
            <a:r>
              <a:rPr lang="en-US" sz="2400" i="1">
                <a:latin typeface="Times New Roman" pitchFamily="18" charset="0"/>
                <a:cs typeface="Times New Roman" pitchFamily="18" charset="0"/>
              </a:rPr>
              <a:t>n</a:t>
            </a:r>
            <a:r>
              <a:rPr lang="en-US" sz="2400">
                <a:latin typeface="Times New Roman" pitchFamily="18" charset="0"/>
                <a:cs typeface="Times New Roman" pitchFamily="18" charset="0"/>
              </a:rPr>
              <a:t>)</a:t>
            </a:r>
            <a:endParaRPr lang="ru-RU" sz="2400">
              <a:latin typeface="Times New Roman" pitchFamily="18" charset="0"/>
              <a:cs typeface="Times New Roman" pitchFamily="18" charset="0"/>
            </a:endParaRPr>
          </a:p>
        </p:txBody>
      </p:sp>
      <p:grpSp>
        <p:nvGrpSpPr>
          <p:cNvPr id="6" name="Group 34"/>
          <p:cNvGrpSpPr>
            <a:grpSpLocks/>
          </p:cNvGrpSpPr>
          <p:nvPr/>
        </p:nvGrpSpPr>
        <p:grpSpPr bwMode="auto">
          <a:xfrm>
            <a:off x="5235575" y="5600700"/>
            <a:ext cx="2795588" cy="663575"/>
            <a:chOff x="464" y="2126"/>
            <a:chExt cx="1761" cy="418"/>
          </a:xfrm>
        </p:grpSpPr>
        <p:sp>
          <p:nvSpPr>
            <p:cNvPr id="30" name="Text Box 32"/>
            <p:cNvSpPr txBox="1">
              <a:spLocks noChangeArrowheads="1"/>
            </p:cNvSpPr>
            <p:nvPr/>
          </p:nvSpPr>
          <p:spPr bwMode="auto">
            <a:xfrm>
              <a:off x="782" y="2189"/>
              <a:ext cx="1443"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За счёт чего?</a:t>
              </a:r>
            </a:p>
          </p:txBody>
        </p:sp>
        <p:sp>
          <p:nvSpPr>
            <p:cNvPr id="51219"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9393"/>
                                        </p:tgtEl>
                                        <p:attrNameLst>
                                          <p:attrName>style.visibility</p:attrName>
                                        </p:attrNameLst>
                                      </p:cBhvr>
                                      <p:to>
                                        <p:strVal val="visible"/>
                                      </p:to>
                                    </p:set>
                                    <p:animEffect transition="in" filter="dissolve">
                                      <p:cBhvr>
                                        <p:cTn id="15" dur="500"/>
                                        <p:tgtEl>
                                          <p:spTgt spid="5939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ssolve">
                                      <p:cBhvr>
                                        <p:cTn id="23" dur="500"/>
                                        <p:tgtEl>
                                          <p:spTgt spid="1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ssolve">
                                      <p:cBhvr>
                                        <p:cTn id="31" dur="500"/>
                                        <p:tgtEl>
                                          <p:spTgt spid="1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dissolve">
                                      <p:cBhvr>
                                        <p:cTn id="39" dur="500"/>
                                        <p:tgtEl>
                                          <p:spTgt spid="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dissolve">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dissolve">
                                      <p:cBhvr>
                                        <p:cTn id="49" dur="500"/>
                                        <p:tgtEl>
                                          <p:spTgt spid="2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dissolve">
                                      <p:cBhvr>
                                        <p:cTn id="5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9393" grpId="0" animBg="1"/>
      <p:bldP spid="16" grpId="0" animBg="1"/>
      <p:bldP spid="17" grpId="0" animBg="1"/>
      <p:bldP spid="18" grpId="0" animBg="1"/>
      <p:bldP spid="19" grpId="0" animBg="1"/>
      <p:bldP spid="20" grpId="0" animBg="1"/>
      <p:bldP spid="2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Заголовок 1"/>
          <p:cNvSpPr>
            <a:spLocks noGrp="1"/>
          </p:cNvSpPr>
          <p:nvPr>
            <p:ph type="title"/>
          </p:nvPr>
        </p:nvSpPr>
        <p:spPr>
          <a:xfrm>
            <a:off x="311150" y="301625"/>
            <a:ext cx="8375650" cy="471488"/>
          </a:xfrm>
        </p:spPr>
        <p:txBody>
          <a:bodyPr/>
          <a:lstStyle/>
          <a:p>
            <a:r>
              <a:rPr lang="ru-RU" altLang="ru-RU" smtClean="0"/>
              <a:t>Алгоритмы сортировки</a:t>
            </a:r>
          </a:p>
        </p:txBody>
      </p:sp>
      <p:sp>
        <p:nvSpPr>
          <p:cNvPr id="52227"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CAD50B89-B842-4885-8901-A8062612464A}" type="slidenum">
              <a:rPr lang="ru-RU" altLang="ru-RU" sz="1400" smtClean="0"/>
              <a:pPr eaLnBrk="1" hangingPunct="1">
                <a:spcBef>
                  <a:spcPct val="0"/>
                </a:spcBef>
                <a:buFontTx/>
                <a:buNone/>
              </a:pPr>
              <a:t>47</a:t>
            </a:fld>
            <a:endParaRPr lang="ru-RU" altLang="ru-RU" sz="1400" smtClean="0"/>
          </a:p>
        </p:txBody>
      </p:sp>
      <p:sp>
        <p:nvSpPr>
          <p:cNvPr id="5222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222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pSp>
        <p:nvGrpSpPr>
          <p:cNvPr id="52230" name="Group 34"/>
          <p:cNvGrpSpPr>
            <a:grpSpLocks/>
          </p:cNvGrpSpPr>
          <p:nvPr/>
        </p:nvGrpSpPr>
        <p:grpSpPr bwMode="auto">
          <a:xfrm>
            <a:off x="373063" y="874713"/>
            <a:ext cx="8426450" cy="1300162"/>
            <a:chOff x="464" y="2126"/>
            <a:chExt cx="5308" cy="819"/>
          </a:xfrm>
        </p:grpSpPr>
        <p:sp>
          <p:nvSpPr>
            <p:cNvPr id="14" name="Text Box 32"/>
            <p:cNvSpPr txBox="1">
              <a:spLocks noChangeArrowheads="1"/>
            </p:cNvSpPr>
            <p:nvPr/>
          </p:nvSpPr>
          <p:spPr bwMode="auto">
            <a:xfrm>
              <a:off x="782" y="2189"/>
              <a:ext cx="4990" cy="756"/>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При использовании операций «сравнить» и «переставить» сложность не может быть меньше </a:t>
              </a:r>
              <a:r>
                <a:rPr lang="en-US" sz="2400" i="1" dirty="0">
                  <a:latin typeface="Times New Roman" pitchFamily="18" charset="0"/>
                  <a:ea typeface="Times New Roman" pitchFamily="18" charset="0"/>
                  <a:cs typeface="Times New Roman" pitchFamily="18" charset="0"/>
                </a:rPr>
                <a:t>O</a:t>
              </a:r>
              <a:r>
                <a:rPr lang="en-US" sz="2400" dirty="0">
                  <a:latin typeface="Times New Roman" pitchFamily="18" charset="0"/>
                  <a:ea typeface="Times New Roman" pitchFamily="18" charset="0"/>
                  <a:cs typeface="Times New Roman" pitchFamily="18" charset="0"/>
                </a:rPr>
                <a:t>(</a:t>
              </a:r>
              <a:r>
                <a:rPr lang="en-US" sz="2400" i="1" dirty="0">
                  <a:latin typeface="Times New Roman" pitchFamily="18" charset="0"/>
                  <a:ea typeface="Times New Roman" pitchFamily="18" charset="0"/>
                  <a:cs typeface="Times New Roman" pitchFamily="18" charset="0"/>
                </a:rPr>
                <a:t>n</a:t>
              </a:r>
              <a:r>
                <a:rPr lang="en-US" sz="2400" i="1" dirty="0">
                  <a:latin typeface="Times New Roman" pitchFamily="18" charset="0"/>
                  <a:ea typeface="Times New Roman" pitchFamily="18" charset="0"/>
                  <a:cs typeface="Times New Roman" pitchFamily="18" charset="0"/>
                  <a:sym typeface="Symbol"/>
                </a:rPr>
                <a:t> </a:t>
              </a:r>
              <a:r>
                <a:rPr lang="en-US" sz="2400" dirty="0">
                  <a:latin typeface="Times New Roman" pitchFamily="18" charset="0"/>
                  <a:ea typeface="Times New Roman" pitchFamily="18" charset="0"/>
                  <a:cs typeface="Times New Roman" pitchFamily="18" charset="0"/>
                  <a:sym typeface="Symbol"/>
                </a:rPr>
                <a:t>log</a:t>
              </a:r>
              <a:r>
                <a:rPr lang="en-US" sz="2400" i="1" dirty="0">
                  <a:latin typeface="Times New Roman" pitchFamily="18" charset="0"/>
                  <a:ea typeface="Times New Roman" pitchFamily="18" charset="0"/>
                  <a:cs typeface="Times New Roman" pitchFamily="18" charset="0"/>
                  <a:sym typeface="Symbol"/>
                </a:rPr>
                <a:t> n</a:t>
              </a:r>
              <a:r>
                <a:rPr lang="en-US" sz="2400" dirty="0">
                  <a:latin typeface="Times New Roman" pitchFamily="18" charset="0"/>
                  <a:ea typeface="Times New Roman" pitchFamily="18" charset="0"/>
                  <a:cs typeface="Times New Roman" pitchFamily="18" charset="0"/>
                </a:rPr>
                <a:t>)</a:t>
              </a:r>
              <a:r>
                <a:rPr lang="en-US" sz="2400" dirty="0"/>
                <a:t>!</a:t>
              </a:r>
              <a:endParaRPr lang="ru-RU" sz="2400" dirty="0"/>
            </a:p>
          </p:txBody>
        </p:sp>
        <p:sp>
          <p:nvSpPr>
            <p:cNvPr id="52241"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
        <p:nvSpPr>
          <p:cNvPr id="29" name="Прямоугольник 28"/>
          <p:cNvSpPr/>
          <p:nvPr/>
        </p:nvSpPr>
        <p:spPr>
          <a:xfrm>
            <a:off x="6765925" y="2405063"/>
            <a:ext cx="1544638" cy="460375"/>
          </a:xfrm>
          <a:prstGeom prst="rect">
            <a:avLst/>
          </a:prstGeom>
          <a:solidFill>
            <a:srgbClr val="FFFF99"/>
          </a:solidFill>
          <a:effectLst>
            <a:outerShdw blurRad="50800" dist="38100" dir="2700000" algn="tl" rotWithShape="0">
              <a:prstClr val="black">
                <a:alpha val="40000"/>
              </a:prstClr>
            </a:outerShdw>
          </a:effectLst>
        </p:spPr>
        <p:txBody>
          <a:bodyPr wrap="none">
            <a:spAutoFit/>
          </a:bodyPr>
          <a:lstStyle/>
          <a:p>
            <a:pPr>
              <a:defRPr/>
            </a:pPr>
            <a:r>
              <a:rPr lang="en-US" sz="2400" i="1" dirty="0">
                <a:solidFill>
                  <a:srgbClr val="000000"/>
                </a:solidFill>
                <a:latin typeface="Times New Roman" pitchFamily="18" charset="0"/>
                <a:ea typeface="Times New Roman" pitchFamily="18" charset="0"/>
                <a:cs typeface="Times New Roman" pitchFamily="18" charset="0"/>
              </a:rPr>
              <a:t>O</a:t>
            </a:r>
            <a:r>
              <a:rPr lang="en-US" sz="2400" dirty="0">
                <a:solidFill>
                  <a:srgbClr val="000000"/>
                </a:solidFill>
                <a:latin typeface="Times New Roman" pitchFamily="18" charset="0"/>
                <a:ea typeface="Times New Roman" pitchFamily="18" charset="0"/>
                <a:cs typeface="Times New Roman" pitchFamily="18" charset="0"/>
              </a:rPr>
              <a:t>(</a:t>
            </a:r>
            <a:r>
              <a:rPr lang="en-US" sz="2400" i="1" dirty="0">
                <a:solidFill>
                  <a:srgbClr val="000000"/>
                </a:solidFill>
                <a:latin typeface="Times New Roman" pitchFamily="18" charset="0"/>
                <a:ea typeface="Times New Roman" pitchFamily="18" charset="0"/>
                <a:cs typeface="Times New Roman" pitchFamily="18" charset="0"/>
              </a:rPr>
              <a:t>n</a:t>
            </a:r>
            <a:r>
              <a:rPr lang="en-US" sz="2400" i="1" dirty="0">
                <a:solidFill>
                  <a:srgbClr val="000000"/>
                </a:solidFill>
                <a:latin typeface="Times New Roman" pitchFamily="18" charset="0"/>
                <a:ea typeface="Times New Roman" pitchFamily="18" charset="0"/>
                <a:cs typeface="Times New Roman" pitchFamily="18" charset="0"/>
                <a:sym typeface="Symbol"/>
              </a:rPr>
              <a:t> </a:t>
            </a:r>
            <a:r>
              <a:rPr lang="en-US" sz="2400" dirty="0">
                <a:solidFill>
                  <a:srgbClr val="000000"/>
                </a:solidFill>
                <a:latin typeface="Times New Roman" pitchFamily="18" charset="0"/>
                <a:ea typeface="Times New Roman" pitchFamily="18" charset="0"/>
                <a:cs typeface="Times New Roman" pitchFamily="18" charset="0"/>
                <a:sym typeface="Symbol"/>
              </a:rPr>
              <a:t>log</a:t>
            </a:r>
            <a:r>
              <a:rPr lang="en-US" sz="2400" i="1" dirty="0">
                <a:solidFill>
                  <a:srgbClr val="000000"/>
                </a:solidFill>
                <a:latin typeface="Times New Roman" pitchFamily="18" charset="0"/>
                <a:ea typeface="Times New Roman" pitchFamily="18" charset="0"/>
                <a:cs typeface="Times New Roman" pitchFamily="18" charset="0"/>
                <a:sym typeface="Symbol"/>
              </a:rPr>
              <a:t> n</a:t>
            </a:r>
            <a:r>
              <a:rPr lang="en-US" sz="2400" dirty="0">
                <a:solidFill>
                  <a:srgbClr val="000000"/>
                </a:solidFill>
                <a:latin typeface="Times New Roman" pitchFamily="18" charset="0"/>
                <a:ea typeface="Times New Roman" pitchFamily="18" charset="0"/>
                <a:cs typeface="Times New Roman" pitchFamily="18" charset="0"/>
              </a:rPr>
              <a:t>)</a:t>
            </a:r>
            <a:endParaRPr lang="ru-RU" dirty="0">
              <a:latin typeface="Arial" pitchFamily="34" charset="0"/>
            </a:endParaRPr>
          </a:p>
        </p:txBody>
      </p:sp>
      <p:sp>
        <p:nvSpPr>
          <p:cNvPr id="32" name="Прямоугольник 31"/>
          <p:cNvSpPr>
            <a:spLocks noChangeArrowheads="1"/>
          </p:cNvSpPr>
          <p:nvPr/>
        </p:nvSpPr>
        <p:spPr bwMode="auto">
          <a:xfrm>
            <a:off x="668338" y="2405063"/>
            <a:ext cx="54625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333399"/>
                </a:solidFill>
              </a:rPr>
              <a:t>Сортировка слиянием </a:t>
            </a:r>
            <a:r>
              <a:rPr lang="ru-RU" altLang="ru-RU" sz="2400"/>
              <a:t>(</a:t>
            </a:r>
            <a:r>
              <a:rPr lang="en-US" altLang="ru-RU" sz="2400" i="1"/>
              <a:t>Merge sort</a:t>
            </a:r>
            <a:r>
              <a:rPr lang="en-US" altLang="ru-RU" sz="2400"/>
              <a:t>)</a:t>
            </a:r>
            <a:endParaRPr lang="ru-RU" altLang="ru-RU" sz="1800"/>
          </a:p>
        </p:txBody>
      </p:sp>
      <p:sp>
        <p:nvSpPr>
          <p:cNvPr id="33" name="Прямоугольник 32"/>
          <p:cNvSpPr/>
          <p:nvPr/>
        </p:nvSpPr>
        <p:spPr>
          <a:xfrm>
            <a:off x="6765925" y="2884488"/>
            <a:ext cx="1544638" cy="461962"/>
          </a:xfrm>
          <a:prstGeom prst="rect">
            <a:avLst/>
          </a:prstGeom>
          <a:solidFill>
            <a:srgbClr val="FFFF99"/>
          </a:solidFill>
          <a:effectLst>
            <a:outerShdw blurRad="50800" dist="38100" dir="2700000" algn="tl" rotWithShape="0">
              <a:prstClr val="black">
                <a:alpha val="40000"/>
              </a:prstClr>
            </a:outerShdw>
          </a:effectLst>
        </p:spPr>
        <p:txBody>
          <a:bodyPr wrap="none">
            <a:spAutoFit/>
          </a:bodyPr>
          <a:lstStyle/>
          <a:p>
            <a:pPr>
              <a:defRPr/>
            </a:pPr>
            <a:r>
              <a:rPr lang="en-US" sz="2400" i="1" dirty="0">
                <a:solidFill>
                  <a:srgbClr val="000000"/>
                </a:solidFill>
                <a:latin typeface="Times New Roman" pitchFamily="18" charset="0"/>
                <a:ea typeface="Times New Roman" pitchFamily="18" charset="0"/>
                <a:cs typeface="Times New Roman" pitchFamily="18" charset="0"/>
              </a:rPr>
              <a:t>O</a:t>
            </a:r>
            <a:r>
              <a:rPr lang="en-US" sz="2400" dirty="0">
                <a:solidFill>
                  <a:srgbClr val="000000"/>
                </a:solidFill>
                <a:latin typeface="Times New Roman" pitchFamily="18" charset="0"/>
                <a:ea typeface="Times New Roman" pitchFamily="18" charset="0"/>
                <a:cs typeface="Times New Roman" pitchFamily="18" charset="0"/>
              </a:rPr>
              <a:t>(</a:t>
            </a:r>
            <a:r>
              <a:rPr lang="en-US" sz="2400" i="1" dirty="0">
                <a:solidFill>
                  <a:srgbClr val="000000"/>
                </a:solidFill>
                <a:latin typeface="Times New Roman" pitchFamily="18" charset="0"/>
                <a:ea typeface="Times New Roman" pitchFamily="18" charset="0"/>
                <a:cs typeface="Times New Roman" pitchFamily="18" charset="0"/>
              </a:rPr>
              <a:t>n</a:t>
            </a:r>
            <a:r>
              <a:rPr lang="en-US" sz="2400" i="1" dirty="0">
                <a:solidFill>
                  <a:srgbClr val="000000"/>
                </a:solidFill>
                <a:latin typeface="Times New Roman" pitchFamily="18" charset="0"/>
                <a:ea typeface="Times New Roman" pitchFamily="18" charset="0"/>
                <a:cs typeface="Times New Roman" pitchFamily="18" charset="0"/>
                <a:sym typeface="Symbol"/>
              </a:rPr>
              <a:t> </a:t>
            </a:r>
            <a:r>
              <a:rPr lang="en-US" sz="2400" dirty="0">
                <a:solidFill>
                  <a:srgbClr val="000000"/>
                </a:solidFill>
                <a:latin typeface="Times New Roman" pitchFamily="18" charset="0"/>
                <a:ea typeface="Times New Roman" pitchFamily="18" charset="0"/>
                <a:cs typeface="Times New Roman" pitchFamily="18" charset="0"/>
                <a:sym typeface="Symbol"/>
              </a:rPr>
              <a:t>log</a:t>
            </a:r>
            <a:r>
              <a:rPr lang="en-US" sz="2400" i="1" dirty="0">
                <a:solidFill>
                  <a:srgbClr val="000000"/>
                </a:solidFill>
                <a:latin typeface="Times New Roman" pitchFamily="18" charset="0"/>
                <a:ea typeface="Times New Roman" pitchFamily="18" charset="0"/>
                <a:cs typeface="Times New Roman" pitchFamily="18" charset="0"/>
                <a:sym typeface="Symbol"/>
              </a:rPr>
              <a:t> n</a:t>
            </a:r>
            <a:r>
              <a:rPr lang="en-US" sz="2400" dirty="0">
                <a:solidFill>
                  <a:srgbClr val="000000"/>
                </a:solidFill>
                <a:latin typeface="Times New Roman" pitchFamily="18" charset="0"/>
                <a:ea typeface="Times New Roman" pitchFamily="18" charset="0"/>
                <a:cs typeface="Times New Roman" pitchFamily="18" charset="0"/>
              </a:rPr>
              <a:t>)</a:t>
            </a:r>
            <a:endParaRPr lang="ru-RU" dirty="0">
              <a:latin typeface="Arial" pitchFamily="34" charset="0"/>
            </a:endParaRPr>
          </a:p>
        </p:txBody>
      </p:sp>
      <p:sp>
        <p:nvSpPr>
          <p:cNvPr id="34" name="Прямоугольник 33"/>
          <p:cNvSpPr>
            <a:spLocks noChangeArrowheads="1"/>
          </p:cNvSpPr>
          <p:nvPr/>
        </p:nvSpPr>
        <p:spPr bwMode="auto">
          <a:xfrm>
            <a:off x="668338" y="2884488"/>
            <a:ext cx="6142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333399"/>
                </a:solidFill>
              </a:rPr>
              <a:t>Пирамидальная сортировка </a:t>
            </a:r>
            <a:r>
              <a:rPr lang="ru-RU" altLang="ru-RU" sz="2400"/>
              <a:t>(</a:t>
            </a:r>
            <a:r>
              <a:rPr lang="en-US" altLang="ru-RU" sz="2400" i="1"/>
              <a:t>Heap sort</a:t>
            </a:r>
            <a:r>
              <a:rPr lang="en-US" altLang="ru-RU" sz="2400"/>
              <a:t>)</a:t>
            </a:r>
            <a:endParaRPr lang="ru-RU" altLang="ru-RU" sz="1800"/>
          </a:p>
        </p:txBody>
      </p:sp>
      <p:sp>
        <p:nvSpPr>
          <p:cNvPr id="35" name="Прямоугольник 34"/>
          <p:cNvSpPr>
            <a:spLocks noChangeArrowheads="1"/>
          </p:cNvSpPr>
          <p:nvPr/>
        </p:nvSpPr>
        <p:spPr bwMode="auto">
          <a:xfrm>
            <a:off x="668338" y="3327400"/>
            <a:ext cx="5060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333399"/>
                </a:solidFill>
              </a:rPr>
              <a:t>Быстрая сортировка </a:t>
            </a:r>
            <a:r>
              <a:rPr lang="ru-RU" altLang="ru-RU" sz="2400"/>
              <a:t>(</a:t>
            </a:r>
            <a:r>
              <a:rPr lang="en-US" altLang="ru-RU" sz="2400" i="1"/>
              <a:t>Quick sort</a:t>
            </a:r>
            <a:r>
              <a:rPr lang="en-US" altLang="ru-RU" sz="2400"/>
              <a:t>)</a:t>
            </a:r>
            <a:endParaRPr lang="ru-RU" altLang="ru-RU" sz="1800"/>
          </a:p>
        </p:txBody>
      </p:sp>
      <p:sp>
        <p:nvSpPr>
          <p:cNvPr id="36" name="Прямоугольник 35"/>
          <p:cNvSpPr>
            <a:spLocks noChangeArrowheads="1"/>
          </p:cNvSpPr>
          <p:nvPr/>
        </p:nvSpPr>
        <p:spPr bwMode="auto">
          <a:xfrm>
            <a:off x="2428875" y="37449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solidFill>
                  <a:srgbClr val="000000"/>
                </a:solidFill>
              </a:rPr>
              <a:t>в среднем</a:t>
            </a:r>
            <a:endParaRPr lang="ru-RU" altLang="ru-RU" sz="1800"/>
          </a:p>
        </p:txBody>
      </p:sp>
      <p:sp>
        <p:nvSpPr>
          <p:cNvPr id="37" name="Прямоугольник 36"/>
          <p:cNvSpPr>
            <a:spLocks noChangeArrowheads="1"/>
          </p:cNvSpPr>
          <p:nvPr/>
        </p:nvSpPr>
        <p:spPr bwMode="auto">
          <a:xfrm>
            <a:off x="1470025" y="4251325"/>
            <a:ext cx="2614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solidFill>
                  <a:srgbClr val="000000"/>
                </a:solidFill>
              </a:rPr>
              <a:t>в худшем случае</a:t>
            </a:r>
            <a:endParaRPr lang="ru-RU" altLang="ru-RU" sz="1800"/>
          </a:p>
        </p:txBody>
      </p:sp>
      <p:sp>
        <p:nvSpPr>
          <p:cNvPr id="38" name="Прямоугольник 37"/>
          <p:cNvSpPr/>
          <p:nvPr/>
        </p:nvSpPr>
        <p:spPr>
          <a:xfrm>
            <a:off x="4113213" y="3744913"/>
            <a:ext cx="1544637" cy="461962"/>
          </a:xfrm>
          <a:prstGeom prst="rect">
            <a:avLst/>
          </a:prstGeom>
          <a:solidFill>
            <a:srgbClr val="FFFF99"/>
          </a:solidFill>
          <a:effectLst>
            <a:outerShdw blurRad="50800" dist="38100" dir="2700000" algn="tl" rotWithShape="0">
              <a:prstClr val="black">
                <a:alpha val="40000"/>
              </a:prstClr>
            </a:outerShdw>
          </a:effectLst>
        </p:spPr>
        <p:txBody>
          <a:bodyPr wrap="none">
            <a:spAutoFit/>
          </a:bodyPr>
          <a:lstStyle/>
          <a:p>
            <a:pPr>
              <a:defRPr/>
            </a:pPr>
            <a:r>
              <a:rPr lang="en-US" sz="2400" i="1" dirty="0">
                <a:solidFill>
                  <a:srgbClr val="000000"/>
                </a:solidFill>
                <a:latin typeface="Times New Roman" pitchFamily="18" charset="0"/>
                <a:ea typeface="Times New Roman" pitchFamily="18" charset="0"/>
                <a:cs typeface="Times New Roman" pitchFamily="18" charset="0"/>
              </a:rPr>
              <a:t>O</a:t>
            </a:r>
            <a:r>
              <a:rPr lang="en-US" sz="2400" dirty="0">
                <a:solidFill>
                  <a:srgbClr val="000000"/>
                </a:solidFill>
                <a:latin typeface="Times New Roman" pitchFamily="18" charset="0"/>
                <a:ea typeface="Times New Roman" pitchFamily="18" charset="0"/>
                <a:cs typeface="Times New Roman" pitchFamily="18" charset="0"/>
              </a:rPr>
              <a:t>(</a:t>
            </a:r>
            <a:r>
              <a:rPr lang="en-US" sz="2400" i="1" dirty="0">
                <a:solidFill>
                  <a:srgbClr val="000000"/>
                </a:solidFill>
                <a:latin typeface="Times New Roman" pitchFamily="18" charset="0"/>
                <a:ea typeface="Times New Roman" pitchFamily="18" charset="0"/>
                <a:cs typeface="Times New Roman" pitchFamily="18" charset="0"/>
              </a:rPr>
              <a:t>n</a:t>
            </a:r>
            <a:r>
              <a:rPr lang="en-US" sz="2400" i="1" dirty="0">
                <a:solidFill>
                  <a:srgbClr val="000000"/>
                </a:solidFill>
                <a:latin typeface="Times New Roman" pitchFamily="18" charset="0"/>
                <a:ea typeface="Times New Roman" pitchFamily="18" charset="0"/>
                <a:cs typeface="Times New Roman" pitchFamily="18" charset="0"/>
                <a:sym typeface="Symbol"/>
              </a:rPr>
              <a:t> </a:t>
            </a:r>
            <a:r>
              <a:rPr lang="en-US" sz="2400" dirty="0">
                <a:solidFill>
                  <a:srgbClr val="000000"/>
                </a:solidFill>
                <a:latin typeface="Times New Roman" pitchFamily="18" charset="0"/>
                <a:ea typeface="Times New Roman" pitchFamily="18" charset="0"/>
                <a:cs typeface="Times New Roman" pitchFamily="18" charset="0"/>
                <a:sym typeface="Symbol"/>
              </a:rPr>
              <a:t>log</a:t>
            </a:r>
            <a:r>
              <a:rPr lang="en-US" sz="2400" i="1" dirty="0">
                <a:solidFill>
                  <a:srgbClr val="000000"/>
                </a:solidFill>
                <a:latin typeface="Times New Roman" pitchFamily="18" charset="0"/>
                <a:ea typeface="Times New Roman" pitchFamily="18" charset="0"/>
                <a:cs typeface="Times New Roman" pitchFamily="18" charset="0"/>
                <a:sym typeface="Symbol"/>
              </a:rPr>
              <a:t> n</a:t>
            </a:r>
            <a:r>
              <a:rPr lang="en-US" sz="2400" dirty="0">
                <a:solidFill>
                  <a:srgbClr val="000000"/>
                </a:solidFill>
                <a:latin typeface="Times New Roman" pitchFamily="18" charset="0"/>
                <a:ea typeface="Times New Roman" pitchFamily="18" charset="0"/>
                <a:cs typeface="Times New Roman" pitchFamily="18" charset="0"/>
              </a:rPr>
              <a:t>)</a:t>
            </a:r>
            <a:endParaRPr lang="ru-RU" dirty="0">
              <a:latin typeface="Arial" pitchFamily="34" charset="0"/>
            </a:endParaRPr>
          </a:p>
        </p:txBody>
      </p:sp>
      <p:sp>
        <p:nvSpPr>
          <p:cNvPr id="39" name="Прямоугольник 38"/>
          <p:cNvSpPr/>
          <p:nvPr/>
        </p:nvSpPr>
        <p:spPr>
          <a:xfrm>
            <a:off x="4113213" y="4251325"/>
            <a:ext cx="869950" cy="461963"/>
          </a:xfrm>
          <a:prstGeom prst="rect">
            <a:avLst/>
          </a:prstGeom>
          <a:solidFill>
            <a:srgbClr val="FFFF99"/>
          </a:solidFill>
          <a:effectLst>
            <a:outerShdw blurRad="50800" dist="38100" dir="2700000" algn="tl" rotWithShape="0">
              <a:prstClr val="black">
                <a:alpha val="40000"/>
              </a:prstClr>
            </a:outerShdw>
          </a:effectLst>
        </p:spPr>
        <p:txBody>
          <a:bodyPr wrap="none">
            <a:spAutoFit/>
          </a:bodyPr>
          <a:lstStyle/>
          <a:p>
            <a:pPr>
              <a:defRPr/>
            </a:pPr>
            <a:r>
              <a:rPr lang="en-US" sz="2400" i="1" dirty="0">
                <a:solidFill>
                  <a:srgbClr val="000000"/>
                </a:solidFill>
                <a:latin typeface="Times New Roman" pitchFamily="18" charset="0"/>
                <a:ea typeface="Times New Roman" pitchFamily="18" charset="0"/>
                <a:cs typeface="Times New Roman" pitchFamily="18" charset="0"/>
              </a:rPr>
              <a:t>O</a:t>
            </a:r>
            <a:r>
              <a:rPr lang="en-US" sz="2400" dirty="0">
                <a:solidFill>
                  <a:srgbClr val="000000"/>
                </a:solidFill>
                <a:latin typeface="Times New Roman" pitchFamily="18" charset="0"/>
                <a:ea typeface="Times New Roman" pitchFamily="18" charset="0"/>
                <a:cs typeface="Times New Roman" pitchFamily="18" charset="0"/>
              </a:rPr>
              <a:t>(</a:t>
            </a:r>
            <a:r>
              <a:rPr lang="en-US" sz="2400" i="1" dirty="0">
                <a:solidFill>
                  <a:srgbClr val="000000"/>
                </a:solidFill>
                <a:latin typeface="Times New Roman" pitchFamily="18" charset="0"/>
                <a:ea typeface="Times New Roman" pitchFamily="18" charset="0"/>
                <a:cs typeface="Times New Roman" pitchFamily="18" charset="0"/>
              </a:rPr>
              <a:t>n</a:t>
            </a:r>
            <a:r>
              <a:rPr lang="en-US" sz="2400" baseline="30000" dirty="0">
                <a:solidFill>
                  <a:srgbClr val="000000"/>
                </a:solidFill>
                <a:latin typeface="Times New Roman" pitchFamily="18" charset="0"/>
                <a:ea typeface="Times New Roman" pitchFamily="18" charset="0"/>
                <a:cs typeface="Times New Roman" pitchFamily="18" charset="0"/>
                <a:sym typeface="Symbol"/>
              </a:rPr>
              <a:t>2</a:t>
            </a:r>
            <a:r>
              <a:rPr lang="en-US" sz="2400" dirty="0">
                <a:solidFill>
                  <a:srgbClr val="000000"/>
                </a:solidFill>
                <a:latin typeface="Times New Roman" pitchFamily="18" charset="0"/>
                <a:ea typeface="Times New Roman" pitchFamily="18" charset="0"/>
                <a:cs typeface="Times New Roman" pitchFamily="18" charset="0"/>
              </a:rPr>
              <a:t>)</a:t>
            </a:r>
            <a:endParaRPr lang="ru-RU"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dissolve">
                                      <p:cBhvr>
                                        <p:cTn id="10" dur="500"/>
                                        <p:tgtEl>
                                          <p:spTgt spid="2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dissolve">
                                      <p:cBhvr>
                                        <p:cTn id="18" dur="500"/>
                                        <p:tgtEl>
                                          <p:spTgt spid="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dissolve">
                                      <p:cBhvr>
                                        <p:cTn id="23" dur="500"/>
                                        <p:tgtEl>
                                          <p:spTgt spid="3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dissolve">
                                      <p:cBhvr>
                                        <p:cTn id="31" dur="500"/>
                                        <p:tgtEl>
                                          <p:spTgt spid="3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dissolve">
                                      <p:cBhvr>
                                        <p:cTn id="3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p:bldP spid="33" grpId="0" animBg="1"/>
      <p:bldP spid="34" grpId="0"/>
      <p:bldP spid="35" grpId="0"/>
      <p:bldP spid="36" grpId="0"/>
      <p:bldP spid="37" grpId="0"/>
      <p:bldP spid="38" grpId="0" animBg="1"/>
      <p:bldP spid="3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300038" y="1760538"/>
            <a:ext cx="8653462" cy="1487487"/>
          </a:xfrm>
        </p:spPr>
        <p:txBody>
          <a:bodyPr/>
          <a:lstStyle/>
          <a:p>
            <a:pPr eaLnBrk="1" hangingPunct="1"/>
            <a:r>
              <a:rPr lang="ru-RU" altLang="ru-RU" sz="6000" smtClean="0">
                <a:solidFill>
                  <a:schemeClr val="accent2"/>
                </a:solidFill>
              </a:rPr>
              <a:t>Элементы теории алгоритмов</a:t>
            </a:r>
          </a:p>
        </p:txBody>
      </p:sp>
      <p:sp>
        <p:nvSpPr>
          <p:cNvPr id="53252" name="Rectangle 4"/>
          <p:cNvSpPr>
            <a:spLocks noGrp="1" noChangeArrowheads="1"/>
          </p:cNvSpPr>
          <p:nvPr>
            <p:ph type="subTitle" idx="1"/>
          </p:nvPr>
        </p:nvSpPr>
        <p:spPr>
          <a:xfrm>
            <a:off x="838200" y="4387850"/>
            <a:ext cx="7991475" cy="1381125"/>
          </a:xfrm>
        </p:spPr>
        <p:txBody>
          <a:bodyPr/>
          <a:lstStyle/>
          <a:p>
            <a:pPr marL="1257300" indent="-1257300" algn="l" eaLnBrk="1" hangingPunct="1">
              <a:lnSpc>
                <a:spcPct val="90000"/>
              </a:lnSpc>
              <a:defRPr/>
            </a:pPr>
            <a:r>
              <a:rPr lang="ru-RU" smtClean="0">
                <a:solidFill>
                  <a:srgbClr val="000000"/>
                </a:solidFill>
              </a:rPr>
              <a:t>§ 37</a:t>
            </a:r>
            <a:r>
              <a:rPr lang="en-US" smtClean="0">
                <a:solidFill>
                  <a:srgbClr val="000000"/>
                </a:solidFill>
              </a:rPr>
              <a:t>.</a:t>
            </a:r>
            <a:r>
              <a:rPr lang="ru-RU" smtClean="0">
                <a:solidFill>
                  <a:srgbClr val="000000"/>
                </a:solidFill>
              </a:rPr>
              <a:t> Доказательство правильности программ</a:t>
            </a:r>
          </a:p>
        </p:txBody>
      </p:sp>
      <p:sp>
        <p:nvSpPr>
          <p:cNvPr id="2" name="Номер слайда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F90E60C6-1488-43DB-8BE1-998ABDFA86E6}" type="slidenum">
              <a:rPr lang="ru-RU" altLang="ru-RU" sz="1400" smtClean="0"/>
              <a:pPr eaLnBrk="1" hangingPunct="1">
                <a:spcBef>
                  <a:spcPct val="0"/>
                </a:spcBef>
                <a:buFontTx/>
                <a:buNone/>
              </a:pPr>
              <a:t>48</a:t>
            </a:fld>
            <a:endParaRPr lang="ru-RU" altLang="ru-RU" sz="14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Заголовок 4"/>
          <p:cNvSpPr>
            <a:spLocks noGrp="1"/>
          </p:cNvSpPr>
          <p:nvPr>
            <p:ph type="title"/>
          </p:nvPr>
        </p:nvSpPr>
        <p:spPr>
          <a:xfrm>
            <a:off x="311150" y="301625"/>
            <a:ext cx="8375650" cy="471488"/>
          </a:xfrm>
        </p:spPr>
        <p:txBody>
          <a:bodyPr/>
          <a:lstStyle/>
          <a:p>
            <a:r>
              <a:rPr lang="ru-RU" altLang="ru-RU" smtClean="0"/>
              <a:t>Как доказать правильность программы?</a:t>
            </a:r>
          </a:p>
        </p:txBody>
      </p:sp>
      <p:sp>
        <p:nvSpPr>
          <p:cNvPr id="54275" name="Номер слайда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EDB62E9C-28FA-4D9D-8036-57E0DEBF68FE}" type="slidenum">
              <a:rPr lang="ru-RU" altLang="ru-RU" sz="1400" smtClean="0"/>
              <a:pPr eaLnBrk="1" hangingPunct="1">
                <a:spcBef>
                  <a:spcPct val="0"/>
                </a:spcBef>
                <a:buFontTx/>
                <a:buNone/>
              </a:pPr>
              <a:t>49</a:t>
            </a:fld>
            <a:endParaRPr lang="ru-RU" altLang="ru-RU" sz="1400" smtClean="0"/>
          </a:p>
        </p:txBody>
      </p:sp>
      <p:sp>
        <p:nvSpPr>
          <p:cNvPr id="6" name="Прямоугольник 5"/>
          <p:cNvSpPr>
            <a:spLocks noChangeArrowheads="1"/>
          </p:cNvSpPr>
          <p:nvPr/>
        </p:nvSpPr>
        <p:spPr bwMode="auto">
          <a:xfrm>
            <a:off x="484188" y="2857500"/>
            <a:ext cx="65690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t>«</a:t>
            </a:r>
            <a:r>
              <a:rPr lang="ru-RU" altLang="ru-RU" sz="2400" i="1"/>
              <a:t>Отладка может показать лишь наличие ошибок и никогда их отсутствие</a:t>
            </a:r>
            <a:r>
              <a:rPr lang="ru-RU" altLang="ru-RU" sz="2400"/>
              <a:t>».</a:t>
            </a:r>
          </a:p>
        </p:txBody>
      </p:sp>
      <p:sp>
        <p:nvSpPr>
          <p:cNvPr id="7" name="Прямоугольник 6"/>
          <p:cNvSpPr/>
          <p:nvPr/>
        </p:nvSpPr>
        <p:spPr>
          <a:xfrm>
            <a:off x="401638" y="806450"/>
            <a:ext cx="8391525" cy="1200150"/>
          </a:xfrm>
          <a:prstGeom prst="rect">
            <a:avLst/>
          </a:prstGeom>
        </p:spPr>
        <p:txBody>
          <a:bodyPr>
            <a:spAutoFit/>
          </a:bodyPr>
          <a:lstStyle/>
          <a:p>
            <a:pPr marL="360363" indent="-360363">
              <a:defRPr/>
            </a:pPr>
            <a:r>
              <a:rPr lang="ru-RU" sz="2400" b="1" dirty="0">
                <a:latin typeface="+mn-lt"/>
              </a:rPr>
              <a:t>Тестирование</a:t>
            </a:r>
            <a:r>
              <a:rPr lang="ru-RU" sz="2400" dirty="0">
                <a:latin typeface="+mn-lt"/>
              </a:rPr>
              <a:t> – проверка работы программы с помощью набора тестовых данных, для которых известен правильный результат.</a:t>
            </a:r>
          </a:p>
        </p:txBody>
      </p:sp>
      <p:grpSp>
        <p:nvGrpSpPr>
          <p:cNvPr id="2" name="Group 34"/>
          <p:cNvGrpSpPr>
            <a:grpSpLocks/>
          </p:cNvGrpSpPr>
          <p:nvPr/>
        </p:nvGrpSpPr>
        <p:grpSpPr bwMode="auto">
          <a:xfrm>
            <a:off x="473075" y="2033588"/>
            <a:ext cx="7954963" cy="663575"/>
            <a:chOff x="464" y="2126"/>
            <a:chExt cx="5011" cy="418"/>
          </a:xfrm>
        </p:grpSpPr>
        <p:sp>
          <p:nvSpPr>
            <p:cNvPr id="9" name="Text Box 32"/>
            <p:cNvSpPr txBox="1">
              <a:spLocks noChangeArrowheads="1"/>
            </p:cNvSpPr>
            <p:nvPr/>
          </p:nvSpPr>
          <p:spPr bwMode="auto">
            <a:xfrm>
              <a:off x="782" y="2189"/>
              <a:ext cx="4693"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Может ли тестирование доказать правильность?</a:t>
              </a:r>
            </a:p>
          </p:txBody>
        </p:sp>
        <p:sp>
          <p:nvSpPr>
            <p:cNvPr id="54287"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grpSp>
        <p:nvGrpSpPr>
          <p:cNvPr id="3" name="Группа 13"/>
          <p:cNvGrpSpPr>
            <a:grpSpLocks/>
          </p:cNvGrpSpPr>
          <p:nvPr/>
        </p:nvGrpSpPr>
        <p:grpSpPr bwMode="auto">
          <a:xfrm>
            <a:off x="7118350" y="2681288"/>
            <a:ext cx="1714500" cy="2271712"/>
            <a:chOff x="5579984" y="3486528"/>
            <a:chExt cx="1714500" cy="2271713"/>
          </a:xfrm>
        </p:grpSpPr>
        <p:sp>
          <p:nvSpPr>
            <p:cNvPr id="54284" name="Rectangle 3"/>
            <p:cNvSpPr>
              <a:spLocks noChangeArrowheads="1"/>
            </p:cNvSpPr>
            <p:nvPr/>
          </p:nvSpPr>
          <p:spPr bwMode="auto">
            <a:xfrm>
              <a:off x="5579984" y="5362056"/>
              <a:ext cx="1714500" cy="396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spcAft>
                  <a:spcPts val="1000"/>
                </a:spcAft>
                <a:buFontTx/>
                <a:buNone/>
              </a:pPr>
              <a:r>
                <a:rPr lang="ru-RU" altLang="ru-RU" sz="2000">
                  <a:latin typeface="Calibri" pitchFamily="34" charset="0"/>
                </a:rPr>
                <a:t>Э.В. Дейкстра</a:t>
              </a:r>
              <a:endParaRPr lang="ru-RU" altLang="ru-RU" sz="4800"/>
            </a:p>
          </p:txBody>
        </p:sp>
        <p:pic>
          <p:nvPicPr>
            <p:cNvPr id="542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4609" y="3486528"/>
              <a:ext cx="1365250" cy="188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Прямоугольник 14"/>
          <p:cNvSpPr>
            <a:spLocks noChangeArrowheads="1"/>
          </p:cNvSpPr>
          <p:nvPr/>
        </p:nvSpPr>
        <p:spPr bwMode="auto">
          <a:xfrm>
            <a:off x="484188" y="3919538"/>
            <a:ext cx="3922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solidFill>
                  <a:srgbClr val="000000"/>
                </a:solidFill>
              </a:rPr>
              <a:t>Поиск максимума из трёх:</a:t>
            </a:r>
            <a:endParaRPr lang="ru-RU" altLang="ru-RU" sz="1800"/>
          </a:p>
        </p:txBody>
      </p:sp>
      <p:sp>
        <p:nvSpPr>
          <p:cNvPr id="64518" name="Rectangle 6"/>
          <p:cNvSpPr>
            <a:spLocks noChangeArrowheads="1"/>
          </p:cNvSpPr>
          <p:nvPr/>
        </p:nvSpPr>
        <p:spPr bwMode="auto">
          <a:xfrm>
            <a:off x="488950" y="4422775"/>
            <a:ext cx="6554788" cy="830263"/>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indent="90488" eaLnBrk="0" hangingPunct="0">
              <a:defRPr/>
            </a:pPr>
            <a:r>
              <a:rPr lang="ru-RU" sz="2400" b="1" dirty="0">
                <a:latin typeface="Courier New" pitchFamily="49" charset="0"/>
                <a:ea typeface="Times New Roman" pitchFamily="18" charset="0"/>
                <a:cs typeface="Courier New" pitchFamily="49" charset="0"/>
              </a:rPr>
              <a:t>если </a:t>
            </a:r>
            <a:r>
              <a:rPr lang="ru-RU" sz="2400" b="1" dirty="0" err="1">
                <a:latin typeface="Courier New" pitchFamily="49" charset="0"/>
                <a:ea typeface="Times New Roman" pitchFamily="18" charset="0"/>
                <a:cs typeface="Courier New" pitchFamily="49" charset="0"/>
              </a:rPr>
              <a:t>a</a:t>
            </a:r>
            <a:r>
              <a:rPr lang="ru-RU" sz="2400" b="1" dirty="0">
                <a:latin typeface="Courier New" pitchFamily="49" charset="0"/>
                <a:ea typeface="Times New Roman" pitchFamily="18" charset="0"/>
                <a:cs typeface="Courier New" pitchFamily="49" charset="0"/>
              </a:rPr>
              <a:t> &gt; </a:t>
            </a:r>
            <a:r>
              <a:rPr lang="ru-RU" sz="2400" b="1" dirty="0" err="1">
                <a:latin typeface="Courier New" pitchFamily="49" charset="0"/>
                <a:ea typeface="Times New Roman" pitchFamily="18" charset="0"/>
                <a:cs typeface="Courier New" pitchFamily="49" charset="0"/>
              </a:rPr>
              <a:t>b</a:t>
            </a:r>
            <a:r>
              <a:rPr lang="ru-RU" sz="2400" b="1" dirty="0">
                <a:latin typeface="Courier New" pitchFamily="49" charset="0"/>
                <a:ea typeface="Times New Roman" pitchFamily="18" charset="0"/>
                <a:cs typeface="Courier New" pitchFamily="49" charset="0"/>
              </a:rPr>
              <a:t> то M:=</a:t>
            </a:r>
            <a:r>
              <a:rPr lang="ru-RU" sz="2400" b="1" dirty="0">
                <a:latin typeface="Calibri" pitchFamily="34" charset="0"/>
                <a:ea typeface="Times New Roman" pitchFamily="18" charset="0"/>
                <a:cs typeface="Courier New" pitchFamily="49" charset="0"/>
              </a:rPr>
              <a:t> </a:t>
            </a:r>
            <a:r>
              <a:rPr lang="ru-RU" sz="2400" b="1" dirty="0" err="1">
                <a:latin typeface="Courier New" pitchFamily="49" charset="0"/>
                <a:ea typeface="Times New Roman" pitchFamily="18" charset="0"/>
                <a:cs typeface="Courier New" pitchFamily="49" charset="0"/>
              </a:rPr>
              <a:t>a</a:t>
            </a:r>
            <a:r>
              <a:rPr lang="ru-RU" sz="2400" b="1" dirty="0">
                <a:latin typeface="Courier New" pitchFamily="49" charset="0"/>
                <a:ea typeface="Times New Roman" pitchFamily="18" charset="0"/>
                <a:cs typeface="Courier New" pitchFamily="49" charset="0"/>
              </a:rPr>
              <a:t> иначе </a:t>
            </a:r>
            <a:r>
              <a:rPr lang="en-US" sz="2400" b="1" dirty="0">
                <a:latin typeface="Courier New" pitchFamily="49" charset="0"/>
                <a:ea typeface="Times New Roman" pitchFamily="18" charset="0"/>
                <a:cs typeface="Courier New" pitchFamily="49" charset="0"/>
              </a:rPr>
              <a:t>M</a:t>
            </a:r>
            <a:r>
              <a:rPr lang="ru-RU" sz="2400" b="1" dirty="0">
                <a:latin typeface="Courier New" pitchFamily="49" charset="0"/>
                <a:ea typeface="Times New Roman" pitchFamily="18" charset="0"/>
                <a:cs typeface="Courier New" pitchFamily="49" charset="0"/>
              </a:rPr>
              <a:t>:=</a:t>
            </a:r>
            <a:r>
              <a:rPr lang="ru-RU" sz="2400" b="1" dirty="0">
                <a:latin typeface="Calibri" pitchFamily="34" charset="0"/>
                <a:ea typeface="Times New Roman" pitchFamily="18" charset="0"/>
                <a:cs typeface="Courier New" pitchFamily="49" charset="0"/>
              </a:rPr>
              <a:t> </a:t>
            </a:r>
            <a:r>
              <a:rPr lang="ru-RU" sz="2400" b="1" dirty="0" err="1">
                <a:latin typeface="Courier New" pitchFamily="49" charset="0"/>
                <a:ea typeface="Times New Roman" pitchFamily="18" charset="0"/>
                <a:cs typeface="Courier New" pitchFamily="49" charset="0"/>
              </a:rPr>
              <a:t>b</a:t>
            </a:r>
            <a:r>
              <a:rPr lang="ru-RU" sz="2400" b="1" dirty="0">
                <a:latin typeface="Courier New" pitchFamily="49" charset="0"/>
                <a:ea typeface="Times New Roman" pitchFamily="18" charset="0"/>
                <a:cs typeface="Courier New" pitchFamily="49" charset="0"/>
              </a:rPr>
              <a:t> все</a:t>
            </a:r>
            <a:endParaRPr lang="ru-RU" sz="2400" dirty="0">
              <a:latin typeface="Arial" pitchFamily="34" charset="0"/>
            </a:endParaRPr>
          </a:p>
          <a:p>
            <a:pPr indent="90488" eaLnBrk="0" hangingPunct="0">
              <a:defRPr/>
            </a:pPr>
            <a:r>
              <a:rPr lang="ru-RU" sz="2400" b="1" dirty="0">
                <a:latin typeface="Courier New" pitchFamily="49" charset="0"/>
                <a:ea typeface="Times New Roman" pitchFamily="18" charset="0"/>
                <a:cs typeface="Courier New" pitchFamily="49" charset="0"/>
              </a:rPr>
              <a:t>если </a:t>
            </a:r>
            <a:r>
              <a:rPr lang="en-US" sz="2400" b="1" dirty="0">
                <a:latin typeface="Courier New" pitchFamily="49" charset="0"/>
                <a:ea typeface="Times New Roman" pitchFamily="18" charset="0"/>
                <a:cs typeface="Courier New" pitchFamily="49" charset="0"/>
              </a:rPr>
              <a:t>b</a:t>
            </a:r>
            <a:r>
              <a:rPr lang="ru-RU" sz="2400" b="1" dirty="0">
                <a:latin typeface="Courier New" pitchFamily="49" charset="0"/>
                <a:ea typeface="Times New Roman" pitchFamily="18" charset="0"/>
                <a:cs typeface="Courier New" pitchFamily="49" charset="0"/>
              </a:rPr>
              <a:t> &gt; </a:t>
            </a:r>
            <a:r>
              <a:rPr lang="en-US" sz="2400" b="1" dirty="0">
                <a:latin typeface="Courier New" pitchFamily="49" charset="0"/>
                <a:ea typeface="Times New Roman" pitchFamily="18" charset="0"/>
                <a:cs typeface="Courier New" pitchFamily="49" charset="0"/>
              </a:rPr>
              <a:t>c</a:t>
            </a:r>
            <a:r>
              <a:rPr lang="ru-RU" sz="2400" b="1" dirty="0">
                <a:latin typeface="Courier New" pitchFamily="49" charset="0"/>
                <a:ea typeface="Times New Roman" pitchFamily="18" charset="0"/>
                <a:cs typeface="Courier New" pitchFamily="49" charset="0"/>
              </a:rPr>
              <a:t> то M:=</a:t>
            </a:r>
            <a:r>
              <a:rPr lang="ru-RU" sz="2400" b="1" dirty="0">
                <a:latin typeface="Calibri" pitchFamily="34" charset="0"/>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b</a:t>
            </a:r>
            <a:r>
              <a:rPr lang="ru-RU" sz="2400" b="1" dirty="0">
                <a:latin typeface="Courier New" pitchFamily="49" charset="0"/>
                <a:ea typeface="Times New Roman" pitchFamily="18" charset="0"/>
                <a:cs typeface="Courier New" pitchFamily="49" charset="0"/>
              </a:rPr>
              <a:t> иначе </a:t>
            </a:r>
            <a:r>
              <a:rPr lang="en-US" sz="2400" b="1" dirty="0">
                <a:latin typeface="Courier New" pitchFamily="49" charset="0"/>
                <a:ea typeface="Times New Roman" pitchFamily="18" charset="0"/>
                <a:cs typeface="Courier New" pitchFamily="49" charset="0"/>
              </a:rPr>
              <a:t>M</a:t>
            </a:r>
            <a:r>
              <a:rPr lang="ru-RU" sz="2400" b="1" dirty="0">
                <a:latin typeface="Courier New" pitchFamily="49" charset="0"/>
                <a:ea typeface="Times New Roman" pitchFamily="18" charset="0"/>
                <a:cs typeface="Courier New" pitchFamily="49" charset="0"/>
              </a:rPr>
              <a:t>:=</a:t>
            </a:r>
            <a:r>
              <a:rPr lang="ru-RU" sz="2400" b="1" dirty="0">
                <a:latin typeface="Calibri" pitchFamily="34" charset="0"/>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c</a:t>
            </a:r>
            <a:r>
              <a:rPr lang="ru-RU" sz="2400" b="1" dirty="0">
                <a:latin typeface="Courier New" pitchFamily="49" charset="0"/>
                <a:ea typeface="Times New Roman" pitchFamily="18" charset="0"/>
                <a:cs typeface="Courier New" pitchFamily="49" charset="0"/>
              </a:rPr>
              <a:t> все</a:t>
            </a:r>
            <a:endParaRPr lang="ru-RU" sz="2400" dirty="0">
              <a:latin typeface="Arial" pitchFamily="34" charset="0"/>
            </a:endParaRPr>
          </a:p>
        </p:txBody>
      </p:sp>
      <p:sp>
        <p:nvSpPr>
          <p:cNvPr id="18" name="Прямоугольник 17"/>
          <p:cNvSpPr>
            <a:spLocks noChangeArrowheads="1"/>
          </p:cNvSpPr>
          <p:nvPr/>
        </p:nvSpPr>
        <p:spPr bwMode="auto">
          <a:xfrm>
            <a:off x="484188" y="5278438"/>
            <a:ext cx="80406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solidFill>
                  <a:srgbClr val="000000"/>
                </a:solidFill>
              </a:rPr>
              <a:t>Тесты проходят: </a:t>
            </a:r>
            <a:r>
              <a:rPr lang="pt-BR" altLang="ru-RU" sz="2400">
                <a:solidFill>
                  <a:srgbClr val="000000"/>
                </a:solidFill>
              </a:rPr>
              <a:t>(</a:t>
            </a:r>
            <a:r>
              <a:rPr lang="pt-BR" altLang="ru-RU" sz="2800" i="1">
                <a:solidFill>
                  <a:srgbClr val="000000"/>
                </a:solidFill>
                <a:latin typeface="Times New Roman" pitchFamily="18" charset="0"/>
                <a:cs typeface="Times New Roman" pitchFamily="18" charset="0"/>
              </a:rPr>
              <a:t>a</a:t>
            </a:r>
            <a:r>
              <a:rPr lang="pt-BR" altLang="ru-RU" sz="2400">
                <a:solidFill>
                  <a:srgbClr val="000000"/>
                </a:solidFill>
              </a:rPr>
              <a:t>,</a:t>
            </a:r>
            <a:r>
              <a:rPr lang="pt-BR" altLang="ru-RU" sz="2800" i="1">
                <a:solidFill>
                  <a:srgbClr val="000000"/>
                </a:solidFill>
                <a:latin typeface="Times New Roman" pitchFamily="18" charset="0"/>
                <a:cs typeface="Times New Roman" pitchFamily="18" charset="0"/>
              </a:rPr>
              <a:t>b</a:t>
            </a:r>
            <a:r>
              <a:rPr lang="pt-BR" altLang="ru-RU" sz="2400">
                <a:solidFill>
                  <a:srgbClr val="000000"/>
                </a:solidFill>
              </a:rPr>
              <a:t>,</a:t>
            </a:r>
            <a:r>
              <a:rPr lang="pt-BR" altLang="ru-RU" sz="2800" i="1">
                <a:solidFill>
                  <a:srgbClr val="000000"/>
                </a:solidFill>
                <a:latin typeface="Times New Roman" pitchFamily="18" charset="0"/>
                <a:cs typeface="Times New Roman" pitchFamily="18" charset="0"/>
              </a:rPr>
              <a:t>c</a:t>
            </a:r>
            <a:r>
              <a:rPr lang="pt-BR" altLang="ru-RU" sz="2400">
                <a:solidFill>
                  <a:srgbClr val="000000"/>
                </a:solidFill>
              </a:rPr>
              <a:t>) = (1,2,3), (1,3,2), (2,1,3) и (2,3,1)</a:t>
            </a:r>
            <a:endParaRPr lang="ru-RU" altLang="ru-RU" sz="1800"/>
          </a:p>
        </p:txBody>
      </p:sp>
      <p:sp>
        <p:nvSpPr>
          <p:cNvPr id="19" name="Прямоугольник 18"/>
          <p:cNvSpPr>
            <a:spLocks noChangeArrowheads="1"/>
          </p:cNvSpPr>
          <p:nvPr/>
        </p:nvSpPr>
        <p:spPr bwMode="auto">
          <a:xfrm>
            <a:off x="484188" y="5794375"/>
            <a:ext cx="5183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FF0000"/>
                </a:solidFill>
              </a:rPr>
              <a:t>Тесты не проходят</a:t>
            </a:r>
            <a:r>
              <a:rPr lang="ru-RU" altLang="ru-RU" sz="2400">
                <a:solidFill>
                  <a:srgbClr val="000000"/>
                </a:solidFill>
              </a:rPr>
              <a:t>: </a:t>
            </a:r>
            <a:r>
              <a:rPr lang="pt-BR" altLang="ru-RU" sz="2400">
                <a:solidFill>
                  <a:srgbClr val="000000"/>
                </a:solidFill>
              </a:rPr>
              <a:t>(</a:t>
            </a:r>
            <a:r>
              <a:rPr lang="ru-RU" altLang="ru-RU" sz="2400">
                <a:solidFill>
                  <a:srgbClr val="000000"/>
                </a:solidFill>
              </a:rPr>
              <a:t>3</a:t>
            </a:r>
            <a:r>
              <a:rPr lang="pt-BR" altLang="ru-RU" sz="2400">
                <a:solidFill>
                  <a:srgbClr val="000000"/>
                </a:solidFill>
              </a:rPr>
              <a:t>,</a:t>
            </a:r>
            <a:r>
              <a:rPr lang="ru-RU" altLang="ru-RU" sz="2400">
                <a:solidFill>
                  <a:srgbClr val="000000"/>
                </a:solidFill>
              </a:rPr>
              <a:t>1</a:t>
            </a:r>
            <a:r>
              <a:rPr lang="pt-BR" altLang="ru-RU" sz="2400">
                <a:solidFill>
                  <a:srgbClr val="000000"/>
                </a:solidFill>
              </a:rPr>
              <a:t>,</a:t>
            </a:r>
            <a:r>
              <a:rPr lang="ru-RU" altLang="ru-RU" sz="2400">
                <a:solidFill>
                  <a:srgbClr val="000000"/>
                </a:solidFill>
              </a:rPr>
              <a:t>2</a:t>
            </a:r>
            <a:r>
              <a:rPr lang="pt-BR" altLang="ru-RU" sz="2400">
                <a:solidFill>
                  <a:srgbClr val="000000"/>
                </a:solidFill>
              </a:rPr>
              <a:t>), (</a:t>
            </a:r>
            <a:r>
              <a:rPr lang="ru-RU" altLang="ru-RU" sz="2400">
                <a:solidFill>
                  <a:srgbClr val="000000"/>
                </a:solidFill>
              </a:rPr>
              <a:t>3</a:t>
            </a:r>
            <a:r>
              <a:rPr lang="pt-BR" altLang="ru-RU" sz="2400">
                <a:solidFill>
                  <a:srgbClr val="000000"/>
                </a:solidFill>
              </a:rPr>
              <a:t>,</a:t>
            </a:r>
            <a:r>
              <a:rPr lang="ru-RU" altLang="ru-RU" sz="2400">
                <a:solidFill>
                  <a:srgbClr val="000000"/>
                </a:solidFill>
              </a:rPr>
              <a:t>2</a:t>
            </a:r>
            <a:r>
              <a:rPr lang="pt-BR" altLang="ru-RU" sz="2400">
                <a:solidFill>
                  <a:srgbClr val="000000"/>
                </a:solidFill>
              </a:rPr>
              <a:t>,</a:t>
            </a:r>
            <a:r>
              <a:rPr lang="ru-RU" altLang="ru-RU" sz="2400">
                <a:solidFill>
                  <a:srgbClr val="000000"/>
                </a:solidFill>
              </a:rPr>
              <a:t>1</a:t>
            </a:r>
            <a:r>
              <a:rPr lang="pt-BR" altLang="ru-RU" sz="2400">
                <a:solidFill>
                  <a:srgbClr val="000000"/>
                </a:solidFill>
              </a:rPr>
              <a:t>)</a:t>
            </a:r>
            <a:endParaRPr lang="ru-RU" altLang="ru-RU"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par>
                                <p:cTn id="18" presetID="9"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4518"/>
                                        </p:tgtEl>
                                        <p:attrNameLst>
                                          <p:attrName>style.visibility</p:attrName>
                                        </p:attrNameLst>
                                      </p:cBhvr>
                                      <p:to>
                                        <p:strVal val="visible"/>
                                      </p:to>
                                    </p:set>
                                    <p:animEffect transition="in" filter="dissolve">
                                      <p:cBhvr>
                                        <p:cTn id="28" dur="500"/>
                                        <p:tgtEl>
                                          <p:spTgt spid="6451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dissolv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5" grpId="0"/>
      <p:bldP spid="64518" grpId="0" animBg="1"/>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title"/>
          </p:nvPr>
        </p:nvSpPr>
        <p:spPr>
          <a:xfrm>
            <a:off x="311150" y="301625"/>
            <a:ext cx="8375650" cy="471488"/>
          </a:xfrm>
        </p:spPr>
        <p:txBody>
          <a:bodyPr/>
          <a:lstStyle/>
          <a:p>
            <a:r>
              <a:rPr lang="ru-RU" altLang="ru-RU" smtClean="0"/>
              <a:t>Что такое алгоритм?</a:t>
            </a:r>
          </a:p>
        </p:txBody>
      </p:sp>
      <p:sp>
        <p:nvSpPr>
          <p:cNvPr id="9219"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DA365571-7715-44E1-BBEC-DFB81BF551A2}" type="slidenum">
              <a:rPr lang="ru-RU" altLang="ru-RU" sz="1400" smtClean="0"/>
              <a:pPr eaLnBrk="1" hangingPunct="1">
                <a:spcBef>
                  <a:spcPct val="0"/>
                </a:spcBef>
                <a:buFontTx/>
                <a:buNone/>
              </a:pPr>
              <a:t>5</a:t>
            </a:fld>
            <a:endParaRPr lang="ru-RU" altLang="ru-RU" sz="1400" smtClean="0"/>
          </a:p>
        </p:txBody>
      </p:sp>
      <p:sp>
        <p:nvSpPr>
          <p:cNvPr id="4" name="Прямоугольник 3"/>
          <p:cNvSpPr>
            <a:spLocks noChangeArrowheads="1"/>
          </p:cNvSpPr>
          <p:nvPr/>
        </p:nvSpPr>
        <p:spPr bwMode="auto">
          <a:xfrm>
            <a:off x="382588" y="787400"/>
            <a:ext cx="8437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t>Первые алгоритмы – правила арифметических действий:</a:t>
            </a:r>
          </a:p>
        </p:txBody>
      </p:sp>
      <p:grpSp>
        <p:nvGrpSpPr>
          <p:cNvPr id="2" name="Group 34"/>
          <p:cNvGrpSpPr>
            <a:grpSpLocks/>
          </p:cNvGrpSpPr>
          <p:nvPr/>
        </p:nvGrpSpPr>
        <p:grpSpPr bwMode="auto">
          <a:xfrm>
            <a:off x="2603500" y="2016125"/>
            <a:ext cx="3938588" cy="663575"/>
            <a:chOff x="464" y="2126"/>
            <a:chExt cx="2481" cy="418"/>
          </a:xfrm>
        </p:grpSpPr>
        <p:sp>
          <p:nvSpPr>
            <p:cNvPr id="6" name="Text Box 32"/>
            <p:cNvSpPr txBox="1">
              <a:spLocks noChangeArrowheads="1"/>
            </p:cNvSpPr>
            <p:nvPr/>
          </p:nvSpPr>
          <p:spPr bwMode="auto">
            <a:xfrm>
              <a:off x="782" y="2189"/>
              <a:ext cx="2163"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latin typeface="Arial" pitchFamily="34" charset="0"/>
                </a:rPr>
                <a:t>  Что считать шагом?</a:t>
              </a:r>
            </a:p>
          </p:txBody>
        </p:sp>
        <p:sp>
          <p:nvSpPr>
            <p:cNvPr id="9232"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grpSp>
        <p:nvGrpSpPr>
          <p:cNvPr id="3" name="Group 34"/>
          <p:cNvGrpSpPr>
            <a:grpSpLocks/>
          </p:cNvGrpSpPr>
          <p:nvPr/>
        </p:nvGrpSpPr>
        <p:grpSpPr bwMode="auto">
          <a:xfrm>
            <a:off x="1166813" y="3302000"/>
            <a:ext cx="6810375" cy="930275"/>
            <a:chOff x="464" y="2126"/>
            <a:chExt cx="4290" cy="586"/>
          </a:xfrm>
        </p:grpSpPr>
        <p:sp>
          <p:nvSpPr>
            <p:cNvPr id="9" name="Text Box 32"/>
            <p:cNvSpPr txBox="1">
              <a:spLocks noChangeArrowheads="1"/>
            </p:cNvSpPr>
            <p:nvPr/>
          </p:nvSpPr>
          <p:spPr bwMode="auto">
            <a:xfrm>
              <a:off x="782" y="2189"/>
              <a:ext cx="3972" cy="523"/>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a:latin typeface="Arial" pitchFamily="34" charset="0"/>
                </a:rPr>
                <a:t>  Можно рассматривать только алгоритмы обработки </a:t>
              </a:r>
              <a:r>
                <a:rPr lang="ru-RU" sz="2400" b="1">
                  <a:solidFill>
                    <a:srgbClr val="333399"/>
                  </a:solidFill>
                  <a:latin typeface="Arial" pitchFamily="34" charset="0"/>
                </a:rPr>
                <a:t>строк</a:t>
              </a:r>
              <a:r>
                <a:rPr lang="ru-RU" sz="2400">
                  <a:latin typeface="Arial" pitchFamily="34" charset="0"/>
                </a:rPr>
                <a:t>!</a:t>
              </a:r>
            </a:p>
          </p:txBody>
        </p:sp>
        <p:sp>
          <p:nvSpPr>
            <p:cNvPr id="9230"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4400">
                  <a:solidFill>
                    <a:schemeClr val="bg1"/>
                  </a:solidFill>
                  <a:latin typeface="Arial Black" pitchFamily="34" charset="0"/>
                </a:rPr>
                <a:t>!</a:t>
              </a:r>
            </a:p>
          </p:txBody>
        </p:sp>
      </p:grpSp>
      <p:sp>
        <p:nvSpPr>
          <p:cNvPr id="9223" name="Прямоугольник 11"/>
          <p:cNvSpPr>
            <a:spLocks noChangeArrowheads="1"/>
          </p:cNvSpPr>
          <p:nvPr/>
        </p:nvSpPr>
        <p:spPr bwMode="auto">
          <a:xfrm>
            <a:off x="382588" y="2749550"/>
            <a:ext cx="8462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solidFill>
                  <a:srgbClr val="000000"/>
                </a:solidFill>
              </a:rPr>
              <a:t>Все объекты можно закодировать как символьные строки:</a:t>
            </a:r>
            <a:endParaRPr lang="ru-RU" altLang="ru-RU" sz="1800"/>
          </a:p>
        </p:txBody>
      </p:sp>
      <p:sp>
        <p:nvSpPr>
          <p:cNvPr id="9224" name="Прямоугольник 12"/>
          <p:cNvSpPr>
            <a:spLocks noChangeArrowheads="1"/>
          </p:cNvSpPr>
          <p:nvPr/>
        </p:nvSpPr>
        <p:spPr bwMode="auto">
          <a:xfrm>
            <a:off x="382588" y="4387850"/>
            <a:ext cx="8462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solidFill>
                  <a:srgbClr val="000000"/>
                </a:solidFill>
              </a:rPr>
              <a:t>Из любого кода можно перевести в двоичный:</a:t>
            </a:r>
            <a:endParaRPr lang="ru-RU" altLang="ru-RU" sz="1800"/>
          </a:p>
        </p:txBody>
      </p:sp>
      <p:grpSp>
        <p:nvGrpSpPr>
          <p:cNvPr id="5" name="Group 34"/>
          <p:cNvGrpSpPr>
            <a:grpSpLocks/>
          </p:cNvGrpSpPr>
          <p:nvPr/>
        </p:nvGrpSpPr>
        <p:grpSpPr bwMode="auto">
          <a:xfrm>
            <a:off x="1166813" y="4949825"/>
            <a:ext cx="6810375" cy="930275"/>
            <a:chOff x="464" y="2126"/>
            <a:chExt cx="4290" cy="586"/>
          </a:xfrm>
        </p:grpSpPr>
        <p:sp>
          <p:nvSpPr>
            <p:cNvPr id="15" name="Text Box 32"/>
            <p:cNvSpPr txBox="1">
              <a:spLocks noChangeArrowheads="1"/>
            </p:cNvSpPr>
            <p:nvPr/>
          </p:nvSpPr>
          <p:spPr bwMode="auto">
            <a:xfrm>
              <a:off x="782" y="2189"/>
              <a:ext cx="3972" cy="523"/>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a:latin typeface="Arial" pitchFamily="34" charset="0"/>
                </a:rPr>
                <a:t>  Можно рассматривать только алгоритмы обработки </a:t>
              </a:r>
              <a:r>
                <a:rPr lang="ru-RU" sz="2400" b="1">
                  <a:solidFill>
                    <a:srgbClr val="333399"/>
                  </a:solidFill>
                  <a:latin typeface="Arial" pitchFamily="34" charset="0"/>
                </a:rPr>
                <a:t>битовых</a:t>
              </a:r>
              <a:r>
                <a:rPr lang="ru-RU" sz="2400">
                  <a:latin typeface="Arial" pitchFamily="34" charset="0"/>
                </a:rPr>
                <a:t> строк!</a:t>
              </a:r>
            </a:p>
          </p:txBody>
        </p:sp>
        <p:sp>
          <p:nvSpPr>
            <p:cNvPr id="9228"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4400">
                  <a:solidFill>
                    <a:schemeClr val="bg1"/>
                  </a:solidFill>
                  <a:latin typeface="Arial Black" pitchFamily="34" charset="0"/>
                </a:rPr>
                <a:t>!</a:t>
              </a:r>
            </a:p>
          </p:txBody>
        </p:sp>
      </p:grpSp>
      <p:sp>
        <p:nvSpPr>
          <p:cNvPr id="16" name="Прямоугольник 15"/>
          <p:cNvSpPr>
            <a:spLocks noChangeArrowheads="1"/>
          </p:cNvSpPr>
          <p:nvPr/>
        </p:nvSpPr>
        <p:spPr bwMode="auto">
          <a:xfrm>
            <a:off x="588963" y="1146175"/>
            <a:ext cx="70088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ru-RU" altLang="ru-RU" sz="2400"/>
              <a:t>объекты – числа</a:t>
            </a:r>
          </a:p>
          <a:p>
            <a:pPr eaLnBrk="1" hangingPunct="1">
              <a:spcBef>
                <a:spcPct val="0"/>
              </a:spcBef>
            </a:pPr>
            <a:r>
              <a:rPr lang="ru-RU" altLang="ru-RU" sz="2400"/>
              <a:t>шаги – операции с однозначными числами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223"/>
                                        </p:tgtEl>
                                        <p:attrNameLst>
                                          <p:attrName>style.visibility</p:attrName>
                                        </p:attrNameLst>
                                      </p:cBhvr>
                                      <p:to>
                                        <p:strVal val="visible"/>
                                      </p:to>
                                    </p:set>
                                    <p:animEffect transition="in" filter="dissolve">
                                      <p:cBhvr>
                                        <p:cTn id="20" dur="500"/>
                                        <p:tgtEl>
                                          <p:spTgt spid="9223"/>
                                        </p:tgtEl>
                                      </p:cBhvr>
                                    </p:animEffect>
                                  </p:childTnLst>
                                </p:cTn>
                              </p:par>
                              <p:par>
                                <p:cTn id="21" presetID="9"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224"/>
                                        </p:tgtEl>
                                        <p:attrNameLst>
                                          <p:attrName>style.visibility</p:attrName>
                                        </p:attrNameLst>
                                      </p:cBhvr>
                                      <p:to>
                                        <p:strVal val="visible"/>
                                      </p:to>
                                    </p:set>
                                    <p:animEffect transition="in" filter="dissolve">
                                      <p:cBhvr>
                                        <p:cTn id="28" dur="500"/>
                                        <p:tgtEl>
                                          <p:spTgt spid="9224"/>
                                        </p:tgtEl>
                                      </p:cBhvr>
                                    </p:animEffect>
                                  </p:childTnLst>
                                </p:cTn>
                              </p:par>
                              <p:par>
                                <p:cTn id="29" presetID="9"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223" grpId="0"/>
      <p:bldP spid="9224" grpId="0"/>
      <p:bldP spid="1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Заголовок 1"/>
          <p:cNvSpPr>
            <a:spLocks noGrp="1"/>
          </p:cNvSpPr>
          <p:nvPr>
            <p:ph type="title"/>
          </p:nvPr>
        </p:nvSpPr>
        <p:spPr>
          <a:xfrm>
            <a:off x="311150" y="301625"/>
            <a:ext cx="8375650" cy="471488"/>
          </a:xfrm>
        </p:spPr>
        <p:txBody>
          <a:bodyPr/>
          <a:lstStyle/>
          <a:p>
            <a:r>
              <a:rPr lang="ru-RU" altLang="ru-RU" smtClean="0"/>
              <a:t>Доказательное программирование</a:t>
            </a:r>
          </a:p>
        </p:txBody>
      </p:sp>
      <p:sp>
        <p:nvSpPr>
          <p:cNvPr id="55299"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250E5CD4-4208-41D7-9380-98F24BDB6D89}" type="slidenum">
              <a:rPr lang="ru-RU" altLang="ru-RU" sz="1400" smtClean="0"/>
              <a:pPr eaLnBrk="1" hangingPunct="1">
                <a:spcBef>
                  <a:spcPct val="0"/>
                </a:spcBef>
                <a:buFontTx/>
                <a:buNone/>
              </a:pPr>
              <a:t>50</a:t>
            </a:fld>
            <a:endParaRPr lang="ru-RU" altLang="ru-RU" sz="1400" smtClean="0"/>
          </a:p>
        </p:txBody>
      </p:sp>
      <p:grpSp>
        <p:nvGrpSpPr>
          <p:cNvPr id="55300" name="Group 1"/>
          <p:cNvGrpSpPr>
            <a:grpSpLocks noChangeAspect="1"/>
          </p:cNvGrpSpPr>
          <p:nvPr/>
        </p:nvGrpSpPr>
        <p:grpSpPr bwMode="auto">
          <a:xfrm>
            <a:off x="623888" y="995363"/>
            <a:ext cx="7283450" cy="908050"/>
            <a:chOff x="1671" y="4203"/>
            <a:chExt cx="6742" cy="841"/>
          </a:xfrm>
        </p:grpSpPr>
        <p:sp>
          <p:nvSpPr>
            <p:cNvPr id="7" name="Text Box 8"/>
            <p:cNvSpPr txBox="1">
              <a:spLocks noChangeArrowheads="1"/>
            </p:cNvSpPr>
            <p:nvPr/>
          </p:nvSpPr>
          <p:spPr bwMode="auto">
            <a:xfrm>
              <a:off x="4434" y="4203"/>
              <a:ext cx="1512" cy="841"/>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lIns="0" tIns="0" rIns="0" bIns="0" anchor="ctr"/>
            <a:lstStyle/>
            <a:p>
              <a:pPr algn="ctr" eaLnBrk="0" hangingPunct="0">
                <a:defRPr/>
              </a:pPr>
              <a:r>
                <a:rPr lang="ru-RU" sz="2000" b="1">
                  <a:latin typeface="Courier New" pitchFamily="49" charset="0"/>
                  <a:ea typeface="Calibri" pitchFamily="34" charset="0"/>
                  <a:cs typeface="Courier New" pitchFamily="49" charset="0"/>
                </a:rPr>
                <a:t>алгоритм</a:t>
              </a:r>
              <a:endParaRPr lang="ru-RU" sz="3600">
                <a:latin typeface="Arial" pitchFamily="34" charset="0"/>
                <a:ea typeface="Calibri" pitchFamily="34" charset="0"/>
                <a:cs typeface="Courier New" pitchFamily="49" charset="0"/>
              </a:endParaRPr>
            </a:p>
          </p:txBody>
        </p:sp>
        <p:sp>
          <p:nvSpPr>
            <p:cNvPr id="8" name="AutoShape 7"/>
            <p:cNvSpPr>
              <a:spLocks noChangeArrowheads="1"/>
            </p:cNvSpPr>
            <p:nvPr/>
          </p:nvSpPr>
          <p:spPr bwMode="auto">
            <a:xfrm>
              <a:off x="3693" y="4516"/>
              <a:ext cx="746" cy="216"/>
            </a:xfrm>
            <a:prstGeom prst="rightArrow">
              <a:avLst>
                <a:gd name="adj1" fmla="val 50000"/>
                <a:gd name="adj2" fmla="val 71760"/>
              </a:avLst>
            </a:prstGeom>
            <a:solidFill>
              <a:schemeClr val="bg1">
                <a:lumMod val="50000"/>
              </a:schemeClr>
            </a:solidFill>
            <a:ln w="9525">
              <a:noFill/>
              <a:miter lim="800000"/>
              <a:headEnd/>
              <a:tailEnd/>
            </a:ln>
          </p:spPr>
          <p:txBody>
            <a:bodyPr/>
            <a:lstStyle/>
            <a:p>
              <a:pPr>
                <a:defRPr/>
              </a:pPr>
              <a:endParaRPr lang="ru-RU" sz="3600">
                <a:latin typeface="Arial" pitchFamily="34" charset="0"/>
              </a:endParaRPr>
            </a:p>
          </p:txBody>
        </p:sp>
        <p:sp>
          <p:nvSpPr>
            <p:cNvPr id="9" name="AutoShape 6"/>
            <p:cNvSpPr>
              <a:spLocks noChangeArrowheads="1"/>
            </p:cNvSpPr>
            <p:nvPr/>
          </p:nvSpPr>
          <p:spPr bwMode="auto">
            <a:xfrm>
              <a:off x="5977" y="4516"/>
              <a:ext cx="748" cy="216"/>
            </a:xfrm>
            <a:prstGeom prst="rightArrow">
              <a:avLst>
                <a:gd name="adj1" fmla="val 50000"/>
                <a:gd name="adj2" fmla="val 71760"/>
              </a:avLst>
            </a:prstGeom>
            <a:solidFill>
              <a:schemeClr val="bg1">
                <a:lumMod val="50000"/>
              </a:schemeClr>
            </a:solidFill>
            <a:ln w="9525">
              <a:noFill/>
              <a:miter lim="800000"/>
              <a:headEnd/>
              <a:tailEnd/>
            </a:ln>
          </p:spPr>
          <p:txBody>
            <a:bodyPr/>
            <a:lstStyle/>
            <a:p>
              <a:pPr>
                <a:defRPr/>
              </a:pPr>
              <a:endParaRPr lang="ru-RU" sz="3600">
                <a:latin typeface="Arial" pitchFamily="34" charset="0"/>
              </a:endParaRPr>
            </a:p>
          </p:txBody>
        </p:sp>
        <p:sp>
          <p:nvSpPr>
            <p:cNvPr id="55315" name="Text Box 3"/>
            <p:cNvSpPr txBox="1">
              <a:spLocks noChangeArrowheads="1"/>
            </p:cNvSpPr>
            <p:nvPr/>
          </p:nvSpPr>
          <p:spPr bwMode="auto">
            <a:xfrm>
              <a:off x="1671" y="4355"/>
              <a:ext cx="195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lnSpc>
                  <a:spcPct val="80000"/>
                </a:lnSpc>
                <a:spcBef>
                  <a:spcPct val="0"/>
                </a:spcBef>
                <a:buFontTx/>
                <a:buNone/>
              </a:pPr>
              <a:r>
                <a:rPr lang="ru-RU" altLang="ru-RU" sz="2000">
                  <a:ea typeface="Calibri" pitchFamily="34" charset="0"/>
                  <a:cs typeface="Courier New" pitchFamily="49" charset="0"/>
                </a:rPr>
                <a:t>требования к входным данным</a:t>
              </a:r>
              <a:endParaRPr lang="ru-RU" altLang="ru-RU" sz="3600">
                <a:ea typeface="Calibri" pitchFamily="34" charset="0"/>
                <a:cs typeface="Courier New" pitchFamily="49" charset="0"/>
              </a:endParaRPr>
            </a:p>
          </p:txBody>
        </p:sp>
        <p:sp>
          <p:nvSpPr>
            <p:cNvPr id="55316" name="Text Box 2"/>
            <p:cNvSpPr txBox="1">
              <a:spLocks noChangeArrowheads="1"/>
            </p:cNvSpPr>
            <p:nvPr/>
          </p:nvSpPr>
          <p:spPr bwMode="auto">
            <a:xfrm>
              <a:off x="6791" y="4430"/>
              <a:ext cx="162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lnSpc>
                  <a:spcPct val="80000"/>
                </a:lnSpc>
                <a:spcBef>
                  <a:spcPct val="0"/>
                </a:spcBef>
                <a:buFontTx/>
                <a:buNone/>
              </a:pPr>
              <a:r>
                <a:rPr lang="ru-RU" altLang="ru-RU" sz="2000">
                  <a:ea typeface="Calibri" pitchFamily="34" charset="0"/>
                  <a:cs typeface="Courier New" pitchFamily="49" charset="0"/>
                </a:rPr>
                <a:t>требования к результату</a:t>
              </a:r>
              <a:endParaRPr lang="ru-RU" altLang="ru-RU" sz="3600">
                <a:ea typeface="Calibri" pitchFamily="34" charset="0"/>
                <a:cs typeface="Courier New" pitchFamily="49" charset="0"/>
              </a:endParaRPr>
            </a:p>
          </p:txBody>
        </p:sp>
      </p:grpSp>
      <p:sp>
        <p:nvSpPr>
          <p:cNvPr id="66561" name="Rectangle 1"/>
          <p:cNvSpPr>
            <a:spLocks noChangeArrowheads="1"/>
          </p:cNvSpPr>
          <p:nvPr/>
        </p:nvSpPr>
        <p:spPr bwMode="auto">
          <a:xfrm>
            <a:off x="706438" y="2481263"/>
            <a:ext cx="2082800" cy="1452562"/>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indent="90488" eaLnBrk="0" hangingPunct="0">
              <a:lnSpc>
                <a:spcPct val="125000"/>
              </a:lnSpc>
              <a:defRPr/>
            </a:pPr>
            <a:r>
              <a:rPr lang="en-US" sz="2400" b="1" dirty="0">
                <a:latin typeface="Courier New" pitchFamily="49" charset="0"/>
                <a:ea typeface="Times New Roman" pitchFamily="18" charset="0"/>
                <a:cs typeface="Courier New" pitchFamily="49" charset="0"/>
              </a:rPr>
              <a:t>b</a:t>
            </a:r>
            <a:r>
              <a:rPr lang="ru-RU" sz="2400" b="1" dirty="0">
                <a:latin typeface="Courier New" pitchFamily="49" charset="0"/>
                <a:ea typeface="Times New Roman" pitchFamily="18" charset="0"/>
                <a:cs typeface="Courier New" pitchFamily="49" charset="0"/>
              </a:rPr>
              <a:t>:=</a:t>
            </a:r>
            <a:r>
              <a:rPr lang="ru-RU" sz="2400" b="1" dirty="0">
                <a:latin typeface="Calibri" pitchFamily="34" charset="0"/>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a</a:t>
            </a:r>
            <a:r>
              <a:rPr lang="ru-RU" sz="2400" b="1" dirty="0">
                <a:latin typeface="Courier New" pitchFamily="49" charset="0"/>
                <a:ea typeface="Times New Roman" pitchFamily="18" charset="0"/>
                <a:cs typeface="Courier New" pitchFamily="49" charset="0"/>
              </a:rPr>
              <a:t> + </a:t>
            </a:r>
            <a:r>
              <a:rPr lang="en-US" sz="2400" b="1" dirty="0">
                <a:latin typeface="Courier New" pitchFamily="49" charset="0"/>
                <a:ea typeface="Times New Roman" pitchFamily="18" charset="0"/>
                <a:cs typeface="Courier New" pitchFamily="49" charset="0"/>
              </a:rPr>
              <a:t>b</a:t>
            </a:r>
            <a:r>
              <a:rPr lang="ru-RU" sz="2400" b="1" dirty="0">
                <a:latin typeface="Courier New" pitchFamily="49" charset="0"/>
                <a:ea typeface="Times New Roman" pitchFamily="18" charset="0"/>
                <a:cs typeface="Courier New" pitchFamily="49" charset="0"/>
              </a:rPr>
              <a:t>    </a:t>
            </a:r>
            <a:endParaRPr lang="ru-RU" sz="2400" dirty="0">
              <a:latin typeface="Arial" pitchFamily="34" charset="0"/>
            </a:endParaRPr>
          </a:p>
          <a:p>
            <a:pPr indent="90488" eaLnBrk="0" hangingPunct="0">
              <a:lnSpc>
                <a:spcPct val="125000"/>
              </a:lnSpc>
              <a:defRPr/>
            </a:pPr>
            <a:r>
              <a:rPr lang="en-US" sz="2400" b="1" dirty="0">
                <a:latin typeface="Courier New" pitchFamily="49" charset="0"/>
                <a:ea typeface="Times New Roman" pitchFamily="18" charset="0"/>
                <a:cs typeface="Courier New" pitchFamily="49" charset="0"/>
              </a:rPr>
              <a:t>a</a:t>
            </a:r>
            <a:r>
              <a:rPr lang="ru-RU" sz="2400" b="1" dirty="0">
                <a:latin typeface="Courier New" pitchFamily="49" charset="0"/>
                <a:ea typeface="Times New Roman" pitchFamily="18" charset="0"/>
                <a:cs typeface="Courier New" pitchFamily="49" charset="0"/>
              </a:rPr>
              <a:t>:=</a:t>
            </a:r>
            <a:r>
              <a:rPr lang="ru-RU" sz="2400" b="1" dirty="0">
                <a:latin typeface="Calibri" pitchFamily="34" charset="0"/>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b </a:t>
            </a:r>
            <a:r>
              <a:rPr lang="ru-RU" sz="2400" b="1" dirty="0">
                <a:latin typeface="Arial"/>
                <a:ea typeface="Times New Roman" pitchFamily="18" charset="0"/>
                <a:cs typeface="Courier New" pitchFamily="49" charset="0"/>
              </a:rPr>
              <a:t>–</a:t>
            </a:r>
            <a:r>
              <a:rPr lang="ru-RU" sz="2400" b="1" dirty="0">
                <a:latin typeface="Courier New" pitchFamily="49" charset="0"/>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a</a:t>
            </a:r>
            <a:r>
              <a:rPr lang="ru-RU" sz="2400" b="1" dirty="0">
                <a:latin typeface="Courier New" pitchFamily="49" charset="0"/>
                <a:ea typeface="Times New Roman" pitchFamily="18" charset="0"/>
                <a:cs typeface="Courier New" pitchFamily="49" charset="0"/>
              </a:rPr>
              <a:t>	</a:t>
            </a:r>
            <a:endParaRPr lang="ru-RU" sz="2400" dirty="0">
              <a:latin typeface="Arial" pitchFamily="34" charset="0"/>
            </a:endParaRPr>
          </a:p>
          <a:p>
            <a:pPr indent="90488" eaLnBrk="0" hangingPunct="0">
              <a:lnSpc>
                <a:spcPct val="125000"/>
              </a:lnSpc>
              <a:defRPr/>
            </a:pPr>
            <a:r>
              <a:rPr lang="en-US" sz="2400" b="1" dirty="0">
                <a:latin typeface="Courier New" pitchFamily="49" charset="0"/>
                <a:ea typeface="Times New Roman" pitchFamily="18" charset="0"/>
                <a:cs typeface="Courier New" pitchFamily="49" charset="0"/>
              </a:rPr>
              <a:t>b</a:t>
            </a:r>
            <a:r>
              <a:rPr lang="ru-RU" sz="2400" b="1" dirty="0">
                <a:latin typeface="Courier New" pitchFamily="49" charset="0"/>
                <a:ea typeface="Times New Roman" pitchFamily="18" charset="0"/>
                <a:cs typeface="Courier New" pitchFamily="49" charset="0"/>
              </a:rPr>
              <a:t>:=</a:t>
            </a:r>
            <a:r>
              <a:rPr lang="ru-RU" sz="2400" b="1" dirty="0">
                <a:latin typeface="Calibri" pitchFamily="34" charset="0"/>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b </a:t>
            </a:r>
            <a:r>
              <a:rPr lang="ru-RU" sz="2400" b="1" dirty="0">
                <a:latin typeface="Arial"/>
                <a:ea typeface="Times New Roman" pitchFamily="18" charset="0"/>
                <a:cs typeface="Courier New" pitchFamily="49" charset="0"/>
              </a:rPr>
              <a:t>–</a:t>
            </a:r>
            <a:r>
              <a:rPr lang="ru-RU" sz="2400" b="1" dirty="0">
                <a:latin typeface="Courier New" pitchFamily="49" charset="0"/>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a</a:t>
            </a:r>
            <a:r>
              <a:rPr lang="ru-RU" sz="2400" b="1" dirty="0">
                <a:latin typeface="Courier New" pitchFamily="49" charset="0"/>
                <a:ea typeface="Times New Roman" pitchFamily="18" charset="0"/>
                <a:cs typeface="Courier New" pitchFamily="49" charset="0"/>
              </a:rPr>
              <a:t>	 </a:t>
            </a:r>
            <a:endParaRPr lang="ru-RU" sz="2400" dirty="0">
              <a:latin typeface="Arial" pitchFamily="34" charset="0"/>
            </a:endParaRPr>
          </a:p>
        </p:txBody>
      </p:sp>
      <p:sp>
        <p:nvSpPr>
          <p:cNvPr id="15" name="Прямоугольник 14"/>
          <p:cNvSpPr>
            <a:spLocks noChangeArrowheads="1"/>
          </p:cNvSpPr>
          <p:nvPr/>
        </p:nvSpPr>
        <p:spPr bwMode="auto">
          <a:xfrm>
            <a:off x="2824163" y="2017713"/>
            <a:ext cx="294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333399"/>
                </a:solidFill>
                <a:ea typeface="Calibri" pitchFamily="34" charset="0"/>
                <a:cs typeface="Courier New" pitchFamily="49" charset="0"/>
              </a:rPr>
              <a:t>вход</a:t>
            </a:r>
            <a:r>
              <a:rPr lang="ru-RU" altLang="ru-RU" sz="2400">
                <a:solidFill>
                  <a:srgbClr val="000000"/>
                </a:solidFill>
                <a:ea typeface="Calibri" pitchFamily="34" charset="0"/>
                <a:cs typeface="Courier New" pitchFamily="49" charset="0"/>
              </a:rPr>
              <a:t>: </a:t>
            </a:r>
            <a:r>
              <a:rPr lang="en-US" altLang="ru-RU" sz="2800" b="1">
                <a:solidFill>
                  <a:srgbClr val="000000"/>
                </a:solidFill>
                <a:latin typeface="Courier New" pitchFamily="49" charset="0"/>
                <a:ea typeface="Calibri" pitchFamily="34" charset="0"/>
                <a:cs typeface="Courier New" pitchFamily="49" charset="0"/>
              </a:rPr>
              <a:t>a</a:t>
            </a:r>
            <a:r>
              <a:rPr lang="en-US" altLang="ru-RU" sz="2400">
                <a:solidFill>
                  <a:srgbClr val="000000"/>
                </a:solidFill>
                <a:ea typeface="Calibri" pitchFamily="34" charset="0"/>
                <a:cs typeface="Courier New" pitchFamily="49" charset="0"/>
              </a:rPr>
              <a:t> </a:t>
            </a:r>
            <a:r>
              <a:rPr lang="en-US" altLang="ru-RU" sz="2400">
                <a:solidFill>
                  <a:srgbClr val="000000"/>
                </a:solidFill>
                <a:latin typeface="Times New Roman" pitchFamily="18" charset="0"/>
                <a:ea typeface="Calibri" pitchFamily="34" charset="0"/>
                <a:cs typeface="Times New Roman" pitchFamily="18" charset="0"/>
              </a:rPr>
              <a:t>= </a:t>
            </a:r>
            <a:r>
              <a:rPr lang="en-US" altLang="ru-RU" sz="2800" i="1">
                <a:solidFill>
                  <a:srgbClr val="000000"/>
                </a:solidFill>
                <a:latin typeface="Times New Roman" pitchFamily="18" charset="0"/>
                <a:ea typeface="Calibri" pitchFamily="34" charset="0"/>
                <a:cs typeface="Times New Roman" pitchFamily="18" charset="0"/>
              </a:rPr>
              <a:t>a</a:t>
            </a:r>
            <a:r>
              <a:rPr lang="en-US" altLang="ru-RU" sz="2800" baseline="-25000">
                <a:solidFill>
                  <a:srgbClr val="000000"/>
                </a:solidFill>
                <a:latin typeface="Times New Roman" pitchFamily="18" charset="0"/>
                <a:ea typeface="Calibri" pitchFamily="34" charset="0"/>
                <a:cs typeface="Times New Roman" pitchFamily="18" charset="0"/>
              </a:rPr>
              <a:t>0</a:t>
            </a:r>
            <a:r>
              <a:rPr lang="en-US" altLang="ru-RU" sz="2400">
                <a:solidFill>
                  <a:srgbClr val="000000"/>
                </a:solidFill>
                <a:ea typeface="Calibri" pitchFamily="34" charset="0"/>
                <a:cs typeface="Courier New" pitchFamily="49" charset="0"/>
              </a:rPr>
              <a:t>, </a:t>
            </a:r>
            <a:r>
              <a:rPr lang="en-US" altLang="ru-RU" sz="2800" b="1">
                <a:solidFill>
                  <a:srgbClr val="000000"/>
                </a:solidFill>
                <a:latin typeface="Courier New" pitchFamily="49" charset="0"/>
                <a:ea typeface="Calibri" pitchFamily="34" charset="0"/>
                <a:cs typeface="Courier New" pitchFamily="49" charset="0"/>
              </a:rPr>
              <a:t>b</a:t>
            </a:r>
            <a:r>
              <a:rPr lang="en-US" altLang="ru-RU" sz="2400">
                <a:solidFill>
                  <a:srgbClr val="000000"/>
                </a:solidFill>
                <a:latin typeface="Times New Roman" pitchFamily="18" charset="0"/>
                <a:ea typeface="Calibri" pitchFamily="34" charset="0"/>
                <a:cs typeface="Times New Roman" pitchFamily="18" charset="0"/>
              </a:rPr>
              <a:t> = </a:t>
            </a:r>
            <a:r>
              <a:rPr lang="en-US" altLang="ru-RU" sz="2800" i="1">
                <a:solidFill>
                  <a:srgbClr val="000000"/>
                </a:solidFill>
                <a:latin typeface="Times New Roman" pitchFamily="18" charset="0"/>
                <a:ea typeface="Calibri" pitchFamily="34" charset="0"/>
                <a:cs typeface="Times New Roman" pitchFamily="18" charset="0"/>
              </a:rPr>
              <a:t>b</a:t>
            </a:r>
            <a:r>
              <a:rPr lang="en-US" altLang="ru-RU" sz="2800" baseline="-25000">
                <a:solidFill>
                  <a:srgbClr val="000000"/>
                </a:solidFill>
                <a:latin typeface="Times New Roman" pitchFamily="18" charset="0"/>
                <a:ea typeface="Calibri" pitchFamily="34" charset="0"/>
                <a:cs typeface="Times New Roman" pitchFamily="18" charset="0"/>
              </a:rPr>
              <a:t>0</a:t>
            </a:r>
            <a:endParaRPr lang="ru-RU" altLang="ru-RU" sz="2000" baseline="-25000">
              <a:latin typeface="Times New Roman" pitchFamily="18" charset="0"/>
              <a:cs typeface="Times New Roman" pitchFamily="18" charset="0"/>
            </a:endParaRPr>
          </a:p>
        </p:txBody>
      </p:sp>
      <p:sp>
        <p:nvSpPr>
          <p:cNvPr id="16" name="Прямоугольник 15"/>
          <p:cNvSpPr>
            <a:spLocks noChangeArrowheads="1"/>
          </p:cNvSpPr>
          <p:nvPr/>
        </p:nvSpPr>
        <p:spPr bwMode="auto">
          <a:xfrm>
            <a:off x="2824163" y="3930650"/>
            <a:ext cx="3209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333399"/>
                </a:solidFill>
                <a:ea typeface="Calibri" pitchFamily="34" charset="0"/>
                <a:cs typeface="Courier New" pitchFamily="49" charset="0"/>
              </a:rPr>
              <a:t>выход</a:t>
            </a:r>
            <a:r>
              <a:rPr lang="ru-RU" altLang="ru-RU" sz="2400">
                <a:solidFill>
                  <a:srgbClr val="000000"/>
                </a:solidFill>
                <a:ea typeface="Calibri" pitchFamily="34" charset="0"/>
                <a:cs typeface="Courier New" pitchFamily="49" charset="0"/>
              </a:rPr>
              <a:t>: </a:t>
            </a:r>
            <a:r>
              <a:rPr lang="en-US" altLang="ru-RU" sz="2800" b="1">
                <a:solidFill>
                  <a:srgbClr val="000000"/>
                </a:solidFill>
                <a:latin typeface="Courier New" pitchFamily="49" charset="0"/>
                <a:ea typeface="Calibri" pitchFamily="34" charset="0"/>
                <a:cs typeface="Courier New" pitchFamily="49" charset="0"/>
              </a:rPr>
              <a:t>a</a:t>
            </a:r>
            <a:r>
              <a:rPr lang="en-US" altLang="ru-RU" sz="2400">
                <a:solidFill>
                  <a:srgbClr val="000000"/>
                </a:solidFill>
                <a:ea typeface="Calibri" pitchFamily="34" charset="0"/>
                <a:cs typeface="Courier New" pitchFamily="49" charset="0"/>
              </a:rPr>
              <a:t> </a:t>
            </a:r>
            <a:r>
              <a:rPr lang="en-US" altLang="ru-RU" sz="2400">
                <a:solidFill>
                  <a:srgbClr val="000000"/>
                </a:solidFill>
                <a:latin typeface="Times New Roman" pitchFamily="18" charset="0"/>
                <a:ea typeface="Calibri" pitchFamily="34" charset="0"/>
                <a:cs typeface="Times New Roman" pitchFamily="18" charset="0"/>
              </a:rPr>
              <a:t>= </a:t>
            </a:r>
            <a:r>
              <a:rPr lang="en-US" altLang="ru-RU" sz="2800" i="1">
                <a:solidFill>
                  <a:srgbClr val="000000"/>
                </a:solidFill>
                <a:latin typeface="Times New Roman" pitchFamily="18" charset="0"/>
                <a:ea typeface="Calibri" pitchFamily="34" charset="0"/>
                <a:cs typeface="Times New Roman" pitchFamily="18" charset="0"/>
              </a:rPr>
              <a:t>b</a:t>
            </a:r>
            <a:r>
              <a:rPr lang="en-US" altLang="ru-RU" sz="2800" baseline="-25000">
                <a:solidFill>
                  <a:srgbClr val="000000"/>
                </a:solidFill>
                <a:latin typeface="Times New Roman" pitchFamily="18" charset="0"/>
                <a:ea typeface="Calibri" pitchFamily="34" charset="0"/>
                <a:cs typeface="Times New Roman" pitchFamily="18" charset="0"/>
              </a:rPr>
              <a:t>0</a:t>
            </a:r>
            <a:r>
              <a:rPr lang="en-US" altLang="ru-RU" sz="2400">
                <a:solidFill>
                  <a:srgbClr val="000000"/>
                </a:solidFill>
                <a:ea typeface="Calibri" pitchFamily="34" charset="0"/>
                <a:cs typeface="Courier New" pitchFamily="49" charset="0"/>
              </a:rPr>
              <a:t>, </a:t>
            </a:r>
            <a:r>
              <a:rPr lang="en-US" altLang="ru-RU" sz="2800" b="1">
                <a:solidFill>
                  <a:srgbClr val="000000"/>
                </a:solidFill>
                <a:latin typeface="Courier New" pitchFamily="49" charset="0"/>
                <a:ea typeface="Calibri" pitchFamily="34" charset="0"/>
                <a:cs typeface="Courier New" pitchFamily="49" charset="0"/>
              </a:rPr>
              <a:t>b</a:t>
            </a:r>
            <a:r>
              <a:rPr lang="en-US" altLang="ru-RU" sz="2400">
                <a:solidFill>
                  <a:srgbClr val="000000"/>
                </a:solidFill>
                <a:latin typeface="Times New Roman" pitchFamily="18" charset="0"/>
                <a:ea typeface="Calibri" pitchFamily="34" charset="0"/>
                <a:cs typeface="Times New Roman" pitchFamily="18" charset="0"/>
              </a:rPr>
              <a:t> = </a:t>
            </a:r>
            <a:r>
              <a:rPr lang="en-US" altLang="ru-RU" sz="2800" i="1">
                <a:solidFill>
                  <a:srgbClr val="000000"/>
                </a:solidFill>
                <a:latin typeface="Times New Roman" pitchFamily="18" charset="0"/>
                <a:ea typeface="Calibri" pitchFamily="34" charset="0"/>
                <a:cs typeface="Times New Roman" pitchFamily="18" charset="0"/>
              </a:rPr>
              <a:t>a</a:t>
            </a:r>
            <a:r>
              <a:rPr lang="en-US" altLang="ru-RU" sz="2800" baseline="-25000">
                <a:solidFill>
                  <a:srgbClr val="000000"/>
                </a:solidFill>
                <a:latin typeface="Times New Roman" pitchFamily="18" charset="0"/>
                <a:ea typeface="Calibri" pitchFamily="34" charset="0"/>
                <a:cs typeface="Times New Roman" pitchFamily="18" charset="0"/>
              </a:rPr>
              <a:t>0</a:t>
            </a:r>
            <a:endParaRPr lang="ru-RU" altLang="ru-RU" sz="2000" baseline="-25000">
              <a:latin typeface="Times New Roman" pitchFamily="18" charset="0"/>
              <a:cs typeface="Times New Roman" pitchFamily="18" charset="0"/>
            </a:endParaRPr>
          </a:p>
        </p:txBody>
      </p:sp>
      <p:sp>
        <p:nvSpPr>
          <p:cNvPr id="17" name="Прямоугольник 16"/>
          <p:cNvSpPr>
            <a:spLocks noChangeArrowheads="1"/>
          </p:cNvSpPr>
          <p:nvPr/>
        </p:nvSpPr>
        <p:spPr bwMode="auto">
          <a:xfrm>
            <a:off x="2974975" y="2490788"/>
            <a:ext cx="1555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b="1">
                <a:solidFill>
                  <a:srgbClr val="000000"/>
                </a:solidFill>
                <a:latin typeface="Courier New" pitchFamily="49" charset="0"/>
                <a:ea typeface="Calibri" pitchFamily="34" charset="0"/>
                <a:cs typeface="Courier New" pitchFamily="49" charset="0"/>
              </a:rPr>
              <a:t>b</a:t>
            </a:r>
            <a:r>
              <a:rPr lang="en-US" altLang="ru-RU" sz="2400">
                <a:solidFill>
                  <a:srgbClr val="000000"/>
                </a:solidFill>
                <a:latin typeface="Times New Roman" pitchFamily="18" charset="0"/>
                <a:ea typeface="Calibri" pitchFamily="34" charset="0"/>
                <a:cs typeface="Times New Roman" pitchFamily="18" charset="0"/>
              </a:rPr>
              <a:t> = </a:t>
            </a:r>
            <a:r>
              <a:rPr lang="en-US" altLang="ru-RU" sz="2800" i="1">
                <a:solidFill>
                  <a:srgbClr val="000000"/>
                </a:solidFill>
                <a:latin typeface="Times New Roman" pitchFamily="18" charset="0"/>
                <a:ea typeface="Calibri" pitchFamily="34" charset="0"/>
                <a:cs typeface="Times New Roman" pitchFamily="18" charset="0"/>
              </a:rPr>
              <a:t>a</a:t>
            </a:r>
            <a:r>
              <a:rPr lang="en-US" altLang="ru-RU" sz="2800" baseline="-25000">
                <a:solidFill>
                  <a:srgbClr val="000000"/>
                </a:solidFill>
                <a:latin typeface="Times New Roman" pitchFamily="18" charset="0"/>
                <a:ea typeface="Calibri" pitchFamily="34" charset="0"/>
                <a:cs typeface="Times New Roman" pitchFamily="18" charset="0"/>
              </a:rPr>
              <a:t>0</a:t>
            </a:r>
            <a:r>
              <a:rPr lang="ru-RU" altLang="ru-RU" sz="2000">
                <a:solidFill>
                  <a:srgbClr val="000000"/>
                </a:solidFill>
                <a:latin typeface="Times New Roman" pitchFamily="18" charset="0"/>
                <a:ea typeface="Calibri" pitchFamily="34" charset="0"/>
                <a:cs typeface="Times New Roman" pitchFamily="18" charset="0"/>
              </a:rPr>
              <a:t> +</a:t>
            </a:r>
            <a:r>
              <a:rPr lang="en-US" altLang="ru-RU" sz="2000">
                <a:solidFill>
                  <a:srgbClr val="000000"/>
                </a:solidFill>
                <a:latin typeface="Times New Roman" pitchFamily="18" charset="0"/>
                <a:ea typeface="Calibri" pitchFamily="34" charset="0"/>
                <a:cs typeface="Times New Roman" pitchFamily="18" charset="0"/>
              </a:rPr>
              <a:t> </a:t>
            </a:r>
            <a:r>
              <a:rPr lang="en-US" altLang="ru-RU" sz="2400" i="1">
                <a:solidFill>
                  <a:srgbClr val="000000"/>
                </a:solidFill>
                <a:latin typeface="Times New Roman" pitchFamily="18" charset="0"/>
                <a:ea typeface="Calibri" pitchFamily="34" charset="0"/>
                <a:cs typeface="Times New Roman" pitchFamily="18" charset="0"/>
              </a:rPr>
              <a:t>b</a:t>
            </a:r>
            <a:r>
              <a:rPr lang="en-US" altLang="ru-RU" sz="2400" baseline="-25000">
                <a:solidFill>
                  <a:srgbClr val="000000"/>
                </a:solidFill>
                <a:latin typeface="Times New Roman" pitchFamily="18" charset="0"/>
                <a:ea typeface="Calibri" pitchFamily="34" charset="0"/>
                <a:cs typeface="Times New Roman" pitchFamily="18" charset="0"/>
              </a:rPr>
              <a:t>0</a:t>
            </a:r>
            <a:endParaRPr lang="ru-RU" altLang="ru-RU" sz="2000" baseline="-25000">
              <a:latin typeface="Times New Roman" pitchFamily="18" charset="0"/>
              <a:cs typeface="Times New Roman" pitchFamily="18" charset="0"/>
            </a:endParaRPr>
          </a:p>
        </p:txBody>
      </p:sp>
      <p:sp>
        <p:nvSpPr>
          <p:cNvPr id="18" name="Прямоугольник 17"/>
          <p:cNvSpPr>
            <a:spLocks noChangeArrowheads="1"/>
          </p:cNvSpPr>
          <p:nvPr/>
        </p:nvSpPr>
        <p:spPr bwMode="auto">
          <a:xfrm>
            <a:off x="2974975" y="2949575"/>
            <a:ext cx="2641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b="1">
                <a:solidFill>
                  <a:srgbClr val="000000"/>
                </a:solidFill>
                <a:latin typeface="Courier New" pitchFamily="49" charset="0"/>
                <a:ea typeface="Calibri" pitchFamily="34" charset="0"/>
                <a:cs typeface="Courier New" pitchFamily="49" charset="0"/>
              </a:rPr>
              <a:t>a</a:t>
            </a:r>
            <a:r>
              <a:rPr lang="en-US" altLang="ru-RU" sz="2400">
                <a:solidFill>
                  <a:srgbClr val="000000"/>
                </a:solidFill>
                <a:latin typeface="Times New Roman" pitchFamily="18" charset="0"/>
                <a:ea typeface="Calibri" pitchFamily="34" charset="0"/>
                <a:cs typeface="Times New Roman" pitchFamily="18" charset="0"/>
              </a:rPr>
              <a:t> = </a:t>
            </a:r>
            <a:r>
              <a:rPr lang="en-US" altLang="ru-RU" sz="2800" i="1">
                <a:solidFill>
                  <a:srgbClr val="000000"/>
                </a:solidFill>
                <a:latin typeface="Times New Roman" pitchFamily="18" charset="0"/>
                <a:ea typeface="Calibri" pitchFamily="34" charset="0"/>
                <a:cs typeface="Times New Roman" pitchFamily="18" charset="0"/>
              </a:rPr>
              <a:t>a</a:t>
            </a:r>
            <a:r>
              <a:rPr lang="en-US" altLang="ru-RU" sz="2800" baseline="-25000">
                <a:solidFill>
                  <a:srgbClr val="000000"/>
                </a:solidFill>
                <a:latin typeface="Times New Roman" pitchFamily="18" charset="0"/>
                <a:ea typeface="Calibri" pitchFamily="34" charset="0"/>
                <a:cs typeface="Times New Roman" pitchFamily="18" charset="0"/>
              </a:rPr>
              <a:t>0</a:t>
            </a:r>
            <a:r>
              <a:rPr lang="ru-RU" altLang="ru-RU" sz="2000">
                <a:solidFill>
                  <a:srgbClr val="000000"/>
                </a:solidFill>
                <a:latin typeface="Times New Roman" pitchFamily="18" charset="0"/>
                <a:ea typeface="Calibri" pitchFamily="34" charset="0"/>
                <a:cs typeface="Times New Roman" pitchFamily="18" charset="0"/>
              </a:rPr>
              <a:t> +</a:t>
            </a:r>
            <a:r>
              <a:rPr lang="en-US" altLang="ru-RU" sz="2000">
                <a:solidFill>
                  <a:srgbClr val="000000"/>
                </a:solidFill>
                <a:latin typeface="Times New Roman" pitchFamily="18" charset="0"/>
                <a:ea typeface="Calibri" pitchFamily="34" charset="0"/>
                <a:cs typeface="Times New Roman" pitchFamily="18" charset="0"/>
              </a:rPr>
              <a:t> </a:t>
            </a:r>
            <a:r>
              <a:rPr lang="en-US" altLang="ru-RU" sz="2400" i="1">
                <a:solidFill>
                  <a:srgbClr val="000000"/>
                </a:solidFill>
                <a:latin typeface="Times New Roman" pitchFamily="18" charset="0"/>
                <a:ea typeface="Calibri" pitchFamily="34" charset="0"/>
                <a:cs typeface="Times New Roman" pitchFamily="18" charset="0"/>
              </a:rPr>
              <a:t>b</a:t>
            </a:r>
            <a:r>
              <a:rPr lang="en-US" altLang="ru-RU" sz="2400" baseline="-25000">
                <a:solidFill>
                  <a:srgbClr val="000000"/>
                </a:solidFill>
                <a:latin typeface="Times New Roman" pitchFamily="18" charset="0"/>
                <a:ea typeface="Calibri" pitchFamily="34" charset="0"/>
                <a:cs typeface="Times New Roman" pitchFamily="18" charset="0"/>
              </a:rPr>
              <a:t>0</a:t>
            </a:r>
            <a:r>
              <a:rPr lang="ru-RU" altLang="ru-RU" sz="2000">
                <a:solidFill>
                  <a:srgbClr val="000000"/>
                </a:solidFill>
                <a:latin typeface="Times New Roman" pitchFamily="18" charset="0"/>
                <a:ea typeface="Calibri" pitchFamily="34" charset="0"/>
                <a:cs typeface="Times New Roman" pitchFamily="18" charset="0"/>
              </a:rPr>
              <a:t> </a:t>
            </a:r>
            <a:r>
              <a:rPr lang="en-US" altLang="ru-RU" sz="2000">
                <a:solidFill>
                  <a:srgbClr val="000000"/>
                </a:solidFill>
                <a:latin typeface="Times New Roman" pitchFamily="18" charset="0"/>
                <a:ea typeface="Calibri" pitchFamily="34" charset="0"/>
                <a:cs typeface="Times New Roman" pitchFamily="18" charset="0"/>
                <a:sym typeface="Symbol" pitchFamily="18" charset="2"/>
              </a:rPr>
              <a:t>– </a:t>
            </a:r>
            <a:r>
              <a:rPr lang="en-US" altLang="ru-RU" sz="2400" i="1">
                <a:solidFill>
                  <a:srgbClr val="000000"/>
                </a:solidFill>
                <a:latin typeface="Times New Roman" pitchFamily="18" charset="0"/>
                <a:ea typeface="Calibri" pitchFamily="34" charset="0"/>
                <a:cs typeface="Times New Roman" pitchFamily="18" charset="0"/>
              </a:rPr>
              <a:t>a</a:t>
            </a:r>
            <a:r>
              <a:rPr lang="en-US" altLang="ru-RU" sz="2400" baseline="-25000">
                <a:solidFill>
                  <a:srgbClr val="000000"/>
                </a:solidFill>
                <a:latin typeface="Times New Roman" pitchFamily="18" charset="0"/>
                <a:ea typeface="Calibri" pitchFamily="34" charset="0"/>
                <a:cs typeface="Times New Roman" pitchFamily="18" charset="0"/>
              </a:rPr>
              <a:t>0</a:t>
            </a:r>
            <a:r>
              <a:rPr lang="en-US" altLang="ru-RU" sz="2000">
                <a:solidFill>
                  <a:srgbClr val="000000"/>
                </a:solidFill>
                <a:latin typeface="Times New Roman" pitchFamily="18" charset="0"/>
                <a:ea typeface="Calibri" pitchFamily="34" charset="0"/>
                <a:cs typeface="Times New Roman" pitchFamily="18" charset="0"/>
              </a:rPr>
              <a:t> = </a:t>
            </a:r>
            <a:r>
              <a:rPr lang="en-US" altLang="ru-RU" sz="2400" i="1">
                <a:solidFill>
                  <a:srgbClr val="000000"/>
                </a:solidFill>
                <a:latin typeface="Times New Roman" pitchFamily="18" charset="0"/>
                <a:ea typeface="Calibri" pitchFamily="34" charset="0"/>
                <a:cs typeface="Times New Roman" pitchFamily="18" charset="0"/>
              </a:rPr>
              <a:t>b</a:t>
            </a:r>
            <a:r>
              <a:rPr lang="en-US" altLang="ru-RU" sz="2400" baseline="-25000">
                <a:solidFill>
                  <a:srgbClr val="000000"/>
                </a:solidFill>
                <a:latin typeface="Times New Roman" pitchFamily="18" charset="0"/>
                <a:ea typeface="Calibri" pitchFamily="34" charset="0"/>
                <a:cs typeface="Times New Roman" pitchFamily="18" charset="0"/>
              </a:rPr>
              <a:t>0</a:t>
            </a:r>
            <a:endParaRPr lang="ru-RU" altLang="ru-RU" sz="2000" baseline="-25000">
              <a:latin typeface="Times New Roman" pitchFamily="18" charset="0"/>
              <a:cs typeface="Times New Roman" pitchFamily="18" charset="0"/>
            </a:endParaRPr>
          </a:p>
        </p:txBody>
      </p:sp>
      <p:sp>
        <p:nvSpPr>
          <p:cNvPr id="19" name="Прямоугольник 18"/>
          <p:cNvSpPr>
            <a:spLocks noChangeArrowheads="1"/>
          </p:cNvSpPr>
          <p:nvPr/>
        </p:nvSpPr>
        <p:spPr bwMode="auto">
          <a:xfrm>
            <a:off x="2974975" y="3408363"/>
            <a:ext cx="2597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800" b="1">
                <a:solidFill>
                  <a:srgbClr val="000000"/>
                </a:solidFill>
                <a:latin typeface="Courier New" pitchFamily="49" charset="0"/>
                <a:ea typeface="Calibri" pitchFamily="34" charset="0"/>
                <a:cs typeface="Courier New" pitchFamily="49" charset="0"/>
              </a:rPr>
              <a:t>b</a:t>
            </a:r>
            <a:r>
              <a:rPr lang="en-US" altLang="ru-RU" sz="2400">
                <a:solidFill>
                  <a:srgbClr val="000000"/>
                </a:solidFill>
                <a:latin typeface="Times New Roman" pitchFamily="18" charset="0"/>
                <a:ea typeface="Calibri" pitchFamily="34" charset="0"/>
                <a:cs typeface="Times New Roman" pitchFamily="18" charset="0"/>
              </a:rPr>
              <a:t> = </a:t>
            </a:r>
            <a:r>
              <a:rPr lang="en-US" altLang="ru-RU" sz="2800" i="1">
                <a:solidFill>
                  <a:srgbClr val="000000"/>
                </a:solidFill>
                <a:latin typeface="Times New Roman" pitchFamily="18" charset="0"/>
                <a:ea typeface="Calibri" pitchFamily="34" charset="0"/>
                <a:cs typeface="Times New Roman" pitchFamily="18" charset="0"/>
              </a:rPr>
              <a:t>a</a:t>
            </a:r>
            <a:r>
              <a:rPr lang="en-US" altLang="ru-RU" sz="2800" baseline="-25000">
                <a:solidFill>
                  <a:srgbClr val="000000"/>
                </a:solidFill>
                <a:latin typeface="Times New Roman" pitchFamily="18" charset="0"/>
                <a:ea typeface="Calibri" pitchFamily="34" charset="0"/>
                <a:cs typeface="Times New Roman" pitchFamily="18" charset="0"/>
              </a:rPr>
              <a:t>0</a:t>
            </a:r>
            <a:r>
              <a:rPr lang="ru-RU" altLang="ru-RU" sz="2000">
                <a:solidFill>
                  <a:srgbClr val="000000"/>
                </a:solidFill>
                <a:latin typeface="Times New Roman" pitchFamily="18" charset="0"/>
                <a:ea typeface="Calibri" pitchFamily="34" charset="0"/>
                <a:cs typeface="Times New Roman" pitchFamily="18" charset="0"/>
              </a:rPr>
              <a:t> +</a:t>
            </a:r>
            <a:r>
              <a:rPr lang="en-US" altLang="ru-RU" sz="2000">
                <a:solidFill>
                  <a:srgbClr val="000000"/>
                </a:solidFill>
                <a:latin typeface="Times New Roman" pitchFamily="18" charset="0"/>
                <a:ea typeface="Calibri" pitchFamily="34" charset="0"/>
                <a:cs typeface="Times New Roman" pitchFamily="18" charset="0"/>
              </a:rPr>
              <a:t> </a:t>
            </a:r>
            <a:r>
              <a:rPr lang="en-US" altLang="ru-RU" sz="2400" i="1">
                <a:solidFill>
                  <a:srgbClr val="000000"/>
                </a:solidFill>
                <a:latin typeface="Times New Roman" pitchFamily="18" charset="0"/>
                <a:ea typeface="Calibri" pitchFamily="34" charset="0"/>
                <a:cs typeface="Times New Roman" pitchFamily="18" charset="0"/>
              </a:rPr>
              <a:t>b</a:t>
            </a:r>
            <a:r>
              <a:rPr lang="en-US" altLang="ru-RU" sz="2400" baseline="-25000">
                <a:solidFill>
                  <a:srgbClr val="000000"/>
                </a:solidFill>
                <a:latin typeface="Times New Roman" pitchFamily="18" charset="0"/>
                <a:ea typeface="Calibri" pitchFamily="34" charset="0"/>
                <a:cs typeface="Times New Roman" pitchFamily="18" charset="0"/>
              </a:rPr>
              <a:t>0</a:t>
            </a:r>
            <a:r>
              <a:rPr lang="ru-RU" altLang="ru-RU" sz="2000">
                <a:solidFill>
                  <a:srgbClr val="000000"/>
                </a:solidFill>
                <a:latin typeface="Times New Roman" pitchFamily="18" charset="0"/>
                <a:ea typeface="Calibri" pitchFamily="34" charset="0"/>
                <a:cs typeface="Times New Roman" pitchFamily="18" charset="0"/>
              </a:rPr>
              <a:t> </a:t>
            </a:r>
            <a:r>
              <a:rPr lang="en-US" altLang="ru-RU" sz="2000">
                <a:solidFill>
                  <a:srgbClr val="000000"/>
                </a:solidFill>
                <a:latin typeface="Times New Roman" pitchFamily="18" charset="0"/>
                <a:ea typeface="Calibri" pitchFamily="34" charset="0"/>
                <a:cs typeface="Times New Roman" pitchFamily="18" charset="0"/>
                <a:sym typeface="Symbol" pitchFamily="18" charset="2"/>
              </a:rPr>
              <a:t>– </a:t>
            </a:r>
            <a:r>
              <a:rPr lang="en-US" altLang="ru-RU" sz="2400" i="1">
                <a:solidFill>
                  <a:srgbClr val="000000"/>
                </a:solidFill>
                <a:latin typeface="Times New Roman" pitchFamily="18" charset="0"/>
                <a:ea typeface="Calibri" pitchFamily="34" charset="0"/>
                <a:cs typeface="Times New Roman" pitchFamily="18" charset="0"/>
              </a:rPr>
              <a:t>b</a:t>
            </a:r>
            <a:r>
              <a:rPr lang="en-US" altLang="ru-RU" sz="2400" baseline="-25000">
                <a:solidFill>
                  <a:srgbClr val="000000"/>
                </a:solidFill>
                <a:latin typeface="Times New Roman" pitchFamily="18" charset="0"/>
                <a:ea typeface="Calibri" pitchFamily="34" charset="0"/>
                <a:cs typeface="Times New Roman" pitchFamily="18" charset="0"/>
              </a:rPr>
              <a:t>0</a:t>
            </a:r>
            <a:r>
              <a:rPr lang="en-US" altLang="ru-RU" sz="2000">
                <a:solidFill>
                  <a:srgbClr val="000000"/>
                </a:solidFill>
                <a:latin typeface="Times New Roman" pitchFamily="18" charset="0"/>
                <a:ea typeface="Calibri" pitchFamily="34" charset="0"/>
                <a:cs typeface="Times New Roman" pitchFamily="18" charset="0"/>
              </a:rPr>
              <a:t> = </a:t>
            </a:r>
            <a:r>
              <a:rPr lang="en-US" altLang="ru-RU" sz="2400" i="1">
                <a:solidFill>
                  <a:srgbClr val="000000"/>
                </a:solidFill>
                <a:latin typeface="Times New Roman" pitchFamily="18" charset="0"/>
                <a:ea typeface="Calibri" pitchFamily="34" charset="0"/>
                <a:cs typeface="Times New Roman" pitchFamily="18" charset="0"/>
              </a:rPr>
              <a:t>a</a:t>
            </a:r>
            <a:r>
              <a:rPr lang="en-US" altLang="ru-RU" sz="2400" baseline="-25000">
                <a:solidFill>
                  <a:srgbClr val="000000"/>
                </a:solidFill>
                <a:latin typeface="Times New Roman" pitchFamily="18" charset="0"/>
                <a:ea typeface="Calibri" pitchFamily="34" charset="0"/>
                <a:cs typeface="Times New Roman" pitchFamily="18" charset="0"/>
              </a:rPr>
              <a:t>0</a:t>
            </a:r>
            <a:endParaRPr lang="ru-RU" altLang="ru-RU" sz="2000" baseline="-25000">
              <a:latin typeface="Times New Roman" pitchFamily="18" charset="0"/>
              <a:cs typeface="Times New Roman" pitchFamily="18" charset="0"/>
            </a:endParaRPr>
          </a:p>
        </p:txBody>
      </p:sp>
      <p:sp>
        <p:nvSpPr>
          <p:cNvPr id="20" name="Rectangle 6"/>
          <p:cNvSpPr>
            <a:spLocks noChangeArrowheads="1"/>
          </p:cNvSpPr>
          <p:nvPr/>
        </p:nvSpPr>
        <p:spPr bwMode="auto">
          <a:xfrm>
            <a:off x="706438" y="4565650"/>
            <a:ext cx="6554787" cy="830263"/>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indent="90488" eaLnBrk="0" hangingPunct="0">
              <a:defRPr/>
            </a:pPr>
            <a:r>
              <a:rPr lang="ru-RU" sz="2400" b="1" dirty="0">
                <a:latin typeface="Courier New" pitchFamily="49" charset="0"/>
                <a:ea typeface="Times New Roman" pitchFamily="18" charset="0"/>
                <a:cs typeface="Courier New" pitchFamily="49" charset="0"/>
              </a:rPr>
              <a:t>если </a:t>
            </a:r>
            <a:r>
              <a:rPr lang="ru-RU" sz="2400" b="1" dirty="0" err="1">
                <a:latin typeface="Courier New" pitchFamily="49" charset="0"/>
                <a:ea typeface="Times New Roman" pitchFamily="18" charset="0"/>
                <a:cs typeface="Courier New" pitchFamily="49" charset="0"/>
              </a:rPr>
              <a:t>a</a:t>
            </a:r>
            <a:r>
              <a:rPr lang="ru-RU" sz="2400" b="1" dirty="0">
                <a:latin typeface="Courier New" pitchFamily="49" charset="0"/>
                <a:ea typeface="Times New Roman" pitchFamily="18" charset="0"/>
                <a:cs typeface="Courier New" pitchFamily="49" charset="0"/>
              </a:rPr>
              <a:t> &gt; </a:t>
            </a:r>
            <a:r>
              <a:rPr lang="ru-RU" sz="2400" b="1" dirty="0" err="1">
                <a:latin typeface="Courier New" pitchFamily="49" charset="0"/>
                <a:ea typeface="Times New Roman" pitchFamily="18" charset="0"/>
                <a:cs typeface="Courier New" pitchFamily="49" charset="0"/>
              </a:rPr>
              <a:t>b</a:t>
            </a:r>
            <a:r>
              <a:rPr lang="ru-RU" sz="2400" b="1" dirty="0">
                <a:latin typeface="Courier New" pitchFamily="49" charset="0"/>
                <a:ea typeface="Times New Roman" pitchFamily="18" charset="0"/>
                <a:cs typeface="Courier New" pitchFamily="49" charset="0"/>
              </a:rPr>
              <a:t> то M:=</a:t>
            </a:r>
            <a:r>
              <a:rPr lang="ru-RU" sz="2400" b="1" dirty="0">
                <a:latin typeface="Calibri" pitchFamily="34" charset="0"/>
                <a:ea typeface="Times New Roman" pitchFamily="18" charset="0"/>
                <a:cs typeface="Courier New" pitchFamily="49" charset="0"/>
              </a:rPr>
              <a:t> </a:t>
            </a:r>
            <a:r>
              <a:rPr lang="ru-RU" sz="2400" b="1" dirty="0" err="1">
                <a:latin typeface="Courier New" pitchFamily="49" charset="0"/>
                <a:ea typeface="Times New Roman" pitchFamily="18" charset="0"/>
                <a:cs typeface="Courier New" pitchFamily="49" charset="0"/>
              </a:rPr>
              <a:t>a</a:t>
            </a:r>
            <a:r>
              <a:rPr lang="ru-RU" sz="2400" b="1" dirty="0">
                <a:latin typeface="Courier New" pitchFamily="49" charset="0"/>
                <a:ea typeface="Times New Roman" pitchFamily="18" charset="0"/>
                <a:cs typeface="Courier New" pitchFamily="49" charset="0"/>
              </a:rPr>
              <a:t> иначе </a:t>
            </a:r>
            <a:r>
              <a:rPr lang="en-US" sz="2400" b="1" dirty="0">
                <a:latin typeface="Courier New" pitchFamily="49" charset="0"/>
                <a:ea typeface="Times New Roman" pitchFamily="18" charset="0"/>
                <a:cs typeface="Courier New" pitchFamily="49" charset="0"/>
              </a:rPr>
              <a:t>M</a:t>
            </a:r>
            <a:r>
              <a:rPr lang="ru-RU" sz="2400" b="1" dirty="0">
                <a:latin typeface="Courier New" pitchFamily="49" charset="0"/>
                <a:ea typeface="Times New Roman" pitchFamily="18" charset="0"/>
                <a:cs typeface="Courier New" pitchFamily="49" charset="0"/>
              </a:rPr>
              <a:t>:=</a:t>
            </a:r>
            <a:r>
              <a:rPr lang="ru-RU" sz="2400" b="1" dirty="0">
                <a:latin typeface="Calibri" pitchFamily="34" charset="0"/>
                <a:ea typeface="Times New Roman" pitchFamily="18" charset="0"/>
                <a:cs typeface="Courier New" pitchFamily="49" charset="0"/>
              </a:rPr>
              <a:t> </a:t>
            </a:r>
            <a:r>
              <a:rPr lang="ru-RU" sz="2400" b="1" dirty="0" err="1">
                <a:latin typeface="Courier New" pitchFamily="49" charset="0"/>
                <a:ea typeface="Times New Roman" pitchFamily="18" charset="0"/>
                <a:cs typeface="Courier New" pitchFamily="49" charset="0"/>
              </a:rPr>
              <a:t>b</a:t>
            </a:r>
            <a:r>
              <a:rPr lang="ru-RU" sz="2400" b="1" dirty="0">
                <a:latin typeface="Courier New" pitchFamily="49" charset="0"/>
                <a:ea typeface="Times New Roman" pitchFamily="18" charset="0"/>
                <a:cs typeface="Courier New" pitchFamily="49" charset="0"/>
              </a:rPr>
              <a:t> все</a:t>
            </a:r>
            <a:endParaRPr lang="ru-RU" sz="2400" dirty="0">
              <a:latin typeface="Arial" pitchFamily="34" charset="0"/>
            </a:endParaRPr>
          </a:p>
          <a:p>
            <a:pPr indent="90488" eaLnBrk="0" hangingPunct="0">
              <a:defRPr/>
            </a:pPr>
            <a:r>
              <a:rPr lang="ru-RU" sz="2400" b="1" dirty="0">
                <a:latin typeface="Courier New" pitchFamily="49" charset="0"/>
                <a:ea typeface="Times New Roman" pitchFamily="18" charset="0"/>
                <a:cs typeface="Courier New" pitchFamily="49" charset="0"/>
              </a:rPr>
              <a:t>если </a:t>
            </a:r>
            <a:r>
              <a:rPr lang="en-US" sz="2400" b="1" dirty="0">
                <a:latin typeface="Courier New" pitchFamily="49" charset="0"/>
                <a:ea typeface="Times New Roman" pitchFamily="18" charset="0"/>
                <a:cs typeface="Courier New" pitchFamily="49" charset="0"/>
              </a:rPr>
              <a:t>b</a:t>
            </a:r>
            <a:r>
              <a:rPr lang="ru-RU" sz="2400" b="1" dirty="0">
                <a:latin typeface="Courier New" pitchFamily="49" charset="0"/>
                <a:ea typeface="Times New Roman" pitchFamily="18" charset="0"/>
                <a:cs typeface="Courier New" pitchFamily="49" charset="0"/>
              </a:rPr>
              <a:t> &gt; </a:t>
            </a:r>
            <a:r>
              <a:rPr lang="en-US" sz="2400" b="1" dirty="0">
                <a:latin typeface="Courier New" pitchFamily="49" charset="0"/>
                <a:ea typeface="Times New Roman" pitchFamily="18" charset="0"/>
                <a:cs typeface="Courier New" pitchFamily="49" charset="0"/>
              </a:rPr>
              <a:t>c</a:t>
            </a:r>
            <a:r>
              <a:rPr lang="ru-RU" sz="2400" b="1" dirty="0">
                <a:latin typeface="Courier New" pitchFamily="49" charset="0"/>
                <a:ea typeface="Times New Roman" pitchFamily="18" charset="0"/>
                <a:cs typeface="Courier New" pitchFamily="49" charset="0"/>
              </a:rPr>
              <a:t> то M:=</a:t>
            </a:r>
            <a:r>
              <a:rPr lang="ru-RU" sz="2400" b="1" dirty="0">
                <a:latin typeface="Calibri" pitchFamily="34" charset="0"/>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b</a:t>
            </a:r>
            <a:r>
              <a:rPr lang="ru-RU" sz="2400" b="1" dirty="0">
                <a:latin typeface="Courier New" pitchFamily="49" charset="0"/>
                <a:ea typeface="Times New Roman" pitchFamily="18" charset="0"/>
                <a:cs typeface="Courier New" pitchFamily="49" charset="0"/>
              </a:rPr>
              <a:t> иначе </a:t>
            </a:r>
            <a:r>
              <a:rPr lang="en-US" sz="2400" b="1" dirty="0">
                <a:latin typeface="Courier New" pitchFamily="49" charset="0"/>
                <a:ea typeface="Times New Roman" pitchFamily="18" charset="0"/>
                <a:cs typeface="Courier New" pitchFamily="49" charset="0"/>
              </a:rPr>
              <a:t>M</a:t>
            </a:r>
            <a:r>
              <a:rPr lang="ru-RU" sz="2400" b="1" dirty="0">
                <a:latin typeface="Courier New" pitchFamily="49" charset="0"/>
                <a:ea typeface="Times New Roman" pitchFamily="18" charset="0"/>
                <a:cs typeface="Courier New" pitchFamily="49" charset="0"/>
              </a:rPr>
              <a:t>:=</a:t>
            </a:r>
            <a:r>
              <a:rPr lang="ru-RU" sz="2400" b="1" dirty="0">
                <a:latin typeface="Calibri" pitchFamily="34" charset="0"/>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c</a:t>
            </a:r>
            <a:r>
              <a:rPr lang="ru-RU" sz="2400" b="1" dirty="0">
                <a:latin typeface="Courier New" pitchFamily="49" charset="0"/>
                <a:ea typeface="Times New Roman" pitchFamily="18" charset="0"/>
                <a:cs typeface="Courier New" pitchFamily="49" charset="0"/>
              </a:rPr>
              <a:t> все</a:t>
            </a:r>
            <a:endParaRPr lang="ru-RU" sz="2400" dirty="0">
              <a:latin typeface="Arial" pitchFamily="34" charset="0"/>
            </a:endParaRPr>
          </a:p>
        </p:txBody>
      </p:sp>
      <p:sp>
        <p:nvSpPr>
          <p:cNvPr id="5530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aphicFrame>
        <p:nvGraphicFramePr>
          <p:cNvPr id="66562" name="Object 2"/>
          <p:cNvGraphicFramePr>
            <a:graphicFrameLocks noChangeAspect="1"/>
          </p:cNvGraphicFramePr>
          <p:nvPr/>
        </p:nvGraphicFramePr>
        <p:xfrm>
          <a:off x="1352550" y="5476875"/>
          <a:ext cx="2011363" cy="942975"/>
        </p:xfrm>
        <a:graphic>
          <a:graphicData uri="http://schemas.openxmlformats.org/presentationml/2006/ole">
            <mc:AlternateContent xmlns:mc="http://schemas.openxmlformats.org/markup-compatibility/2006">
              <mc:Choice xmlns:v="urn:schemas-microsoft-com:vml" Requires="v">
                <p:oleObj spid="_x0000_s55317" name="Формула" r:id="rId3" imgW="914400" imgH="431800" progId="Equation.3">
                  <p:embed/>
                </p:oleObj>
              </mc:Choice>
              <mc:Fallback>
                <p:oleObj name="Формула" r:id="rId3" imgW="914400" imgH="431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550" y="5476875"/>
                        <a:ext cx="201136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AutoShape 18"/>
          <p:cNvSpPr>
            <a:spLocks noChangeArrowheads="1"/>
          </p:cNvSpPr>
          <p:nvPr/>
        </p:nvSpPr>
        <p:spPr bwMode="auto">
          <a:xfrm>
            <a:off x="4202113" y="5632450"/>
            <a:ext cx="1931987" cy="760413"/>
          </a:xfrm>
          <a:prstGeom prst="wedgeRoundRectCallout">
            <a:avLst>
              <a:gd name="adj1" fmla="val -77929"/>
              <a:gd name="adj2" fmla="val -7183"/>
              <a:gd name="adj3" fmla="val 16667"/>
            </a:avLst>
          </a:prstGeom>
          <a:solidFill>
            <a:srgbClr val="FF0000"/>
          </a:solidFill>
          <a:ln w="9525">
            <a:noFill/>
            <a:miter lim="800000"/>
            <a:headEnd/>
            <a:tailEnd/>
          </a:ln>
          <a:effectLst>
            <a:outerShdw dist="35921" dir="2700000" algn="ctr" rotWithShape="0">
              <a:srgbClr val="808080"/>
            </a:outerShdw>
          </a:effectLst>
        </p:spPr>
        <p:txBody>
          <a:bodyPr anchor="ctr"/>
          <a:lstStyle/>
          <a:p>
            <a:pPr algn="ctr">
              <a:lnSpc>
                <a:spcPct val="80000"/>
              </a:lnSpc>
              <a:spcAft>
                <a:spcPts val="1000"/>
              </a:spcAft>
              <a:defRPr/>
            </a:pPr>
            <a:r>
              <a:rPr lang="ru-RU" altLang="zh-CN" sz="2400" dirty="0">
                <a:solidFill>
                  <a:schemeClr val="bg1"/>
                </a:solidFill>
                <a:latin typeface="+mn-lt"/>
                <a:ea typeface="SimSun"/>
                <a:cs typeface="Times New Roman" pitchFamily="18" charset="0"/>
              </a:rPr>
              <a:t>алгоритм неверный!</a:t>
            </a:r>
            <a:endParaRPr lang="ru-RU" sz="2400" i="1" dirty="0">
              <a:solidFill>
                <a:schemeClr val="bg1"/>
              </a:solidFill>
              <a:latin typeface="+mn-lt"/>
              <a:cs typeface="Times New Roman" pitchFamily="18" charset="0"/>
            </a:endParaRPr>
          </a:p>
        </p:txBody>
      </p:sp>
      <p:sp>
        <p:nvSpPr>
          <p:cNvPr id="24" name="AutoShape 18"/>
          <p:cNvSpPr>
            <a:spLocks noChangeArrowheads="1"/>
          </p:cNvSpPr>
          <p:nvPr/>
        </p:nvSpPr>
        <p:spPr bwMode="auto">
          <a:xfrm>
            <a:off x="6078538" y="2622550"/>
            <a:ext cx="2532062" cy="596900"/>
          </a:xfrm>
          <a:prstGeom prst="wedgeRoundRectCallout">
            <a:avLst>
              <a:gd name="adj1" fmla="val -67771"/>
              <a:gd name="adj2" fmla="val 59810"/>
              <a:gd name="adj3" fmla="val 16667"/>
            </a:avLst>
          </a:prstGeom>
          <a:solidFill>
            <a:srgbClr val="E6E6FF"/>
          </a:solidFill>
          <a:ln w="9525">
            <a:noFill/>
            <a:miter lim="800000"/>
            <a:headEnd/>
            <a:tailEnd/>
          </a:ln>
          <a:effectLst>
            <a:outerShdw dist="35921" dir="2700000" algn="ctr" rotWithShape="0">
              <a:srgbClr val="808080"/>
            </a:outerShdw>
          </a:effectLst>
        </p:spPr>
        <p:txBody>
          <a:bodyPr anchor="ctr"/>
          <a:lstStyle/>
          <a:p>
            <a:pPr algn="ctr">
              <a:lnSpc>
                <a:spcPct val="80000"/>
              </a:lnSpc>
              <a:spcAft>
                <a:spcPts val="1000"/>
              </a:spcAft>
              <a:defRPr/>
            </a:pPr>
            <a:r>
              <a:rPr lang="ru-RU" altLang="zh-CN" sz="2400" dirty="0">
                <a:latin typeface="+mn-lt"/>
                <a:ea typeface="SimSun"/>
                <a:cs typeface="Times New Roman" pitchFamily="18" charset="0"/>
              </a:rPr>
              <a:t>доказательство</a:t>
            </a:r>
            <a:endParaRPr lang="ru-RU" sz="2400" i="1" dirty="0">
              <a:latin typeface="+mn-lt"/>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561"/>
                                        </p:tgtEl>
                                        <p:attrNameLst>
                                          <p:attrName>style.visibility</p:attrName>
                                        </p:attrNameLst>
                                      </p:cBhvr>
                                      <p:to>
                                        <p:strVal val="visible"/>
                                      </p:to>
                                    </p:set>
                                    <p:animEffect transition="in" filter="dissolve">
                                      <p:cBhvr>
                                        <p:cTn id="7" dur="500"/>
                                        <p:tgtEl>
                                          <p:spTgt spid="665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dissolve">
                                      <p:cBhvr>
                                        <p:cTn id="30" dur="500"/>
                                        <p:tgtEl>
                                          <p:spTgt spid="19"/>
                                        </p:tgtEl>
                                      </p:cBhvr>
                                    </p:animEffect>
                                  </p:childTnLst>
                                </p:cTn>
                              </p:par>
                            </p:childTnLst>
                          </p:cTn>
                        </p:par>
                        <p:par>
                          <p:cTn id="31" fill="hold" nodeType="after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dissolve">
                                      <p:cBhvr>
                                        <p:cTn id="34" dur="500"/>
                                        <p:tgtEl>
                                          <p:spTgt spid="2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dissolve">
                                      <p:cBhvr>
                                        <p:cTn id="39" dur="500"/>
                                        <p:tgtEl>
                                          <p:spTgt spid="2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66562"/>
                                        </p:tgtEl>
                                        <p:attrNameLst>
                                          <p:attrName>style.visibility</p:attrName>
                                        </p:attrNameLst>
                                      </p:cBhvr>
                                      <p:to>
                                        <p:strVal val="visible"/>
                                      </p:to>
                                    </p:set>
                                    <p:animEffect transition="in" filter="dissolve">
                                      <p:cBhvr>
                                        <p:cTn id="44" dur="500"/>
                                        <p:tgtEl>
                                          <p:spTgt spid="6656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dissolve">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1" grpId="0" animBg="1"/>
      <p:bldP spid="15" grpId="0"/>
      <p:bldP spid="16" grpId="0"/>
      <p:bldP spid="17" grpId="0"/>
      <p:bldP spid="18" grpId="0"/>
      <p:bldP spid="19" grpId="0"/>
      <p:bldP spid="20" grpId="0" animBg="1"/>
      <p:bldP spid="23" grpId="0" animBg="1"/>
      <p:bldP spid="2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Заголовок 1"/>
          <p:cNvSpPr>
            <a:spLocks noGrp="1"/>
          </p:cNvSpPr>
          <p:nvPr>
            <p:ph type="title"/>
          </p:nvPr>
        </p:nvSpPr>
        <p:spPr>
          <a:xfrm>
            <a:off x="311150" y="301625"/>
            <a:ext cx="8375650" cy="471488"/>
          </a:xfrm>
        </p:spPr>
        <p:txBody>
          <a:bodyPr/>
          <a:lstStyle/>
          <a:p>
            <a:r>
              <a:rPr lang="ru-RU" altLang="ru-RU" smtClean="0"/>
              <a:t>Алгоритм Евклида</a:t>
            </a:r>
          </a:p>
        </p:txBody>
      </p:sp>
      <p:sp>
        <p:nvSpPr>
          <p:cNvPr id="56323"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D3698E44-F083-4927-BF00-AEA0151180D5}" type="slidenum">
              <a:rPr lang="ru-RU" altLang="ru-RU" sz="1400" smtClean="0"/>
              <a:pPr eaLnBrk="1" hangingPunct="1">
                <a:spcBef>
                  <a:spcPct val="0"/>
                </a:spcBef>
                <a:buFontTx/>
                <a:buNone/>
              </a:pPr>
              <a:t>51</a:t>
            </a:fld>
            <a:endParaRPr lang="ru-RU" altLang="ru-RU" sz="1400" smtClean="0"/>
          </a:p>
        </p:txBody>
      </p:sp>
      <p:sp>
        <p:nvSpPr>
          <p:cNvPr id="67585" name="Rectangle 1"/>
          <p:cNvSpPr>
            <a:spLocks noChangeArrowheads="1"/>
          </p:cNvSpPr>
          <p:nvPr/>
        </p:nvSpPr>
        <p:spPr bwMode="auto">
          <a:xfrm>
            <a:off x="447675" y="895350"/>
            <a:ext cx="3381375" cy="2838450"/>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indent="90488" eaLnBrk="0" hangingPunct="0">
              <a:lnSpc>
                <a:spcPct val="125000"/>
              </a:lnSpc>
              <a:tabLst>
                <a:tab pos="2430463" algn="l"/>
              </a:tabLst>
              <a:defRPr/>
            </a:pPr>
            <a:r>
              <a:rPr lang="en-US" sz="2400" b="1">
                <a:latin typeface="Courier New" pitchFamily="49" charset="0"/>
                <a:ea typeface="Times New Roman" pitchFamily="18" charset="0"/>
                <a:cs typeface="Courier New" pitchFamily="49" charset="0"/>
              </a:rPr>
              <a:t>a:=</a:t>
            </a:r>
            <a:r>
              <a:rPr lang="en-US" sz="2400" b="1">
                <a:latin typeface="Arial" pitchFamily="34" charset="0"/>
                <a:ea typeface="Times New Roman" pitchFamily="18" charset="0"/>
                <a:cs typeface="Courier New" pitchFamily="49" charset="0"/>
              </a:rPr>
              <a:t> </a:t>
            </a:r>
            <a:r>
              <a:rPr lang="en-US" sz="2400" b="1">
                <a:latin typeface="Courier New" pitchFamily="49" charset="0"/>
                <a:ea typeface="Times New Roman" pitchFamily="18" charset="0"/>
                <a:cs typeface="Courier New" pitchFamily="49" charset="0"/>
              </a:rPr>
              <a:t>m; b:=</a:t>
            </a:r>
            <a:r>
              <a:rPr lang="en-US" sz="2400" b="1">
                <a:latin typeface="Arial" pitchFamily="34" charset="0"/>
                <a:ea typeface="Times New Roman" pitchFamily="18" charset="0"/>
                <a:cs typeface="Courier New" pitchFamily="49" charset="0"/>
              </a:rPr>
              <a:t> </a:t>
            </a:r>
            <a:r>
              <a:rPr lang="en-US" sz="2400" b="1">
                <a:latin typeface="Courier New" pitchFamily="49" charset="0"/>
                <a:ea typeface="Times New Roman" pitchFamily="18" charset="0"/>
                <a:cs typeface="Courier New" pitchFamily="49" charset="0"/>
              </a:rPr>
              <a:t>n</a:t>
            </a:r>
            <a:endParaRPr lang="ru-RU" sz="2400">
              <a:latin typeface="Courier New" pitchFamily="49" charset="0"/>
              <a:ea typeface="Times New Roman" pitchFamily="18" charset="0"/>
              <a:cs typeface="Courier New" pitchFamily="49" charset="0"/>
            </a:endParaRPr>
          </a:p>
          <a:p>
            <a:pPr indent="90488" eaLnBrk="0" hangingPunct="0">
              <a:lnSpc>
                <a:spcPct val="125000"/>
              </a:lnSpc>
              <a:tabLst>
                <a:tab pos="2430463" algn="l"/>
              </a:tabLst>
              <a:defRPr/>
            </a:pPr>
            <a:r>
              <a:rPr lang="ru-RU" sz="2400" b="1">
                <a:latin typeface="Courier New" pitchFamily="49" charset="0"/>
                <a:ea typeface="Times New Roman" pitchFamily="18" charset="0"/>
                <a:cs typeface="Courier New" pitchFamily="49" charset="0"/>
              </a:rPr>
              <a:t>нц</a:t>
            </a:r>
            <a:r>
              <a:rPr lang="en-US" sz="2400" b="1">
                <a:latin typeface="Courier New" pitchFamily="49" charset="0"/>
                <a:ea typeface="Times New Roman" pitchFamily="18" charset="0"/>
                <a:cs typeface="Courier New" pitchFamily="49" charset="0"/>
              </a:rPr>
              <a:t> </a:t>
            </a:r>
            <a:r>
              <a:rPr lang="ru-RU" sz="2400" b="1">
                <a:latin typeface="Courier New" pitchFamily="49" charset="0"/>
                <a:ea typeface="Times New Roman" pitchFamily="18" charset="0"/>
                <a:cs typeface="Courier New" pitchFamily="49" charset="0"/>
              </a:rPr>
              <a:t>пока</a:t>
            </a:r>
            <a:r>
              <a:rPr lang="en-US" sz="2400" b="1">
                <a:latin typeface="Courier New" pitchFamily="49" charset="0"/>
                <a:ea typeface="Times New Roman" pitchFamily="18" charset="0"/>
                <a:cs typeface="Courier New" pitchFamily="49" charset="0"/>
              </a:rPr>
              <a:t> b</a:t>
            </a:r>
            <a:r>
              <a:rPr lang="en-US" sz="2400" b="1">
                <a:latin typeface="Arial" pitchFamily="34" charset="0"/>
                <a:ea typeface="Times New Roman" pitchFamily="18" charset="0"/>
                <a:cs typeface="Courier New" pitchFamily="49" charset="0"/>
              </a:rPr>
              <a:t> </a:t>
            </a:r>
            <a:r>
              <a:rPr lang="en-US" sz="2400" b="1">
                <a:latin typeface="Courier New" pitchFamily="49" charset="0"/>
                <a:ea typeface="Times New Roman" pitchFamily="18" charset="0"/>
                <a:cs typeface="Courier New" pitchFamily="49" charset="0"/>
              </a:rPr>
              <a:t>&lt;&gt;</a:t>
            </a:r>
            <a:r>
              <a:rPr lang="en-US" sz="2400" b="1">
                <a:latin typeface="Arial" pitchFamily="34" charset="0"/>
                <a:ea typeface="Times New Roman" pitchFamily="18" charset="0"/>
                <a:cs typeface="Courier New" pitchFamily="49" charset="0"/>
              </a:rPr>
              <a:t> </a:t>
            </a:r>
            <a:r>
              <a:rPr lang="en-US" sz="2400" b="1">
                <a:solidFill>
                  <a:srgbClr val="00B0F0"/>
                </a:solidFill>
                <a:latin typeface="Courier New" pitchFamily="49" charset="0"/>
                <a:ea typeface="Times New Roman" pitchFamily="18" charset="0"/>
                <a:cs typeface="Courier New" pitchFamily="49" charset="0"/>
              </a:rPr>
              <a:t>0</a:t>
            </a:r>
            <a:endParaRPr lang="ru-RU" sz="2400" b="1">
              <a:solidFill>
                <a:srgbClr val="00B0F0"/>
              </a:solidFill>
              <a:latin typeface="Courier New" pitchFamily="49" charset="0"/>
              <a:ea typeface="Times New Roman" pitchFamily="18" charset="0"/>
              <a:cs typeface="Courier New" pitchFamily="49" charset="0"/>
            </a:endParaRPr>
          </a:p>
          <a:p>
            <a:pPr indent="90488" eaLnBrk="0" hangingPunct="0">
              <a:lnSpc>
                <a:spcPct val="125000"/>
              </a:lnSpc>
              <a:tabLst>
                <a:tab pos="2430463" algn="l"/>
              </a:tabLst>
              <a:defRPr/>
            </a:pPr>
            <a:r>
              <a:rPr lang="en-US" sz="2400" b="1">
                <a:latin typeface="Courier New" pitchFamily="49" charset="0"/>
                <a:ea typeface="Times New Roman" pitchFamily="18" charset="0"/>
                <a:cs typeface="Courier New" pitchFamily="49" charset="0"/>
              </a:rPr>
              <a:t>  r:=</a:t>
            </a:r>
            <a:r>
              <a:rPr lang="en-US" sz="2400" b="1">
                <a:latin typeface="Arial" pitchFamily="34" charset="0"/>
                <a:ea typeface="Times New Roman" pitchFamily="18" charset="0"/>
                <a:cs typeface="Courier New" pitchFamily="49" charset="0"/>
              </a:rPr>
              <a:t> </a:t>
            </a:r>
            <a:r>
              <a:rPr lang="en-US" sz="2400" b="1">
                <a:solidFill>
                  <a:srgbClr val="0000FF"/>
                </a:solidFill>
                <a:latin typeface="Courier New" pitchFamily="49" charset="0"/>
                <a:ea typeface="Times New Roman" pitchFamily="18" charset="0"/>
                <a:cs typeface="Courier New" pitchFamily="49" charset="0"/>
              </a:rPr>
              <a:t>mod</a:t>
            </a:r>
            <a:r>
              <a:rPr lang="en-US" sz="2400" b="1">
                <a:latin typeface="Courier New" pitchFamily="49" charset="0"/>
                <a:ea typeface="Times New Roman" pitchFamily="18" charset="0"/>
                <a:cs typeface="Courier New" pitchFamily="49" charset="0"/>
              </a:rPr>
              <a:t>(a,</a:t>
            </a:r>
            <a:r>
              <a:rPr lang="en-US" sz="2400" b="1">
                <a:latin typeface="Arial" pitchFamily="34" charset="0"/>
                <a:ea typeface="Times New Roman" pitchFamily="18" charset="0"/>
                <a:cs typeface="Courier New" pitchFamily="49" charset="0"/>
              </a:rPr>
              <a:t> </a:t>
            </a:r>
            <a:r>
              <a:rPr lang="en-US" sz="2400" b="1">
                <a:latin typeface="Courier New" pitchFamily="49" charset="0"/>
                <a:ea typeface="Times New Roman" pitchFamily="18" charset="0"/>
                <a:cs typeface="Courier New" pitchFamily="49" charset="0"/>
              </a:rPr>
              <a:t>b)</a:t>
            </a:r>
            <a:endParaRPr lang="ru-RU" sz="2400">
              <a:latin typeface="Courier New" pitchFamily="49" charset="0"/>
              <a:ea typeface="Times New Roman" pitchFamily="18" charset="0"/>
              <a:cs typeface="Courier New" pitchFamily="49" charset="0"/>
            </a:endParaRPr>
          </a:p>
          <a:p>
            <a:pPr indent="90488" eaLnBrk="0" hangingPunct="0">
              <a:lnSpc>
                <a:spcPct val="125000"/>
              </a:lnSpc>
              <a:tabLst>
                <a:tab pos="2430463" algn="l"/>
              </a:tabLst>
              <a:defRPr/>
            </a:pPr>
            <a:r>
              <a:rPr lang="en-US" sz="2400" b="1">
                <a:latin typeface="Courier New" pitchFamily="49" charset="0"/>
                <a:ea typeface="Times New Roman" pitchFamily="18" charset="0"/>
                <a:cs typeface="Courier New" pitchFamily="49" charset="0"/>
              </a:rPr>
              <a:t>  a:=</a:t>
            </a:r>
            <a:r>
              <a:rPr lang="en-US" sz="2400" b="1">
                <a:latin typeface="Arial" pitchFamily="34" charset="0"/>
                <a:ea typeface="Times New Roman" pitchFamily="18" charset="0"/>
                <a:cs typeface="Courier New" pitchFamily="49" charset="0"/>
              </a:rPr>
              <a:t> </a:t>
            </a:r>
            <a:r>
              <a:rPr lang="en-US" sz="2400" b="1">
                <a:latin typeface="Courier New" pitchFamily="49" charset="0"/>
                <a:ea typeface="Times New Roman" pitchFamily="18" charset="0"/>
                <a:cs typeface="Courier New" pitchFamily="49" charset="0"/>
              </a:rPr>
              <a:t>b; b:=</a:t>
            </a:r>
            <a:r>
              <a:rPr lang="en-US" sz="2400" b="1">
                <a:latin typeface="Arial" pitchFamily="34" charset="0"/>
                <a:ea typeface="Times New Roman" pitchFamily="18" charset="0"/>
                <a:cs typeface="Courier New" pitchFamily="49" charset="0"/>
              </a:rPr>
              <a:t> </a:t>
            </a:r>
            <a:r>
              <a:rPr lang="en-US" sz="2400" b="1">
                <a:latin typeface="Courier New" pitchFamily="49" charset="0"/>
                <a:ea typeface="Times New Roman" pitchFamily="18" charset="0"/>
                <a:cs typeface="Courier New" pitchFamily="49" charset="0"/>
              </a:rPr>
              <a:t>r</a:t>
            </a:r>
            <a:endParaRPr lang="ru-RU" sz="2400">
              <a:latin typeface="Courier New" pitchFamily="49" charset="0"/>
              <a:ea typeface="Times New Roman" pitchFamily="18" charset="0"/>
              <a:cs typeface="Courier New" pitchFamily="49" charset="0"/>
            </a:endParaRPr>
          </a:p>
          <a:p>
            <a:pPr indent="90488" eaLnBrk="0" hangingPunct="0">
              <a:lnSpc>
                <a:spcPct val="125000"/>
              </a:lnSpc>
              <a:tabLst>
                <a:tab pos="2430463" algn="l"/>
              </a:tabLst>
              <a:defRPr/>
            </a:pPr>
            <a:r>
              <a:rPr lang="ru-RU" sz="2400" b="1">
                <a:latin typeface="Courier New" pitchFamily="49" charset="0"/>
                <a:ea typeface="Times New Roman" pitchFamily="18" charset="0"/>
                <a:cs typeface="Courier New" pitchFamily="49" charset="0"/>
              </a:rPr>
              <a:t>кц</a:t>
            </a:r>
            <a:endParaRPr lang="ru-RU" sz="2400">
              <a:latin typeface="Courier New" pitchFamily="49" charset="0"/>
              <a:ea typeface="Times New Roman" pitchFamily="18" charset="0"/>
              <a:cs typeface="Courier New" pitchFamily="49" charset="0"/>
            </a:endParaRPr>
          </a:p>
          <a:p>
            <a:pPr indent="90488" eaLnBrk="0" hangingPunct="0">
              <a:lnSpc>
                <a:spcPct val="125000"/>
              </a:lnSpc>
              <a:tabLst>
                <a:tab pos="2430463" algn="l"/>
              </a:tabLst>
              <a:defRPr/>
            </a:pPr>
            <a:r>
              <a:rPr lang="ru-RU" sz="2400" b="1">
                <a:latin typeface="Courier New" pitchFamily="49" charset="0"/>
                <a:ea typeface="Times New Roman" pitchFamily="18" charset="0"/>
                <a:cs typeface="Courier New" pitchFamily="49" charset="0"/>
              </a:rPr>
              <a:t>вывод</a:t>
            </a:r>
            <a:r>
              <a:rPr lang="en-US" sz="2400" b="1">
                <a:latin typeface="Courier New" pitchFamily="49" charset="0"/>
                <a:ea typeface="Times New Roman" pitchFamily="18" charset="0"/>
                <a:cs typeface="Courier New" pitchFamily="49" charset="0"/>
              </a:rPr>
              <a:t> a</a:t>
            </a:r>
            <a:endParaRPr lang="en-US" sz="2400">
              <a:latin typeface="Courier New" pitchFamily="49" charset="0"/>
              <a:ea typeface="Times New Roman" pitchFamily="18" charset="0"/>
              <a:cs typeface="Courier New" pitchFamily="49" charset="0"/>
            </a:endParaRPr>
          </a:p>
        </p:txBody>
      </p:sp>
      <p:sp>
        <p:nvSpPr>
          <p:cNvPr id="5" name="AutoShape 18"/>
          <p:cNvSpPr>
            <a:spLocks noChangeArrowheads="1"/>
          </p:cNvSpPr>
          <p:nvPr/>
        </p:nvSpPr>
        <p:spPr bwMode="auto">
          <a:xfrm>
            <a:off x="4114800" y="889000"/>
            <a:ext cx="3171825" cy="596900"/>
          </a:xfrm>
          <a:prstGeom prst="wedgeRoundRectCallout">
            <a:avLst>
              <a:gd name="adj1" fmla="val -78884"/>
              <a:gd name="adj2" fmla="val 5579"/>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ru-RU" sz="2400" i="1">
                <a:latin typeface="Times New Roman" pitchFamily="18" charset="0"/>
                <a:cs typeface="Times New Roman" pitchFamily="18" charset="0"/>
              </a:rPr>
              <a:t>НОД</a:t>
            </a:r>
            <a:r>
              <a:rPr lang="ru-RU" altLang="ru-RU" sz="2400">
                <a:latin typeface="Times New Roman" pitchFamily="18" charset="0"/>
                <a:cs typeface="Times New Roman" pitchFamily="18" charset="0"/>
              </a:rPr>
              <a:t>(</a:t>
            </a:r>
            <a:r>
              <a:rPr lang="en-US" altLang="ru-RU" sz="2400" i="1">
                <a:latin typeface="Times New Roman" pitchFamily="18" charset="0"/>
                <a:cs typeface="Times New Roman" pitchFamily="18" charset="0"/>
              </a:rPr>
              <a:t>a,b</a:t>
            </a:r>
            <a:r>
              <a:rPr lang="ru-RU" altLang="ru-RU" sz="2400">
                <a:latin typeface="Times New Roman" pitchFamily="18" charset="0"/>
                <a:cs typeface="Times New Roman" pitchFamily="18" charset="0"/>
              </a:rPr>
              <a:t>)</a:t>
            </a:r>
            <a:r>
              <a:rPr lang="en-US" altLang="ru-RU" sz="2400" i="1">
                <a:latin typeface="Times New Roman" pitchFamily="18" charset="0"/>
                <a:cs typeface="Times New Roman" pitchFamily="18" charset="0"/>
              </a:rPr>
              <a:t>=</a:t>
            </a:r>
            <a:r>
              <a:rPr lang="ru-RU" altLang="ru-RU" sz="2400" i="1">
                <a:latin typeface="Times New Roman" pitchFamily="18" charset="0"/>
                <a:cs typeface="Times New Roman" pitchFamily="18" charset="0"/>
              </a:rPr>
              <a:t>НОД</a:t>
            </a:r>
            <a:r>
              <a:rPr lang="ru-RU" altLang="ru-RU" sz="2400">
                <a:latin typeface="Times New Roman" pitchFamily="18" charset="0"/>
                <a:cs typeface="Times New Roman" pitchFamily="18" charset="0"/>
              </a:rPr>
              <a:t>(</a:t>
            </a:r>
            <a:r>
              <a:rPr lang="en-US" altLang="ru-RU" sz="2400" i="1">
                <a:latin typeface="Times New Roman" pitchFamily="18" charset="0"/>
                <a:cs typeface="Times New Roman" pitchFamily="18" charset="0"/>
              </a:rPr>
              <a:t>m,n</a:t>
            </a:r>
            <a:r>
              <a:rPr lang="ru-RU" altLang="ru-RU" sz="2400">
                <a:latin typeface="Times New Roman" pitchFamily="18" charset="0"/>
                <a:cs typeface="Times New Roman" pitchFamily="18" charset="0"/>
              </a:rPr>
              <a:t>)</a:t>
            </a:r>
          </a:p>
        </p:txBody>
      </p:sp>
      <p:sp>
        <p:nvSpPr>
          <p:cNvPr id="6" name="AutoShape 18"/>
          <p:cNvSpPr>
            <a:spLocks noChangeArrowheads="1"/>
          </p:cNvSpPr>
          <p:nvPr/>
        </p:nvSpPr>
        <p:spPr bwMode="auto">
          <a:xfrm>
            <a:off x="4000500" y="2212975"/>
            <a:ext cx="3171825" cy="758825"/>
          </a:xfrm>
          <a:prstGeom prst="wedgeRoundRectCallout">
            <a:avLst>
              <a:gd name="adj1" fmla="val -78884"/>
              <a:gd name="adj2" fmla="val 5579"/>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ru-RU" altLang="ru-RU" sz="2400" i="1">
                <a:latin typeface="Times New Roman" pitchFamily="18" charset="0"/>
                <a:cs typeface="Times New Roman" pitchFamily="18" charset="0"/>
              </a:rPr>
              <a:t>НОД</a:t>
            </a:r>
            <a:r>
              <a:rPr lang="ru-RU" altLang="ru-RU" sz="2400">
                <a:latin typeface="Times New Roman" pitchFamily="18" charset="0"/>
                <a:cs typeface="Times New Roman" pitchFamily="18" charset="0"/>
              </a:rPr>
              <a:t>(</a:t>
            </a:r>
            <a:r>
              <a:rPr lang="en-US" altLang="ru-RU" sz="2400" i="1">
                <a:latin typeface="Times New Roman" pitchFamily="18" charset="0"/>
                <a:cs typeface="Times New Roman" pitchFamily="18" charset="0"/>
              </a:rPr>
              <a:t>a,b</a:t>
            </a:r>
            <a:r>
              <a:rPr lang="ru-RU" altLang="ru-RU" sz="2400">
                <a:latin typeface="Times New Roman" pitchFamily="18" charset="0"/>
                <a:cs typeface="Times New Roman" pitchFamily="18" charset="0"/>
              </a:rPr>
              <a:t>)</a:t>
            </a:r>
            <a:r>
              <a:rPr lang="en-US" altLang="ru-RU" sz="2400" i="1">
                <a:latin typeface="Times New Roman" pitchFamily="18" charset="0"/>
                <a:cs typeface="Times New Roman" pitchFamily="18" charset="0"/>
              </a:rPr>
              <a:t>=</a:t>
            </a:r>
            <a:r>
              <a:rPr lang="ru-RU" altLang="ru-RU" sz="2400" i="1">
                <a:latin typeface="Times New Roman" pitchFamily="18" charset="0"/>
                <a:cs typeface="Times New Roman" pitchFamily="18" charset="0"/>
              </a:rPr>
              <a:t> НОД</a:t>
            </a:r>
            <a:r>
              <a:rPr lang="ru-RU" altLang="ru-RU" sz="2400">
                <a:latin typeface="Times New Roman" pitchFamily="18" charset="0"/>
                <a:cs typeface="Times New Roman" pitchFamily="18" charset="0"/>
              </a:rPr>
              <a:t>(</a:t>
            </a:r>
            <a:r>
              <a:rPr lang="en-US" altLang="ru-RU" sz="2400" i="1">
                <a:latin typeface="Times New Roman" pitchFamily="18" charset="0"/>
                <a:cs typeface="Times New Roman" pitchFamily="18" charset="0"/>
              </a:rPr>
              <a:t>b,r</a:t>
            </a:r>
            <a:r>
              <a:rPr lang="ru-RU" altLang="ru-RU" sz="2400">
                <a:latin typeface="Times New Roman" pitchFamily="18" charset="0"/>
                <a:cs typeface="Times New Roman" pitchFamily="18" charset="0"/>
              </a:rPr>
              <a:t>)</a:t>
            </a:r>
            <a:r>
              <a:rPr lang="en-US" altLang="ru-RU" sz="2400">
                <a:latin typeface="Times New Roman" pitchFamily="18" charset="0"/>
                <a:cs typeface="Times New Roman" pitchFamily="18" charset="0"/>
              </a:rPr>
              <a:t/>
            </a:r>
            <a:br>
              <a:rPr lang="en-US" altLang="ru-RU" sz="2400">
                <a:latin typeface="Times New Roman" pitchFamily="18" charset="0"/>
                <a:cs typeface="Times New Roman" pitchFamily="18" charset="0"/>
              </a:rPr>
            </a:br>
            <a:r>
              <a:rPr lang="en-US" altLang="ru-RU" sz="2400" i="1">
                <a:latin typeface="Times New Roman" pitchFamily="18" charset="0"/>
                <a:cs typeface="Times New Roman" pitchFamily="18" charset="0"/>
              </a:rPr>
              <a:t>= </a:t>
            </a:r>
            <a:r>
              <a:rPr lang="ru-RU" altLang="ru-RU" sz="2400" i="1">
                <a:latin typeface="Times New Roman" pitchFamily="18" charset="0"/>
                <a:cs typeface="Times New Roman" pitchFamily="18" charset="0"/>
              </a:rPr>
              <a:t>НОД</a:t>
            </a:r>
            <a:r>
              <a:rPr lang="ru-RU" altLang="ru-RU" sz="2400">
                <a:latin typeface="Times New Roman" pitchFamily="18" charset="0"/>
                <a:cs typeface="Times New Roman" pitchFamily="18" charset="0"/>
              </a:rPr>
              <a:t>(</a:t>
            </a:r>
            <a:r>
              <a:rPr lang="en-US" altLang="ru-RU" sz="2400" i="1">
                <a:latin typeface="Times New Roman" pitchFamily="18" charset="0"/>
                <a:cs typeface="Times New Roman" pitchFamily="18" charset="0"/>
              </a:rPr>
              <a:t>m,n</a:t>
            </a:r>
            <a:r>
              <a:rPr lang="ru-RU" altLang="ru-RU" sz="2400">
                <a:latin typeface="Times New Roman" pitchFamily="18" charset="0"/>
                <a:cs typeface="Times New Roman" pitchFamily="18" charset="0"/>
              </a:rPr>
              <a:t>)</a:t>
            </a:r>
          </a:p>
        </p:txBody>
      </p:sp>
      <p:sp>
        <p:nvSpPr>
          <p:cNvPr id="7" name="AutoShape 18"/>
          <p:cNvSpPr>
            <a:spLocks noChangeArrowheads="1"/>
          </p:cNvSpPr>
          <p:nvPr/>
        </p:nvSpPr>
        <p:spPr bwMode="auto">
          <a:xfrm>
            <a:off x="3743325" y="1603375"/>
            <a:ext cx="1552575" cy="434975"/>
          </a:xfrm>
          <a:prstGeom prst="wedgeRoundRectCallout">
            <a:avLst>
              <a:gd name="adj1" fmla="val -76426"/>
              <a:gd name="adj2" fmla="val 47157"/>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en-US" altLang="ru-RU" sz="2400" i="1">
                <a:latin typeface="Times New Roman" pitchFamily="18" charset="0"/>
                <a:cs typeface="Times New Roman" pitchFamily="18" charset="0"/>
              </a:rPr>
              <a:t>a=b</a:t>
            </a:r>
            <a:r>
              <a:rPr lang="en-US" altLang="ru-RU" sz="2400" i="1">
                <a:latin typeface="Times New Roman" pitchFamily="18" charset="0"/>
                <a:cs typeface="Times New Roman" pitchFamily="18" charset="0"/>
                <a:sym typeface="Symbol" pitchFamily="18" charset="2"/>
              </a:rPr>
              <a:t> p + r</a:t>
            </a:r>
            <a:endParaRPr lang="ru-RU" altLang="ru-RU" sz="2400">
              <a:latin typeface="Times New Roman" pitchFamily="18" charset="0"/>
              <a:cs typeface="Times New Roman" pitchFamily="18" charset="0"/>
            </a:endParaRPr>
          </a:p>
        </p:txBody>
      </p:sp>
      <p:sp>
        <p:nvSpPr>
          <p:cNvPr id="8" name="AutoShape 18"/>
          <p:cNvSpPr>
            <a:spLocks noChangeArrowheads="1"/>
          </p:cNvSpPr>
          <p:nvPr/>
        </p:nvSpPr>
        <p:spPr bwMode="auto">
          <a:xfrm>
            <a:off x="2524125" y="3441700"/>
            <a:ext cx="5124450" cy="596900"/>
          </a:xfrm>
          <a:prstGeom prst="wedgeRoundRectCallout">
            <a:avLst>
              <a:gd name="adj1" fmla="val -60435"/>
              <a:gd name="adj2" fmla="val -40681"/>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en-US" altLang="ru-RU" sz="2400" i="1">
                <a:latin typeface="Times New Roman" pitchFamily="18" charset="0"/>
                <a:cs typeface="Times New Roman" pitchFamily="18" charset="0"/>
              </a:rPr>
              <a:t>a=</a:t>
            </a:r>
            <a:r>
              <a:rPr lang="ru-RU" altLang="ru-RU" sz="2400" i="1">
                <a:latin typeface="Times New Roman" pitchFamily="18" charset="0"/>
                <a:cs typeface="Times New Roman" pitchFamily="18" charset="0"/>
              </a:rPr>
              <a:t>НОД</a:t>
            </a:r>
            <a:r>
              <a:rPr lang="ru-RU" altLang="ru-RU" sz="2400">
                <a:latin typeface="Times New Roman" pitchFamily="18" charset="0"/>
                <a:cs typeface="Times New Roman" pitchFamily="18" charset="0"/>
              </a:rPr>
              <a:t>(</a:t>
            </a:r>
            <a:r>
              <a:rPr lang="en-US" altLang="ru-RU" sz="2400" i="1">
                <a:latin typeface="Times New Roman" pitchFamily="18" charset="0"/>
                <a:cs typeface="Times New Roman" pitchFamily="18" charset="0"/>
              </a:rPr>
              <a:t>a,</a:t>
            </a:r>
            <a:r>
              <a:rPr lang="en-US" altLang="ru-RU" sz="2400">
                <a:latin typeface="Times New Roman" pitchFamily="18" charset="0"/>
                <a:cs typeface="Times New Roman" pitchFamily="18" charset="0"/>
              </a:rPr>
              <a:t>0</a:t>
            </a:r>
            <a:r>
              <a:rPr lang="ru-RU" altLang="ru-RU" sz="2400">
                <a:latin typeface="Times New Roman" pitchFamily="18" charset="0"/>
                <a:cs typeface="Times New Roman" pitchFamily="18" charset="0"/>
              </a:rPr>
              <a:t>)</a:t>
            </a:r>
            <a:r>
              <a:rPr lang="en-US" altLang="ru-RU" sz="2400" i="1">
                <a:latin typeface="Times New Roman" pitchFamily="18" charset="0"/>
                <a:cs typeface="Times New Roman" pitchFamily="18" charset="0"/>
              </a:rPr>
              <a:t>=</a:t>
            </a:r>
            <a:r>
              <a:rPr lang="ru-RU" altLang="ru-RU" sz="2400" i="1">
                <a:latin typeface="Times New Roman" pitchFamily="18" charset="0"/>
                <a:cs typeface="Times New Roman" pitchFamily="18" charset="0"/>
              </a:rPr>
              <a:t> НОД</a:t>
            </a:r>
            <a:r>
              <a:rPr lang="ru-RU" altLang="ru-RU" sz="2400">
                <a:latin typeface="Times New Roman" pitchFamily="18" charset="0"/>
                <a:cs typeface="Times New Roman" pitchFamily="18" charset="0"/>
              </a:rPr>
              <a:t>(</a:t>
            </a:r>
            <a:r>
              <a:rPr lang="en-US" altLang="ru-RU" sz="2400" i="1">
                <a:latin typeface="Times New Roman" pitchFamily="18" charset="0"/>
                <a:cs typeface="Times New Roman" pitchFamily="18" charset="0"/>
              </a:rPr>
              <a:t>a,b</a:t>
            </a:r>
            <a:r>
              <a:rPr lang="ru-RU" altLang="ru-RU" sz="2400">
                <a:latin typeface="Times New Roman" pitchFamily="18" charset="0"/>
                <a:cs typeface="Times New Roman" pitchFamily="18" charset="0"/>
              </a:rPr>
              <a:t>)</a:t>
            </a:r>
            <a:r>
              <a:rPr lang="en-US" altLang="ru-RU" sz="2400" i="1">
                <a:latin typeface="Times New Roman" pitchFamily="18" charset="0"/>
                <a:cs typeface="Times New Roman" pitchFamily="18" charset="0"/>
              </a:rPr>
              <a:t>= </a:t>
            </a:r>
            <a:r>
              <a:rPr lang="ru-RU" altLang="ru-RU" sz="2400" i="1">
                <a:latin typeface="Times New Roman" pitchFamily="18" charset="0"/>
                <a:cs typeface="Times New Roman" pitchFamily="18" charset="0"/>
              </a:rPr>
              <a:t>НОД</a:t>
            </a:r>
            <a:r>
              <a:rPr lang="ru-RU" altLang="ru-RU" sz="2400">
                <a:latin typeface="Times New Roman" pitchFamily="18" charset="0"/>
                <a:cs typeface="Times New Roman" pitchFamily="18" charset="0"/>
              </a:rPr>
              <a:t>(</a:t>
            </a:r>
            <a:r>
              <a:rPr lang="en-US" altLang="ru-RU" sz="2400" i="1">
                <a:latin typeface="Times New Roman" pitchFamily="18" charset="0"/>
                <a:cs typeface="Times New Roman" pitchFamily="18" charset="0"/>
              </a:rPr>
              <a:t>m,n</a:t>
            </a:r>
            <a:r>
              <a:rPr lang="ru-RU" altLang="ru-RU" sz="2400">
                <a:latin typeface="Times New Roman" pitchFamily="18" charset="0"/>
                <a:cs typeface="Times New Roman" pitchFamily="18" charset="0"/>
              </a:rPr>
              <a:t>)</a:t>
            </a:r>
          </a:p>
        </p:txBody>
      </p:sp>
      <p:sp>
        <p:nvSpPr>
          <p:cNvPr id="9" name="AutoShape 18"/>
          <p:cNvSpPr>
            <a:spLocks noChangeArrowheads="1"/>
          </p:cNvSpPr>
          <p:nvPr/>
        </p:nvSpPr>
        <p:spPr bwMode="auto">
          <a:xfrm>
            <a:off x="2143125" y="2917825"/>
            <a:ext cx="895350" cy="434975"/>
          </a:xfrm>
          <a:prstGeom prst="wedgeRoundRectCallout">
            <a:avLst>
              <a:gd name="adj1" fmla="val -76426"/>
              <a:gd name="adj2" fmla="val 47157"/>
              <a:gd name="adj3" fmla="val 16667"/>
            </a:avLst>
          </a:prstGeom>
          <a:solidFill>
            <a:srgbClr val="E6E6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spcAft>
                <a:spcPts val="1000"/>
              </a:spcAft>
            </a:pPr>
            <a:r>
              <a:rPr lang="en-US" altLang="ru-RU" sz="2400" i="1">
                <a:latin typeface="Times New Roman" pitchFamily="18" charset="0"/>
                <a:cs typeface="Times New Roman" pitchFamily="18" charset="0"/>
              </a:rPr>
              <a:t>b = </a:t>
            </a:r>
            <a:r>
              <a:rPr lang="en-US" altLang="ru-RU" sz="2400">
                <a:latin typeface="Times New Roman" pitchFamily="18" charset="0"/>
                <a:cs typeface="Times New Roman" pitchFamily="18" charset="0"/>
              </a:rPr>
              <a:t>0</a:t>
            </a:r>
            <a:endParaRPr lang="ru-RU" altLang="ru-RU" sz="2400">
              <a:latin typeface="Times New Roman" pitchFamily="18" charset="0"/>
              <a:cs typeface="Times New Roman" pitchFamily="18" charset="0"/>
            </a:endParaRPr>
          </a:p>
        </p:txBody>
      </p:sp>
      <p:sp>
        <p:nvSpPr>
          <p:cNvPr id="10" name="Прямоугольник 9"/>
          <p:cNvSpPr>
            <a:spLocks noChangeArrowheads="1"/>
          </p:cNvSpPr>
          <p:nvPr/>
        </p:nvSpPr>
        <p:spPr bwMode="auto">
          <a:xfrm>
            <a:off x="692150" y="4624388"/>
            <a:ext cx="3028950" cy="461962"/>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ru-RU" altLang="ru-RU" sz="2400" i="1">
                <a:solidFill>
                  <a:srgbClr val="000000"/>
                </a:solidFill>
                <a:latin typeface="Times New Roman" pitchFamily="18" charset="0"/>
                <a:cs typeface="Times New Roman" pitchFamily="18" charset="0"/>
              </a:rPr>
              <a:t>НОД</a:t>
            </a:r>
            <a:r>
              <a:rPr lang="ru-RU" altLang="ru-RU" sz="2400">
                <a:solidFill>
                  <a:srgbClr val="000000"/>
                </a:solidFill>
                <a:latin typeface="Times New Roman" pitchFamily="18" charset="0"/>
                <a:cs typeface="Times New Roman" pitchFamily="18" charset="0"/>
              </a:rPr>
              <a:t>(</a:t>
            </a:r>
            <a:r>
              <a:rPr lang="en-US" altLang="ru-RU" sz="2400" i="1">
                <a:solidFill>
                  <a:srgbClr val="000000"/>
                </a:solidFill>
                <a:latin typeface="Times New Roman" pitchFamily="18" charset="0"/>
                <a:cs typeface="Times New Roman" pitchFamily="18" charset="0"/>
              </a:rPr>
              <a:t>a,b</a:t>
            </a:r>
            <a:r>
              <a:rPr lang="ru-RU" altLang="ru-RU" sz="2400">
                <a:solidFill>
                  <a:srgbClr val="000000"/>
                </a:solidFill>
                <a:latin typeface="Times New Roman" pitchFamily="18" charset="0"/>
                <a:cs typeface="Times New Roman" pitchFamily="18" charset="0"/>
              </a:rPr>
              <a:t>)</a:t>
            </a:r>
            <a:r>
              <a:rPr lang="en-US" altLang="ru-RU" sz="2400" i="1">
                <a:solidFill>
                  <a:srgbClr val="000000"/>
                </a:solidFill>
                <a:latin typeface="Times New Roman" pitchFamily="18" charset="0"/>
                <a:cs typeface="Times New Roman" pitchFamily="18" charset="0"/>
              </a:rPr>
              <a:t>= </a:t>
            </a:r>
            <a:r>
              <a:rPr lang="ru-RU" altLang="ru-RU" sz="2400" i="1">
                <a:solidFill>
                  <a:srgbClr val="000000"/>
                </a:solidFill>
                <a:latin typeface="Times New Roman" pitchFamily="18" charset="0"/>
                <a:cs typeface="Times New Roman" pitchFamily="18" charset="0"/>
              </a:rPr>
              <a:t>НОД</a:t>
            </a:r>
            <a:r>
              <a:rPr lang="ru-RU" altLang="ru-RU" sz="2400">
                <a:solidFill>
                  <a:srgbClr val="000000"/>
                </a:solidFill>
                <a:latin typeface="Times New Roman" pitchFamily="18" charset="0"/>
                <a:cs typeface="Times New Roman" pitchFamily="18" charset="0"/>
              </a:rPr>
              <a:t>(</a:t>
            </a:r>
            <a:r>
              <a:rPr lang="en-US" altLang="ru-RU" sz="2400" i="1">
                <a:solidFill>
                  <a:srgbClr val="000000"/>
                </a:solidFill>
                <a:latin typeface="Times New Roman" pitchFamily="18" charset="0"/>
                <a:cs typeface="Times New Roman" pitchFamily="18" charset="0"/>
              </a:rPr>
              <a:t>m,n</a:t>
            </a:r>
            <a:r>
              <a:rPr lang="ru-RU" altLang="ru-RU" sz="2400">
                <a:solidFill>
                  <a:srgbClr val="000000"/>
                </a:solidFill>
                <a:latin typeface="Times New Roman" pitchFamily="18" charset="0"/>
                <a:cs typeface="Times New Roman" pitchFamily="18" charset="0"/>
              </a:rPr>
              <a:t>)</a:t>
            </a:r>
            <a:endParaRPr lang="ru-RU" altLang="ru-RU" sz="1800"/>
          </a:p>
        </p:txBody>
      </p:sp>
      <p:sp>
        <p:nvSpPr>
          <p:cNvPr id="11" name="Прямоугольник 10"/>
          <p:cNvSpPr/>
          <p:nvPr/>
        </p:nvSpPr>
        <p:spPr>
          <a:xfrm>
            <a:off x="3843338" y="4625975"/>
            <a:ext cx="2789237" cy="460375"/>
          </a:xfrm>
          <a:prstGeom prst="rect">
            <a:avLst/>
          </a:prstGeom>
        </p:spPr>
        <p:txBody>
          <a:bodyPr wrap="none">
            <a:spAutoFit/>
          </a:bodyPr>
          <a:lstStyle/>
          <a:p>
            <a:pPr>
              <a:defRPr/>
            </a:pPr>
            <a:r>
              <a:rPr lang="ru-RU" sz="2400" b="1" kern="0" dirty="0">
                <a:latin typeface="Arial"/>
                <a:ea typeface="+mj-ea"/>
                <a:cs typeface="+mj-cs"/>
              </a:rPr>
              <a:t>инвариант цикла</a:t>
            </a:r>
            <a:endParaRPr lang="ru-RU" dirty="0">
              <a:latin typeface="Arial" pitchFamily="34" charset="0"/>
            </a:endParaRPr>
          </a:p>
        </p:txBody>
      </p:sp>
      <p:sp>
        <p:nvSpPr>
          <p:cNvPr id="12" name="Прямоугольник 11"/>
          <p:cNvSpPr>
            <a:spLocks noChangeArrowheads="1"/>
          </p:cNvSpPr>
          <p:nvPr/>
        </p:nvSpPr>
        <p:spPr bwMode="auto">
          <a:xfrm>
            <a:off x="376238" y="4144963"/>
            <a:ext cx="42560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333399"/>
                </a:solidFill>
              </a:rPr>
              <a:t>После любого шага цикла:</a:t>
            </a:r>
            <a:endParaRPr lang="ru-RU" altLang="ru-RU"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dissolv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Заголовок 1"/>
          <p:cNvSpPr>
            <a:spLocks noGrp="1"/>
          </p:cNvSpPr>
          <p:nvPr>
            <p:ph type="title"/>
          </p:nvPr>
        </p:nvSpPr>
        <p:spPr>
          <a:xfrm>
            <a:off x="311150" y="301625"/>
            <a:ext cx="8375650" cy="471488"/>
          </a:xfrm>
        </p:spPr>
        <p:txBody>
          <a:bodyPr/>
          <a:lstStyle/>
          <a:p>
            <a:r>
              <a:rPr lang="ru-RU" altLang="ru-RU" smtClean="0"/>
              <a:t>Инвариант цикла</a:t>
            </a:r>
          </a:p>
        </p:txBody>
      </p:sp>
      <p:sp>
        <p:nvSpPr>
          <p:cNvPr id="57347"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768024B8-CD81-49D0-AD23-EB3AB48AB4B2}" type="slidenum">
              <a:rPr lang="ru-RU" altLang="ru-RU" sz="1400" smtClean="0"/>
              <a:pPr eaLnBrk="1" hangingPunct="1">
                <a:spcBef>
                  <a:spcPct val="0"/>
                </a:spcBef>
                <a:buFontTx/>
                <a:buNone/>
              </a:pPr>
              <a:t>52</a:t>
            </a:fld>
            <a:endParaRPr lang="ru-RU" altLang="ru-RU" sz="1400" smtClean="0"/>
          </a:p>
        </p:txBody>
      </p:sp>
      <p:sp>
        <p:nvSpPr>
          <p:cNvPr id="4" name="Прямоугольник 3"/>
          <p:cNvSpPr/>
          <p:nvPr/>
        </p:nvSpPr>
        <p:spPr>
          <a:xfrm>
            <a:off x="400050" y="847725"/>
            <a:ext cx="8410575" cy="1200150"/>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marL="361950" indent="-361950">
              <a:defRPr/>
            </a:pPr>
            <a:r>
              <a:rPr lang="ru-RU" sz="2400" b="1" dirty="0">
                <a:solidFill>
                  <a:srgbClr val="333399"/>
                </a:solidFill>
                <a:latin typeface="Arial" pitchFamily="34" charset="0"/>
              </a:rPr>
              <a:t>Инвариант цикла</a:t>
            </a:r>
            <a:r>
              <a:rPr lang="ru-RU" sz="2400" dirty="0">
                <a:solidFill>
                  <a:srgbClr val="333399"/>
                </a:solidFill>
                <a:latin typeface="Arial" pitchFamily="34" charset="0"/>
              </a:rPr>
              <a:t> </a:t>
            </a:r>
            <a:r>
              <a:rPr lang="ru-RU" sz="2400" dirty="0">
                <a:latin typeface="Arial" pitchFamily="34" charset="0"/>
              </a:rPr>
              <a:t>– это соотношение между значениями переменных, которое остается справедливым после завершения любого шага цикла.</a:t>
            </a:r>
          </a:p>
        </p:txBody>
      </p:sp>
      <p:grpSp>
        <p:nvGrpSpPr>
          <p:cNvPr id="2" name="Group 2"/>
          <p:cNvGrpSpPr>
            <a:grpSpLocks/>
          </p:cNvGrpSpPr>
          <p:nvPr/>
        </p:nvGrpSpPr>
        <p:grpSpPr bwMode="auto">
          <a:xfrm>
            <a:off x="7108825" y="2254250"/>
            <a:ext cx="1606550" cy="2146300"/>
            <a:chOff x="5032" y="1483"/>
            <a:chExt cx="2530" cy="3379"/>
          </a:xfrm>
        </p:grpSpPr>
        <p:pic>
          <p:nvPicPr>
            <p:cNvPr id="573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 y="1483"/>
              <a:ext cx="2510" cy="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Rectangle 4"/>
            <p:cNvSpPr>
              <a:spLocks noChangeArrowheads="1"/>
            </p:cNvSpPr>
            <p:nvPr/>
          </p:nvSpPr>
          <p:spPr bwMode="auto">
            <a:xfrm>
              <a:off x="5032" y="4237"/>
              <a:ext cx="2530" cy="625"/>
            </a:xfrm>
            <a:prstGeom prst="rect">
              <a:avLst/>
            </a:prstGeom>
            <a:noFill/>
            <a:ln w="9525">
              <a:noFill/>
              <a:miter lim="800000"/>
              <a:headEnd/>
              <a:tailEnd/>
            </a:ln>
          </p:spPr>
          <p:txBody>
            <a:bodyPr/>
            <a:lstStyle/>
            <a:p>
              <a:pPr algn="ctr">
                <a:spcAft>
                  <a:spcPts val="1000"/>
                </a:spcAft>
                <a:defRPr/>
              </a:pPr>
              <a:r>
                <a:rPr lang="ru-RU" dirty="0">
                  <a:latin typeface="+mn-lt"/>
                </a:rPr>
                <a:t>А</a:t>
              </a:r>
              <a:r>
                <a:rPr lang="en-US" dirty="0">
                  <a:latin typeface="+mn-lt"/>
                </a:rPr>
                <a:t>.</a:t>
              </a:r>
              <a:r>
                <a:rPr lang="ru-RU" dirty="0">
                  <a:latin typeface="+mn-lt"/>
                </a:rPr>
                <a:t>П</a:t>
              </a:r>
              <a:r>
                <a:rPr lang="en-US" dirty="0">
                  <a:latin typeface="+mn-lt"/>
                </a:rPr>
                <a:t>. </a:t>
              </a:r>
              <a:r>
                <a:rPr lang="ru-RU" dirty="0">
                  <a:latin typeface="+mn-lt"/>
                </a:rPr>
                <a:t>Ершов</a:t>
              </a:r>
              <a:endParaRPr lang="en-US" dirty="0">
                <a:latin typeface="+mn-lt"/>
              </a:endParaRPr>
            </a:p>
          </p:txBody>
        </p:sp>
      </p:grpSp>
      <p:sp>
        <p:nvSpPr>
          <p:cNvPr id="8" name="Прямоугольник 7"/>
          <p:cNvSpPr>
            <a:spLocks noChangeArrowheads="1"/>
          </p:cNvSpPr>
          <p:nvPr/>
        </p:nvSpPr>
        <p:spPr bwMode="auto">
          <a:xfrm>
            <a:off x="419100" y="2662238"/>
            <a:ext cx="6343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t>«</a:t>
            </a:r>
            <a:r>
              <a:rPr lang="ru-RU" altLang="ru-RU" sz="2400" i="1"/>
              <a:t>Программиста бьют по рукам, если он посмеет написать оператор цикла, не найдя перед этим его инварианта</a:t>
            </a:r>
            <a:r>
              <a:rPr lang="ru-RU" altLang="ru-RU"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Заголовок 1"/>
          <p:cNvSpPr>
            <a:spLocks noGrp="1"/>
          </p:cNvSpPr>
          <p:nvPr>
            <p:ph type="title"/>
          </p:nvPr>
        </p:nvSpPr>
        <p:spPr>
          <a:xfrm>
            <a:off x="311150" y="301625"/>
            <a:ext cx="8375650" cy="471488"/>
          </a:xfrm>
        </p:spPr>
        <p:txBody>
          <a:bodyPr/>
          <a:lstStyle/>
          <a:p>
            <a:r>
              <a:rPr lang="ru-RU" altLang="ru-RU" smtClean="0"/>
              <a:t>Инвариант цикла</a:t>
            </a:r>
          </a:p>
        </p:txBody>
      </p:sp>
      <p:sp>
        <p:nvSpPr>
          <p:cNvPr id="58371"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C320FAD2-CDE6-4631-9D23-8A78A4900D3F}" type="slidenum">
              <a:rPr lang="ru-RU" altLang="ru-RU" sz="1400" smtClean="0"/>
              <a:pPr eaLnBrk="1" hangingPunct="1">
                <a:spcBef>
                  <a:spcPct val="0"/>
                </a:spcBef>
                <a:buFontTx/>
                <a:buNone/>
              </a:pPr>
              <a:t>53</a:t>
            </a:fld>
            <a:endParaRPr lang="ru-RU" altLang="ru-RU" sz="1400" smtClean="0"/>
          </a:p>
        </p:txBody>
      </p:sp>
      <p:sp>
        <p:nvSpPr>
          <p:cNvPr id="4" name="Прямоугольник 3"/>
          <p:cNvSpPr/>
          <p:nvPr/>
        </p:nvSpPr>
        <p:spPr>
          <a:xfrm>
            <a:off x="379413" y="825500"/>
            <a:ext cx="4419600" cy="460375"/>
          </a:xfrm>
          <a:prstGeom prst="rect">
            <a:avLst/>
          </a:prstGeom>
        </p:spPr>
        <p:txBody>
          <a:bodyPr wrap="none">
            <a:spAutoFit/>
          </a:bodyPr>
          <a:lstStyle/>
          <a:p>
            <a:pPr>
              <a:defRPr/>
            </a:pPr>
            <a:r>
              <a:rPr lang="ru-RU" sz="2400" b="1" kern="0" dirty="0">
                <a:solidFill>
                  <a:srgbClr val="333399"/>
                </a:solidFill>
                <a:latin typeface="Arial"/>
                <a:ea typeface="+mj-ea"/>
                <a:cs typeface="+mj-cs"/>
              </a:rPr>
              <a:t>Сумма элементов массива:</a:t>
            </a:r>
            <a:endParaRPr lang="ru-RU" dirty="0">
              <a:solidFill>
                <a:srgbClr val="333399"/>
              </a:solidFill>
              <a:latin typeface="Arial" pitchFamily="34" charset="0"/>
            </a:endParaRPr>
          </a:p>
        </p:txBody>
      </p:sp>
      <p:sp>
        <p:nvSpPr>
          <p:cNvPr id="69633" name="Rectangle 1"/>
          <p:cNvSpPr>
            <a:spLocks noChangeArrowheads="1"/>
          </p:cNvSpPr>
          <p:nvPr/>
        </p:nvSpPr>
        <p:spPr bwMode="auto">
          <a:xfrm>
            <a:off x="590550" y="1314450"/>
            <a:ext cx="4219575" cy="1570038"/>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indent="90488" eaLnBrk="0" hangingPunct="0">
              <a:defRPr/>
            </a:pPr>
            <a:r>
              <a:rPr lang="en-US" sz="2400" b="1">
                <a:latin typeface="Courier New" pitchFamily="49" charset="0"/>
                <a:ea typeface="Times New Roman" pitchFamily="18" charset="0"/>
                <a:cs typeface="Courier New" pitchFamily="49" charset="0"/>
              </a:rPr>
              <a:t>S</a:t>
            </a:r>
            <a:r>
              <a:rPr lang="ru-RU" sz="2400" b="1">
                <a:latin typeface="Courier New" pitchFamily="49" charset="0"/>
                <a:ea typeface="Times New Roman" pitchFamily="18" charset="0"/>
                <a:cs typeface="Courier New" pitchFamily="49" charset="0"/>
              </a:rPr>
              <a:t>um</a:t>
            </a:r>
            <a:r>
              <a:rPr lang="en-US" sz="2400" b="1">
                <a:latin typeface="Courier New" pitchFamily="49" charset="0"/>
                <a:ea typeface="Times New Roman" pitchFamily="18" charset="0"/>
                <a:cs typeface="Courier New" pitchFamily="49" charset="0"/>
              </a:rPr>
              <a:t>:=</a:t>
            </a:r>
            <a:r>
              <a:rPr lang="en-US" sz="2400" b="1">
                <a:latin typeface="Arial" pitchFamily="34" charset="0"/>
                <a:ea typeface="Times New Roman" pitchFamily="18" charset="0"/>
                <a:cs typeface="Courier New" pitchFamily="49" charset="0"/>
              </a:rPr>
              <a:t> </a:t>
            </a:r>
            <a:r>
              <a:rPr lang="en-US" sz="2400" b="1">
                <a:solidFill>
                  <a:srgbClr val="00B0F0"/>
                </a:solidFill>
                <a:latin typeface="Courier New" pitchFamily="49" charset="0"/>
                <a:ea typeface="Times New Roman" pitchFamily="18" charset="0"/>
                <a:cs typeface="Courier New" pitchFamily="49" charset="0"/>
              </a:rPr>
              <a:t>0</a:t>
            </a:r>
            <a:endParaRPr lang="ru-RU" sz="2400">
              <a:solidFill>
                <a:srgbClr val="00B0F0"/>
              </a:solidFill>
              <a:latin typeface="Courier New" pitchFamily="49" charset="0"/>
              <a:ea typeface="Times New Roman" pitchFamily="18" charset="0"/>
              <a:cs typeface="Courier New" pitchFamily="49" charset="0"/>
            </a:endParaRPr>
          </a:p>
          <a:p>
            <a:pPr indent="90488" eaLnBrk="0" hangingPunct="0">
              <a:defRPr/>
            </a:pPr>
            <a:r>
              <a:rPr lang="ru-RU" sz="2400" b="1">
                <a:latin typeface="Courier New" pitchFamily="49" charset="0"/>
                <a:ea typeface="Times New Roman" pitchFamily="18" charset="0"/>
                <a:cs typeface="Courier New" pitchFamily="49" charset="0"/>
              </a:rPr>
              <a:t>нц для </a:t>
            </a:r>
            <a:r>
              <a:rPr lang="en-US" sz="2400" b="1">
                <a:latin typeface="Courier New" pitchFamily="49" charset="0"/>
                <a:ea typeface="Times New Roman" pitchFamily="18" charset="0"/>
                <a:cs typeface="Courier New" pitchFamily="49" charset="0"/>
              </a:rPr>
              <a:t>i</a:t>
            </a:r>
            <a:r>
              <a:rPr lang="ru-RU" sz="2400" b="1">
                <a:latin typeface="Courier New" pitchFamily="49" charset="0"/>
                <a:ea typeface="Times New Roman" pitchFamily="18" charset="0"/>
                <a:cs typeface="Courier New" pitchFamily="49" charset="0"/>
              </a:rPr>
              <a:t> от </a:t>
            </a:r>
            <a:r>
              <a:rPr lang="ru-RU" sz="2400" b="1">
                <a:solidFill>
                  <a:srgbClr val="00B0F0"/>
                </a:solidFill>
                <a:latin typeface="Courier New" pitchFamily="49" charset="0"/>
                <a:ea typeface="Times New Roman" pitchFamily="18" charset="0"/>
                <a:cs typeface="Courier New" pitchFamily="49" charset="0"/>
              </a:rPr>
              <a:t>1</a:t>
            </a:r>
            <a:r>
              <a:rPr lang="ru-RU" sz="2400" b="1">
                <a:latin typeface="Courier New" pitchFamily="49" charset="0"/>
                <a:ea typeface="Times New Roman" pitchFamily="18" charset="0"/>
                <a:cs typeface="Courier New" pitchFamily="49" charset="0"/>
              </a:rPr>
              <a:t> до </a:t>
            </a:r>
            <a:r>
              <a:rPr lang="en-US" sz="2400" b="1">
                <a:latin typeface="Courier New" pitchFamily="49" charset="0"/>
                <a:ea typeface="Times New Roman" pitchFamily="18" charset="0"/>
                <a:cs typeface="Courier New" pitchFamily="49" charset="0"/>
              </a:rPr>
              <a:t>n</a:t>
            </a:r>
            <a:endParaRPr lang="ru-RU" sz="2400">
              <a:latin typeface="Courier New" pitchFamily="49" charset="0"/>
              <a:ea typeface="Times New Roman" pitchFamily="18" charset="0"/>
              <a:cs typeface="Courier New" pitchFamily="49" charset="0"/>
            </a:endParaRPr>
          </a:p>
          <a:p>
            <a:pPr indent="90488" eaLnBrk="0" hangingPunct="0">
              <a:defRPr/>
            </a:pPr>
            <a:r>
              <a:rPr lang="ru-RU" sz="2400" b="1">
                <a:latin typeface="Courier New" pitchFamily="49" charset="0"/>
                <a:ea typeface="Times New Roman" pitchFamily="18" charset="0"/>
                <a:cs typeface="Courier New" pitchFamily="49" charset="0"/>
              </a:rPr>
              <a:t>  </a:t>
            </a:r>
            <a:r>
              <a:rPr lang="en-US" sz="2400" b="1">
                <a:latin typeface="Courier New" pitchFamily="49" charset="0"/>
                <a:ea typeface="Times New Roman" pitchFamily="18" charset="0"/>
                <a:cs typeface="Courier New" pitchFamily="49" charset="0"/>
              </a:rPr>
              <a:t>Sum</a:t>
            </a:r>
            <a:r>
              <a:rPr lang="ru-RU" sz="2400" b="1">
                <a:latin typeface="Courier New" pitchFamily="49" charset="0"/>
                <a:ea typeface="Times New Roman" pitchFamily="18" charset="0"/>
                <a:cs typeface="Courier New" pitchFamily="49" charset="0"/>
              </a:rPr>
              <a:t>:=</a:t>
            </a:r>
            <a:r>
              <a:rPr lang="ru-RU" sz="2400" b="1">
                <a:latin typeface="Arial" pitchFamily="34" charset="0"/>
                <a:ea typeface="Times New Roman" pitchFamily="18" charset="0"/>
                <a:cs typeface="Courier New" pitchFamily="49" charset="0"/>
              </a:rPr>
              <a:t> </a:t>
            </a:r>
            <a:r>
              <a:rPr lang="en-US" sz="2400" b="1">
                <a:latin typeface="Courier New" pitchFamily="49" charset="0"/>
                <a:ea typeface="Times New Roman" pitchFamily="18" charset="0"/>
                <a:cs typeface="Courier New" pitchFamily="49" charset="0"/>
              </a:rPr>
              <a:t>Sum</a:t>
            </a:r>
            <a:r>
              <a:rPr lang="ru-RU" sz="2400" b="1">
                <a:latin typeface="Arial" pitchFamily="34" charset="0"/>
                <a:ea typeface="Times New Roman" pitchFamily="18" charset="0"/>
                <a:cs typeface="Courier New" pitchFamily="49" charset="0"/>
              </a:rPr>
              <a:t> </a:t>
            </a:r>
            <a:r>
              <a:rPr lang="ru-RU" sz="2400" b="1">
                <a:latin typeface="Courier New" pitchFamily="49" charset="0"/>
                <a:ea typeface="Times New Roman" pitchFamily="18" charset="0"/>
                <a:cs typeface="Courier New" pitchFamily="49" charset="0"/>
              </a:rPr>
              <a:t>+</a:t>
            </a:r>
            <a:r>
              <a:rPr lang="ru-RU" sz="2400" b="1">
                <a:latin typeface="Arial" pitchFamily="34" charset="0"/>
                <a:ea typeface="Times New Roman" pitchFamily="18" charset="0"/>
                <a:cs typeface="Courier New" pitchFamily="49" charset="0"/>
              </a:rPr>
              <a:t> </a:t>
            </a:r>
            <a:r>
              <a:rPr lang="en-US" sz="2400" b="1">
                <a:latin typeface="Courier New" pitchFamily="49" charset="0"/>
                <a:ea typeface="Times New Roman" pitchFamily="18" charset="0"/>
                <a:cs typeface="Courier New" pitchFamily="49" charset="0"/>
              </a:rPr>
              <a:t>A</a:t>
            </a:r>
            <a:r>
              <a:rPr lang="ru-RU" sz="2400" b="1">
                <a:latin typeface="Courier New" pitchFamily="49" charset="0"/>
                <a:ea typeface="Times New Roman" pitchFamily="18" charset="0"/>
                <a:cs typeface="Courier New" pitchFamily="49" charset="0"/>
              </a:rPr>
              <a:t>[</a:t>
            </a:r>
            <a:r>
              <a:rPr lang="en-US" sz="2400" b="1">
                <a:latin typeface="Courier New" pitchFamily="49" charset="0"/>
                <a:ea typeface="Times New Roman" pitchFamily="18" charset="0"/>
                <a:cs typeface="Courier New" pitchFamily="49" charset="0"/>
              </a:rPr>
              <a:t>i</a:t>
            </a:r>
            <a:r>
              <a:rPr lang="ru-RU" sz="2400" b="1">
                <a:latin typeface="Courier New" pitchFamily="49" charset="0"/>
                <a:ea typeface="Times New Roman" pitchFamily="18" charset="0"/>
                <a:cs typeface="Courier New" pitchFamily="49" charset="0"/>
              </a:rPr>
              <a:t>]</a:t>
            </a:r>
            <a:endParaRPr lang="ru-RU" sz="2400">
              <a:latin typeface="Courier New" pitchFamily="49" charset="0"/>
              <a:ea typeface="Times New Roman" pitchFamily="18" charset="0"/>
              <a:cs typeface="Courier New" pitchFamily="49" charset="0"/>
            </a:endParaRPr>
          </a:p>
          <a:p>
            <a:pPr indent="90488" eaLnBrk="0" hangingPunct="0">
              <a:defRPr/>
            </a:pPr>
            <a:r>
              <a:rPr lang="ru-RU" sz="2400" b="1">
                <a:latin typeface="Courier New" pitchFamily="49" charset="0"/>
                <a:ea typeface="Times New Roman" pitchFamily="18" charset="0"/>
                <a:cs typeface="Courier New" pitchFamily="49" charset="0"/>
              </a:rPr>
              <a:t>кц</a:t>
            </a:r>
            <a:endParaRPr lang="ru-RU" sz="2400">
              <a:latin typeface="Courier New" pitchFamily="49" charset="0"/>
              <a:ea typeface="Times New Roman" pitchFamily="18" charset="0"/>
              <a:cs typeface="Courier New" pitchFamily="49" charset="0"/>
            </a:endParaRPr>
          </a:p>
        </p:txBody>
      </p:sp>
      <p:sp>
        <p:nvSpPr>
          <p:cNvPr id="6" name="AutoShape 18"/>
          <p:cNvSpPr>
            <a:spLocks noChangeArrowheads="1"/>
          </p:cNvSpPr>
          <p:nvPr/>
        </p:nvSpPr>
        <p:spPr bwMode="auto">
          <a:xfrm>
            <a:off x="4249738" y="2327275"/>
            <a:ext cx="4598987" cy="596900"/>
          </a:xfrm>
          <a:prstGeom prst="wedgeRoundRectCallout">
            <a:avLst>
              <a:gd name="adj1" fmla="val -68900"/>
              <a:gd name="adj2" fmla="val -16754"/>
              <a:gd name="adj3" fmla="val 16667"/>
            </a:avLst>
          </a:prstGeom>
          <a:solidFill>
            <a:srgbClr val="E6E6FF"/>
          </a:solidFill>
          <a:ln w="9525">
            <a:noFill/>
            <a:miter lim="800000"/>
            <a:headEnd/>
            <a:tailEnd/>
          </a:ln>
          <a:effectLst>
            <a:outerShdw dist="35921" dir="2700000" algn="ctr" rotWithShape="0">
              <a:srgbClr val="808080"/>
            </a:outerShdw>
          </a:effectLst>
        </p:spPr>
        <p:txBody>
          <a:bodyPr anchor="ctr"/>
          <a:lstStyle/>
          <a:p>
            <a:pPr algn="ctr">
              <a:lnSpc>
                <a:spcPct val="80000"/>
              </a:lnSpc>
              <a:spcAft>
                <a:spcPts val="1000"/>
              </a:spcAft>
              <a:defRPr/>
            </a:pPr>
            <a:r>
              <a:rPr lang="en-US" altLang="zh-CN" sz="2400" b="1" dirty="0">
                <a:latin typeface="Courier New" pitchFamily="49" charset="0"/>
                <a:ea typeface="SimSun"/>
                <a:cs typeface="Courier New" pitchFamily="49" charset="0"/>
              </a:rPr>
              <a:t>Sum</a:t>
            </a:r>
            <a:r>
              <a:rPr lang="en-US" altLang="zh-CN" sz="2400" b="1" dirty="0">
                <a:latin typeface="Arial" pitchFamily="34" charset="0"/>
                <a:ea typeface="SimSun"/>
                <a:cs typeface="Courier New" pitchFamily="49" charset="0"/>
              </a:rPr>
              <a:t> </a:t>
            </a:r>
            <a:r>
              <a:rPr lang="en-US" altLang="zh-CN" sz="2400" b="1" dirty="0">
                <a:latin typeface="Courier New" pitchFamily="49" charset="0"/>
                <a:ea typeface="SimSun"/>
                <a:cs typeface="Courier New" pitchFamily="49" charset="0"/>
              </a:rPr>
              <a:t>=</a:t>
            </a:r>
            <a:r>
              <a:rPr lang="en-US" altLang="zh-CN" sz="2400" b="1" dirty="0">
                <a:latin typeface="+mn-lt"/>
                <a:ea typeface="SimSun"/>
                <a:cs typeface="Courier New" pitchFamily="49" charset="0"/>
              </a:rPr>
              <a:t> </a:t>
            </a:r>
            <a:r>
              <a:rPr lang="en-US" altLang="zh-CN" sz="2400" b="1" dirty="0">
                <a:latin typeface="Courier New" pitchFamily="49" charset="0"/>
                <a:ea typeface="SimSun"/>
                <a:cs typeface="Courier New" pitchFamily="49" charset="0"/>
              </a:rPr>
              <a:t>A[1]+</a:t>
            </a:r>
            <a:r>
              <a:rPr lang="en-US" altLang="zh-CN" sz="2400" b="1" dirty="0">
                <a:latin typeface="Arial" pitchFamily="34" charset="0"/>
                <a:ea typeface="SimSun"/>
                <a:cs typeface="Courier New" pitchFamily="49" charset="0"/>
              </a:rPr>
              <a:t> </a:t>
            </a:r>
            <a:r>
              <a:rPr lang="en-US" altLang="zh-CN" sz="2400" b="1" dirty="0">
                <a:latin typeface="Courier New" pitchFamily="49" charset="0"/>
                <a:ea typeface="SimSun"/>
                <a:cs typeface="Courier New" pitchFamily="49" charset="0"/>
              </a:rPr>
              <a:t>A[2]+</a:t>
            </a:r>
            <a:r>
              <a:rPr lang="en-US" altLang="zh-CN" sz="2400" b="1" dirty="0">
                <a:latin typeface="Arial" pitchFamily="34" charset="0"/>
                <a:ea typeface="SimSun"/>
                <a:cs typeface="Courier New" pitchFamily="49" charset="0"/>
              </a:rPr>
              <a:t> </a:t>
            </a:r>
            <a:r>
              <a:rPr lang="en-US" altLang="zh-CN" sz="2400" b="1" dirty="0">
                <a:latin typeface="Courier New" pitchFamily="49" charset="0"/>
                <a:ea typeface="SimSun"/>
                <a:cs typeface="Courier New" pitchFamily="49" charset="0"/>
              </a:rPr>
              <a:t>…</a:t>
            </a:r>
            <a:r>
              <a:rPr lang="en-US" altLang="zh-CN" sz="2400" b="1" dirty="0">
                <a:latin typeface="Arial" pitchFamily="34" charset="0"/>
                <a:ea typeface="SimSun"/>
                <a:cs typeface="Courier New" pitchFamily="49" charset="0"/>
              </a:rPr>
              <a:t> </a:t>
            </a:r>
            <a:r>
              <a:rPr lang="en-US" altLang="zh-CN" sz="2400" b="1" dirty="0">
                <a:latin typeface="Courier New" pitchFamily="49" charset="0"/>
                <a:ea typeface="SimSun"/>
                <a:cs typeface="Courier New" pitchFamily="49" charset="0"/>
              </a:rPr>
              <a:t>+</a:t>
            </a:r>
            <a:r>
              <a:rPr lang="en-US" altLang="zh-CN" sz="2400" b="1" dirty="0">
                <a:latin typeface="Arial" pitchFamily="34" charset="0"/>
                <a:ea typeface="SimSun"/>
                <a:cs typeface="Courier New" pitchFamily="49" charset="0"/>
              </a:rPr>
              <a:t> </a:t>
            </a:r>
            <a:r>
              <a:rPr lang="en-US" altLang="zh-CN" sz="2400" b="1" dirty="0">
                <a:latin typeface="Courier New" pitchFamily="49" charset="0"/>
                <a:ea typeface="SimSun"/>
                <a:cs typeface="Courier New" pitchFamily="49" charset="0"/>
              </a:rPr>
              <a:t>A[</a:t>
            </a:r>
            <a:r>
              <a:rPr lang="en-US" altLang="zh-CN" sz="2400" b="1" dirty="0" err="1">
                <a:latin typeface="Courier New" pitchFamily="49" charset="0"/>
                <a:ea typeface="SimSun"/>
                <a:cs typeface="Courier New" pitchFamily="49" charset="0"/>
              </a:rPr>
              <a:t>i</a:t>
            </a:r>
            <a:r>
              <a:rPr lang="en-US" altLang="zh-CN" sz="2400" b="1" dirty="0">
                <a:latin typeface="Courier New" pitchFamily="49" charset="0"/>
                <a:ea typeface="SimSun"/>
                <a:cs typeface="Courier New" pitchFamily="49" charset="0"/>
              </a:rPr>
              <a:t>]</a:t>
            </a:r>
            <a:endParaRPr lang="ru-RU" sz="2400" b="1" i="1" dirty="0">
              <a:latin typeface="Courier New" pitchFamily="49" charset="0"/>
              <a:cs typeface="Courier New" pitchFamily="49" charset="0"/>
            </a:endParaRPr>
          </a:p>
        </p:txBody>
      </p:sp>
      <p:sp>
        <p:nvSpPr>
          <p:cNvPr id="7" name="Прямоугольник 6"/>
          <p:cNvSpPr/>
          <p:nvPr/>
        </p:nvSpPr>
        <p:spPr>
          <a:xfrm>
            <a:off x="379413" y="2940050"/>
            <a:ext cx="2862262" cy="460375"/>
          </a:xfrm>
          <a:prstGeom prst="rect">
            <a:avLst/>
          </a:prstGeom>
        </p:spPr>
        <p:txBody>
          <a:bodyPr wrap="none">
            <a:spAutoFit/>
          </a:bodyPr>
          <a:lstStyle/>
          <a:p>
            <a:pPr>
              <a:defRPr/>
            </a:pPr>
            <a:r>
              <a:rPr lang="ru-RU" sz="2400" b="1" kern="0" dirty="0">
                <a:solidFill>
                  <a:srgbClr val="333399"/>
                </a:solidFill>
                <a:latin typeface="Arial"/>
                <a:ea typeface="+mj-ea"/>
                <a:cs typeface="+mj-cs"/>
              </a:rPr>
              <a:t>Поиск в массиве:</a:t>
            </a:r>
            <a:endParaRPr lang="ru-RU" dirty="0">
              <a:solidFill>
                <a:srgbClr val="333399"/>
              </a:solidFill>
              <a:latin typeface="Arial" pitchFamily="34" charset="0"/>
            </a:endParaRPr>
          </a:p>
        </p:txBody>
      </p:sp>
      <p:sp>
        <p:nvSpPr>
          <p:cNvPr id="8" name="Rectangle 1"/>
          <p:cNvSpPr>
            <a:spLocks noChangeArrowheads="1"/>
          </p:cNvSpPr>
          <p:nvPr/>
        </p:nvSpPr>
        <p:spPr bwMode="auto">
          <a:xfrm>
            <a:off x="590550" y="3457575"/>
            <a:ext cx="4219575" cy="2308225"/>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indent="90488" eaLnBrk="0" hangingPunct="0">
              <a:defRPr/>
            </a:pPr>
            <a:r>
              <a:rPr lang="ru-RU" sz="2400" b="1" dirty="0" err="1">
                <a:latin typeface="Courier New" pitchFamily="49" charset="0"/>
                <a:ea typeface="Times New Roman" pitchFamily="18" charset="0"/>
                <a:cs typeface="Courier New" pitchFamily="49" charset="0"/>
              </a:rPr>
              <a:t>Min:=</a:t>
            </a:r>
            <a:r>
              <a:rPr lang="ru-RU" sz="2400" b="1" dirty="0">
                <a:latin typeface="+mn-lt"/>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A[</a:t>
            </a:r>
            <a:r>
              <a:rPr lang="ru-RU" sz="2400" b="1" dirty="0">
                <a:solidFill>
                  <a:srgbClr val="00B0F0"/>
                </a:solidFill>
                <a:latin typeface="Courier New" pitchFamily="49" charset="0"/>
                <a:ea typeface="Times New Roman" pitchFamily="18" charset="0"/>
                <a:cs typeface="Courier New" pitchFamily="49" charset="0"/>
              </a:rPr>
              <a:t>1</a:t>
            </a:r>
            <a:r>
              <a:rPr lang="ru-RU" sz="2400" b="1" dirty="0">
                <a:latin typeface="Courier New" pitchFamily="49" charset="0"/>
                <a:ea typeface="Times New Roman" pitchFamily="18" charset="0"/>
                <a:cs typeface="Courier New" pitchFamily="49" charset="0"/>
              </a:rPr>
              <a:t>]</a:t>
            </a:r>
          </a:p>
          <a:p>
            <a:pPr indent="90488" eaLnBrk="0" hangingPunct="0">
              <a:defRPr/>
            </a:pPr>
            <a:r>
              <a:rPr lang="ru-RU" sz="2400" b="1" dirty="0" err="1">
                <a:latin typeface="Courier New" pitchFamily="49" charset="0"/>
                <a:ea typeface="Times New Roman" pitchFamily="18" charset="0"/>
                <a:cs typeface="Courier New" pitchFamily="49" charset="0"/>
              </a:rPr>
              <a:t>нц</a:t>
            </a:r>
            <a:r>
              <a:rPr lang="ru-RU" sz="2400" b="1" dirty="0">
                <a:latin typeface="Courier New" pitchFamily="49" charset="0"/>
                <a:ea typeface="Times New Roman" pitchFamily="18" charset="0"/>
                <a:cs typeface="Courier New" pitchFamily="49" charset="0"/>
              </a:rPr>
              <a:t> для </a:t>
            </a:r>
            <a:r>
              <a:rPr lang="ru-RU" sz="2400" b="1" dirty="0" err="1">
                <a:latin typeface="Courier New" pitchFamily="49" charset="0"/>
                <a:ea typeface="Times New Roman" pitchFamily="18" charset="0"/>
                <a:cs typeface="Courier New" pitchFamily="49" charset="0"/>
              </a:rPr>
              <a:t>i</a:t>
            </a:r>
            <a:r>
              <a:rPr lang="ru-RU" sz="2400" b="1" dirty="0">
                <a:latin typeface="Courier New" pitchFamily="49" charset="0"/>
                <a:ea typeface="Times New Roman" pitchFamily="18" charset="0"/>
                <a:cs typeface="Courier New" pitchFamily="49" charset="0"/>
              </a:rPr>
              <a:t> от </a:t>
            </a:r>
            <a:r>
              <a:rPr lang="ru-RU" sz="2400" b="1" dirty="0">
                <a:solidFill>
                  <a:srgbClr val="00B0F0"/>
                </a:solidFill>
                <a:latin typeface="Courier New" pitchFamily="49" charset="0"/>
                <a:ea typeface="Times New Roman" pitchFamily="18" charset="0"/>
                <a:cs typeface="Courier New" pitchFamily="49" charset="0"/>
              </a:rPr>
              <a:t>2</a:t>
            </a:r>
            <a:r>
              <a:rPr lang="ru-RU" sz="2400" b="1" dirty="0">
                <a:latin typeface="Courier New" pitchFamily="49" charset="0"/>
                <a:ea typeface="Times New Roman" pitchFamily="18" charset="0"/>
                <a:cs typeface="Courier New" pitchFamily="49" charset="0"/>
              </a:rPr>
              <a:t> до </a:t>
            </a:r>
            <a:r>
              <a:rPr lang="ru-RU" sz="2400" b="1" dirty="0" err="1">
                <a:latin typeface="Courier New" pitchFamily="49" charset="0"/>
                <a:ea typeface="Times New Roman" pitchFamily="18" charset="0"/>
                <a:cs typeface="Courier New" pitchFamily="49" charset="0"/>
              </a:rPr>
              <a:t>n</a:t>
            </a:r>
            <a:r>
              <a:rPr lang="ru-RU" sz="2400" b="1" dirty="0">
                <a:latin typeface="Courier New" pitchFamily="49" charset="0"/>
                <a:ea typeface="Times New Roman" pitchFamily="18" charset="0"/>
                <a:cs typeface="Courier New" pitchFamily="49" charset="0"/>
              </a:rPr>
              <a:t>  </a:t>
            </a:r>
          </a:p>
          <a:p>
            <a:pPr indent="90488" eaLnBrk="0" hangingPunct="0">
              <a:defRPr/>
            </a:pPr>
            <a:r>
              <a:rPr lang="ru-RU" sz="2400" b="1" dirty="0">
                <a:latin typeface="Courier New" pitchFamily="49" charset="0"/>
                <a:ea typeface="Times New Roman" pitchFamily="18" charset="0"/>
                <a:cs typeface="Courier New" pitchFamily="49" charset="0"/>
              </a:rPr>
              <a:t>  если A[</a:t>
            </a:r>
            <a:r>
              <a:rPr lang="ru-RU" sz="2400" b="1" dirty="0" err="1">
                <a:latin typeface="Courier New" pitchFamily="49" charset="0"/>
                <a:ea typeface="Times New Roman" pitchFamily="18" charset="0"/>
                <a:cs typeface="Courier New" pitchFamily="49" charset="0"/>
              </a:rPr>
              <a:t>i</a:t>
            </a:r>
            <a:r>
              <a:rPr lang="ru-RU" sz="2400" b="1" dirty="0">
                <a:latin typeface="Courier New" pitchFamily="49" charset="0"/>
                <a:ea typeface="Times New Roman" pitchFamily="18" charset="0"/>
                <a:cs typeface="Courier New" pitchFamily="49" charset="0"/>
              </a:rPr>
              <a:t>]</a:t>
            </a:r>
            <a:r>
              <a:rPr lang="ru-RU" sz="2400" b="1" dirty="0">
                <a:latin typeface="+mn-lt"/>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&lt;</a:t>
            </a:r>
            <a:r>
              <a:rPr lang="ru-RU" sz="2400" b="1" dirty="0">
                <a:latin typeface="+mn-lt"/>
                <a:ea typeface="Times New Roman" pitchFamily="18" charset="0"/>
                <a:cs typeface="Courier New" pitchFamily="49" charset="0"/>
              </a:rPr>
              <a:t> </a:t>
            </a:r>
            <a:r>
              <a:rPr lang="ru-RU" sz="2400" b="1" dirty="0" err="1">
                <a:latin typeface="Courier New" pitchFamily="49" charset="0"/>
                <a:ea typeface="Times New Roman" pitchFamily="18" charset="0"/>
                <a:cs typeface="Courier New" pitchFamily="49" charset="0"/>
              </a:rPr>
              <a:t>Min</a:t>
            </a:r>
            <a:r>
              <a:rPr lang="ru-RU" sz="2400" b="1" dirty="0">
                <a:latin typeface="Courier New" pitchFamily="49" charset="0"/>
                <a:ea typeface="Times New Roman" pitchFamily="18" charset="0"/>
                <a:cs typeface="Courier New" pitchFamily="49" charset="0"/>
              </a:rPr>
              <a:t> то </a:t>
            </a:r>
          </a:p>
          <a:p>
            <a:pPr indent="90488" eaLnBrk="0" hangingPunct="0">
              <a:defRPr/>
            </a:pPr>
            <a:r>
              <a:rPr lang="ru-RU" sz="2400" b="1" dirty="0">
                <a:latin typeface="Courier New" pitchFamily="49" charset="0"/>
                <a:ea typeface="Times New Roman" pitchFamily="18" charset="0"/>
                <a:cs typeface="Courier New" pitchFamily="49" charset="0"/>
              </a:rPr>
              <a:t>    </a:t>
            </a:r>
            <a:r>
              <a:rPr lang="ru-RU" sz="2400" b="1" dirty="0" err="1">
                <a:latin typeface="Courier New" pitchFamily="49" charset="0"/>
                <a:ea typeface="Times New Roman" pitchFamily="18" charset="0"/>
                <a:cs typeface="Courier New" pitchFamily="49" charset="0"/>
              </a:rPr>
              <a:t>Min:=</a:t>
            </a:r>
            <a:r>
              <a:rPr lang="ru-RU" sz="2400" b="1" dirty="0">
                <a:latin typeface="+mn-lt"/>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A[</a:t>
            </a:r>
            <a:r>
              <a:rPr lang="ru-RU" sz="2400" b="1" dirty="0" err="1">
                <a:latin typeface="Courier New" pitchFamily="49" charset="0"/>
                <a:ea typeface="Times New Roman" pitchFamily="18" charset="0"/>
                <a:cs typeface="Courier New" pitchFamily="49" charset="0"/>
              </a:rPr>
              <a:t>i</a:t>
            </a:r>
            <a:r>
              <a:rPr lang="ru-RU" sz="2400" b="1" dirty="0">
                <a:latin typeface="Courier New" pitchFamily="49" charset="0"/>
                <a:ea typeface="Times New Roman" pitchFamily="18" charset="0"/>
                <a:cs typeface="Courier New" pitchFamily="49" charset="0"/>
              </a:rPr>
              <a:t>] </a:t>
            </a:r>
          </a:p>
          <a:p>
            <a:pPr indent="90488" eaLnBrk="0" hangingPunct="0">
              <a:defRPr/>
            </a:pPr>
            <a:r>
              <a:rPr lang="ru-RU" sz="2400" b="1" dirty="0">
                <a:latin typeface="Courier New" pitchFamily="49" charset="0"/>
                <a:ea typeface="Times New Roman" pitchFamily="18" charset="0"/>
                <a:cs typeface="Courier New" pitchFamily="49" charset="0"/>
              </a:rPr>
              <a:t>  все</a:t>
            </a:r>
          </a:p>
          <a:p>
            <a:pPr indent="90488" eaLnBrk="0" hangingPunct="0">
              <a:defRPr/>
            </a:pPr>
            <a:r>
              <a:rPr lang="ru-RU" sz="2400" b="1" dirty="0" err="1">
                <a:latin typeface="Courier New" pitchFamily="49" charset="0"/>
                <a:ea typeface="Times New Roman" pitchFamily="18" charset="0"/>
                <a:cs typeface="Courier New" pitchFamily="49" charset="0"/>
              </a:rPr>
              <a:t>кц</a:t>
            </a:r>
            <a:endParaRPr lang="ru-RU" sz="2400" b="1" dirty="0">
              <a:latin typeface="Courier New" pitchFamily="49" charset="0"/>
              <a:ea typeface="Times New Roman" pitchFamily="18" charset="0"/>
              <a:cs typeface="Courier New" pitchFamily="49" charset="0"/>
            </a:endParaRPr>
          </a:p>
        </p:txBody>
      </p:sp>
      <p:sp>
        <p:nvSpPr>
          <p:cNvPr id="9" name="AutoShape 18"/>
          <p:cNvSpPr>
            <a:spLocks noChangeArrowheads="1"/>
          </p:cNvSpPr>
          <p:nvPr/>
        </p:nvSpPr>
        <p:spPr bwMode="auto">
          <a:xfrm>
            <a:off x="2552700" y="5289550"/>
            <a:ext cx="5467350" cy="596900"/>
          </a:xfrm>
          <a:prstGeom prst="wedgeRoundRectCallout">
            <a:avLst>
              <a:gd name="adj1" fmla="val -69946"/>
              <a:gd name="adj2" fmla="val -35895"/>
              <a:gd name="adj3" fmla="val 16667"/>
            </a:avLst>
          </a:prstGeom>
          <a:solidFill>
            <a:srgbClr val="E6E6FF"/>
          </a:solidFill>
          <a:ln w="9525">
            <a:noFill/>
            <a:miter lim="800000"/>
            <a:headEnd/>
            <a:tailEnd/>
          </a:ln>
          <a:effectLst>
            <a:outerShdw dist="35921" dir="2700000" algn="ctr" rotWithShape="0">
              <a:srgbClr val="808080"/>
            </a:outerShdw>
          </a:effectLst>
        </p:spPr>
        <p:txBody>
          <a:bodyPr anchor="ctr"/>
          <a:lstStyle/>
          <a:p>
            <a:pPr algn="ctr">
              <a:lnSpc>
                <a:spcPct val="80000"/>
              </a:lnSpc>
              <a:spcAft>
                <a:spcPts val="1000"/>
              </a:spcAft>
              <a:defRPr/>
            </a:pPr>
            <a:r>
              <a:rPr lang="en-US" altLang="zh-CN" sz="2400" b="1" dirty="0">
                <a:latin typeface="Courier New" pitchFamily="49" charset="0"/>
                <a:ea typeface="SimSun"/>
                <a:cs typeface="Courier New" pitchFamily="49" charset="0"/>
              </a:rPr>
              <a:t>Min</a:t>
            </a:r>
            <a:r>
              <a:rPr lang="en-US" altLang="zh-CN" sz="2400" b="1" dirty="0">
                <a:latin typeface="Arial" pitchFamily="34" charset="0"/>
                <a:ea typeface="SimSun"/>
                <a:cs typeface="Courier New" pitchFamily="49" charset="0"/>
              </a:rPr>
              <a:t> </a:t>
            </a:r>
            <a:r>
              <a:rPr lang="en-US" altLang="zh-CN" sz="2400" b="1" dirty="0">
                <a:latin typeface="Courier New" pitchFamily="49" charset="0"/>
                <a:ea typeface="SimSun"/>
                <a:cs typeface="Courier New" pitchFamily="49" charset="0"/>
              </a:rPr>
              <a:t>=</a:t>
            </a:r>
            <a:r>
              <a:rPr lang="en-US" altLang="zh-CN" sz="2400" b="1" dirty="0">
                <a:latin typeface="+mn-lt"/>
                <a:ea typeface="SimSun"/>
                <a:cs typeface="Courier New" pitchFamily="49" charset="0"/>
              </a:rPr>
              <a:t> </a:t>
            </a:r>
            <a:r>
              <a:rPr lang="en-US" altLang="zh-CN" sz="2400" b="1" dirty="0">
                <a:solidFill>
                  <a:srgbClr val="0000FF"/>
                </a:solidFill>
                <a:latin typeface="Courier New" pitchFamily="49" charset="0"/>
                <a:ea typeface="SimSun"/>
                <a:cs typeface="Courier New" pitchFamily="49" charset="0"/>
              </a:rPr>
              <a:t>min</a:t>
            </a:r>
            <a:r>
              <a:rPr lang="en-US" altLang="zh-CN" sz="2400" b="1" dirty="0">
                <a:latin typeface="Courier New" pitchFamily="49" charset="0"/>
                <a:ea typeface="SimSun"/>
                <a:cs typeface="Courier New" pitchFamily="49" charset="0"/>
              </a:rPr>
              <a:t>(A[1],A[2],…,</a:t>
            </a:r>
            <a:r>
              <a:rPr lang="en-US" altLang="zh-CN" sz="2400" b="1" dirty="0">
                <a:latin typeface="Arial" pitchFamily="34" charset="0"/>
                <a:ea typeface="SimSun"/>
                <a:cs typeface="Courier New" pitchFamily="49" charset="0"/>
              </a:rPr>
              <a:t> </a:t>
            </a:r>
            <a:r>
              <a:rPr lang="en-US" altLang="zh-CN" sz="2400" b="1" dirty="0">
                <a:latin typeface="Courier New" pitchFamily="49" charset="0"/>
                <a:ea typeface="SimSun"/>
                <a:cs typeface="Courier New" pitchFamily="49" charset="0"/>
              </a:rPr>
              <a:t>A[</a:t>
            </a:r>
            <a:r>
              <a:rPr lang="en-US" altLang="zh-CN" sz="2400" b="1" dirty="0" err="1">
                <a:latin typeface="Courier New" pitchFamily="49" charset="0"/>
                <a:ea typeface="SimSun"/>
                <a:cs typeface="Courier New" pitchFamily="49" charset="0"/>
              </a:rPr>
              <a:t>i</a:t>
            </a:r>
            <a:r>
              <a:rPr lang="en-US" altLang="zh-CN" sz="2400" b="1" dirty="0">
                <a:latin typeface="Courier New" pitchFamily="49" charset="0"/>
                <a:ea typeface="SimSun"/>
                <a:cs typeface="Courier New" pitchFamily="49" charset="0"/>
              </a:rPr>
              <a:t>])</a:t>
            </a:r>
            <a:endParaRPr lang="ru-RU" sz="2400" b="1" i="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9633"/>
                                        </p:tgtEl>
                                        <p:attrNameLst>
                                          <p:attrName>style.visibility</p:attrName>
                                        </p:attrNameLst>
                                      </p:cBhvr>
                                      <p:to>
                                        <p:strVal val="visible"/>
                                      </p:to>
                                    </p:set>
                                    <p:animEffect transition="in" filter="dissolve">
                                      <p:cBhvr>
                                        <p:cTn id="10" dur="500"/>
                                        <p:tgtEl>
                                          <p:spTgt spid="6963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9633" grpId="0" animBg="1"/>
      <p:bldP spid="6" grpId="0" animBg="1"/>
      <p:bldP spid="7" grpId="0"/>
      <p:bldP spid="8"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Заголовок 1"/>
          <p:cNvSpPr>
            <a:spLocks noGrp="1"/>
          </p:cNvSpPr>
          <p:nvPr>
            <p:ph type="title"/>
          </p:nvPr>
        </p:nvSpPr>
        <p:spPr>
          <a:xfrm>
            <a:off x="311150" y="301625"/>
            <a:ext cx="8375650" cy="471488"/>
          </a:xfrm>
        </p:spPr>
        <p:txBody>
          <a:bodyPr/>
          <a:lstStyle/>
          <a:p>
            <a:r>
              <a:rPr lang="ru-RU" altLang="ru-RU" smtClean="0"/>
              <a:t>Инвариант цикла</a:t>
            </a:r>
          </a:p>
        </p:txBody>
      </p:sp>
      <p:sp>
        <p:nvSpPr>
          <p:cNvPr id="59395"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AD9DC2A2-1460-46FD-99CC-130F9BB8BE02}" type="slidenum">
              <a:rPr lang="ru-RU" altLang="ru-RU" sz="1400" smtClean="0"/>
              <a:pPr eaLnBrk="1" hangingPunct="1">
                <a:spcBef>
                  <a:spcPct val="0"/>
                </a:spcBef>
                <a:buFontTx/>
                <a:buNone/>
              </a:pPr>
              <a:t>54</a:t>
            </a:fld>
            <a:endParaRPr lang="ru-RU" altLang="ru-RU" sz="1400" smtClean="0"/>
          </a:p>
        </p:txBody>
      </p:sp>
      <p:sp>
        <p:nvSpPr>
          <p:cNvPr id="5" name="Прямоугольник 4"/>
          <p:cNvSpPr/>
          <p:nvPr/>
        </p:nvSpPr>
        <p:spPr>
          <a:xfrm>
            <a:off x="379413" y="825500"/>
            <a:ext cx="5424487" cy="460375"/>
          </a:xfrm>
          <a:prstGeom prst="rect">
            <a:avLst/>
          </a:prstGeom>
        </p:spPr>
        <p:txBody>
          <a:bodyPr wrap="none">
            <a:spAutoFit/>
          </a:bodyPr>
          <a:lstStyle/>
          <a:p>
            <a:pPr>
              <a:defRPr/>
            </a:pPr>
            <a:r>
              <a:rPr lang="ru-RU" sz="2400" b="1" kern="0" dirty="0">
                <a:solidFill>
                  <a:srgbClr val="333399"/>
                </a:solidFill>
                <a:latin typeface="Arial"/>
                <a:ea typeface="+mj-ea"/>
                <a:cs typeface="+mj-cs"/>
              </a:rPr>
              <a:t>Сортировка методом «пузырька»:</a:t>
            </a:r>
            <a:endParaRPr lang="ru-RU" dirty="0">
              <a:solidFill>
                <a:srgbClr val="333399"/>
              </a:solidFill>
              <a:latin typeface="Arial" pitchFamily="34" charset="0"/>
            </a:endParaRPr>
          </a:p>
        </p:txBody>
      </p:sp>
      <p:sp>
        <p:nvSpPr>
          <p:cNvPr id="6" name="Rectangle 1"/>
          <p:cNvSpPr>
            <a:spLocks noChangeArrowheads="1"/>
          </p:cNvSpPr>
          <p:nvPr/>
        </p:nvSpPr>
        <p:spPr bwMode="auto">
          <a:xfrm>
            <a:off x="590550" y="1314450"/>
            <a:ext cx="8220075" cy="2678113"/>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indent="90488" eaLnBrk="0" hangingPunct="0">
              <a:defRPr/>
            </a:pPr>
            <a:r>
              <a:rPr lang="ru-RU" sz="2400" b="1" dirty="0" err="1">
                <a:latin typeface="Courier New" pitchFamily="49" charset="0"/>
                <a:ea typeface="Times New Roman" pitchFamily="18" charset="0"/>
                <a:cs typeface="Courier New" pitchFamily="49" charset="0"/>
              </a:rPr>
              <a:t>нц</a:t>
            </a:r>
            <a:r>
              <a:rPr lang="ru-RU" sz="2400" b="1" dirty="0">
                <a:latin typeface="Courier New" pitchFamily="49" charset="0"/>
                <a:ea typeface="Times New Roman" pitchFamily="18" charset="0"/>
                <a:cs typeface="Courier New" pitchFamily="49" charset="0"/>
              </a:rPr>
              <a:t> для </a:t>
            </a:r>
            <a:r>
              <a:rPr lang="en-US" sz="2400" b="1" dirty="0" err="1">
                <a:latin typeface="Courier New" pitchFamily="49" charset="0"/>
                <a:ea typeface="Times New Roman" pitchFamily="18" charset="0"/>
                <a:cs typeface="Courier New" pitchFamily="49" charset="0"/>
              </a:rPr>
              <a:t>i</a:t>
            </a: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от </a:t>
            </a:r>
            <a:r>
              <a:rPr lang="ru-RU" sz="2400" b="1" dirty="0">
                <a:solidFill>
                  <a:srgbClr val="00B0F0"/>
                </a:solidFill>
                <a:latin typeface="Courier New" pitchFamily="49" charset="0"/>
                <a:ea typeface="Times New Roman" pitchFamily="18" charset="0"/>
                <a:cs typeface="Courier New" pitchFamily="49" charset="0"/>
              </a:rPr>
              <a:t>1</a:t>
            </a:r>
            <a:r>
              <a:rPr lang="ru-RU" sz="2400" b="1" dirty="0">
                <a:latin typeface="Courier New" pitchFamily="49" charset="0"/>
                <a:ea typeface="Times New Roman" pitchFamily="18" charset="0"/>
                <a:cs typeface="Courier New" pitchFamily="49" charset="0"/>
              </a:rPr>
              <a:t> до </a:t>
            </a:r>
            <a:r>
              <a:rPr lang="en-US" sz="2400" b="1" dirty="0">
                <a:latin typeface="Courier New" pitchFamily="49" charset="0"/>
                <a:ea typeface="Times New Roman" pitchFamily="18" charset="0"/>
                <a:cs typeface="Courier New" pitchFamily="49" charset="0"/>
              </a:rPr>
              <a:t>n-</a:t>
            </a:r>
            <a:r>
              <a:rPr lang="en-US" sz="2400" b="1" dirty="0">
                <a:solidFill>
                  <a:srgbClr val="00B0F0"/>
                </a:solidFill>
                <a:latin typeface="Courier New" pitchFamily="49" charset="0"/>
                <a:ea typeface="Times New Roman" pitchFamily="18" charset="0"/>
                <a:cs typeface="Courier New" pitchFamily="49" charset="0"/>
              </a:rPr>
              <a:t>1</a:t>
            </a:r>
          </a:p>
          <a:p>
            <a:pPr indent="90488" eaLnBrk="0" hangingPunct="0">
              <a:defRPr/>
            </a:pPr>
            <a:r>
              <a:rPr lang="en-US" sz="2400" b="1" dirty="0">
                <a:latin typeface="Courier New" pitchFamily="49" charset="0"/>
                <a:ea typeface="Times New Roman" pitchFamily="18" charset="0"/>
                <a:cs typeface="Courier New" pitchFamily="49" charset="0"/>
              </a:rPr>
              <a:t>  </a:t>
            </a:r>
            <a:r>
              <a:rPr lang="ru-RU" sz="2400" b="1" dirty="0" err="1">
                <a:latin typeface="Courier New" pitchFamily="49" charset="0"/>
                <a:ea typeface="Times New Roman" pitchFamily="18" charset="0"/>
                <a:cs typeface="Courier New" pitchFamily="49" charset="0"/>
              </a:rPr>
              <a:t>нц</a:t>
            </a:r>
            <a:r>
              <a:rPr lang="ru-RU" sz="2400" b="1" dirty="0">
                <a:latin typeface="Courier New" pitchFamily="49" charset="0"/>
                <a:ea typeface="Times New Roman" pitchFamily="18" charset="0"/>
                <a:cs typeface="Courier New" pitchFamily="49" charset="0"/>
              </a:rPr>
              <a:t> для </a:t>
            </a:r>
            <a:r>
              <a:rPr lang="en-US" sz="2400" b="1" dirty="0">
                <a:latin typeface="Courier New" pitchFamily="49" charset="0"/>
                <a:ea typeface="Times New Roman" pitchFamily="18" charset="0"/>
                <a:cs typeface="Courier New" pitchFamily="49" charset="0"/>
              </a:rPr>
              <a:t>j </a:t>
            </a:r>
            <a:r>
              <a:rPr lang="ru-RU" sz="2400" b="1" dirty="0">
                <a:latin typeface="Courier New" pitchFamily="49" charset="0"/>
                <a:ea typeface="Times New Roman" pitchFamily="18" charset="0"/>
                <a:cs typeface="Courier New" pitchFamily="49" charset="0"/>
              </a:rPr>
              <a:t>от </a:t>
            </a:r>
            <a:r>
              <a:rPr lang="en-US" sz="2400" b="1" dirty="0">
                <a:latin typeface="Courier New" pitchFamily="49" charset="0"/>
                <a:ea typeface="Times New Roman" pitchFamily="18" charset="0"/>
                <a:cs typeface="Courier New" pitchFamily="49" charset="0"/>
              </a:rPr>
              <a:t>n-</a:t>
            </a:r>
            <a:r>
              <a:rPr lang="en-US" sz="2400" b="1" dirty="0">
                <a:solidFill>
                  <a:srgbClr val="00B0F0"/>
                </a:solidFill>
                <a:latin typeface="Courier New" pitchFamily="49" charset="0"/>
                <a:ea typeface="Times New Roman" pitchFamily="18" charset="0"/>
                <a:cs typeface="Courier New" pitchFamily="49" charset="0"/>
              </a:rPr>
              <a:t>1</a:t>
            </a: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до </a:t>
            </a:r>
            <a:r>
              <a:rPr lang="en-US" sz="2400" b="1" dirty="0" err="1">
                <a:latin typeface="Courier New" pitchFamily="49" charset="0"/>
                <a:ea typeface="Times New Roman" pitchFamily="18" charset="0"/>
                <a:cs typeface="Courier New" pitchFamily="49" charset="0"/>
              </a:rPr>
              <a:t>i</a:t>
            </a: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шаг -</a:t>
            </a:r>
            <a:r>
              <a:rPr lang="ru-RU" sz="2400" b="1" dirty="0">
                <a:solidFill>
                  <a:srgbClr val="00B0F0"/>
                </a:solidFill>
                <a:latin typeface="Courier New" pitchFamily="49" charset="0"/>
                <a:ea typeface="Times New Roman" pitchFamily="18" charset="0"/>
                <a:cs typeface="Courier New" pitchFamily="49" charset="0"/>
              </a:rPr>
              <a:t>1</a:t>
            </a:r>
          </a:p>
          <a:p>
            <a:pPr indent="90488" eaLnBrk="0" hangingPunct="0">
              <a:defRPr/>
            </a:pPr>
            <a:r>
              <a:rPr lang="ru-RU" sz="2400" b="1" dirty="0">
                <a:latin typeface="Courier New" pitchFamily="49" charset="0"/>
                <a:ea typeface="Times New Roman" pitchFamily="18" charset="0"/>
                <a:cs typeface="Courier New" pitchFamily="49" charset="0"/>
              </a:rPr>
              <a:t>    если </a:t>
            </a:r>
            <a:r>
              <a:rPr lang="en-US" sz="2400" b="1" dirty="0">
                <a:latin typeface="Courier New" pitchFamily="49" charset="0"/>
                <a:ea typeface="Times New Roman" pitchFamily="18" charset="0"/>
                <a:cs typeface="Courier New" pitchFamily="49" charset="0"/>
              </a:rPr>
              <a:t>A[j]</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&gt;</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A[j+</a:t>
            </a:r>
            <a:r>
              <a:rPr lang="en-US" sz="2400" b="1" dirty="0">
                <a:solidFill>
                  <a:srgbClr val="00B0F0"/>
                </a:solidFill>
                <a:latin typeface="Courier New" pitchFamily="49" charset="0"/>
                <a:ea typeface="Times New Roman" pitchFamily="18" charset="0"/>
                <a:cs typeface="Courier New" pitchFamily="49" charset="0"/>
              </a:rPr>
              <a:t>1</a:t>
            </a: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то</a:t>
            </a:r>
          </a:p>
          <a:p>
            <a:pPr indent="90488" eaLnBrk="0" hangingPunct="0">
              <a:defRPr/>
            </a:pPr>
            <a:r>
              <a:rPr lang="ru-RU" sz="2400" b="1" dirty="0">
                <a:latin typeface="Courier New" pitchFamily="49" charset="0"/>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c:=</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A[j];</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A[j]:=</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A[j+1]; A[j+1]:=</a:t>
            </a:r>
            <a:r>
              <a:rPr lang="en-US" sz="2400" b="1" dirty="0">
                <a:latin typeface="+mn-lt"/>
                <a:ea typeface="Times New Roman" pitchFamily="18" charset="0"/>
                <a:cs typeface="Courier New" pitchFamily="49" charset="0"/>
              </a:rPr>
              <a:t> </a:t>
            </a:r>
            <a:r>
              <a:rPr lang="en-US" sz="2400" b="1" dirty="0">
                <a:latin typeface="Courier New" pitchFamily="49" charset="0"/>
                <a:ea typeface="Times New Roman" pitchFamily="18" charset="0"/>
                <a:cs typeface="Courier New" pitchFamily="49" charset="0"/>
              </a:rPr>
              <a:t>c;</a:t>
            </a:r>
          </a:p>
          <a:p>
            <a:pPr indent="90488" eaLnBrk="0" hangingPunct="0">
              <a:defRPr/>
            </a:pPr>
            <a:r>
              <a:rPr lang="en-US" sz="2400" b="1" dirty="0">
                <a:latin typeface="Courier New" pitchFamily="49" charset="0"/>
                <a:ea typeface="Times New Roman" pitchFamily="18" charset="0"/>
                <a:cs typeface="Courier New" pitchFamily="49" charset="0"/>
              </a:rPr>
              <a:t>    </a:t>
            </a:r>
            <a:r>
              <a:rPr lang="ru-RU" sz="2400" b="1" dirty="0">
                <a:latin typeface="Courier New" pitchFamily="49" charset="0"/>
                <a:ea typeface="Times New Roman" pitchFamily="18" charset="0"/>
                <a:cs typeface="Courier New" pitchFamily="49" charset="0"/>
              </a:rPr>
              <a:t>все</a:t>
            </a:r>
          </a:p>
          <a:p>
            <a:pPr indent="90488" eaLnBrk="0" hangingPunct="0">
              <a:defRPr/>
            </a:pPr>
            <a:r>
              <a:rPr lang="ru-RU" sz="2400" b="1" dirty="0">
                <a:latin typeface="Courier New" pitchFamily="49" charset="0"/>
                <a:ea typeface="Times New Roman" pitchFamily="18" charset="0"/>
                <a:cs typeface="Courier New" pitchFamily="49" charset="0"/>
              </a:rPr>
              <a:t>  </a:t>
            </a:r>
            <a:r>
              <a:rPr lang="ru-RU" sz="2400" b="1" dirty="0" err="1">
                <a:latin typeface="Courier New" pitchFamily="49" charset="0"/>
                <a:ea typeface="Times New Roman" pitchFamily="18" charset="0"/>
                <a:cs typeface="Courier New" pitchFamily="49" charset="0"/>
              </a:rPr>
              <a:t>кц</a:t>
            </a:r>
            <a:endParaRPr lang="ru-RU" sz="2400" b="1" dirty="0">
              <a:latin typeface="Courier New" pitchFamily="49" charset="0"/>
              <a:ea typeface="Times New Roman" pitchFamily="18" charset="0"/>
              <a:cs typeface="Courier New" pitchFamily="49" charset="0"/>
            </a:endParaRPr>
          </a:p>
          <a:p>
            <a:pPr indent="90488" eaLnBrk="0" hangingPunct="0">
              <a:defRPr/>
            </a:pPr>
            <a:r>
              <a:rPr lang="ru-RU" sz="2400" b="1" dirty="0" err="1">
                <a:latin typeface="Courier New" pitchFamily="49" charset="0"/>
                <a:ea typeface="Times New Roman" pitchFamily="18" charset="0"/>
                <a:cs typeface="Courier New" pitchFamily="49" charset="0"/>
              </a:rPr>
              <a:t>кц</a:t>
            </a:r>
            <a:endParaRPr lang="ru-RU" sz="2400" b="1" dirty="0">
              <a:latin typeface="Courier New" pitchFamily="49" charset="0"/>
              <a:ea typeface="Times New Roman" pitchFamily="18" charset="0"/>
              <a:cs typeface="Courier New" pitchFamily="49" charset="0"/>
            </a:endParaRPr>
          </a:p>
        </p:txBody>
      </p:sp>
      <p:sp>
        <p:nvSpPr>
          <p:cNvPr id="7" name="AutoShape 18"/>
          <p:cNvSpPr>
            <a:spLocks noChangeArrowheads="1"/>
          </p:cNvSpPr>
          <p:nvPr/>
        </p:nvSpPr>
        <p:spPr bwMode="auto">
          <a:xfrm>
            <a:off x="809625" y="4298950"/>
            <a:ext cx="4638675" cy="835025"/>
          </a:xfrm>
          <a:prstGeom prst="wedgeRoundRectCallout">
            <a:avLst>
              <a:gd name="adj1" fmla="val -42225"/>
              <a:gd name="adj2" fmla="val -104315"/>
              <a:gd name="adj3" fmla="val 16667"/>
            </a:avLst>
          </a:prstGeom>
          <a:solidFill>
            <a:srgbClr val="E6E6FF"/>
          </a:solidFill>
          <a:ln w="9525">
            <a:noFill/>
            <a:miter lim="800000"/>
            <a:headEnd/>
            <a:tailEnd/>
          </a:ln>
          <a:effectLst>
            <a:outerShdw dist="35921" dir="2700000" algn="ctr" rotWithShape="0">
              <a:srgbClr val="808080"/>
            </a:outerShdw>
          </a:effectLst>
        </p:spPr>
        <p:txBody>
          <a:bodyPr anchor="ctr"/>
          <a:lstStyle/>
          <a:p>
            <a:pPr algn="ctr">
              <a:lnSpc>
                <a:spcPct val="80000"/>
              </a:lnSpc>
              <a:spcAft>
                <a:spcPts val="1000"/>
              </a:spcAft>
              <a:defRPr/>
            </a:pPr>
            <a:r>
              <a:rPr lang="en-US" altLang="zh-CN" sz="2400" b="1" dirty="0" err="1">
                <a:solidFill>
                  <a:srgbClr val="FF0000"/>
                </a:solidFill>
                <a:latin typeface="Courier New" pitchFamily="49" charset="0"/>
                <a:ea typeface="SimSun"/>
                <a:cs typeface="Courier New" pitchFamily="49" charset="0"/>
              </a:rPr>
              <a:t>i</a:t>
            </a:r>
            <a:r>
              <a:rPr lang="ru-RU" altLang="zh-CN" sz="2400" dirty="0">
                <a:latin typeface="+mn-lt"/>
                <a:ea typeface="SimSun"/>
                <a:cs typeface="Courier New" pitchFamily="49" charset="0"/>
              </a:rPr>
              <a:t> первых элементов установлены на свои места</a:t>
            </a:r>
            <a:endParaRPr lang="ru-RU" sz="2400" i="1" dirty="0">
              <a:latin typeface="+mn-lt"/>
              <a:cs typeface="Courier New" pitchFamily="49" charset="0"/>
            </a:endParaRPr>
          </a:p>
        </p:txBody>
      </p:sp>
      <p:sp>
        <p:nvSpPr>
          <p:cNvPr id="9" name="Прямоугольник 8"/>
          <p:cNvSpPr>
            <a:spLocks noChangeArrowheads="1"/>
          </p:cNvSpPr>
          <p:nvPr/>
        </p:nvSpPr>
        <p:spPr bwMode="auto">
          <a:xfrm>
            <a:off x="1057275" y="1733550"/>
            <a:ext cx="7134225" cy="1857375"/>
          </a:xfrm>
          <a:prstGeom prst="rect">
            <a:avLst/>
          </a:prstGeom>
          <a:noFill/>
          <a:ln w="1905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8" name="AutoShape 18"/>
          <p:cNvSpPr>
            <a:spLocks noChangeArrowheads="1"/>
          </p:cNvSpPr>
          <p:nvPr/>
        </p:nvSpPr>
        <p:spPr bwMode="auto">
          <a:xfrm>
            <a:off x="2790825" y="2876550"/>
            <a:ext cx="2971800" cy="1171575"/>
          </a:xfrm>
          <a:prstGeom prst="wedgeRoundRectCallout">
            <a:avLst>
              <a:gd name="adj1" fmla="val -72189"/>
              <a:gd name="adj2" fmla="val -35082"/>
              <a:gd name="adj3" fmla="val 16667"/>
            </a:avLst>
          </a:prstGeom>
          <a:solidFill>
            <a:srgbClr val="E6E6FF"/>
          </a:solidFill>
          <a:ln w="9525">
            <a:noFill/>
            <a:miter lim="800000"/>
            <a:headEnd/>
            <a:tailEnd/>
          </a:ln>
          <a:effectLst>
            <a:outerShdw dist="35921" dir="2700000" algn="ctr" rotWithShape="0">
              <a:srgbClr val="808080"/>
            </a:outerShdw>
          </a:effectLst>
        </p:spPr>
        <p:txBody>
          <a:bodyPr anchor="ctr"/>
          <a:lstStyle/>
          <a:p>
            <a:pPr algn="ctr">
              <a:lnSpc>
                <a:spcPct val="80000"/>
              </a:lnSpc>
              <a:spcAft>
                <a:spcPts val="1000"/>
              </a:spcAft>
              <a:defRPr/>
            </a:pPr>
            <a:r>
              <a:rPr lang="en-US" altLang="zh-CN" sz="2400" b="1" dirty="0" err="1">
                <a:solidFill>
                  <a:srgbClr val="FF0000"/>
                </a:solidFill>
                <a:latin typeface="Courier New" pitchFamily="49" charset="0"/>
                <a:ea typeface="SimSun"/>
                <a:cs typeface="Courier New" pitchFamily="49" charset="0"/>
              </a:rPr>
              <a:t>i</a:t>
            </a:r>
            <a:r>
              <a:rPr lang="ru-RU" altLang="zh-CN" sz="2400" dirty="0">
                <a:latin typeface="+mn-lt"/>
                <a:ea typeface="SimSun"/>
                <a:cs typeface="Courier New" pitchFamily="49" charset="0"/>
              </a:rPr>
              <a:t>-</a:t>
            </a:r>
            <a:r>
              <a:rPr lang="ru-RU" altLang="zh-CN" sz="2400" dirty="0" err="1">
                <a:latin typeface="+mn-lt"/>
                <a:ea typeface="SimSun"/>
                <a:cs typeface="Courier New" pitchFamily="49" charset="0"/>
              </a:rPr>
              <a:t>й</a:t>
            </a:r>
            <a:r>
              <a:rPr lang="ru-RU" altLang="zh-CN" sz="2400" dirty="0">
                <a:latin typeface="+mn-lt"/>
                <a:ea typeface="SimSun"/>
                <a:cs typeface="Courier New" pitchFamily="49" charset="0"/>
              </a:rPr>
              <a:t> элемент по порядку стоит в позиции от </a:t>
            </a:r>
            <a:r>
              <a:rPr lang="en-US" altLang="zh-CN" sz="2400" b="1" dirty="0" err="1">
                <a:solidFill>
                  <a:srgbClr val="0000FF"/>
                </a:solidFill>
                <a:latin typeface="Courier New" pitchFamily="49" charset="0"/>
                <a:ea typeface="SimSun"/>
                <a:cs typeface="Courier New" pitchFamily="49" charset="0"/>
              </a:rPr>
              <a:t>i</a:t>
            </a:r>
            <a:r>
              <a:rPr lang="en-US" altLang="zh-CN" sz="2400" dirty="0">
                <a:latin typeface="+mn-lt"/>
                <a:ea typeface="SimSun"/>
                <a:cs typeface="Courier New" pitchFamily="49" charset="0"/>
              </a:rPr>
              <a:t> </a:t>
            </a:r>
            <a:r>
              <a:rPr lang="ru-RU" altLang="zh-CN" sz="2400" dirty="0">
                <a:latin typeface="+mn-lt"/>
                <a:ea typeface="SimSun"/>
                <a:cs typeface="Courier New" pitchFamily="49" charset="0"/>
              </a:rPr>
              <a:t>до </a:t>
            </a:r>
            <a:r>
              <a:rPr lang="en-US" altLang="zh-CN" sz="2400" b="1" dirty="0">
                <a:solidFill>
                  <a:srgbClr val="0000FF"/>
                </a:solidFill>
                <a:latin typeface="Courier New" pitchFamily="49" charset="0"/>
                <a:ea typeface="SimSun"/>
                <a:cs typeface="Courier New" pitchFamily="49" charset="0"/>
              </a:rPr>
              <a:t>j</a:t>
            </a:r>
            <a:endParaRPr lang="ru-RU" sz="2400" b="1" i="1" dirty="0">
              <a:solidFill>
                <a:srgbClr val="0000FF"/>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Заголовок 1"/>
          <p:cNvSpPr>
            <a:spLocks noGrp="1"/>
          </p:cNvSpPr>
          <p:nvPr>
            <p:ph type="title"/>
          </p:nvPr>
        </p:nvSpPr>
        <p:spPr>
          <a:xfrm>
            <a:off x="311150" y="301625"/>
            <a:ext cx="8375650" cy="471488"/>
          </a:xfrm>
        </p:spPr>
        <p:txBody>
          <a:bodyPr/>
          <a:lstStyle/>
          <a:p>
            <a:r>
              <a:rPr lang="ru-RU" altLang="ru-RU" smtClean="0"/>
              <a:t>Быстрое возведение в степень</a:t>
            </a:r>
          </a:p>
        </p:txBody>
      </p:sp>
      <p:sp>
        <p:nvSpPr>
          <p:cNvPr id="60419"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1E573696-3AE3-4E78-8654-CAA61E4F6FEE}" type="slidenum">
              <a:rPr lang="ru-RU" altLang="ru-RU" sz="1400" smtClean="0"/>
              <a:pPr eaLnBrk="1" hangingPunct="1">
                <a:spcBef>
                  <a:spcPct val="0"/>
                </a:spcBef>
                <a:buFontTx/>
                <a:buNone/>
              </a:pPr>
              <a:t>55</a:t>
            </a:fld>
            <a:endParaRPr lang="ru-RU" altLang="ru-RU" sz="1400" smtClean="0"/>
          </a:p>
        </p:txBody>
      </p:sp>
      <p:sp>
        <p:nvSpPr>
          <p:cNvPr id="4" name="Прямоугольник 3"/>
          <p:cNvSpPr/>
          <p:nvPr/>
        </p:nvSpPr>
        <p:spPr>
          <a:xfrm>
            <a:off x="401638" y="806450"/>
            <a:ext cx="8391525" cy="461963"/>
          </a:xfrm>
          <a:prstGeom prst="rect">
            <a:avLst/>
          </a:prstGeom>
        </p:spPr>
        <p:txBody>
          <a:bodyPr>
            <a:spAutoFit/>
          </a:bodyPr>
          <a:lstStyle/>
          <a:p>
            <a:pPr marL="360363" indent="-360363">
              <a:defRPr/>
            </a:pPr>
            <a:r>
              <a:rPr lang="ru-RU" sz="2400" i="1" dirty="0">
                <a:latin typeface="+mn-lt"/>
              </a:rPr>
              <a:t>Задача</a:t>
            </a:r>
            <a:r>
              <a:rPr lang="ru-RU" sz="2400" dirty="0">
                <a:latin typeface="+mn-lt"/>
              </a:rPr>
              <a:t> – построить цикл с помощью инварианта.</a:t>
            </a:r>
          </a:p>
        </p:txBody>
      </p:sp>
      <p:sp>
        <p:nvSpPr>
          <p:cNvPr id="6042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pSp>
        <p:nvGrpSpPr>
          <p:cNvPr id="2" name="Группа 18"/>
          <p:cNvGrpSpPr>
            <a:grpSpLocks/>
          </p:cNvGrpSpPr>
          <p:nvPr/>
        </p:nvGrpSpPr>
        <p:grpSpPr bwMode="auto">
          <a:xfrm>
            <a:off x="1390650" y="4114800"/>
            <a:ext cx="2209800" cy="752475"/>
            <a:chOff x="1057275" y="4029075"/>
            <a:chExt cx="2209800" cy="752475"/>
          </a:xfrm>
        </p:grpSpPr>
        <p:sp>
          <p:nvSpPr>
            <p:cNvPr id="18" name="Прямоугольник 17"/>
            <p:cNvSpPr/>
            <p:nvPr/>
          </p:nvSpPr>
          <p:spPr bwMode="auto">
            <a:xfrm>
              <a:off x="1057275" y="4029075"/>
              <a:ext cx="2209800" cy="752475"/>
            </a:xfrm>
            <a:prstGeom prst="rect">
              <a:avLst/>
            </a:prstGeom>
            <a:solidFill>
              <a:srgbClr val="FFFF99"/>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defRPr/>
              </a:pPr>
              <a:endParaRPr lang="ru-RU"/>
            </a:p>
          </p:txBody>
        </p:sp>
        <p:graphicFrame>
          <p:nvGraphicFramePr>
            <p:cNvPr id="60448" name="Object 2"/>
            <p:cNvGraphicFramePr>
              <a:graphicFrameLocks noChangeAspect="1"/>
            </p:cNvGraphicFramePr>
            <p:nvPr/>
          </p:nvGraphicFramePr>
          <p:xfrm>
            <a:off x="1200150" y="4076700"/>
            <a:ext cx="1916113" cy="647700"/>
          </p:xfrm>
          <a:graphic>
            <a:graphicData uri="http://schemas.openxmlformats.org/presentationml/2006/ole">
              <mc:AlternateContent xmlns:mc="http://schemas.openxmlformats.org/markup-compatibility/2006">
                <mc:Choice xmlns:v="urn:schemas-microsoft-com:vml" Requires="v">
                  <p:oleObj spid="_x0000_s60449" name="Формула" r:id="rId3" imgW="672808" imgH="228501" progId="Equation.3">
                    <p:embed/>
                  </p:oleObj>
                </mc:Choice>
                <mc:Fallback>
                  <p:oleObj name="Формула" r:id="rId3" imgW="672808" imgH="22850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150" y="4076700"/>
                          <a:ext cx="19161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0423" name="Object 1"/>
          <p:cNvGraphicFramePr>
            <a:graphicFrameLocks noChangeAspect="1"/>
          </p:cNvGraphicFramePr>
          <p:nvPr/>
        </p:nvGraphicFramePr>
        <p:xfrm>
          <a:off x="6399213" y="206375"/>
          <a:ext cx="1155700" cy="576263"/>
        </p:xfrm>
        <a:graphic>
          <a:graphicData uri="http://schemas.openxmlformats.org/presentationml/2006/ole">
            <mc:AlternateContent xmlns:mc="http://schemas.openxmlformats.org/markup-compatibility/2006">
              <mc:Choice xmlns:v="urn:schemas-microsoft-com:vml" Requires="v">
                <p:oleObj spid="_x0000_s60450" name="Формула" r:id="rId5" imgW="406048" imgH="203024" progId="Equation.3">
                  <p:embed/>
                </p:oleObj>
              </mc:Choice>
              <mc:Fallback>
                <p:oleObj name="Формула" r:id="rId5" imgW="406048" imgH="203024"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9213" y="206375"/>
                        <a:ext cx="11557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Прямоугольник 7"/>
          <p:cNvSpPr>
            <a:spLocks noChangeArrowheads="1"/>
          </p:cNvSpPr>
          <p:nvPr/>
        </p:nvSpPr>
        <p:spPr bwMode="auto">
          <a:xfrm>
            <a:off x="401638" y="1209675"/>
            <a:ext cx="15954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333399"/>
                </a:solidFill>
              </a:rPr>
              <a:t>Правила</a:t>
            </a:r>
            <a:r>
              <a:rPr lang="ru-RU" altLang="ru-RU" sz="2400">
                <a:solidFill>
                  <a:srgbClr val="000000"/>
                </a:solidFill>
              </a:rPr>
              <a:t>:</a:t>
            </a:r>
            <a:endParaRPr lang="ru-RU" altLang="ru-RU" sz="1800"/>
          </a:p>
        </p:txBody>
      </p:sp>
      <p:graphicFrame>
        <p:nvGraphicFramePr>
          <p:cNvPr id="9" name="Object 4"/>
          <p:cNvGraphicFramePr>
            <a:graphicFrameLocks noChangeAspect="1"/>
          </p:cNvGraphicFramePr>
          <p:nvPr/>
        </p:nvGraphicFramePr>
        <p:xfrm>
          <a:off x="728663" y="1620838"/>
          <a:ext cx="2097087" cy="576262"/>
        </p:xfrm>
        <a:graphic>
          <a:graphicData uri="http://schemas.openxmlformats.org/presentationml/2006/ole">
            <mc:AlternateContent xmlns:mc="http://schemas.openxmlformats.org/markup-compatibility/2006">
              <mc:Choice xmlns:v="urn:schemas-microsoft-com:vml" Requires="v">
                <p:oleObj spid="_x0000_s60451" name="Формула" r:id="rId7" imgW="736600" imgH="203200" progId="Equation.3">
                  <p:embed/>
                </p:oleObj>
              </mc:Choice>
              <mc:Fallback>
                <p:oleObj name="Формула" r:id="rId7" imgW="736600" imgH="203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8663" y="1620838"/>
                        <a:ext cx="20970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5"/>
          <p:cNvGraphicFramePr>
            <a:graphicFrameLocks noChangeAspect="1"/>
          </p:cNvGraphicFramePr>
          <p:nvPr/>
        </p:nvGraphicFramePr>
        <p:xfrm>
          <a:off x="4110038" y="1516063"/>
          <a:ext cx="2133600" cy="757237"/>
        </p:xfrm>
        <a:graphic>
          <a:graphicData uri="http://schemas.openxmlformats.org/presentationml/2006/ole">
            <mc:AlternateContent xmlns:mc="http://schemas.openxmlformats.org/markup-compatibility/2006">
              <mc:Choice xmlns:v="urn:schemas-microsoft-com:vml" Requires="v">
                <p:oleObj spid="_x0000_s60452" name="Формула" r:id="rId9" imgW="748975" imgH="266584" progId="Equation.3">
                  <p:embed/>
                </p:oleObj>
              </mc:Choice>
              <mc:Fallback>
                <p:oleObj name="Формула" r:id="rId9" imgW="748975" imgH="266584"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0038" y="1516063"/>
                        <a:ext cx="21336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Прямоугольник 10"/>
          <p:cNvSpPr>
            <a:spLocks noChangeArrowheads="1"/>
          </p:cNvSpPr>
          <p:nvPr/>
        </p:nvSpPr>
        <p:spPr bwMode="auto">
          <a:xfrm>
            <a:off x="371475" y="2109788"/>
            <a:ext cx="2762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ru-RU" altLang="ru-RU" sz="2400">
                <a:solidFill>
                  <a:srgbClr val="000000"/>
                </a:solidFill>
              </a:rPr>
              <a:t>при нечётных </a:t>
            </a:r>
            <a:r>
              <a:rPr lang="en-US" altLang="ru-RU" sz="2800" i="1">
                <a:solidFill>
                  <a:srgbClr val="000000"/>
                </a:solidFill>
                <a:latin typeface="Times New Roman" pitchFamily="18" charset="0"/>
                <a:cs typeface="Times New Roman" pitchFamily="18" charset="0"/>
              </a:rPr>
              <a:t>k</a:t>
            </a:r>
            <a:endParaRPr lang="ru-RU" altLang="ru-RU" sz="1800" i="1">
              <a:latin typeface="Times New Roman" pitchFamily="18" charset="0"/>
              <a:cs typeface="Times New Roman" pitchFamily="18" charset="0"/>
            </a:endParaRPr>
          </a:p>
        </p:txBody>
      </p:sp>
      <p:sp>
        <p:nvSpPr>
          <p:cNvPr id="12" name="Прямоугольник 11"/>
          <p:cNvSpPr>
            <a:spLocks noChangeArrowheads="1"/>
          </p:cNvSpPr>
          <p:nvPr/>
        </p:nvSpPr>
        <p:spPr bwMode="auto">
          <a:xfrm>
            <a:off x="4057650" y="2109788"/>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ru-RU" altLang="ru-RU" sz="2400">
                <a:solidFill>
                  <a:srgbClr val="000000"/>
                </a:solidFill>
              </a:rPr>
              <a:t>при чётных </a:t>
            </a:r>
            <a:r>
              <a:rPr lang="en-US" altLang="ru-RU" sz="2800" i="1">
                <a:solidFill>
                  <a:srgbClr val="000000"/>
                </a:solidFill>
                <a:latin typeface="Times New Roman" pitchFamily="18" charset="0"/>
                <a:cs typeface="Times New Roman" pitchFamily="18" charset="0"/>
              </a:rPr>
              <a:t>k</a:t>
            </a:r>
            <a:endParaRPr lang="ru-RU" altLang="ru-RU" sz="1800" i="1">
              <a:latin typeface="Times New Roman" pitchFamily="18" charset="0"/>
              <a:cs typeface="Times New Roman" pitchFamily="18" charset="0"/>
            </a:endParaRPr>
          </a:p>
        </p:txBody>
      </p:sp>
      <p:sp>
        <p:nvSpPr>
          <p:cNvPr id="6042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aphicFrame>
        <p:nvGraphicFramePr>
          <p:cNvPr id="71687" name="Object 7"/>
          <p:cNvGraphicFramePr>
            <a:graphicFrameLocks noChangeAspect="1"/>
          </p:cNvGraphicFramePr>
          <p:nvPr/>
        </p:nvGraphicFramePr>
        <p:xfrm>
          <a:off x="465138" y="2662238"/>
          <a:ext cx="8113712" cy="1185862"/>
        </p:xfrm>
        <a:graphic>
          <a:graphicData uri="http://schemas.openxmlformats.org/presentationml/2006/ole">
            <mc:AlternateContent xmlns:mc="http://schemas.openxmlformats.org/markup-compatibility/2006">
              <mc:Choice xmlns:v="urn:schemas-microsoft-com:vml" Requires="v">
                <p:oleObj spid="_x0000_s60453" name="Формула" r:id="rId11" imgW="3302000" imgH="482600" progId="Equation.3">
                  <p:embed/>
                </p:oleObj>
              </mc:Choice>
              <mc:Fallback>
                <p:oleObj name="Формула" r:id="rId11" imgW="3302000" imgH="4826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5138" y="2662238"/>
                        <a:ext cx="8113712"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Прямоугольник 16"/>
          <p:cNvSpPr>
            <a:spLocks noChangeArrowheads="1"/>
          </p:cNvSpPr>
          <p:nvPr/>
        </p:nvSpPr>
        <p:spPr bwMode="auto">
          <a:xfrm>
            <a:off x="3640138" y="4200525"/>
            <a:ext cx="25273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800" b="1">
                <a:solidFill>
                  <a:srgbClr val="333399"/>
                </a:solidFill>
                <a:sym typeface="Symbol" pitchFamily="18" charset="2"/>
              </a:rPr>
              <a:t> </a:t>
            </a:r>
            <a:r>
              <a:rPr lang="ru-RU" altLang="ru-RU" sz="2800" b="1">
                <a:solidFill>
                  <a:srgbClr val="333399"/>
                </a:solidFill>
              </a:rPr>
              <a:t>инвариант</a:t>
            </a:r>
            <a:endParaRPr lang="ru-RU" altLang="ru-RU" sz="2000"/>
          </a:p>
        </p:txBody>
      </p:sp>
      <p:sp>
        <p:nvSpPr>
          <p:cNvPr id="20" name="Скругленный прямоугольник 19"/>
          <p:cNvSpPr>
            <a:spLocks noChangeArrowheads="1"/>
          </p:cNvSpPr>
          <p:nvPr/>
        </p:nvSpPr>
        <p:spPr bwMode="auto">
          <a:xfrm>
            <a:off x="1285875" y="3295650"/>
            <a:ext cx="847725" cy="533400"/>
          </a:xfrm>
          <a:prstGeom prst="roundRect">
            <a:avLst>
              <a:gd name="adj" fmla="val 16667"/>
            </a:avLst>
          </a:prstGeom>
          <a:noFill/>
          <a:ln w="1905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1" name="Скругленный прямоугольник 20"/>
          <p:cNvSpPr>
            <a:spLocks noChangeArrowheads="1"/>
          </p:cNvSpPr>
          <p:nvPr/>
        </p:nvSpPr>
        <p:spPr bwMode="auto">
          <a:xfrm>
            <a:off x="2257425" y="3295650"/>
            <a:ext cx="1590675" cy="533400"/>
          </a:xfrm>
          <a:prstGeom prst="roundRect">
            <a:avLst>
              <a:gd name="adj" fmla="val 16667"/>
            </a:avLst>
          </a:prstGeom>
          <a:noFill/>
          <a:ln w="19050" algn="ctr">
            <a:solidFill>
              <a:srgbClr val="0000FF"/>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2" name="Скругленный прямоугольник 21"/>
          <p:cNvSpPr>
            <a:spLocks noChangeArrowheads="1"/>
          </p:cNvSpPr>
          <p:nvPr/>
        </p:nvSpPr>
        <p:spPr bwMode="auto">
          <a:xfrm>
            <a:off x="2381250" y="4200525"/>
            <a:ext cx="476250" cy="533400"/>
          </a:xfrm>
          <a:prstGeom prst="roundRect">
            <a:avLst>
              <a:gd name="adj" fmla="val 16667"/>
            </a:avLst>
          </a:prstGeom>
          <a:noFill/>
          <a:ln w="1905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3" name="Скругленный прямоугольник 22"/>
          <p:cNvSpPr>
            <a:spLocks noChangeArrowheads="1"/>
          </p:cNvSpPr>
          <p:nvPr/>
        </p:nvSpPr>
        <p:spPr bwMode="auto">
          <a:xfrm>
            <a:off x="3076575" y="4200525"/>
            <a:ext cx="381000" cy="533400"/>
          </a:xfrm>
          <a:prstGeom prst="roundRect">
            <a:avLst>
              <a:gd name="adj" fmla="val 16667"/>
            </a:avLst>
          </a:prstGeom>
          <a:noFill/>
          <a:ln w="19050" algn="ctr">
            <a:solidFill>
              <a:srgbClr val="0000FF"/>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4" name="Полилиния 23"/>
          <p:cNvSpPr>
            <a:spLocks noChangeArrowheads="1"/>
          </p:cNvSpPr>
          <p:nvPr/>
        </p:nvSpPr>
        <p:spPr bwMode="auto">
          <a:xfrm>
            <a:off x="1747838" y="3829050"/>
            <a:ext cx="842962" cy="371475"/>
          </a:xfrm>
          <a:custGeom>
            <a:avLst/>
            <a:gdLst>
              <a:gd name="T0" fmla="*/ 842962 w 842962"/>
              <a:gd name="T1" fmla="*/ 371475 h 371475"/>
              <a:gd name="T2" fmla="*/ 0 w 842962"/>
              <a:gd name="T3" fmla="*/ 0 h 371475"/>
              <a:gd name="T4" fmla="*/ 0 60000 65536"/>
              <a:gd name="T5" fmla="*/ 0 60000 65536"/>
              <a:gd name="T6" fmla="*/ 0 w 842962"/>
              <a:gd name="T7" fmla="*/ 0 h 371475"/>
              <a:gd name="T8" fmla="*/ 842962 w 842962"/>
              <a:gd name="T9" fmla="*/ 371475 h 371475"/>
            </a:gdLst>
            <a:ahLst/>
            <a:cxnLst>
              <a:cxn ang="T4">
                <a:pos x="T0" y="T1"/>
              </a:cxn>
              <a:cxn ang="T5">
                <a:pos x="T2" y="T3"/>
              </a:cxn>
            </a:cxnLst>
            <a:rect l="T6" t="T7" r="T8" b="T9"/>
            <a:pathLst>
              <a:path w="842962" h="371475">
                <a:moveTo>
                  <a:pt x="842962" y="371475"/>
                </a:moveTo>
                <a:cubicBezTo>
                  <a:pt x="828675" y="147638"/>
                  <a:pt x="261937" y="342900"/>
                  <a:pt x="0" y="0"/>
                </a:cubicBezTo>
              </a:path>
            </a:pathLst>
          </a:custGeom>
          <a:noFill/>
          <a:ln w="1270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5" name="Полилиния 24"/>
          <p:cNvSpPr>
            <a:spLocks noChangeArrowheads="1"/>
          </p:cNvSpPr>
          <p:nvPr/>
        </p:nvSpPr>
        <p:spPr bwMode="auto">
          <a:xfrm>
            <a:off x="2800350" y="3829050"/>
            <a:ext cx="509588" cy="371475"/>
          </a:xfrm>
          <a:custGeom>
            <a:avLst/>
            <a:gdLst>
              <a:gd name="T0" fmla="*/ 112577 w 842962"/>
              <a:gd name="T1" fmla="*/ 371475 h 371475"/>
              <a:gd name="T2" fmla="*/ 0 w 842962"/>
              <a:gd name="T3" fmla="*/ 0 h 371475"/>
              <a:gd name="T4" fmla="*/ 0 60000 65536"/>
              <a:gd name="T5" fmla="*/ 0 60000 65536"/>
              <a:gd name="T6" fmla="*/ 0 w 842962"/>
              <a:gd name="T7" fmla="*/ 0 h 371475"/>
              <a:gd name="T8" fmla="*/ 842962 w 842962"/>
              <a:gd name="T9" fmla="*/ 371475 h 371475"/>
            </a:gdLst>
            <a:ahLst/>
            <a:cxnLst>
              <a:cxn ang="T4">
                <a:pos x="T0" y="T1"/>
              </a:cxn>
              <a:cxn ang="T5">
                <a:pos x="T2" y="T3"/>
              </a:cxn>
            </a:cxnLst>
            <a:rect l="T6" t="T7" r="T8" b="T9"/>
            <a:pathLst>
              <a:path w="842962" h="371475">
                <a:moveTo>
                  <a:pt x="842962" y="371475"/>
                </a:moveTo>
                <a:cubicBezTo>
                  <a:pt x="828675" y="147638"/>
                  <a:pt x="261937" y="342900"/>
                  <a:pt x="0" y="0"/>
                </a:cubicBezTo>
              </a:path>
            </a:pathLst>
          </a:custGeom>
          <a:noFill/>
          <a:ln w="12700" algn="ctr">
            <a:solidFill>
              <a:srgbClr val="0000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grpSp>
        <p:nvGrpSpPr>
          <p:cNvPr id="3" name="Group 34"/>
          <p:cNvGrpSpPr>
            <a:grpSpLocks/>
          </p:cNvGrpSpPr>
          <p:nvPr/>
        </p:nvGrpSpPr>
        <p:grpSpPr bwMode="auto">
          <a:xfrm>
            <a:off x="473075" y="5145088"/>
            <a:ext cx="4784725" cy="663575"/>
            <a:chOff x="464" y="2126"/>
            <a:chExt cx="3014" cy="418"/>
          </a:xfrm>
        </p:grpSpPr>
        <p:sp>
          <p:nvSpPr>
            <p:cNvPr id="27" name="Text Box 32"/>
            <p:cNvSpPr txBox="1">
              <a:spLocks noChangeArrowheads="1"/>
            </p:cNvSpPr>
            <p:nvPr/>
          </p:nvSpPr>
          <p:spPr bwMode="auto">
            <a:xfrm>
              <a:off x="782" y="2165"/>
              <a:ext cx="2696" cy="330"/>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Задача – свести </a:t>
              </a:r>
              <a:r>
                <a:rPr lang="en-US" sz="2800" i="1" dirty="0">
                  <a:latin typeface="Times New Roman" pitchFamily="18" charset="0"/>
                  <a:cs typeface="Times New Roman" pitchFamily="18" charset="0"/>
                </a:rPr>
                <a:t>k</a:t>
              </a:r>
              <a:r>
                <a:rPr lang="en-US" sz="2400" dirty="0"/>
                <a:t> </a:t>
              </a:r>
              <a:r>
                <a:rPr lang="ru-RU" sz="2400" dirty="0"/>
                <a:t>к нулю!</a:t>
              </a:r>
            </a:p>
          </p:txBody>
        </p:sp>
        <p:sp>
          <p:nvSpPr>
            <p:cNvPr id="60446"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ru-RU" sz="4400">
                  <a:solidFill>
                    <a:schemeClr val="bg1"/>
                  </a:solidFill>
                  <a:latin typeface="Arial Black" pitchFamily="34" charset="0"/>
                </a:rPr>
                <a:t>!</a:t>
              </a:r>
              <a:endParaRPr lang="ru-RU" altLang="ru-RU" sz="4400">
                <a:solidFill>
                  <a:schemeClr val="bg1"/>
                </a:solidFill>
                <a:latin typeface="Arial Black" pitchFamily="34" charset="0"/>
              </a:endParaRPr>
            </a:p>
          </p:txBody>
        </p:sp>
      </p:grpSp>
      <p:sp>
        <p:nvSpPr>
          <p:cNvPr id="29" name="Прямоугольник 28"/>
          <p:cNvSpPr>
            <a:spLocks noChangeArrowheads="1"/>
          </p:cNvSpPr>
          <p:nvPr/>
        </p:nvSpPr>
        <p:spPr bwMode="auto">
          <a:xfrm>
            <a:off x="2247900" y="2657475"/>
            <a:ext cx="1762125" cy="55245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0" name="Прямоугольник 29"/>
          <p:cNvSpPr>
            <a:spLocks noChangeArrowheads="1"/>
          </p:cNvSpPr>
          <p:nvPr/>
        </p:nvSpPr>
        <p:spPr bwMode="auto">
          <a:xfrm>
            <a:off x="4019550" y="2657475"/>
            <a:ext cx="2286000" cy="55245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1" name="Прямоугольник 30"/>
          <p:cNvSpPr>
            <a:spLocks noChangeArrowheads="1"/>
          </p:cNvSpPr>
          <p:nvPr/>
        </p:nvSpPr>
        <p:spPr bwMode="auto">
          <a:xfrm>
            <a:off x="6334125" y="2657475"/>
            <a:ext cx="2286000" cy="55245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2" name="Прямоугольник 31"/>
          <p:cNvSpPr>
            <a:spLocks noChangeArrowheads="1"/>
          </p:cNvSpPr>
          <p:nvPr/>
        </p:nvSpPr>
        <p:spPr bwMode="auto">
          <a:xfrm>
            <a:off x="981075" y="3282950"/>
            <a:ext cx="2886075" cy="55245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3" name="Прямоугольник 32"/>
          <p:cNvSpPr>
            <a:spLocks noChangeArrowheads="1"/>
          </p:cNvSpPr>
          <p:nvPr/>
        </p:nvSpPr>
        <p:spPr bwMode="auto">
          <a:xfrm>
            <a:off x="3876675" y="3282950"/>
            <a:ext cx="2114550" cy="55245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type="triangle" w="lg" len="lg"/>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aphicFrame>
        <p:nvGraphicFramePr>
          <p:cNvPr id="34" name="Object 10"/>
          <p:cNvGraphicFramePr>
            <a:graphicFrameLocks noChangeAspect="1"/>
          </p:cNvGraphicFramePr>
          <p:nvPr/>
        </p:nvGraphicFramePr>
        <p:xfrm>
          <a:off x="5449888" y="5153025"/>
          <a:ext cx="3000375" cy="647700"/>
        </p:xfrm>
        <a:graphic>
          <a:graphicData uri="http://schemas.openxmlformats.org/presentationml/2006/ole">
            <mc:AlternateContent xmlns:mc="http://schemas.openxmlformats.org/markup-compatibility/2006">
              <mc:Choice xmlns:v="urn:schemas-microsoft-com:vml" Requires="v">
                <p:oleObj spid="_x0000_s60454" name="Формула" r:id="rId13" imgW="1054100" imgH="228600" progId="Equation.3">
                  <p:embed/>
                </p:oleObj>
              </mc:Choice>
              <mc:Fallback>
                <p:oleObj name="Формула" r:id="rId13" imgW="1054100" imgH="2286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49888" y="5153025"/>
                        <a:ext cx="30003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71687"/>
                                        </p:tgtEl>
                                        <p:attrNameLst>
                                          <p:attrName>style.visibility</p:attrName>
                                        </p:attrNameLst>
                                      </p:cBhvr>
                                      <p:to>
                                        <p:strVal val="visible"/>
                                      </p:to>
                                    </p:set>
                                    <p:animEffect transition="in" filter="dissolve">
                                      <p:cBhvr>
                                        <p:cTn id="26" dur="500"/>
                                        <p:tgtEl>
                                          <p:spTgt spid="7168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xit" presetSubtype="0" fill="hold" grpId="0" nodeType="clickEffect">
                                  <p:stCondLst>
                                    <p:cond delay="0"/>
                                  </p:stCondLst>
                                  <p:childTnLst>
                                    <p:animEffect transition="out" filter="dissolve">
                                      <p:cBhvr>
                                        <p:cTn id="30" dur="500"/>
                                        <p:tgtEl>
                                          <p:spTgt spid="29"/>
                                        </p:tgtEl>
                                      </p:cBhvr>
                                    </p:animEffect>
                                    <p:set>
                                      <p:cBhvr>
                                        <p:cTn id="31" dur="1" fill="hold">
                                          <p:stCondLst>
                                            <p:cond delay="499"/>
                                          </p:stCondLst>
                                        </p:cTn>
                                        <p:tgtEl>
                                          <p:spTgt spid="29"/>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grpId="0" nodeType="clickEffect">
                                  <p:stCondLst>
                                    <p:cond delay="0"/>
                                  </p:stCondLst>
                                  <p:childTnLst>
                                    <p:animEffect transition="out" filter="dissolve">
                                      <p:cBhvr>
                                        <p:cTn id="35" dur="500"/>
                                        <p:tgtEl>
                                          <p:spTgt spid="30"/>
                                        </p:tgtEl>
                                      </p:cBhvr>
                                    </p:animEffect>
                                    <p:set>
                                      <p:cBhvr>
                                        <p:cTn id="36" dur="1" fill="hold">
                                          <p:stCondLst>
                                            <p:cond delay="499"/>
                                          </p:stCondLst>
                                        </p:cTn>
                                        <p:tgtEl>
                                          <p:spTgt spid="30"/>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xit" presetSubtype="0" fill="hold" grpId="0" nodeType="clickEffect">
                                  <p:stCondLst>
                                    <p:cond delay="0"/>
                                  </p:stCondLst>
                                  <p:childTnLst>
                                    <p:animEffect transition="out" filter="dissolve">
                                      <p:cBhvr>
                                        <p:cTn id="40" dur="500"/>
                                        <p:tgtEl>
                                          <p:spTgt spid="31"/>
                                        </p:tgtEl>
                                      </p:cBhvr>
                                    </p:animEffect>
                                    <p:set>
                                      <p:cBhvr>
                                        <p:cTn id="41" dur="1" fill="hold">
                                          <p:stCondLst>
                                            <p:cond delay="499"/>
                                          </p:stCondLst>
                                        </p:cTn>
                                        <p:tgtEl>
                                          <p:spTgt spid="31"/>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xit" presetSubtype="0" fill="hold" grpId="0" nodeType="clickEffect">
                                  <p:stCondLst>
                                    <p:cond delay="0"/>
                                  </p:stCondLst>
                                  <p:childTnLst>
                                    <p:animEffect transition="out" filter="dissolve">
                                      <p:cBhvr>
                                        <p:cTn id="45" dur="500"/>
                                        <p:tgtEl>
                                          <p:spTgt spid="32"/>
                                        </p:tgtEl>
                                      </p:cBhvr>
                                    </p:animEffect>
                                    <p:set>
                                      <p:cBhvr>
                                        <p:cTn id="46" dur="1" fill="hold">
                                          <p:stCondLst>
                                            <p:cond delay="499"/>
                                          </p:stCondLst>
                                        </p:cTn>
                                        <p:tgtEl>
                                          <p:spTgt spid="32"/>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xit" presetSubtype="0" fill="hold" grpId="0" nodeType="clickEffect">
                                  <p:stCondLst>
                                    <p:cond delay="0"/>
                                  </p:stCondLst>
                                  <p:childTnLst>
                                    <p:animEffect transition="out" filter="dissolve">
                                      <p:cBhvr>
                                        <p:cTn id="50" dur="500"/>
                                        <p:tgtEl>
                                          <p:spTgt spid="33"/>
                                        </p:tgtEl>
                                      </p:cBhvr>
                                    </p:animEffect>
                                    <p:set>
                                      <p:cBhvr>
                                        <p:cTn id="51" dur="1" fill="hold">
                                          <p:stCondLst>
                                            <p:cond delay="499"/>
                                          </p:stCondLst>
                                        </p:cTn>
                                        <p:tgtEl>
                                          <p:spTgt spid="33"/>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dissolve">
                                      <p:cBhvr>
                                        <p:cTn id="56" dur="500"/>
                                        <p:tgtEl>
                                          <p:spTgt spid="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dissolve">
                                      <p:cBhvr>
                                        <p:cTn id="64" dur="500"/>
                                        <p:tgtEl>
                                          <p:spTgt spid="24"/>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dissolve">
                                      <p:cBhvr>
                                        <p:cTn id="67" dur="500"/>
                                        <p:tgtEl>
                                          <p:spTgt spid="2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dissolve">
                                      <p:cBhvr>
                                        <p:cTn id="72" dur="500"/>
                                        <p:tgtEl>
                                          <p:spTgt spid="25"/>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dissolve">
                                      <p:cBhvr>
                                        <p:cTn id="75" dur="500"/>
                                        <p:tgtEl>
                                          <p:spTgt spid="23"/>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dissolve">
                                      <p:cBhvr>
                                        <p:cTn id="78" dur="500"/>
                                        <p:tgtEl>
                                          <p:spTgt spid="2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dissolve">
                                      <p:cBhvr>
                                        <p:cTn id="83" dur="500"/>
                                        <p:tgtEl>
                                          <p:spTgt spid="1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nodeType="click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dissolve">
                                      <p:cBhvr>
                                        <p:cTn id="88" dur="500"/>
                                        <p:tgtEl>
                                          <p:spTgt spid="3"/>
                                        </p:tgtEl>
                                      </p:cBhvr>
                                    </p:animEffect>
                                  </p:childTnLst>
                                </p:cTn>
                              </p:par>
                              <p:par>
                                <p:cTn id="89" presetID="9" presetClass="entr" presetSubtype="0" fill="hold"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dissolve">
                                      <p:cBhvr>
                                        <p:cTn id="9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7" grpId="0"/>
      <p:bldP spid="20" grpId="0" animBg="1"/>
      <p:bldP spid="21" grpId="0" animBg="1"/>
      <p:bldP spid="22" grpId="0" animBg="1"/>
      <p:bldP spid="23" grpId="0" animBg="1"/>
      <p:bldP spid="24" grpId="0" animBg="1"/>
      <p:bldP spid="25" grpId="0" animBg="1"/>
      <p:bldP spid="29" grpId="0" animBg="1"/>
      <p:bldP spid="30" grpId="0" animBg="1"/>
      <p:bldP spid="31" grpId="0" animBg="1"/>
      <p:bldP spid="32" grpId="0" animBg="1"/>
      <p:bldP spid="3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Заголовок 1"/>
          <p:cNvSpPr>
            <a:spLocks noGrp="1"/>
          </p:cNvSpPr>
          <p:nvPr>
            <p:ph type="title"/>
          </p:nvPr>
        </p:nvSpPr>
        <p:spPr>
          <a:xfrm>
            <a:off x="311150" y="301625"/>
            <a:ext cx="8375650" cy="471488"/>
          </a:xfrm>
        </p:spPr>
        <p:txBody>
          <a:bodyPr/>
          <a:lstStyle/>
          <a:p>
            <a:r>
              <a:rPr lang="ru-RU" altLang="ru-RU" smtClean="0"/>
              <a:t>Быстрое возведение в степень</a:t>
            </a:r>
          </a:p>
        </p:txBody>
      </p:sp>
      <p:sp>
        <p:nvSpPr>
          <p:cNvPr id="61443"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876FCE07-DE80-4ECD-8201-5225F9160CA7}" type="slidenum">
              <a:rPr lang="ru-RU" altLang="ru-RU" sz="1400" smtClean="0"/>
              <a:pPr eaLnBrk="1" hangingPunct="1">
                <a:spcBef>
                  <a:spcPct val="0"/>
                </a:spcBef>
                <a:buFontTx/>
                <a:buNone/>
              </a:pPr>
              <a:t>56</a:t>
            </a:fld>
            <a:endParaRPr lang="ru-RU" altLang="ru-RU" sz="1400" smtClean="0"/>
          </a:p>
        </p:txBody>
      </p:sp>
      <p:sp>
        <p:nvSpPr>
          <p:cNvPr id="72705" name="Rectangle 1"/>
          <p:cNvSpPr>
            <a:spLocks noChangeArrowheads="1"/>
          </p:cNvSpPr>
          <p:nvPr/>
        </p:nvSpPr>
        <p:spPr bwMode="auto">
          <a:xfrm>
            <a:off x="469900" y="952500"/>
            <a:ext cx="5219700" cy="4551363"/>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indent="90488" eaLnBrk="0" hangingPunct="0">
              <a:lnSpc>
                <a:spcPct val="110000"/>
              </a:lnSpc>
              <a:defRPr/>
            </a:pPr>
            <a:r>
              <a:rPr lang="ru-RU" sz="2400" b="1">
                <a:latin typeface="Courier New" pitchFamily="49" charset="0"/>
                <a:ea typeface="Times New Roman" pitchFamily="18" charset="0"/>
                <a:cs typeface="Courier New" pitchFamily="49" charset="0"/>
              </a:rPr>
              <a:t>b:=</a:t>
            </a:r>
            <a:r>
              <a:rPr lang="ru-RU" sz="2400" b="1">
                <a:latin typeface="Arial" pitchFamily="34" charset="0"/>
                <a:ea typeface="Times New Roman" pitchFamily="18" charset="0"/>
                <a:cs typeface="Courier New" pitchFamily="49" charset="0"/>
              </a:rPr>
              <a:t> </a:t>
            </a:r>
            <a:r>
              <a:rPr lang="ru-RU" sz="2400" b="1">
                <a:latin typeface="Courier New" pitchFamily="49" charset="0"/>
                <a:ea typeface="Times New Roman" pitchFamily="18" charset="0"/>
                <a:cs typeface="Courier New" pitchFamily="49" charset="0"/>
              </a:rPr>
              <a:t>a; k:=</a:t>
            </a:r>
            <a:r>
              <a:rPr lang="ru-RU" sz="2400" b="1">
                <a:latin typeface="Arial" pitchFamily="34" charset="0"/>
                <a:ea typeface="Times New Roman" pitchFamily="18" charset="0"/>
                <a:cs typeface="Courier New" pitchFamily="49" charset="0"/>
              </a:rPr>
              <a:t> </a:t>
            </a:r>
            <a:r>
              <a:rPr lang="ru-RU" sz="2400" b="1">
                <a:latin typeface="Courier New" pitchFamily="49" charset="0"/>
                <a:ea typeface="Times New Roman" pitchFamily="18" charset="0"/>
                <a:cs typeface="Courier New" pitchFamily="49" charset="0"/>
              </a:rPr>
              <a:t>n; p:=</a:t>
            </a:r>
            <a:r>
              <a:rPr lang="ru-RU" sz="2400" b="1">
                <a:latin typeface="Arial" pitchFamily="34" charset="0"/>
                <a:ea typeface="Times New Roman" pitchFamily="18" charset="0"/>
                <a:cs typeface="Courier New" pitchFamily="49" charset="0"/>
              </a:rPr>
              <a:t> </a:t>
            </a:r>
            <a:r>
              <a:rPr lang="ru-RU" sz="2400" b="1">
                <a:solidFill>
                  <a:srgbClr val="00B0F0"/>
                </a:solidFill>
                <a:latin typeface="Courier New" pitchFamily="49" charset="0"/>
                <a:ea typeface="Times New Roman" pitchFamily="18" charset="0"/>
                <a:cs typeface="Courier New" pitchFamily="49" charset="0"/>
              </a:rPr>
              <a:t>1</a:t>
            </a:r>
            <a:endParaRPr lang="ru-RU" sz="2400">
              <a:solidFill>
                <a:srgbClr val="00B0F0"/>
              </a:solidFill>
              <a:latin typeface="Courier New" pitchFamily="49" charset="0"/>
              <a:ea typeface="Times New Roman" pitchFamily="18" charset="0"/>
              <a:cs typeface="Courier New" pitchFamily="49" charset="0"/>
            </a:endParaRPr>
          </a:p>
          <a:p>
            <a:pPr indent="90488" eaLnBrk="0" hangingPunct="0">
              <a:lnSpc>
                <a:spcPct val="110000"/>
              </a:lnSpc>
              <a:defRPr/>
            </a:pPr>
            <a:r>
              <a:rPr lang="ru-RU" sz="2400" b="1">
                <a:latin typeface="Courier New" pitchFamily="49" charset="0"/>
                <a:ea typeface="Times New Roman" pitchFamily="18" charset="0"/>
                <a:cs typeface="Courier New" pitchFamily="49" charset="0"/>
              </a:rPr>
              <a:t>нц пока k &lt;&gt; </a:t>
            </a:r>
            <a:r>
              <a:rPr lang="ru-RU" sz="2400" b="1">
                <a:solidFill>
                  <a:srgbClr val="00B0F0"/>
                </a:solidFill>
                <a:latin typeface="Courier New" pitchFamily="49" charset="0"/>
                <a:ea typeface="Times New Roman" pitchFamily="18" charset="0"/>
                <a:cs typeface="Courier New" pitchFamily="49" charset="0"/>
              </a:rPr>
              <a:t>0</a:t>
            </a:r>
            <a:r>
              <a:rPr lang="ru-RU" sz="2400" b="1">
                <a:latin typeface="Courier New" pitchFamily="49" charset="0"/>
                <a:ea typeface="Times New Roman" pitchFamily="18" charset="0"/>
                <a:cs typeface="Courier New" pitchFamily="49" charset="0"/>
              </a:rPr>
              <a:t> </a:t>
            </a:r>
            <a:endParaRPr lang="ru-RU" sz="2400">
              <a:latin typeface="Courier New" pitchFamily="49" charset="0"/>
              <a:ea typeface="Times New Roman" pitchFamily="18" charset="0"/>
              <a:cs typeface="Courier New" pitchFamily="49" charset="0"/>
            </a:endParaRPr>
          </a:p>
          <a:p>
            <a:pPr indent="90488" eaLnBrk="0" hangingPunct="0">
              <a:lnSpc>
                <a:spcPct val="110000"/>
              </a:lnSpc>
              <a:defRPr/>
            </a:pPr>
            <a:r>
              <a:rPr lang="ru-RU" sz="2400" b="1">
                <a:latin typeface="Courier New" pitchFamily="49" charset="0"/>
                <a:ea typeface="Times New Roman" pitchFamily="18" charset="0"/>
                <a:cs typeface="Courier New" pitchFamily="49" charset="0"/>
              </a:rPr>
              <a:t>  если </a:t>
            </a:r>
            <a:r>
              <a:rPr lang="ru-RU" sz="2400" b="1">
                <a:solidFill>
                  <a:srgbClr val="0000FF"/>
                </a:solidFill>
                <a:latin typeface="Courier New" pitchFamily="49" charset="0"/>
                <a:ea typeface="Times New Roman" pitchFamily="18" charset="0"/>
                <a:cs typeface="Courier New" pitchFamily="49" charset="0"/>
              </a:rPr>
              <a:t>mod</a:t>
            </a:r>
            <a:r>
              <a:rPr lang="ru-RU" sz="2400" b="1">
                <a:latin typeface="Courier New" pitchFamily="49" charset="0"/>
                <a:ea typeface="Times New Roman" pitchFamily="18" charset="0"/>
                <a:cs typeface="Courier New" pitchFamily="49" charset="0"/>
              </a:rPr>
              <a:t>(k,</a:t>
            </a:r>
            <a:r>
              <a:rPr lang="ru-RU" sz="2400" b="1">
                <a:solidFill>
                  <a:srgbClr val="00B0F0"/>
                </a:solidFill>
                <a:latin typeface="Courier New" pitchFamily="49" charset="0"/>
                <a:ea typeface="Times New Roman" pitchFamily="18" charset="0"/>
                <a:cs typeface="Courier New" pitchFamily="49" charset="0"/>
              </a:rPr>
              <a:t>2</a:t>
            </a:r>
            <a:r>
              <a:rPr lang="ru-RU" sz="2400" b="1">
                <a:latin typeface="Courier New" pitchFamily="49" charset="0"/>
                <a:ea typeface="Times New Roman" pitchFamily="18" charset="0"/>
                <a:cs typeface="Courier New" pitchFamily="49" charset="0"/>
              </a:rPr>
              <a:t>)</a:t>
            </a:r>
            <a:r>
              <a:rPr lang="ru-RU" sz="2400" b="1">
                <a:latin typeface="Arial" pitchFamily="34" charset="0"/>
                <a:ea typeface="Times New Roman" pitchFamily="18" charset="0"/>
                <a:cs typeface="Courier New" pitchFamily="49" charset="0"/>
              </a:rPr>
              <a:t> </a:t>
            </a:r>
            <a:r>
              <a:rPr lang="ru-RU" sz="2400" b="1">
                <a:latin typeface="Courier New" pitchFamily="49" charset="0"/>
                <a:ea typeface="Times New Roman" pitchFamily="18" charset="0"/>
                <a:cs typeface="Courier New" pitchFamily="49" charset="0"/>
              </a:rPr>
              <a:t>=</a:t>
            </a:r>
            <a:r>
              <a:rPr lang="ru-RU" sz="2400" b="1">
                <a:latin typeface="Arial" pitchFamily="34" charset="0"/>
                <a:ea typeface="Times New Roman" pitchFamily="18" charset="0"/>
                <a:cs typeface="Courier New" pitchFamily="49" charset="0"/>
              </a:rPr>
              <a:t> </a:t>
            </a:r>
            <a:r>
              <a:rPr lang="ru-RU" sz="2400" b="1">
                <a:solidFill>
                  <a:srgbClr val="00B0F0"/>
                </a:solidFill>
                <a:latin typeface="Courier New" pitchFamily="49" charset="0"/>
                <a:ea typeface="Times New Roman" pitchFamily="18" charset="0"/>
                <a:cs typeface="Courier New" pitchFamily="49" charset="0"/>
              </a:rPr>
              <a:t>0</a:t>
            </a:r>
            <a:r>
              <a:rPr lang="ru-RU" sz="2400" b="1">
                <a:latin typeface="Courier New" pitchFamily="49" charset="0"/>
                <a:ea typeface="Times New Roman" pitchFamily="18" charset="0"/>
                <a:cs typeface="Courier New" pitchFamily="49" charset="0"/>
              </a:rPr>
              <a:t> то</a:t>
            </a:r>
            <a:endParaRPr lang="ru-RU" sz="2400">
              <a:latin typeface="Courier New" pitchFamily="49" charset="0"/>
              <a:ea typeface="Times New Roman" pitchFamily="18" charset="0"/>
              <a:cs typeface="Courier New" pitchFamily="49" charset="0"/>
            </a:endParaRPr>
          </a:p>
          <a:p>
            <a:pPr indent="90488" eaLnBrk="0" hangingPunct="0">
              <a:lnSpc>
                <a:spcPct val="110000"/>
              </a:lnSpc>
              <a:defRPr/>
            </a:pPr>
            <a:r>
              <a:rPr lang="ru-RU" sz="2400" b="1">
                <a:latin typeface="Courier New" pitchFamily="49" charset="0"/>
                <a:ea typeface="Times New Roman" pitchFamily="18" charset="0"/>
                <a:cs typeface="Courier New" pitchFamily="49" charset="0"/>
              </a:rPr>
              <a:t>    k:=</a:t>
            </a:r>
            <a:r>
              <a:rPr lang="ru-RU" sz="2400" b="1">
                <a:latin typeface="Arial" pitchFamily="34" charset="0"/>
                <a:ea typeface="Times New Roman" pitchFamily="18" charset="0"/>
                <a:cs typeface="Courier New" pitchFamily="49" charset="0"/>
              </a:rPr>
              <a:t> </a:t>
            </a:r>
            <a:r>
              <a:rPr lang="ru-RU" sz="2400" b="1">
                <a:solidFill>
                  <a:srgbClr val="0000FF"/>
                </a:solidFill>
                <a:latin typeface="Courier New" pitchFamily="49" charset="0"/>
                <a:ea typeface="Times New Roman" pitchFamily="18" charset="0"/>
                <a:cs typeface="Courier New" pitchFamily="49" charset="0"/>
              </a:rPr>
              <a:t>div</a:t>
            </a:r>
            <a:r>
              <a:rPr lang="ru-RU" sz="2400" b="1">
                <a:latin typeface="Courier New" pitchFamily="49" charset="0"/>
                <a:ea typeface="Times New Roman" pitchFamily="18" charset="0"/>
                <a:cs typeface="Courier New" pitchFamily="49" charset="0"/>
              </a:rPr>
              <a:t>(k,</a:t>
            </a:r>
            <a:r>
              <a:rPr lang="ru-RU" sz="2400" b="1">
                <a:solidFill>
                  <a:srgbClr val="00B0F0"/>
                </a:solidFill>
                <a:latin typeface="Courier New" pitchFamily="49" charset="0"/>
                <a:ea typeface="Times New Roman" pitchFamily="18" charset="0"/>
                <a:cs typeface="Courier New" pitchFamily="49" charset="0"/>
              </a:rPr>
              <a:t>2</a:t>
            </a:r>
            <a:r>
              <a:rPr lang="ru-RU" sz="2400" b="1">
                <a:latin typeface="Courier New" pitchFamily="49" charset="0"/>
                <a:ea typeface="Times New Roman" pitchFamily="18" charset="0"/>
                <a:cs typeface="Courier New" pitchFamily="49" charset="0"/>
              </a:rPr>
              <a:t>)</a:t>
            </a:r>
            <a:endParaRPr lang="ru-RU" sz="2400">
              <a:latin typeface="Courier New" pitchFamily="49" charset="0"/>
              <a:ea typeface="Times New Roman" pitchFamily="18" charset="0"/>
              <a:cs typeface="Courier New" pitchFamily="49" charset="0"/>
            </a:endParaRPr>
          </a:p>
          <a:p>
            <a:pPr indent="90488" eaLnBrk="0" hangingPunct="0">
              <a:lnSpc>
                <a:spcPct val="110000"/>
              </a:lnSpc>
              <a:defRPr/>
            </a:pPr>
            <a:r>
              <a:rPr lang="ru-RU" sz="2400" b="1">
                <a:latin typeface="Courier New" pitchFamily="49" charset="0"/>
                <a:ea typeface="Times New Roman" pitchFamily="18" charset="0"/>
                <a:cs typeface="Courier New" pitchFamily="49" charset="0"/>
              </a:rPr>
              <a:t>    b:=</a:t>
            </a:r>
            <a:r>
              <a:rPr lang="ru-RU" sz="2400" b="1">
                <a:latin typeface="Arial" pitchFamily="34" charset="0"/>
                <a:ea typeface="Times New Roman" pitchFamily="18" charset="0"/>
                <a:cs typeface="Courier New" pitchFamily="49" charset="0"/>
              </a:rPr>
              <a:t> </a:t>
            </a:r>
            <a:r>
              <a:rPr lang="ru-RU" sz="2400" b="1">
                <a:latin typeface="Courier New" pitchFamily="49" charset="0"/>
                <a:ea typeface="Times New Roman" pitchFamily="18" charset="0"/>
                <a:cs typeface="Courier New" pitchFamily="49" charset="0"/>
              </a:rPr>
              <a:t>b*b</a:t>
            </a:r>
            <a:endParaRPr lang="ru-RU" sz="2400">
              <a:latin typeface="Courier New" pitchFamily="49" charset="0"/>
              <a:ea typeface="Times New Roman" pitchFamily="18" charset="0"/>
              <a:cs typeface="Courier New" pitchFamily="49" charset="0"/>
            </a:endParaRPr>
          </a:p>
          <a:p>
            <a:pPr indent="90488" eaLnBrk="0" hangingPunct="0">
              <a:lnSpc>
                <a:spcPct val="110000"/>
              </a:lnSpc>
              <a:defRPr/>
            </a:pPr>
            <a:r>
              <a:rPr lang="ru-RU" sz="2400" b="1">
                <a:latin typeface="Courier New" pitchFamily="49" charset="0"/>
                <a:ea typeface="Times New Roman" pitchFamily="18" charset="0"/>
                <a:cs typeface="Courier New" pitchFamily="49" charset="0"/>
              </a:rPr>
              <a:t>  иначе</a:t>
            </a:r>
            <a:endParaRPr lang="ru-RU" sz="2400">
              <a:latin typeface="Courier New" pitchFamily="49" charset="0"/>
              <a:ea typeface="Times New Roman" pitchFamily="18" charset="0"/>
              <a:cs typeface="Courier New" pitchFamily="49" charset="0"/>
            </a:endParaRPr>
          </a:p>
          <a:p>
            <a:pPr indent="90488" eaLnBrk="0" hangingPunct="0">
              <a:lnSpc>
                <a:spcPct val="110000"/>
              </a:lnSpc>
              <a:defRPr/>
            </a:pPr>
            <a:r>
              <a:rPr lang="en-US" sz="2400" b="1">
                <a:latin typeface="Courier New" pitchFamily="49" charset="0"/>
                <a:ea typeface="Times New Roman" pitchFamily="18" charset="0"/>
                <a:cs typeface="Courier New" pitchFamily="49" charset="0"/>
              </a:rPr>
              <a:t>    </a:t>
            </a:r>
            <a:r>
              <a:rPr lang="ru-RU" sz="2400" b="1">
                <a:latin typeface="Courier New" pitchFamily="49" charset="0"/>
                <a:ea typeface="Times New Roman" pitchFamily="18" charset="0"/>
                <a:cs typeface="Courier New" pitchFamily="49" charset="0"/>
              </a:rPr>
              <a:t>k:=</a:t>
            </a:r>
            <a:r>
              <a:rPr lang="ru-RU" sz="2400" b="1">
                <a:latin typeface="Arial" pitchFamily="34" charset="0"/>
                <a:ea typeface="Times New Roman" pitchFamily="18" charset="0"/>
                <a:cs typeface="Courier New" pitchFamily="49" charset="0"/>
              </a:rPr>
              <a:t> </a:t>
            </a:r>
            <a:r>
              <a:rPr lang="ru-RU" sz="2400" b="1">
                <a:latin typeface="Courier New" pitchFamily="49" charset="0"/>
                <a:ea typeface="Times New Roman" pitchFamily="18" charset="0"/>
                <a:cs typeface="Courier New" pitchFamily="49" charset="0"/>
              </a:rPr>
              <a:t>k-</a:t>
            </a:r>
            <a:r>
              <a:rPr lang="ru-RU" sz="2400" b="1">
                <a:solidFill>
                  <a:srgbClr val="00B0F0"/>
                </a:solidFill>
                <a:latin typeface="Courier New" pitchFamily="49" charset="0"/>
                <a:ea typeface="Times New Roman" pitchFamily="18" charset="0"/>
                <a:cs typeface="Courier New" pitchFamily="49" charset="0"/>
              </a:rPr>
              <a:t>1</a:t>
            </a:r>
            <a:endParaRPr lang="ru-RU" sz="2400">
              <a:solidFill>
                <a:srgbClr val="00B0F0"/>
              </a:solidFill>
              <a:latin typeface="Courier New" pitchFamily="49" charset="0"/>
              <a:ea typeface="Times New Roman" pitchFamily="18" charset="0"/>
              <a:cs typeface="Courier New" pitchFamily="49" charset="0"/>
            </a:endParaRPr>
          </a:p>
          <a:p>
            <a:pPr indent="90488" eaLnBrk="0" hangingPunct="0">
              <a:lnSpc>
                <a:spcPct val="110000"/>
              </a:lnSpc>
              <a:defRPr/>
            </a:pPr>
            <a:r>
              <a:rPr lang="en-US" sz="2400" b="1">
                <a:latin typeface="Courier New" pitchFamily="49" charset="0"/>
                <a:ea typeface="Times New Roman" pitchFamily="18" charset="0"/>
                <a:cs typeface="Courier New" pitchFamily="49" charset="0"/>
              </a:rPr>
              <a:t>    </a:t>
            </a:r>
            <a:r>
              <a:rPr lang="ru-RU" sz="2400" b="1">
                <a:latin typeface="Courier New" pitchFamily="49" charset="0"/>
                <a:ea typeface="Times New Roman" pitchFamily="18" charset="0"/>
                <a:cs typeface="Courier New" pitchFamily="49" charset="0"/>
              </a:rPr>
              <a:t>p:=</a:t>
            </a:r>
            <a:r>
              <a:rPr lang="ru-RU" sz="2400" b="1">
                <a:latin typeface="Arial" pitchFamily="34" charset="0"/>
                <a:ea typeface="Times New Roman" pitchFamily="18" charset="0"/>
                <a:cs typeface="Courier New" pitchFamily="49" charset="0"/>
              </a:rPr>
              <a:t> </a:t>
            </a:r>
            <a:r>
              <a:rPr lang="ru-RU" sz="2400" b="1">
                <a:latin typeface="Courier New" pitchFamily="49" charset="0"/>
                <a:ea typeface="Times New Roman" pitchFamily="18" charset="0"/>
                <a:cs typeface="Courier New" pitchFamily="49" charset="0"/>
              </a:rPr>
              <a:t>b*p</a:t>
            </a:r>
            <a:endParaRPr lang="ru-RU" sz="2400">
              <a:latin typeface="Courier New" pitchFamily="49" charset="0"/>
              <a:ea typeface="Times New Roman" pitchFamily="18" charset="0"/>
              <a:cs typeface="Courier New" pitchFamily="49" charset="0"/>
            </a:endParaRPr>
          </a:p>
          <a:p>
            <a:pPr indent="90488" eaLnBrk="0" hangingPunct="0">
              <a:lnSpc>
                <a:spcPct val="110000"/>
              </a:lnSpc>
              <a:defRPr/>
            </a:pPr>
            <a:r>
              <a:rPr lang="en-US" sz="2400" b="1">
                <a:latin typeface="Courier New" pitchFamily="49" charset="0"/>
                <a:ea typeface="Times New Roman" pitchFamily="18" charset="0"/>
                <a:cs typeface="Courier New" pitchFamily="49" charset="0"/>
              </a:rPr>
              <a:t>  </a:t>
            </a:r>
            <a:r>
              <a:rPr lang="ru-RU" sz="2400" b="1">
                <a:latin typeface="Courier New" pitchFamily="49" charset="0"/>
                <a:ea typeface="Times New Roman" pitchFamily="18" charset="0"/>
                <a:cs typeface="Courier New" pitchFamily="49" charset="0"/>
              </a:rPr>
              <a:t>все</a:t>
            </a:r>
            <a:endParaRPr lang="ru-RU" sz="2400">
              <a:latin typeface="Courier New" pitchFamily="49" charset="0"/>
              <a:ea typeface="Times New Roman" pitchFamily="18" charset="0"/>
              <a:cs typeface="Courier New" pitchFamily="49" charset="0"/>
            </a:endParaRPr>
          </a:p>
          <a:p>
            <a:pPr indent="90488" eaLnBrk="0" hangingPunct="0">
              <a:lnSpc>
                <a:spcPct val="110000"/>
              </a:lnSpc>
              <a:defRPr/>
            </a:pPr>
            <a:r>
              <a:rPr lang="ru-RU" sz="2400" b="1">
                <a:latin typeface="Courier New" pitchFamily="49" charset="0"/>
                <a:ea typeface="Times New Roman" pitchFamily="18" charset="0"/>
                <a:cs typeface="Courier New" pitchFamily="49" charset="0"/>
              </a:rPr>
              <a:t>кц</a:t>
            </a:r>
            <a:endParaRPr lang="ru-RU" sz="2400">
              <a:latin typeface="Courier New" pitchFamily="49" charset="0"/>
              <a:ea typeface="Times New Roman" pitchFamily="18" charset="0"/>
              <a:cs typeface="Courier New" pitchFamily="49" charset="0"/>
            </a:endParaRPr>
          </a:p>
          <a:p>
            <a:pPr indent="90488" eaLnBrk="0" hangingPunct="0">
              <a:lnSpc>
                <a:spcPct val="110000"/>
              </a:lnSpc>
              <a:defRPr/>
            </a:pPr>
            <a:r>
              <a:rPr lang="ru-RU" sz="2400" b="1">
                <a:latin typeface="Courier New" pitchFamily="49" charset="0"/>
                <a:ea typeface="Times New Roman" pitchFamily="18" charset="0"/>
                <a:cs typeface="Courier New" pitchFamily="49" charset="0"/>
              </a:rPr>
              <a:t>вывод p</a:t>
            </a:r>
            <a:endParaRPr lang="ru-RU" sz="2400">
              <a:latin typeface="Courier New" pitchFamily="49" charset="0"/>
              <a:ea typeface="Times New Roman" pitchFamily="18" charset="0"/>
              <a:cs typeface="Courier New" pitchFamily="49" charset="0"/>
            </a:endParaRPr>
          </a:p>
        </p:txBody>
      </p:sp>
      <p:grpSp>
        <p:nvGrpSpPr>
          <p:cNvPr id="2" name="Группа 4"/>
          <p:cNvGrpSpPr>
            <a:grpSpLocks/>
          </p:cNvGrpSpPr>
          <p:nvPr/>
        </p:nvGrpSpPr>
        <p:grpSpPr bwMode="auto">
          <a:xfrm>
            <a:off x="5213350" y="952500"/>
            <a:ext cx="2209800" cy="752475"/>
            <a:chOff x="1057275" y="4029075"/>
            <a:chExt cx="2209800" cy="752475"/>
          </a:xfrm>
        </p:grpSpPr>
        <p:sp>
          <p:nvSpPr>
            <p:cNvPr id="6" name="Скругленная прямоугольная выноска 5"/>
            <p:cNvSpPr/>
            <p:nvPr/>
          </p:nvSpPr>
          <p:spPr bwMode="auto">
            <a:xfrm>
              <a:off x="1057275" y="4029075"/>
              <a:ext cx="2209800" cy="752475"/>
            </a:xfrm>
            <a:prstGeom prst="wedgeRoundRectCallout">
              <a:avLst>
                <a:gd name="adj1" fmla="val -98994"/>
                <a:gd name="adj2" fmla="val -13449"/>
                <a:gd name="adj3" fmla="val 16667"/>
              </a:avLst>
            </a:prstGeom>
            <a:solidFill>
              <a:srgbClr val="E6E6FF"/>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defRPr/>
              </a:pPr>
              <a:endParaRPr lang="ru-RU"/>
            </a:p>
          </p:txBody>
        </p:sp>
        <p:graphicFrame>
          <p:nvGraphicFramePr>
            <p:cNvPr id="61459" name="Object 2"/>
            <p:cNvGraphicFramePr>
              <a:graphicFrameLocks noChangeAspect="1"/>
            </p:cNvGraphicFramePr>
            <p:nvPr/>
          </p:nvGraphicFramePr>
          <p:xfrm>
            <a:off x="1200150" y="4076700"/>
            <a:ext cx="1916113" cy="647700"/>
          </p:xfrm>
          <a:graphic>
            <a:graphicData uri="http://schemas.openxmlformats.org/presentationml/2006/ole">
              <mc:AlternateContent xmlns:mc="http://schemas.openxmlformats.org/markup-compatibility/2006">
                <mc:Choice xmlns:v="urn:schemas-microsoft-com:vml" Requires="v">
                  <p:oleObj spid="_x0000_s61460" name="Формула" r:id="rId3" imgW="672808" imgH="228501" progId="Equation.3">
                    <p:embed/>
                  </p:oleObj>
                </mc:Choice>
                <mc:Fallback>
                  <p:oleObj name="Формула" r:id="rId3" imgW="672808" imgH="22850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150" y="4076700"/>
                          <a:ext cx="19161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Группа 7"/>
          <p:cNvGrpSpPr>
            <a:grpSpLocks/>
          </p:cNvGrpSpPr>
          <p:nvPr/>
        </p:nvGrpSpPr>
        <p:grpSpPr bwMode="auto">
          <a:xfrm>
            <a:off x="2178050" y="4533900"/>
            <a:ext cx="2209800" cy="752475"/>
            <a:chOff x="1057275" y="4029075"/>
            <a:chExt cx="2209800" cy="752475"/>
          </a:xfrm>
        </p:grpSpPr>
        <p:sp>
          <p:nvSpPr>
            <p:cNvPr id="9" name="Скругленная прямоугольная выноска 8"/>
            <p:cNvSpPr/>
            <p:nvPr/>
          </p:nvSpPr>
          <p:spPr bwMode="auto">
            <a:xfrm>
              <a:off x="1057275" y="4029075"/>
              <a:ext cx="2209800" cy="752475"/>
            </a:xfrm>
            <a:prstGeom prst="wedgeRoundRectCallout">
              <a:avLst>
                <a:gd name="adj1" fmla="val -98994"/>
                <a:gd name="adj2" fmla="val -13449"/>
                <a:gd name="adj3" fmla="val 16667"/>
              </a:avLst>
            </a:prstGeom>
            <a:solidFill>
              <a:srgbClr val="E6E6FF"/>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defRPr/>
              </a:pPr>
              <a:endParaRPr lang="ru-RU"/>
            </a:p>
          </p:txBody>
        </p:sp>
        <p:graphicFrame>
          <p:nvGraphicFramePr>
            <p:cNvPr id="61457" name="Object 2"/>
            <p:cNvGraphicFramePr>
              <a:graphicFrameLocks noChangeAspect="1"/>
            </p:cNvGraphicFramePr>
            <p:nvPr/>
          </p:nvGraphicFramePr>
          <p:xfrm>
            <a:off x="1200150" y="4076700"/>
            <a:ext cx="1916113" cy="647700"/>
          </p:xfrm>
          <a:graphic>
            <a:graphicData uri="http://schemas.openxmlformats.org/presentationml/2006/ole">
              <mc:AlternateContent xmlns:mc="http://schemas.openxmlformats.org/markup-compatibility/2006">
                <mc:Choice xmlns:v="urn:schemas-microsoft-com:vml" Requires="v">
                  <p:oleObj spid="_x0000_s61461" name="Формула" r:id="rId5" imgW="672808" imgH="228501" progId="Equation.3">
                    <p:embed/>
                  </p:oleObj>
                </mc:Choice>
                <mc:Fallback>
                  <p:oleObj name="Формула" r:id="rId5" imgW="672808" imgH="22850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150" y="4076700"/>
                          <a:ext cx="19161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34"/>
          <p:cNvGrpSpPr>
            <a:grpSpLocks/>
          </p:cNvGrpSpPr>
          <p:nvPr/>
        </p:nvGrpSpPr>
        <p:grpSpPr bwMode="auto">
          <a:xfrm>
            <a:off x="4714875" y="5386388"/>
            <a:ext cx="4048125" cy="892175"/>
            <a:chOff x="464" y="2126"/>
            <a:chExt cx="2550" cy="562"/>
          </a:xfrm>
        </p:grpSpPr>
        <p:sp>
          <p:nvSpPr>
            <p:cNvPr id="12" name="Text Box 32"/>
            <p:cNvSpPr txBox="1">
              <a:spLocks noChangeArrowheads="1"/>
            </p:cNvSpPr>
            <p:nvPr/>
          </p:nvSpPr>
          <p:spPr bwMode="auto">
            <a:xfrm>
              <a:off x="782" y="2165"/>
              <a:ext cx="2232" cy="523"/>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Как можно изменить начальные условия?</a:t>
              </a:r>
            </a:p>
          </p:txBody>
        </p:sp>
        <p:sp>
          <p:nvSpPr>
            <p:cNvPr id="61455"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4400">
                  <a:solidFill>
                    <a:schemeClr val="bg1"/>
                  </a:solidFill>
                  <a:latin typeface="Arial Black" pitchFamily="34" charset="0"/>
                </a:rPr>
                <a:t>?</a:t>
              </a:r>
            </a:p>
          </p:txBody>
        </p:sp>
      </p:grpSp>
      <p:grpSp>
        <p:nvGrpSpPr>
          <p:cNvPr id="5" name="Группа 17"/>
          <p:cNvGrpSpPr>
            <a:grpSpLocks/>
          </p:cNvGrpSpPr>
          <p:nvPr/>
        </p:nvGrpSpPr>
        <p:grpSpPr bwMode="auto">
          <a:xfrm>
            <a:off x="4489450" y="2316163"/>
            <a:ext cx="2190750" cy="782637"/>
            <a:chOff x="5099050" y="3103563"/>
            <a:chExt cx="2190750" cy="782637"/>
          </a:xfrm>
        </p:grpSpPr>
        <p:sp>
          <p:nvSpPr>
            <p:cNvPr id="16" name="Скругленная прямоугольная выноска 15"/>
            <p:cNvSpPr/>
            <p:nvPr/>
          </p:nvSpPr>
          <p:spPr bwMode="auto">
            <a:xfrm>
              <a:off x="5099050" y="3111500"/>
              <a:ext cx="2190750" cy="774700"/>
            </a:xfrm>
            <a:prstGeom prst="wedgeRoundRectCallout">
              <a:avLst>
                <a:gd name="adj1" fmla="val -98994"/>
                <a:gd name="adj2" fmla="val -13449"/>
                <a:gd name="adj3" fmla="val 16667"/>
              </a:avLst>
            </a:prstGeom>
            <a:solidFill>
              <a:schemeClr val="bg1"/>
            </a:solidFill>
            <a:ln w="12700" cap="flat" cmpd="sng" algn="ctr">
              <a:solidFill>
                <a:srgbClr val="FF0000"/>
              </a:solid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defRPr/>
              </a:pPr>
              <a:endParaRPr lang="ru-RU"/>
            </a:p>
          </p:txBody>
        </p:sp>
        <p:graphicFrame>
          <p:nvGraphicFramePr>
            <p:cNvPr id="61453" name="Object 4"/>
            <p:cNvGraphicFramePr>
              <a:graphicFrameLocks noChangeAspect="1"/>
            </p:cNvGraphicFramePr>
            <p:nvPr/>
          </p:nvGraphicFramePr>
          <p:xfrm>
            <a:off x="5151438" y="3103563"/>
            <a:ext cx="2133600" cy="757237"/>
          </p:xfrm>
          <a:graphic>
            <a:graphicData uri="http://schemas.openxmlformats.org/presentationml/2006/ole">
              <mc:AlternateContent xmlns:mc="http://schemas.openxmlformats.org/markup-compatibility/2006">
                <mc:Choice xmlns:v="urn:schemas-microsoft-com:vml" Requires="v">
                  <p:oleObj spid="_x0000_s61462" name="Формула" r:id="rId6" imgW="748975" imgH="266584" progId="Equation.3">
                    <p:embed/>
                  </p:oleObj>
                </mc:Choice>
                <mc:Fallback>
                  <p:oleObj name="Формула" r:id="rId6" imgW="748975" imgH="266584"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1438" y="3103563"/>
                          <a:ext cx="21336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Группа 18"/>
          <p:cNvGrpSpPr>
            <a:grpSpLocks/>
          </p:cNvGrpSpPr>
          <p:nvPr/>
        </p:nvGrpSpPr>
        <p:grpSpPr bwMode="auto">
          <a:xfrm>
            <a:off x="3676650" y="3556000"/>
            <a:ext cx="2190750" cy="774700"/>
            <a:chOff x="5099050" y="3111500"/>
            <a:chExt cx="2190750" cy="774700"/>
          </a:xfrm>
        </p:grpSpPr>
        <p:sp>
          <p:nvSpPr>
            <p:cNvPr id="20" name="Скругленная прямоугольная выноска 19"/>
            <p:cNvSpPr/>
            <p:nvPr/>
          </p:nvSpPr>
          <p:spPr bwMode="auto">
            <a:xfrm>
              <a:off x="5099050" y="3111500"/>
              <a:ext cx="2190750" cy="774700"/>
            </a:xfrm>
            <a:prstGeom prst="wedgeRoundRectCallout">
              <a:avLst>
                <a:gd name="adj1" fmla="val -98994"/>
                <a:gd name="adj2" fmla="val -13449"/>
                <a:gd name="adj3" fmla="val 16667"/>
              </a:avLst>
            </a:prstGeom>
            <a:solidFill>
              <a:schemeClr val="bg1"/>
            </a:solidFill>
            <a:ln w="12700" cap="flat" cmpd="sng" algn="ctr">
              <a:solidFill>
                <a:srgbClr val="FF0000"/>
              </a:solid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defRPr/>
              </a:pPr>
              <a:endParaRPr lang="ru-RU"/>
            </a:p>
          </p:txBody>
        </p:sp>
        <p:graphicFrame>
          <p:nvGraphicFramePr>
            <p:cNvPr id="61451" name="Object 1"/>
            <p:cNvGraphicFramePr>
              <a:graphicFrameLocks noChangeAspect="1"/>
            </p:cNvGraphicFramePr>
            <p:nvPr/>
          </p:nvGraphicFramePr>
          <p:xfrm>
            <a:off x="5168900" y="3194050"/>
            <a:ext cx="2097088" cy="576263"/>
          </p:xfrm>
          <a:graphic>
            <a:graphicData uri="http://schemas.openxmlformats.org/presentationml/2006/ole">
              <mc:AlternateContent xmlns:mc="http://schemas.openxmlformats.org/markup-compatibility/2006">
                <mc:Choice xmlns:v="urn:schemas-microsoft-com:vml" Requires="v">
                  <p:oleObj spid="_x0000_s61463" name="Формула" r:id="rId8" imgW="736600" imgH="203200" progId="Equation.3">
                    <p:embed/>
                  </p:oleObj>
                </mc:Choice>
                <mc:Fallback>
                  <p:oleObj name="Формула" r:id="rId8" imgW="736600" imgH="203200" progId="Equation.3">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8900" y="3194050"/>
                          <a:ext cx="20970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705">
                                            <p:bg/>
                                          </p:spTgt>
                                        </p:tgtEl>
                                        <p:attrNameLst>
                                          <p:attrName>style.visibility</p:attrName>
                                        </p:attrNameLst>
                                      </p:cBhvr>
                                      <p:to>
                                        <p:strVal val="visible"/>
                                      </p:to>
                                    </p:set>
                                    <p:animEffect transition="in" filter="dissolve">
                                      <p:cBhvr>
                                        <p:cTn id="7" dur="500"/>
                                        <p:tgtEl>
                                          <p:spTgt spid="7270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705">
                                            <p:txEl>
                                              <p:pRg st="0" end="0"/>
                                            </p:txEl>
                                          </p:spTgt>
                                        </p:tgtEl>
                                        <p:attrNameLst>
                                          <p:attrName>style.visibility</p:attrName>
                                        </p:attrNameLst>
                                      </p:cBhvr>
                                      <p:to>
                                        <p:strVal val="visible"/>
                                      </p:to>
                                    </p:set>
                                    <p:animEffect transition="in" filter="dissolve">
                                      <p:cBhvr>
                                        <p:cTn id="10" dur="500"/>
                                        <p:tgtEl>
                                          <p:spTgt spid="72705">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2705">
                                            <p:txEl>
                                              <p:pRg st="1" end="1"/>
                                            </p:txEl>
                                          </p:spTgt>
                                        </p:tgtEl>
                                        <p:attrNameLst>
                                          <p:attrName>style.visibility</p:attrName>
                                        </p:attrNameLst>
                                      </p:cBhvr>
                                      <p:to>
                                        <p:strVal val="visible"/>
                                      </p:to>
                                    </p:set>
                                    <p:animEffect transition="in" filter="dissolve">
                                      <p:cBhvr>
                                        <p:cTn id="15" dur="500"/>
                                        <p:tgtEl>
                                          <p:spTgt spid="72705">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2705">
                                            <p:txEl>
                                              <p:pRg st="9" end="9"/>
                                            </p:txEl>
                                          </p:spTgt>
                                        </p:tgtEl>
                                        <p:attrNameLst>
                                          <p:attrName>style.visibility</p:attrName>
                                        </p:attrNameLst>
                                      </p:cBhvr>
                                      <p:to>
                                        <p:strVal val="visible"/>
                                      </p:to>
                                    </p:set>
                                    <p:animEffect transition="in" filter="dissolve">
                                      <p:cBhvr>
                                        <p:cTn id="18" dur="500"/>
                                        <p:tgtEl>
                                          <p:spTgt spid="72705">
                                            <p:txEl>
                                              <p:pRg st="9" end="9"/>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2705">
                                            <p:txEl>
                                              <p:pRg st="2" end="2"/>
                                            </p:txEl>
                                          </p:spTgt>
                                        </p:tgtEl>
                                        <p:attrNameLst>
                                          <p:attrName>style.visibility</p:attrName>
                                        </p:attrNameLst>
                                      </p:cBhvr>
                                      <p:to>
                                        <p:strVal val="visible"/>
                                      </p:to>
                                    </p:set>
                                    <p:animEffect transition="in" filter="dissolve">
                                      <p:cBhvr>
                                        <p:cTn id="23" dur="500"/>
                                        <p:tgtEl>
                                          <p:spTgt spid="72705">
                                            <p:txEl>
                                              <p:pRg st="2" end="2"/>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2705">
                                            <p:txEl>
                                              <p:pRg st="3" end="3"/>
                                            </p:txEl>
                                          </p:spTgt>
                                        </p:tgtEl>
                                        <p:attrNameLst>
                                          <p:attrName>style.visibility</p:attrName>
                                        </p:attrNameLst>
                                      </p:cBhvr>
                                      <p:to>
                                        <p:strVal val="visible"/>
                                      </p:to>
                                    </p:set>
                                    <p:animEffect transition="in" filter="dissolve">
                                      <p:cBhvr>
                                        <p:cTn id="26" dur="500"/>
                                        <p:tgtEl>
                                          <p:spTgt spid="72705">
                                            <p:txEl>
                                              <p:pRg st="3" end="3"/>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2705">
                                            <p:txEl>
                                              <p:pRg st="4" end="4"/>
                                            </p:txEl>
                                          </p:spTgt>
                                        </p:tgtEl>
                                        <p:attrNameLst>
                                          <p:attrName>style.visibility</p:attrName>
                                        </p:attrNameLst>
                                      </p:cBhvr>
                                      <p:to>
                                        <p:strVal val="visible"/>
                                      </p:to>
                                    </p:set>
                                    <p:animEffect transition="in" filter="dissolve">
                                      <p:cBhvr>
                                        <p:cTn id="29" dur="500"/>
                                        <p:tgtEl>
                                          <p:spTgt spid="72705">
                                            <p:txEl>
                                              <p:pRg st="4" end="4"/>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72705">
                                            <p:txEl>
                                              <p:pRg st="8" end="8"/>
                                            </p:txEl>
                                          </p:spTgt>
                                        </p:tgtEl>
                                        <p:attrNameLst>
                                          <p:attrName>style.visibility</p:attrName>
                                        </p:attrNameLst>
                                      </p:cBhvr>
                                      <p:to>
                                        <p:strVal val="visible"/>
                                      </p:to>
                                    </p:set>
                                    <p:animEffect transition="in" filter="dissolve">
                                      <p:cBhvr>
                                        <p:cTn id="32" dur="500"/>
                                        <p:tgtEl>
                                          <p:spTgt spid="72705">
                                            <p:txEl>
                                              <p:pRg st="8" end="8"/>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2705">
                                            <p:txEl>
                                              <p:pRg st="5" end="5"/>
                                            </p:txEl>
                                          </p:spTgt>
                                        </p:tgtEl>
                                        <p:attrNameLst>
                                          <p:attrName>style.visibility</p:attrName>
                                        </p:attrNameLst>
                                      </p:cBhvr>
                                      <p:to>
                                        <p:strVal val="visible"/>
                                      </p:to>
                                    </p:set>
                                    <p:animEffect transition="in" filter="dissolve">
                                      <p:cBhvr>
                                        <p:cTn id="40" dur="500"/>
                                        <p:tgtEl>
                                          <p:spTgt spid="72705">
                                            <p:txEl>
                                              <p:pRg st="5" end="5"/>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72705">
                                            <p:txEl>
                                              <p:pRg st="6" end="6"/>
                                            </p:txEl>
                                          </p:spTgt>
                                        </p:tgtEl>
                                        <p:attrNameLst>
                                          <p:attrName>style.visibility</p:attrName>
                                        </p:attrNameLst>
                                      </p:cBhvr>
                                      <p:to>
                                        <p:strVal val="visible"/>
                                      </p:to>
                                    </p:set>
                                    <p:animEffect transition="in" filter="dissolve">
                                      <p:cBhvr>
                                        <p:cTn id="43" dur="500"/>
                                        <p:tgtEl>
                                          <p:spTgt spid="72705">
                                            <p:txEl>
                                              <p:pRg st="6" end="6"/>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72705">
                                            <p:txEl>
                                              <p:pRg st="7" end="7"/>
                                            </p:txEl>
                                          </p:spTgt>
                                        </p:tgtEl>
                                        <p:attrNameLst>
                                          <p:attrName>style.visibility</p:attrName>
                                        </p:attrNameLst>
                                      </p:cBhvr>
                                      <p:to>
                                        <p:strVal val="visible"/>
                                      </p:to>
                                    </p:set>
                                    <p:animEffect transition="in" filter="dissolve">
                                      <p:cBhvr>
                                        <p:cTn id="46" dur="500"/>
                                        <p:tgtEl>
                                          <p:spTgt spid="72705">
                                            <p:txEl>
                                              <p:pRg st="7" end="7"/>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500"/>
                                        <p:tgtEl>
                                          <p:spTgt spid="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72705">
                                            <p:txEl>
                                              <p:pRg st="10" end="10"/>
                                            </p:txEl>
                                          </p:spTgt>
                                        </p:tgtEl>
                                        <p:attrNameLst>
                                          <p:attrName>style.visibility</p:attrName>
                                        </p:attrNameLst>
                                      </p:cBhvr>
                                      <p:to>
                                        <p:strVal val="visible"/>
                                      </p:to>
                                    </p:set>
                                    <p:animEffect transition="in" filter="dissolve">
                                      <p:cBhvr>
                                        <p:cTn id="54" dur="500"/>
                                        <p:tgtEl>
                                          <p:spTgt spid="72705">
                                            <p:txEl>
                                              <p:pRg st="10" end="1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dissolve">
                                      <p:cBhvr>
                                        <p:cTn id="59" dur="500"/>
                                        <p:tgtEl>
                                          <p:spTgt spid="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dissolve">
                                      <p:cBhvr>
                                        <p:cTn id="64" dur="500"/>
                                        <p:tgtEl>
                                          <p:spTgt spid="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dissolve">
                                      <p:cBhvr>
                                        <p:cTn id="6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5"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8"/>
          <p:cNvGrpSpPr>
            <a:grpSpLocks/>
          </p:cNvGrpSpPr>
          <p:nvPr/>
        </p:nvGrpSpPr>
        <p:grpSpPr bwMode="auto">
          <a:xfrm>
            <a:off x="314325" y="2108200"/>
            <a:ext cx="1727200" cy="1952625"/>
            <a:chOff x="2867025" y="2247900"/>
            <a:chExt cx="1727836" cy="1952625"/>
          </a:xfrm>
        </p:grpSpPr>
        <p:sp>
          <p:nvSpPr>
            <p:cNvPr id="73731" name="Rectangle 3"/>
            <p:cNvSpPr>
              <a:spLocks noChangeArrowheads="1"/>
            </p:cNvSpPr>
            <p:nvPr/>
          </p:nvSpPr>
          <p:spPr bwMode="auto">
            <a:xfrm>
              <a:off x="2867025" y="3805238"/>
              <a:ext cx="1727836" cy="395287"/>
            </a:xfrm>
            <a:prstGeom prst="rect">
              <a:avLst/>
            </a:prstGeom>
            <a:noFill/>
            <a:ln w="9525">
              <a:noFill/>
              <a:miter lim="800000"/>
              <a:headEnd/>
              <a:tailEnd/>
            </a:ln>
          </p:spPr>
          <p:txBody>
            <a:bodyPr/>
            <a:lstStyle/>
            <a:p>
              <a:pPr algn="ctr">
                <a:spcAft>
                  <a:spcPts val="1000"/>
                </a:spcAft>
                <a:defRPr/>
              </a:pPr>
              <a:r>
                <a:rPr lang="ru-RU" sz="2000" dirty="0">
                  <a:latin typeface="+mn-lt"/>
                </a:rPr>
                <a:t>Ч.Э. Хоар</a:t>
              </a:r>
              <a:endParaRPr lang="ru-RU" sz="4800" dirty="0">
                <a:latin typeface="+mn-lt"/>
              </a:endParaRPr>
            </a:p>
          </p:txBody>
        </p:sp>
        <p:pic>
          <p:nvPicPr>
            <p:cNvPr id="624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875" y="2247900"/>
              <a:ext cx="1332865" cy="155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2467" name="Заголовок 1"/>
          <p:cNvSpPr>
            <a:spLocks noGrp="1"/>
          </p:cNvSpPr>
          <p:nvPr>
            <p:ph type="title"/>
          </p:nvPr>
        </p:nvSpPr>
        <p:spPr>
          <a:xfrm>
            <a:off x="311150" y="301625"/>
            <a:ext cx="8375650" cy="471488"/>
          </a:xfrm>
        </p:spPr>
        <p:txBody>
          <a:bodyPr/>
          <a:lstStyle/>
          <a:p>
            <a:r>
              <a:rPr lang="ru-RU" altLang="ru-RU" smtClean="0"/>
              <a:t>Доказательное программирование</a:t>
            </a:r>
          </a:p>
        </p:txBody>
      </p:sp>
      <p:sp>
        <p:nvSpPr>
          <p:cNvPr id="62468"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5DC2E06D-4179-40C6-9B8E-DBE40F158BD9}" type="slidenum">
              <a:rPr lang="ru-RU" altLang="ru-RU" sz="1400" smtClean="0"/>
              <a:pPr eaLnBrk="1" hangingPunct="1">
                <a:spcBef>
                  <a:spcPct val="0"/>
                </a:spcBef>
                <a:buFontTx/>
                <a:buNone/>
              </a:pPr>
              <a:t>57</a:t>
            </a:fld>
            <a:endParaRPr lang="ru-RU" altLang="ru-RU" sz="1400" smtClean="0"/>
          </a:p>
        </p:txBody>
      </p:sp>
      <p:sp>
        <p:nvSpPr>
          <p:cNvPr id="4" name="Прямоугольник 3"/>
          <p:cNvSpPr/>
          <p:nvPr/>
        </p:nvSpPr>
        <p:spPr>
          <a:xfrm>
            <a:off x="406400" y="860425"/>
            <a:ext cx="8394700" cy="1200150"/>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marL="355600" indent="-355600">
              <a:defRPr/>
            </a:pPr>
            <a:r>
              <a:rPr lang="ru-RU" sz="2400" b="1" dirty="0">
                <a:solidFill>
                  <a:srgbClr val="333399"/>
                </a:solidFill>
                <a:latin typeface="Arial" pitchFamily="34" charset="0"/>
              </a:rPr>
              <a:t>Спецификация</a:t>
            </a:r>
            <a:r>
              <a:rPr lang="ru-RU" sz="2400" dirty="0">
                <a:latin typeface="Arial" pitchFamily="34" charset="0"/>
              </a:rPr>
              <a:t> – точная и полная формулировка задачи, содержащая информацию, необходимую для построения алгоритма её решения. </a:t>
            </a:r>
          </a:p>
        </p:txBody>
      </p:sp>
      <p:sp>
        <p:nvSpPr>
          <p:cNvPr id="5" name="Прямоугольник 4"/>
          <p:cNvSpPr>
            <a:spLocks noChangeArrowheads="1"/>
          </p:cNvSpPr>
          <p:nvPr/>
        </p:nvSpPr>
        <p:spPr bwMode="auto">
          <a:xfrm>
            <a:off x="3751263" y="2670175"/>
            <a:ext cx="24796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4400"/>
              <a:t>{</a:t>
            </a:r>
            <a:r>
              <a:rPr lang="en-US" altLang="ru-RU" sz="4400">
                <a:solidFill>
                  <a:srgbClr val="0000FF"/>
                </a:solidFill>
              </a:rPr>
              <a:t>Q</a:t>
            </a:r>
            <a:r>
              <a:rPr lang="ru-RU" altLang="ru-RU" sz="4400"/>
              <a:t>} </a:t>
            </a:r>
            <a:r>
              <a:rPr lang="en-US" altLang="ru-RU" sz="4400"/>
              <a:t>S</a:t>
            </a:r>
            <a:r>
              <a:rPr lang="ru-RU" altLang="ru-RU" sz="4400"/>
              <a:t> {</a:t>
            </a:r>
            <a:r>
              <a:rPr lang="en-US" altLang="ru-RU" sz="4400">
                <a:solidFill>
                  <a:srgbClr val="FF0000"/>
                </a:solidFill>
              </a:rPr>
              <a:t>R</a:t>
            </a:r>
            <a:r>
              <a:rPr lang="ru-RU" altLang="ru-RU" sz="4400"/>
              <a:t>}</a:t>
            </a:r>
          </a:p>
        </p:txBody>
      </p:sp>
      <p:sp>
        <p:nvSpPr>
          <p:cNvPr id="10" name="Скругленная прямоугольная выноска 9"/>
          <p:cNvSpPr/>
          <p:nvPr/>
        </p:nvSpPr>
        <p:spPr>
          <a:xfrm>
            <a:off x="2676525" y="3562350"/>
            <a:ext cx="2071688" cy="509588"/>
          </a:xfrm>
          <a:prstGeom prst="wedgeRoundRectCallout">
            <a:avLst>
              <a:gd name="adj1" fmla="val 26977"/>
              <a:gd name="adj2" fmla="val -107197"/>
              <a:gd name="adj3" fmla="val 16667"/>
            </a:avLst>
          </a:prstGeom>
          <a:solidFill>
            <a:srgbClr val="FFFF99"/>
          </a:solidFill>
          <a:effectLst>
            <a:outerShdw blurRad="50800" dist="38100" dir="2700000" algn="tl" rotWithShape="0">
              <a:prstClr val="black">
                <a:alpha val="40000"/>
              </a:prstClr>
            </a:outerShdw>
          </a:effectLst>
        </p:spPr>
        <p:txBody>
          <a:bodyPr wrap="none">
            <a:spAutoFit/>
          </a:bodyPr>
          <a:lstStyle/>
          <a:p>
            <a:pPr>
              <a:defRPr/>
            </a:pPr>
            <a:r>
              <a:rPr lang="ru-RU" sz="2400" dirty="0">
                <a:solidFill>
                  <a:srgbClr val="000000"/>
                </a:solidFill>
                <a:latin typeface="Arial" pitchFamily="34" charset="0"/>
              </a:rPr>
              <a:t>предусловие</a:t>
            </a:r>
            <a:endParaRPr lang="ru-RU" dirty="0">
              <a:latin typeface="Arial" pitchFamily="34" charset="0"/>
            </a:endParaRPr>
          </a:p>
        </p:txBody>
      </p:sp>
      <p:sp>
        <p:nvSpPr>
          <p:cNvPr id="11" name="Скругленная прямоугольная выноска 10"/>
          <p:cNvSpPr/>
          <p:nvPr/>
        </p:nvSpPr>
        <p:spPr>
          <a:xfrm>
            <a:off x="5095875" y="3562350"/>
            <a:ext cx="2025650" cy="509588"/>
          </a:xfrm>
          <a:prstGeom prst="wedgeRoundRectCallout">
            <a:avLst>
              <a:gd name="adj1" fmla="val -20374"/>
              <a:gd name="adj2" fmla="val -97873"/>
              <a:gd name="adj3" fmla="val 16667"/>
            </a:avLst>
          </a:prstGeom>
          <a:solidFill>
            <a:srgbClr val="FFFF99"/>
          </a:solidFill>
          <a:effectLst>
            <a:outerShdw blurRad="50800" dist="38100" dir="2700000" algn="tl" rotWithShape="0">
              <a:prstClr val="black">
                <a:alpha val="40000"/>
              </a:prstClr>
            </a:outerShdw>
          </a:effectLst>
        </p:spPr>
        <p:txBody>
          <a:bodyPr wrap="none">
            <a:spAutoFit/>
          </a:bodyPr>
          <a:lstStyle/>
          <a:p>
            <a:pPr>
              <a:defRPr/>
            </a:pPr>
            <a:r>
              <a:rPr lang="ru-RU" sz="2400" dirty="0">
                <a:solidFill>
                  <a:srgbClr val="000000"/>
                </a:solidFill>
                <a:latin typeface="Arial" pitchFamily="34" charset="0"/>
              </a:rPr>
              <a:t>постусловие</a:t>
            </a:r>
            <a:endParaRPr lang="ru-RU" dirty="0">
              <a:latin typeface="Arial" pitchFamily="34" charset="0"/>
            </a:endParaRPr>
          </a:p>
        </p:txBody>
      </p:sp>
      <p:sp>
        <p:nvSpPr>
          <p:cNvPr id="12" name="Скругленная прямоугольная выноска 11"/>
          <p:cNvSpPr/>
          <p:nvPr/>
        </p:nvSpPr>
        <p:spPr>
          <a:xfrm>
            <a:off x="4200525" y="2143125"/>
            <a:ext cx="1778000" cy="509588"/>
          </a:xfrm>
          <a:prstGeom prst="wedgeRoundRectCallout">
            <a:avLst>
              <a:gd name="adj1" fmla="val -11803"/>
              <a:gd name="adj2" fmla="val 84878"/>
              <a:gd name="adj3" fmla="val 16667"/>
            </a:avLst>
          </a:prstGeom>
          <a:solidFill>
            <a:srgbClr val="FFFF99"/>
          </a:solidFill>
          <a:effectLst>
            <a:outerShdw blurRad="50800" dist="38100" dir="2700000" algn="tl" rotWithShape="0">
              <a:prstClr val="black">
                <a:alpha val="40000"/>
              </a:prstClr>
            </a:outerShdw>
          </a:effectLst>
        </p:spPr>
        <p:txBody>
          <a:bodyPr wrap="none">
            <a:spAutoFit/>
          </a:bodyPr>
          <a:lstStyle/>
          <a:p>
            <a:pPr>
              <a:defRPr/>
            </a:pPr>
            <a:r>
              <a:rPr lang="ru-RU" sz="2400" dirty="0">
                <a:solidFill>
                  <a:srgbClr val="000000"/>
                </a:solidFill>
                <a:latin typeface="Arial" pitchFamily="34" charset="0"/>
              </a:rPr>
              <a:t>программа</a:t>
            </a:r>
            <a:endParaRPr lang="ru-RU" dirty="0">
              <a:latin typeface="Arial" pitchFamily="34" charset="0"/>
            </a:endParaRPr>
          </a:p>
        </p:txBody>
      </p:sp>
      <p:sp>
        <p:nvSpPr>
          <p:cNvPr id="13" name="Прямоугольник 12"/>
          <p:cNvSpPr>
            <a:spLocks noChangeArrowheads="1"/>
          </p:cNvSpPr>
          <p:nvPr/>
        </p:nvSpPr>
        <p:spPr bwMode="auto">
          <a:xfrm>
            <a:off x="1933575" y="4198938"/>
            <a:ext cx="672465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spcBef>
                <a:spcPct val="20000"/>
              </a:spcBef>
              <a:buChar char="•"/>
              <a:tabLst>
                <a:tab pos="0" algn="l"/>
              </a:tabLst>
              <a:defRPr sz="3200">
                <a:solidFill>
                  <a:schemeClr val="tx1"/>
                </a:solidFill>
                <a:latin typeface="Arial" charset="0"/>
              </a:defRPr>
            </a:lvl1pPr>
            <a:lvl2pPr marL="742950" indent="-285750" eaLnBrk="0" hangingPunct="0">
              <a:spcBef>
                <a:spcPct val="20000"/>
              </a:spcBef>
              <a:buChar char="–"/>
              <a:tabLst>
                <a:tab pos="0" algn="l"/>
              </a:tabLst>
              <a:defRPr sz="2800">
                <a:solidFill>
                  <a:schemeClr val="tx1"/>
                </a:solidFill>
                <a:latin typeface="Arial" charset="0"/>
              </a:defRPr>
            </a:lvl2pPr>
            <a:lvl3pPr marL="1143000" indent="-228600" eaLnBrk="0" hangingPunct="0">
              <a:spcBef>
                <a:spcPct val="20000"/>
              </a:spcBef>
              <a:buChar char="•"/>
              <a:tabLst>
                <a:tab pos="0" algn="l"/>
              </a:tabLst>
              <a:defRPr sz="2400">
                <a:solidFill>
                  <a:schemeClr val="tx1"/>
                </a:solidFill>
                <a:latin typeface="Arial" charset="0"/>
              </a:defRPr>
            </a:lvl3pPr>
            <a:lvl4pPr marL="1600200" indent="-228600" eaLnBrk="0" hangingPunct="0">
              <a:spcBef>
                <a:spcPct val="20000"/>
              </a:spcBef>
              <a:buChar char="–"/>
              <a:tabLst>
                <a:tab pos="0" algn="l"/>
              </a:tabLst>
              <a:defRPr sz="2000">
                <a:solidFill>
                  <a:schemeClr val="tx1"/>
                </a:solidFill>
                <a:latin typeface="Arial" charset="0"/>
              </a:defRPr>
            </a:lvl4pPr>
            <a:lvl5pPr marL="2057400" indent="-228600" eaLnBrk="0" hangingPunct="0">
              <a:spcBef>
                <a:spcPct val="20000"/>
              </a:spcBef>
              <a:buChar char="»"/>
              <a:tabLst>
                <a:tab pos="0" algn="l"/>
              </a:tabLst>
              <a:defRPr sz="2000">
                <a:solidFill>
                  <a:schemeClr val="tx1"/>
                </a:solidFill>
                <a:latin typeface="Arial" charset="0"/>
              </a:defRPr>
            </a:lvl5pPr>
            <a:lvl6pPr marL="2514600" indent="-228600" eaLnBrk="0" fontAlgn="base" hangingPunct="0">
              <a:spcBef>
                <a:spcPct val="20000"/>
              </a:spcBef>
              <a:spcAft>
                <a:spcPct val="0"/>
              </a:spcAft>
              <a:buChar char="»"/>
              <a:tabLst>
                <a:tab pos="0" algn="l"/>
              </a:tabLst>
              <a:defRPr sz="2000">
                <a:solidFill>
                  <a:schemeClr val="tx1"/>
                </a:solidFill>
                <a:latin typeface="Arial" charset="0"/>
              </a:defRPr>
            </a:lvl6pPr>
            <a:lvl7pPr marL="2971800" indent="-228600" eaLnBrk="0" fontAlgn="base" hangingPunct="0">
              <a:spcBef>
                <a:spcPct val="20000"/>
              </a:spcBef>
              <a:spcAft>
                <a:spcPct val="0"/>
              </a:spcAft>
              <a:buChar char="»"/>
              <a:tabLst>
                <a:tab pos="0" algn="l"/>
              </a:tabLst>
              <a:defRPr sz="2000">
                <a:solidFill>
                  <a:schemeClr val="tx1"/>
                </a:solidFill>
                <a:latin typeface="Arial" charset="0"/>
              </a:defRPr>
            </a:lvl7pPr>
            <a:lvl8pPr marL="3429000" indent="-228600" eaLnBrk="0" fontAlgn="base" hangingPunct="0">
              <a:spcBef>
                <a:spcPct val="20000"/>
              </a:spcBef>
              <a:spcAft>
                <a:spcPct val="0"/>
              </a:spcAft>
              <a:buChar char="»"/>
              <a:tabLst>
                <a:tab pos="0" algn="l"/>
              </a:tabLst>
              <a:defRPr sz="2000">
                <a:solidFill>
                  <a:schemeClr val="tx1"/>
                </a:solidFill>
                <a:latin typeface="Arial" charset="0"/>
              </a:defRPr>
            </a:lvl8pPr>
            <a:lvl9pPr marL="3886200" indent="-228600" eaLnBrk="0" fontAlgn="base" hangingPunct="0">
              <a:spcBef>
                <a:spcPct val="20000"/>
              </a:spcBef>
              <a:spcAft>
                <a:spcPct val="0"/>
              </a:spcAft>
              <a:buChar char="»"/>
              <a:tabLst>
                <a:tab pos="0" algn="l"/>
              </a:tabLst>
              <a:defRPr sz="2000">
                <a:solidFill>
                  <a:schemeClr val="tx1"/>
                </a:solidFill>
                <a:latin typeface="Arial" charset="0"/>
              </a:defRPr>
            </a:lvl9pPr>
          </a:lstStyle>
          <a:p>
            <a:pPr eaLnBrk="1" hangingPunct="1">
              <a:spcBef>
                <a:spcPct val="0"/>
              </a:spcBef>
              <a:buFontTx/>
              <a:buNone/>
            </a:pPr>
            <a:r>
              <a:rPr lang="ru-RU" altLang="ru-RU" sz="2400"/>
              <a:t>«</a:t>
            </a:r>
            <a:r>
              <a:rPr lang="ru-RU" altLang="ru-RU" sz="2400" i="1"/>
              <a:t>Если выполнение программы </a:t>
            </a:r>
            <a:r>
              <a:rPr lang="ru-RU" altLang="ru-RU" sz="2400" b="1" i="1"/>
              <a:t>S</a:t>
            </a:r>
            <a:r>
              <a:rPr lang="ru-RU" altLang="ru-RU" sz="2400" i="1"/>
              <a:t> началось в состоянии, удовлетворяющем </a:t>
            </a:r>
            <a:r>
              <a:rPr lang="ru-RU" altLang="ru-RU" sz="2400" b="1" i="1">
                <a:solidFill>
                  <a:srgbClr val="0000FF"/>
                </a:solidFill>
              </a:rPr>
              <a:t>Q</a:t>
            </a:r>
            <a:r>
              <a:rPr lang="ru-RU" altLang="ru-RU" sz="2400" i="1"/>
              <a:t>, то гарантируется, что оно завершится через конечное время в состоянии, удовлетворяющем </a:t>
            </a:r>
            <a:r>
              <a:rPr lang="ru-RU" altLang="ru-RU" sz="2400" b="1" i="1">
                <a:solidFill>
                  <a:srgbClr val="FF0000"/>
                </a:solidFill>
              </a:rPr>
              <a:t>R</a:t>
            </a:r>
            <a:r>
              <a:rPr lang="ru-RU" altLang="ru-RU"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animBg="1"/>
      <p:bldP spid="11" grpId="0" animBg="1"/>
      <p:bldP spid="12" grpId="0" animBg="1"/>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Заголовок 1"/>
          <p:cNvSpPr>
            <a:spLocks noGrp="1"/>
          </p:cNvSpPr>
          <p:nvPr>
            <p:ph type="title"/>
          </p:nvPr>
        </p:nvSpPr>
        <p:spPr>
          <a:xfrm>
            <a:off x="311150" y="301625"/>
            <a:ext cx="8375650" cy="471488"/>
          </a:xfrm>
        </p:spPr>
        <p:txBody>
          <a:bodyPr/>
          <a:lstStyle/>
          <a:p>
            <a:r>
              <a:rPr lang="ru-RU" altLang="ru-RU" smtClean="0"/>
              <a:t>Спецификации алгоритмов</a:t>
            </a:r>
          </a:p>
        </p:txBody>
      </p:sp>
      <p:sp>
        <p:nvSpPr>
          <p:cNvPr id="63491"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7B5D40A6-47EB-4C3E-A72A-A4D8F13B85FC}" type="slidenum">
              <a:rPr lang="ru-RU" altLang="ru-RU" sz="1400" smtClean="0"/>
              <a:pPr eaLnBrk="1" hangingPunct="1">
                <a:spcBef>
                  <a:spcPct val="0"/>
                </a:spcBef>
                <a:buFontTx/>
                <a:buNone/>
              </a:pPr>
              <a:t>58</a:t>
            </a:fld>
            <a:endParaRPr lang="ru-RU" altLang="ru-RU" sz="1400" smtClean="0"/>
          </a:p>
        </p:txBody>
      </p:sp>
      <p:sp>
        <p:nvSpPr>
          <p:cNvPr id="4" name="Прямоугольник 3"/>
          <p:cNvSpPr>
            <a:spLocks noChangeArrowheads="1"/>
          </p:cNvSpPr>
          <p:nvPr/>
        </p:nvSpPr>
        <p:spPr bwMode="auto">
          <a:xfrm>
            <a:off x="401638" y="828675"/>
            <a:ext cx="3143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333399"/>
                </a:solidFill>
              </a:rPr>
              <a:t>Алгоритм Евклида</a:t>
            </a:r>
            <a:r>
              <a:rPr lang="ru-RU" altLang="ru-RU" sz="2400">
                <a:solidFill>
                  <a:srgbClr val="000000"/>
                </a:solidFill>
              </a:rPr>
              <a:t>:</a:t>
            </a:r>
            <a:endParaRPr lang="ru-RU" altLang="ru-RU" sz="1800"/>
          </a:p>
        </p:txBody>
      </p:sp>
      <p:sp>
        <p:nvSpPr>
          <p:cNvPr id="5" name="Прямоугольник 4"/>
          <p:cNvSpPr>
            <a:spLocks noChangeArrowheads="1"/>
          </p:cNvSpPr>
          <p:nvPr/>
        </p:nvSpPr>
        <p:spPr bwMode="auto">
          <a:xfrm>
            <a:off x="769938" y="1301750"/>
            <a:ext cx="673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3600" i="1">
                <a:solidFill>
                  <a:srgbClr val="0000FF"/>
                </a:solidFill>
              </a:rPr>
              <a:t>Q</a:t>
            </a:r>
            <a:r>
              <a:rPr lang="en-US" altLang="ru-RU" sz="3600"/>
              <a:t>:</a:t>
            </a:r>
            <a:endParaRPr lang="ru-RU" altLang="ru-RU" sz="1400"/>
          </a:p>
        </p:txBody>
      </p:sp>
      <p:graphicFrame>
        <p:nvGraphicFramePr>
          <p:cNvPr id="74754" name="Object 1"/>
          <p:cNvGraphicFramePr>
            <a:graphicFrameLocks noChangeAspect="1"/>
          </p:cNvGraphicFramePr>
          <p:nvPr/>
        </p:nvGraphicFramePr>
        <p:xfrm>
          <a:off x="1500188" y="1390650"/>
          <a:ext cx="1735137" cy="503238"/>
        </p:xfrm>
        <a:graphic>
          <a:graphicData uri="http://schemas.openxmlformats.org/presentationml/2006/ole">
            <mc:AlternateContent xmlns:mc="http://schemas.openxmlformats.org/markup-compatibility/2006">
              <mc:Choice xmlns:v="urn:schemas-microsoft-com:vml" Requires="v">
                <p:oleObj spid="_x0000_s63505" name="Формула" r:id="rId3" imgW="609336" imgH="177723" progId="Equation.3">
                  <p:embed/>
                </p:oleObj>
              </mc:Choice>
              <mc:Fallback>
                <p:oleObj name="Формула" r:id="rId3" imgW="609336" imgH="177723"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1390650"/>
                        <a:ext cx="17351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Прямоугольник 6"/>
          <p:cNvSpPr>
            <a:spLocks noChangeArrowheads="1"/>
          </p:cNvSpPr>
          <p:nvPr/>
        </p:nvSpPr>
        <p:spPr bwMode="auto">
          <a:xfrm>
            <a:off x="769938" y="1803400"/>
            <a:ext cx="6461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3600" i="1">
                <a:solidFill>
                  <a:srgbClr val="FF0000"/>
                </a:solidFill>
              </a:rPr>
              <a:t>R</a:t>
            </a:r>
            <a:r>
              <a:rPr lang="en-US" altLang="ru-RU" sz="3600"/>
              <a:t>:</a:t>
            </a:r>
            <a:endParaRPr lang="ru-RU" altLang="ru-RU" sz="1400"/>
          </a:p>
        </p:txBody>
      </p:sp>
      <p:sp>
        <p:nvSpPr>
          <p:cNvPr id="8" name="Прямоугольник 7"/>
          <p:cNvSpPr>
            <a:spLocks noChangeArrowheads="1"/>
          </p:cNvSpPr>
          <p:nvPr/>
        </p:nvSpPr>
        <p:spPr bwMode="auto">
          <a:xfrm>
            <a:off x="1497013" y="1852613"/>
            <a:ext cx="27987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i="1">
                <a:solidFill>
                  <a:srgbClr val="000000"/>
                </a:solidFill>
                <a:latin typeface="Times New Roman" pitchFamily="18" charset="0"/>
                <a:cs typeface="Times New Roman" pitchFamily="18" charset="0"/>
              </a:rPr>
              <a:t>a = </a:t>
            </a:r>
            <a:r>
              <a:rPr lang="ru-RU" altLang="ru-RU" i="1">
                <a:solidFill>
                  <a:srgbClr val="000000"/>
                </a:solidFill>
                <a:latin typeface="Times New Roman" pitchFamily="18" charset="0"/>
                <a:cs typeface="Times New Roman" pitchFamily="18" charset="0"/>
              </a:rPr>
              <a:t>НОД</a:t>
            </a:r>
            <a:r>
              <a:rPr lang="en-US" altLang="ru-RU" i="1">
                <a:solidFill>
                  <a:srgbClr val="000000"/>
                </a:solidFill>
                <a:latin typeface="Times New Roman" pitchFamily="18" charset="0"/>
                <a:cs typeface="Times New Roman" pitchFamily="18" charset="0"/>
              </a:rPr>
              <a:t> </a:t>
            </a:r>
            <a:r>
              <a:rPr lang="ru-RU" altLang="ru-RU">
                <a:solidFill>
                  <a:srgbClr val="000000"/>
                </a:solidFill>
                <a:latin typeface="Times New Roman" pitchFamily="18" charset="0"/>
                <a:cs typeface="Times New Roman" pitchFamily="18" charset="0"/>
              </a:rPr>
              <a:t>(</a:t>
            </a:r>
            <a:r>
              <a:rPr lang="en-US" altLang="ru-RU" i="1">
                <a:solidFill>
                  <a:srgbClr val="000000"/>
                </a:solidFill>
                <a:latin typeface="Times New Roman" pitchFamily="18" charset="0"/>
                <a:cs typeface="Times New Roman" pitchFamily="18" charset="0"/>
              </a:rPr>
              <a:t>m, n</a:t>
            </a:r>
            <a:r>
              <a:rPr lang="en-US" altLang="ru-RU">
                <a:solidFill>
                  <a:srgbClr val="000000"/>
                </a:solidFill>
                <a:latin typeface="Times New Roman" pitchFamily="18" charset="0"/>
                <a:cs typeface="Times New Roman" pitchFamily="18" charset="0"/>
              </a:rPr>
              <a:t>)</a:t>
            </a:r>
            <a:endParaRPr lang="ru-RU" altLang="ru-RU" sz="2400">
              <a:latin typeface="Times New Roman" pitchFamily="18" charset="0"/>
              <a:cs typeface="Times New Roman" pitchFamily="18" charset="0"/>
            </a:endParaRPr>
          </a:p>
        </p:txBody>
      </p:sp>
      <p:sp>
        <p:nvSpPr>
          <p:cNvPr id="9" name="Прямоугольник 8"/>
          <p:cNvSpPr>
            <a:spLocks noChangeArrowheads="1"/>
          </p:cNvSpPr>
          <p:nvPr/>
        </p:nvSpPr>
        <p:spPr bwMode="auto">
          <a:xfrm>
            <a:off x="401638" y="2479675"/>
            <a:ext cx="5665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333399"/>
                </a:solidFill>
              </a:rPr>
              <a:t>Суммирование элементов массива</a:t>
            </a:r>
            <a:r>
              <a:rPr lang="ru-RU" altLang="ru-RU" sz="2400">
                <a:solidFill>
                  <a:srgbClr val="000000"/>
                </a:solidFill>
              </a:rPr>
              <a:t>:</a:t>
            </a:r>
            <a:endParaRPr lang="ru-RU" altLang="ru-RU" sz="1800"/>
          </a:p>
        </p:txBody>
      </p:sp>
      <p:sp>
        <p:nvSpPr>
          <p:cNvPr id="10" name="Прямоугольник 9"/>
          <p:cNvSpPr>
            <a:spLocks noChangeArrowheads="1"/>
          </p:cNvSpPr>
          <p:nvPr/>
        </p:nvSpPr>
        <p:spPr bwMode="auto">
          <a:xfrm>
            <a:off x="769938" y="2835275"/>
            <a:ext cx="673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3600" i="1">
                <a:solidFill>
                  <a:srgbClr val="0000FF"/>
                </a:solidFill>
              </a:rPr>
              <a:t>Q</a:t>
            </a:r>
            <a:r>
              <a:rPr lang="en-US" altLang="ru-RU" sz="3600"/>
              <a:t>:</a:t>
            </a:r>
            <a:endParaRPr lang="ru-RU" altLang="ru-RU" sz="1400"/>
          </a:p>
        </p:txBody>
      </p:sp>
      <p:graphicFrame>
        <p:nvGraphicFramePr>
          <p:cNvPr id="11" name="Object 3"/>
          <p:cNvGraphicFramePr>
            <a:graphicFrameLocks noChangeAspect="1"/>
          </p:cNvGraphicFramePr>
          <p:nvPr/>
        </p:nvGraphicFramePr>
        <p:xfrm>
          <a:off x="1600200" y="2924175"/>
          <a:ext cx="1012825" cy="503238"/>
        </p:xfrm>
        <a:graphic>
          <a:graphicData uri="http://schemas.openxmlformats.org/presentationml/2006/ole">
            <mc:AlternateContent xmlns:mc="http://schemas.openxmlformats.org/markup-compatibility/2006">
              <mc:Choice xmlns:v="urn:schemas-microsoft-com:vml" Requires="v">
                <p:oleObj spid="_x0000_s63506" name="Формула" r:id="rId5" imgW="355138" imgH="177569" progId="Equation.3">
                  <p:embed/>
                </p:oleObj>
              </mc:Choice>
              <mc:Fallback>
                <p:oleObj name="Формула" r:id="rId5" imgW="355138" imgH="17756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924175"/>
                        <a:ext cx="10128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Прямоугольник 11"/>
          <p:cNvSpPr>
            <a:spLocks noChangeArrowheads="1"/>
          </p:cNvSpPr>
          <p:nvPr/>
        </p:nvSpPr>
        <p:spPr bwMode="auto">
          <a:xfrm>
            <a:off x="769938" y="3300413"/>
            <a:ext cx="6461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3600" i="1">
                <a:solidFill>
                  <a:srgbClr val="FF0000"/>
                </a:solidFill>
              </a:rPr>
              <a:t>R</a:t>
            </a:r>
            <a:r>
              <a:rPr lang="en-US" altLang="ru-RU" sz="3600"/>
              <a:t>:</a:t>
            </a:r>
            <a:endParaRPr lang="ru-RU" altLang="ru-RU" sz="1400"/>
          </a:p>
        </p:txBody>
      </p:sp>
      <p:sp>
        <p:nvSpPr>
          <p:cNvPr id="6350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aphicFrame>
        <p:nvGraphicFramePr>
          <p:cNvPr id="74756" name="Object 4"/>
          <p:cNvGraphicFramePr>
            <a:graphicFrameLocks noChangeAspect="1"/>
          </p:cNvGraphicFramePr>
          <p:nvPr/>
        </p:nvGraphicFramePr>
        <p:xfrm>
          <a:off x="1600200" y="3200400"/>
          <a:ext cx="5291138" cy="963613"/>
        </p:xfrm>
        <a:graphic>
          <a:graphicData uri="http://schemas.openxmlformats.org/presentationml/2006/ole">
            <mc:AlternateContent xmlns:mc="http://schemas.openxmlformats.org/markup-compatibility/2006">
              <mc:Choice xmlns:v="urn:schemas-microsoft-com:vml" Requires="v">
                <p:oleObj spid="_x0000_s63507" name="Формула" r:id="rId7" imgW="2349500" imgH="431800" progId="Equation.3">
                  <p:embed/>
                </p:oleObj>
              </mc:Choice>
              <mc:Fallback>
                <p:oleObj name="Формула" r:id="rId7" imgW="2349500" imgH="431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3200400"/>
                        <a:ext cx="5291138"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Прямоугольник 15"/>
          <p:cNvSpPr/>
          <p:nvPr/>
        </p:nvSpPr>
        <p:spPr>
          <a:xfrm>
            <a:off x="406400" y="4237038"/>
            <a:ext cx="8394700" cy="831850"/>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marL="355600" indent="-355600">
              <a:defRPr/>
            </a:pPr>
            <a:r>
              <a:rPr lang="ru-RU" sz="2400" b="1" dirty="0">
                <a:solidFill>
                  <a:srgbClr val="333399"/>
                </a:solidFill>
                <a:latin typeface="Arial" pitchFamily="34" charset="0"/>
              </a:rPr>
              <a:t>Корректная программа</a:t>
            </a:r>
            <a:r>
              <a:rPr lang="ru-RU" sz="2400" dirty="0">
                <a:latin typeface="Arial" pitchFamily="34" charset="0"/>
              </a:rPr>
              <a:t> – это программа, соответствующая спецификации. </a:t>
            </a:r>
          </a:p>
        </p:txBody>
      </p:sp>
      <p:sp>
        <p:nvSpPr>
          <p:cNvPr id="17" name="Прямоугольник 16"/>
          <p:cNvSpPr/>
          <p:nvPr/>
        </p:nvSpPr>
        <p:spPr>
          <a:xfrm>
            <a:off x="406400" y="5199063"/>
            <a:ext cx="8394700" cy="1200150"/>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marL="355600" indent="-355600">
              <a:defRPr/>
            </a:pPr>
            <a:r>
              <a:rPr lang="ru-RU" sz="2400" b="1" dirty="0">
                <a:solidFill>
                  <a:srgbClr val="333399"/>
                </a:solidFill>
                <a:latin typeface="Arial" pitchFamily="34" charset="0"/>
              </a:rPr>
              <a:t>Надёжная программа</a:t>
            </a:r>
            <a:r>
              <a:rPr lang="ru-RU" sz="2400" dirty="0">
                <a:latin typeface="Arial" pitchFamily="34" charset="0"/>
              </a:rPr>
              <a:t> – это программа, которая корректна и, кроме того, не завершается аварийно при недопустимых входных данных.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nodeType="withEffect">
                                  <p:stCondLst>
                                    <p:cond delay="0"/>
                                  </p:stCondLst>
                                  <p:childTnLst>
                                    <p:set>
                                      <p:cBhvr>
                                        <p:cTn id="14" dur="1" fill="hold">
                                          <p:stCondLst>
                                            <p:cond delay="0"/>
                                          </p:stCondLst>
                                        </p:cTn>
                                        <p:tgtEl>
                                          <p:spTgt spid="74754"/>
                                        </p:tgtEl>
                                        <p:attrNameLst>
                                          <p:attrName>style.visibility</p:attrName>
                                        </p:attrNameLst>
                                      </p:cBhvr>
                                      <p:to>
                                        <p:strVal val="visible"/>
                                      </p:to>
                                    </p:set>
                                    <p:animEffect transition="in" filter="dissolve">
                                      <p:cBhvr>
                                        <p:cTn id="15" dur="500"/>
                                        <p:tgtEl>
                                          <p:spTgt spid="7475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dissolve">
                                      <p:cBhvr>
                                        <p:cTn id="33" dur="500"/>
                                        <p:tgtEl>
                                          <p:spTgt spid="10"/>
                                        </p:tgtEl>
                                      </p:cBhvr>
                                    </p:animEffect>
                                  </p:childTnLst>
                                </p:cTn>
                              </p:par>
                              <p:par>
                                <p:cTn id="34" presetID="9"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500"/>
                                        <p:tgtEl>
                                          <p:spTgt spid="1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dissolve">
                                      <p:cBhvr>
                                        <p:cTn id="41" dur="500"/>
                                        <p:tgtEl>
                                          <p:spTgt spid="12"/>
                                        </p:tgtEl>
                                      </p:cBhvr>
                                    </p:animEffect>
                                  </p:childTnLst>
                                </p:cTn>
                              </p:par>
                              <p:par>
                                <p:cTn id="42" presetID="9" presetClass="entr" presetSubtype="0" fill="hold" nodeType="withEffect">
                                  <p:stCondLst>
                                    <p:cond delay="0"/>
                                  </p:stCondLst>
                                  <p:childTnLst>
                                    <p:set>
                                      <p:cBhvr>
                                        <p:cTn id="43" dur="1" fill="hold">
                                          <p:stCondLst>
                                            <p:cond delay="0"/>
                                          </p:stCondLst>
                                        </p:cTn>
                                        <p:tgtEl>
                                          <p:spTgt spid="74756"/>
                                        </p:tgtEl>
                                        <p:attrNameLst>
                                          <p:attrName>style.visibility</p:attrName>
                                        </p:attrNameLst>
                                      </p:cBhvr>
                                      <p:to>
                                        <p:strVal val="visible"/>
                                      </p:to>
                                    </p:set>
                                    <p:animEffect transition="in" filter="dissolve">
                                      <p:cBhvr>
                                        <p:cTn id="44" dur="500"/>
                                        <p:tgtEl>
                                          <p:spTgt spid="7475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dissolve">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P spid="12" grpId="0"/>
      <p:bldP spid="16" grpId="0" animBg="1"/>
      <p:bldP spid="1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Заголовок 1"/>
          <p:cNvSpPr>
            <a:spLocks noGrp="1"/>
          </p:cNvSpPr>
          <p:nvPr>
            <p:ph type="title"/>
          </p:nvPr>
        </p:nvSpPr>
        <p:spPr>
          <a:xfrm>
            <a:off x="311150" y="301625"/>
            <a:ext cx="8375650" cy="471488"/>
          </a:xfrm>
        </p:spPr>
        <p:txBody>
          <a:bodyPr/>
          <a:lstStyle/>
          <a:p>
            <a:r>
              <a:rPr lang="ru-RU" altLang="ru-RU" smtClean="0"/>
              <a:t>Доказательное программирование</a:t>
            </a:r>
          </a:p>
        </p:txBody>
      </p:sp>
      <p:sp>
        <p:nvSpPr>
          <p:cNvPr id="64515"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0D3E16B7-1080-41E6-9FCD-D97DD1EE552A}" type="slidenum">
              <a:rPr lang="ru-RU" altLang="ru-RU" sz="1400" smtClean="0"/>
              <a:pPr eaLnBrk="1" hangingPunct="1">
                <a:spcBef>
                  <a:spcPct val="0"/>
                </a:spcBef>
                <a:buFontTx/>
                <a:buNone/>
              </a:pPr>
              <a:t>59</a:t>
            </a:fld>
            <a:endParaRPr lang="ru-RU" altLang="ru-RU" sz="1400" smtClean="0"/>
          </a:p>
        </p:txBody>
      </p:sp>
      <p:sp>
        <p:nvSpPr>
          <p:cNvPr id="6" name="Прямоугольник 5"/>
          <p:cNvSpPr>
            <a:spLocks noChangeArrowheads="1"/>
          </p:cNvSpPr>
          <p:nvPr/>
        </p:nvSpPr>
        <p:spPr bwMode="auto">
          <a:xfrm>
            <a:off x="401638" y="800100"/>
            <a:ext cx="4210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b="1">
                <a:solidFill>
                  <a:srgbClr val="333399"/>
                </a:solidFill>
              </a:rPr>
              <a:t>Правила преобразования</a:t>
            </a:r>
            <a:r>
              <a:rPr lang="ru-RU" altLang="ru-RU" sz="2400">
                <a:solidFill>
                  <a:srgbClr val="000000"/>
                </a:solidFill>
              </a:rPr>
              <a:t>:</a:t>
            </a:r>
            <a:endParaRPr lang="ru-RU" altLang="ru-RU" sz="1800"/>
          </a:p>
        </p:txBody>
      </p:sp>
      <p:sp>
        <p:nvSpPr>
          <p:cNvPr id="7" name="Прямоугольник 6"/>
          <p:cNvSpPr>
            <a:spLocks noChangeArrowheads="1"/>
          </p:cNvSpPr>
          <p:nvPr/>
        </p:nvSpPr>
        <p:spPr bwMode="auto">
          <a:xfrm>
            <a:off x="619125" y="1262063"/>
            <a:ext cx="5151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80975" indent="-180975"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ru-RU" altLang="ru-RU" sz="2400"/>
              <a:t>если {</a:t>
            </a:r>
            <a:r>
              <a:rPr lang="ru-RU" altLang="ru-RU" sz="2400">
                <a:solidFill>
                  <a:srgbClr val="0000FF"/>
                </a:solidFill>
              </a:rPr>
              <a:t>Q</a:t>
            </a:r>
            <a:r>
              <a:rPr lang="ru-RU" altLang="ru-RU" sz="2400"/>
              <a:t>}S{</a:t>
            </a:r>
            <a:r>
              <a:rPr lang="ru-RU" altLang="ru-RU" sz="2400">
                <a:solidFill>
                  <a:srgbClr val="FF0000"/>
                </a:solidFill>
              </a:rPr>
              <a:t>P</a:t>
            </a:r>
            <a:r>
              <a:rPr lang="ru-RU" altLang="ru-RU" sz="2400"/>
              <a:t>} и </a:t>
            </a:r>
            <a:r>
              <a:rPr lang="ru-RU" altLang="ru-RU" sz="2400">
                <a:solidFill>
                  <a:srgbClr val="FF0000"/>
                </a:solidFill>
              </a:rPr>
              <a:t>P</a:t>
            </a:r>
            <a:r>
              <a:rPr lang="ru-RU" altLang="ru-RU" sz="2400"/>
              <a:t> </a:t>
            </a:r>
            <a:r>
              <a:rPr lang="en-US" altLang="ru-RU" sz="2400">
                <a:sym typeface="Symbol" pitchFamily="18" charset="2"/>
              </a:rPr>
              <a:t></a:t>
            </a:r>
            <a:r>
              <a:rPr lang="en-US" altLang="ru-RU" sz="2400"/>
              <a:t> </a:t>
            </a:r>
            <a:r>
              <a:rPr lang="en-US" altLang="ru-RU" sz="2400">
                <a:solidFill>
                  <a:srgbClr val="008000"/>
                </a:solidFill>
              </a:rPr>
              <a:t>R</a:t>
            </a:r>
            <a:r>
              <a:rPr lang="ru-RU" altLang="ru-RU" sz="2400"/>
              <a:t>, то {</a:t>
            </a:r>
            <a:r>
              <a:rPr lang="en-US" altLang="ru-RU" sz="2400">
                <a:solidFill>
                  <a:srgbClr val="0000FF"/>
                </a:solidFill>
              </a:rPr>
              <a:t>Q</a:t>
            </a:r>
            <a:r>
              <a:rPr lang="ru-RU" altLang="ru-RU" sz="2400"/>
              <a:t>}</a:t>
            </a:r>
            <a:r>
              <a:rPr lang="en-US" altLang="ru-RU" sz="2400"/>
              <a:t>S</a:t>
            </a:r>
            <a:r>
              <a:rPr lang="ru-RU" altLang="ru-RU" sz="2400"/>
              <a:t>{</a:t>
            </a:r>
            <a:r>
              <a:rPr lang="en-US" altLang="ru-RU" sz="2400">
                <a:solidFill>
                  <a:srgbClr val="008000"/>
                </a:solidFill>
              </a:rPr>
              <a:t>R</a:t>
            </a:r>
            <a:r>
              <a:rPr lang="ru-RU" altLang="ru-RU" sz="2400"/>
              <a:t>}</a:t>
            </a:r>
          </a:p>
        </p:txBody>
      </p:sp>
      <p:sp>
        <p:nvSpPr>
          <p:cNvPr id="8" name="Прямоугольник 7"/>
          <p:cNvSpPr>
            <a:spLocks noChangeArrowheads="1"/>
          </p:cNvSpPr>
          <p:nvPr/>
        </p:nvSpPr>
        <p:spPr bwMode="auto">
          <a:xfrm>
            <a:off x="619125" y="1724025"/>
            <a:ext cx="5072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80975" indent="-180975"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ru-RU" altLang="ru-RU" sz="2400"/>
              <a:t>если</a:t>
            </a:r>
            <a:r>
              <a:rPr lang="en-US" altLang="ru-RU" sz="2400"/>
              <a:t> </a:t>
            </a:r>
            <a:r>
              <a:rPr lang="en-US" altLang="ru-RU" sz="2400">
                <a:solidFill>
                  <a:srgbClr val="008000"/>
                </a:solidFill>
              </a:rPr>
              <a:t>R</a:t>
            </a:r>
            <a:r>
              <a:rPr lang="ru-RU" altLang="ru-RU" sz="2400"/>
              <a:t> </a:t>
            </a:r>
            <a:r>
              <a:rPr lang="en-US" altLang="ru-RU" sz="2400">
                <a:sym typeface="Symbol" pitchFamily="18" charset="2"/>
              </a:rPr>
              <a:t></a:t>
            </a:r>
            <a:r>
              <a:rPr lang="en-US" altLang="ru-RU" sz="2400"/>
              <a:t> </a:t>
            </a:r>
            <a:r>
              <a:rPr lang="en-US" altLang="ru-RU" sz="2400">
                <a:solidFill>
                  <a:srgbClr val="0000FF"/>
                </a:solidFill>
              </a:rPr>
              <a:t>Q</a:t>
            </a:r>
            <a:r>
              <a:rPr lang="ru-RU" altLang="ru-RU" sz="2400"/>
              <a:t> и {</a:t>
            </a:r>
            <a:r>
              <a:rPr lang="ru-RU" altLang="ru-RU" sz="2400">
                <a:solidFill>
                  <a:srgbClr val="0000FF"/>
                </a:solidFill>
              </a:rPr>
              <a:t>Q</a:t>
            </a:r>
            <a:r>
              <a:rPr lang="ru-RU" altLang="ru-RU" sz="2400"/>
              <a:t>}S{</a:t>
            </a:r>
            <a:r>
              <a:rPr lang="ru-RU" altLang="ru-RU" sz="2400">
                <a:solidFill>
                  <a:srgbClr val="FF0000"/>
                </a:solidFill>
              </a:rPr>
              <a:t>P</a:t>
            </a:r>
            <a:r>
              <a:rPr lang="ru-RU" altLang="ru-RU" sz="2400"/>
              <a:t>}, то {</a:t>
            </a:r>
            <a:r>
              <a:rPr lang="en-US" altLang="ru-RU" sz="2400">
                <a:solidFill>
                  <a:srgbClr val="008000"/>
                </a:solidFill>
              </a:rPr>
              <a:t>R</a:t>
            </a:r>
            <a:r>
              <a:rPr lang="ru-RU" altLang="ru-RU" sz="2400"/>
              <a:t>}</a:t>
            </a:r>
            <a:r>
              <a:rPr lang="en-US" altLang="ru-RU" sz="2400"/>
              <a:t>S</a:t>
            </a:r>
            <a:r>
              <a:rPr lang="ru-RU" altLang="ru-RU" sz="2400"/>
              <a:t>{</a:t>
            </a:r>
            <a:r>
              <a:rPr lang="en-US" altLang="ru-RU" sz="2400">
                <a:solidFill>
                  <a:srgbClr val="FF0000"/>
                </a:solidFill>
              </a:rPr>
              <a:t>P</a:t>
            </a:r>
            <a:r>
              <a:rPr lang="ru-RU" altLang="ru-RU" sz="2400"/>
              <a:t>}</a:t>
            </a:r>
          </a:p>
        </p:txBody>
      </p:sp>
      <p:sp>
        <p:nvSpPr>
          <p:cNvPr id="9" name="Прямоугольник 8"/>
          <p:cNvSpPr>
            <a:spLocks noChangeArrowheads="1"/>
          </p:cNvSpPr>
          <p:nvPr/>
        </p:nvSpPr>
        <p:spPr bwMode="auto">
          <a:xfrm>
            <a:off x="619125" y="2185988"/>
            <a:ext cx="58753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80975" indent="-180975"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ru-RU" altLang="ru-RU" sz="2400"/>
              <a:t>если {</a:t>
            </a:r>
            <a:r>
              <a:rPr lang="ru-RU" altLang="ru-RU" sz="2400">
                <a:solidFill>
                  <a:srgbClr val="0000FF"/>
                </a:solidFill>
              </a:rPr>
              <a:t>Q</a:t>
            </a:r>
            <a:r>
              <a:rPr lang="ru-RU" altLang="ru-RU" sz="2400"/>
              <a:t>}S</a:t>
            </a:r>
            <a:r>
              <a:rPr lang="ru-RU" altLang="ru-RU" sz="2400" baseline="-25000"/>
              <a:t>1</a:t>
            </a:r>
            <a:r>
              <a:rPr lang="ru-RU" altLang="ru-RU" sz="2400"/>
              <a:t>{</a:t>
            </a:r>
            <a:r>
              <a:rPr lang="ru-RU" altLang="ru-RU" sz="2400">
                <a:solidFill>
                  <a:srgbClr val="FF0000"/>
                </a:solidFill>
              </a:rPr>
              <a:t>P</a:t>
            </a:r>
            <a:r>
              <a:rPr lang="ru-RU" altLang="ru-RU" sz="2400"/>
              <a:t>} и {</a:t>
            </a:r>
            <a:r>
              <a:rPr lang="en-US" altLang="ru-RU" sz="2400">
                <a:solidFill>
                  <a:srgbClr val="FF0000"/>
                </a:solidFill>
              </a:rPr>
              <a:t>P</a:t>
            </a:r>
            <a:r>
              <a:rPr lang="ru-RU" altLang="ru-RU" sz="2400"/>
              <a:t>}</a:t>
            </a:r>
            <a:r>
              <a:rPr lang="en-US" altLang="ru-RU" sz="2400"/>
              <a:t>S</a:t>
            </a:r>
            <a:r>
              <a:rPr lang="en-US" altLang="ru-RU" sz="2400" baseline="-25000"/>
              <a:t>2</a:t>
            </a:r>
            <a:r>
              <a:rPr lang="ru-RU" altLang="ru-RU" sz="2400"/>
              <a:t>{</a:t>
            </a:r>
            <a:r>
              <a:rPr lang="en-US" altLang="ru-RU" sz="2400">
                <a:solidFill>
                  <a:srgbClr val="008000"/>
                </a:solidFill>
              </a:rPr>
              <a:t>R</a:t>
            </a:r>
            <a:r>
              <a:rPr lang="ru-RU" altLang="ru-RU" sz="2400"/>
              <a:t>}, то</a:t>
            </a:r>
            <a:r>
              <a:rPr lang="en-US" altLang="ru-RU" sz="2400"/>
              <a:t> </a:t>
            </a:r>
            <a:r>
              <a:rPr lang="ru-RU" altLang="ru-RU" sz="2400"/>
              <a:t>{</a:t>
            </a:r>
            <a:r>
              <a:rPr lang="ru-RU" altLang="ru-RU" sz="2400">
                <a:solidFill>
                  <a:srgbClr val="0000FF"/>
                </a:solidFill>
              </a:rPr>
              <a:t>Q</a:t>
            </a:r>
            <a:r>
              <a:rPr lang="ru-RU" altLang="ru-RU" sz="2400"/>
              <a:t>}S</a:t>
            </a:r>
            <a:r>
              <a:rPr lang="ru-RU" altLang="ru-RU" sz="2400" baseline="-25000"/>
              <a:t>1</a:t>
            </a:r>
            <a:r>
              <a:rPr lang="en-US" altLang="ru-RU" sz="2400"/>
              <a:t>S</a:t>
            </a:r>
            <a:r>
              <a:rPr lang="en-US" altLang="ru-RU" sz="2400" baseline="-25000"/>
              <a:t>2</a:t>
            </a:r>
            <a:r>
              <a:rPr lang="ru-RU" altLang="ru-RU" sz="2400"/>
              <a:t>{</a:t>
            </a:r>
            <a:r>
              <a:rPr lang="en-US" altLang="ru-RU" sz="2400">
                <a:solidFill>
                  <a:srgbClr val="008000"/>
                </a:solidFill>
              </a:rPr>
              <a:t>R</a:t>
            </a:r>
            <a:r>
              <a:rPr lang="ru-RU" altLang="ru-RU" sz="2400"/>
              <a:t>}</a:t>
            </a:r>
            <a:endParaRPr lang="en-US" altLang="ru-RU" sz="2400"/>
          </a:p>
          <a:p>
            <a:pPr eaLnBrk="1" hangingPunct="1">
              <a:spcBef>
                <a:spcPct val="0"/>
              </a:spcBef>
            </a:pPr>
            <a:r>
              <a:rPr lang="en-US" altLang="ru-RU" sz="2400"/>
              <a:t>…</a:t>
            </a:r>
            <a:endParaRPr lang="ru-RU" altLang="ru-RU" sz="2400"/>
          </a:p>
        </p:txBody>
      </p:sp>
      <p:sp>
        <p:nvSpPr>
          <p:cNvPr id="10" name="Прямоугольник 9"/>
          <p:cNvSpPr/>
          <p:nvPr/>
        </p:nvSpPr>
        <p:spPr>
          <a:xfrm>
            <a:off x="401638" y="2960688"/>
            <a:ext cx="8391525" cy="831850"/>
          </a:xfrm>
          <a:prstGeom prst="rect">
            <a:avLst/>
          </a:prstGeom>
        </p:spPr>
        <p:txBody>
          <a:bodyPr>
            <a:spAutoFit/>
          </a:bodyPr>
          <a:lstStyle/>
          <a:p>
            <a:pPr marL="360363" indent="-360363">
              <a:defRPr/>
            </a:pPr>
            <a:r>
              <a:rPr lang="ru-RU" sz="2400" b="1" dirty="0">
                <a:solidFill>
                  <a:srgbClr val="333399"/>
                </a:solidFill>
                <a:latin typeface="+mn-lt"/>
              </a:rPr>
              <a:t>Верификация </a:t>
            </a:r>
            <a:r>
              <a:rPr lang="ru-RU" sz="2400" dirty="0">
                <a:latin typeface="+mn-lt"/>
              </a:rPr>
              <a:t>– доказательство правильности готовых программ (сложно!).</a:t>
            </a:r>
          </a:p>
        </p:txBody>
      </p:sp>
      <p:grpSp>
        <p:nvGrpSpPr>
          <p:cNvPr id="2" name="Group 34"/>
          <p:cNvGrpSpPr>
            <a:grpSpLocks/>
          </p:cNvGrpSpPr>
          <p:nvPr/>
        </p:nvGrpSpPr>
        <p:grpSpPr bwMode="auto">
          <a:xfrm>
            <a:off x="523875" y="3929063"/>
            <a:ext cx="6719888" cy="892175"/>
            <a:chOff x="464" y="2126"/>
            <a:chExt cx="4233" cy="562"/>
          </a:xfrm>
        </p:grpSpPr>
        <p:sp>
          <p:nvSpPr>
            <p:cNvPr id="13" name="Text Box 32"/>
            <p:cNvSpPr txBox="1">
              <a:spLocks noChangeArrowheads="1"/>
            </p:cNvSpPr>
            <p:nvPr/>
          </p:nvSpPr>
          <p:spPr bwMode="auto">
            <a:xfrm>
              <a:off x="782" y="2165"/>
              <a:ext cx="3915" cy="523"/>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t>  Проще сразу доказывать правильность отдельных блоков (циклов, процедур)!</a:t>
              </a:r>
            </a:p>
          </p:txBody>
        </p:sp>
        <p:sp>
          <p:nvSpPr>
            <p:cNvPr id="64523"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4400">
                  <a:solidFill>
                    <a:schemeClr val="bg1"/>
                  </a:solidFill>
                  <a:latin typeface="Arial Black" pitchFamily="34"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ssolv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a:xfrm>
            <a:off x="311150" y="301625"/>
            <a:ext cx="8375650" cy="471488"/>
          </a:xfrm>
        </p:spPr>
        <p:txBody>
          <a:bodyPr/>
          <a:lstStyle/>
          <a:p>
            <a:r>
              <a:rPr lang="ru-RU" altLang="ru-RU" smtClean="0"/>
              <a:t>Как работает алгоритм?</a:t>
            </a:r>
          </a:p>
        </p:txBody>
      </p:sp>
      <p:sp>
        <p:nvSpPr>
          <p:cNvPr id="10243"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54B1B3AB-3361-49EA-A204-5B002B946ECE}" type="slidenum">
              <a:rPr lang="ru-RU" altLang="ru-RU" sz="1400" smtClean="0"/>
              <a:pPr eaLnBrk="1" hangingPunct="1">
                <a:spcBef>
                  <a:spcPct val="0"/>
                </a:spcBef>
                <a:buFontTx/>
                <a:buNone/>
              </a:pPr>
              <a:t>6</a:t>
            </a:fld>
            <a:endParaRPr lang="ru-RU" altLang="ru-RU" sz="1400" smtClean="0"/>
          </a:p>
        </p:txBody>
      </p:sp>
      <p:sp>
        <p:nvSpPr>
          <p:cNvPr id="4" name="Прямоугольник 3"/>
          <p:cNvSpPr>
            <a:spLocks noChangeArrowheads="1"/>
          </p:cNvSpPr>
          <p:nvPr/>
        </p:nvSpPr>
        <p:spPr bwMode="auto">
          <a:xfrm>
            <a:off x="288925" y="1038225"/>
            <a:ext cx="1857375"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80000"/>
              </a:lnSpc>
              <a:spcBef>
                <a:spcPct val="0"/>
              </a:spcBef>
              <a:buFontTx/>
              <a:buNone/>
            </a:pPr>
            <a:r>
              <a:rPr lang="ru-RU" altLang="ru-RU" sz="2000">
                <a:solidFill>
                  <a:srgbClr val="000000"/>
                </a:solidFill>
              </a:rPr>
              <a:t>дискретный </a:t>
            </a:r>
          </a:p>
          <a:p>
            <a:pPr algn="ctr" eaLnBrk="1" hangingPunct="1">
              <a:lnSpc>
                <a:spcPct val="80000"/>
              </a:lnSpc>
              <a:spcBef>
                <a:spcPct val="0"/>
              </a:spcBef>
              <a:buFontTx/>
              <a:buNone/>
            </a:pPr>
            <a:r>
              <a:rPr lang="ru-RU" altLang="ru-RU" sz="2000">
                <a:solidFill>
                  <a:srgbClr val="000000"/>
                </a:solidFill>
              </a:rPr>
              <a:t>объект</a:t>
            </a:r>
          </a:p>
          <a:p>
            <a:pPr algn="ctr" eaLnBrk="1" hangingPunct="1">
              <a:lnSpc>
                <a:spcPct val="80000"/>
              </a:lnSpc>
              <a:spcBef>
                <a:spcPts val="600"/>
              </a:spcBef>
              <a:buFontTx/>
              <a:buNone/>
            </a:pPr>
            <a:r>
              <a:rPr lang="ru-RU" altLang="ru-RU" sz="2000" b="1">
                <a:solidFill>
                  <a:srgbClr val="333399"/>
                </a:solidFill>
              </a:rPr>
              <a:t>1 2 3 4</a:t>
            </a:r>
            <a:endParaRPr lang="ru-RU" altLang="ru-RU" sz="1200" b="1">
              <a:solidFill>
                <a:srgbClr val="333399"/>
              </a:solidFill>
            </a:endParaRPr>
          </a:p>
        </p:txBody>
      </p:sp>
      <p:sp>
        <p:nvSpPr>
          <p:cNvPr id="5" name="Стрелка вправо 4"/>
          <p:cNvSpPr/>
          <p:nvPr/>
        </p:nvSpPr>
        <p:spPr bwMode="auto">
          <a:xfrm>
            <a:off x="1901825" y="1620838"/>
            <a:ext cx="369888" cy="244475"/>
          </a:xfrm>
          <a:prstGeom prst="rightArrow">
            <a:avLst/>
          </a:prstGeom>
          <a:solidFill>
            <a:schemeClr val="bg1">
              <a:lumMod val="65000"/>
            </a:schemeClr>
          </a:solidFill>
          <a:ln w="12700" cap="flat" cmpd="sng" algn="ctr">
            <a:noFill/>
            <a:prstDash val="solid"/>
            <a:round/>
            <a:headEnd type="none" w="med" len="med"/>
            <a:tailEnd type="triangle" w="lg" len="lg"/>
          </a:ln>
          <a:effectLst/>
        </p:spPr>
        <p:txBody>
          <a:bodyPr/>
          <a:lstStyle/>
          <a:p>
            <a:pPr>
              <a:defRPr/>
            </a:pPr>
            <a:endParaRPr lang="ru-RU">
              <a:latin typeface="Arial" pitchFamily="34" charset="0"/>
            </a:endParaRPr>
          </a:p>
        </p:txBody>
      </p:sp>
      <p:sp>
        <p:nvSpPr>
          <p:cNvPr id="6" name="Стрелка вправо 5"/>
          <p:cNvSpPr/>
          <p:nvPr/>
        </p:nvSpPr>
        <p:spPr bwMode="auto">
          <a:xfrm>
            <a:off x="6772275" y="1620838"/>
            <a:ext cx="371475" cy="244475"/>
          </a:xfrm>
          <a:prstGeom prst="rightArrow">
            <a:avLst/>
          </a:prstGeom>
          <a:solidFill>
            <a:schemeClr val="bg1">
              <a:lumMod val="65000"/>
            </a:schemeClr>
          </a:solidFill>
          <a:ln w="12700" cap="flat" cmpd="sng" algn="ctr">
            <a:noFill/>
            <a:prstDash val="solid"/>
            <a:round/>
            <a:headEnd type="none" w="med" len="med"/>
            <a:tailEnd type="triangle" w="lg" len="lg"/>
          </a:ln>
          <a:effectLst/>
        </p:spPr>
        <p:txBody>
          <a:bodyPr/>
          <a:lstStyle/>
          <a:p>
            <a:pPr>
              <a:defRPr/>
            </a:pPr>
            <a:endParaRPr lang="ru-RU">
              <a:latin typeface="Arial" pitchFamily="34" charset="0"/>
            </a:endParaRPr>
          </a:p>
        </p:txBody>
      </p:sp>
      <p:sp>
        <p:nvSpPr>
          <p:cNvPr id="7" name="Прямоугольник 6"/>
          <p:cNvSpPr/>
          <p:nvPr/>
        </p:nvSpPr>
        <p:spPr bwMode="auto">
          <a:xfrm>
            <a:off x="2344738" y="960438"/>
            <a:ext cx="4344987" cy="1149350"/>
          </a:xfrm>
          <a:prstGeom prst="rect">
            <a:avLst/>
          </a:prstGeom>
          <a:solidFill>
            <a:srgbClr val="FFFF99"/>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a:lstStyle/>
          <a:p>
            <a:pPr>
              <a:defRPr/>
            </a:pPr>
            <a:r>
              <a:rPr lang="ru-RU">
                <a:latin typeface="Arial" pitchFamily="34" charset="0"/>
              </a:rPr>
              <a:t>алгоритм</a:t>
            </a:r>
          </a:p>
        </p:txBody>
      </p:sp>
      <p:sp>
        <p:nvSpPr>
          <p:cNvPr id="8" name="Прямоугольник 7"/>
          <p:cNvSpPr/>
          <p:nvPr/>
        </p:nvSpPr>
        <p:spPr bwMode="auto">
          <a:xfrm>
            <a:off x="2454275" y="1512888"/>
            <a:ext cx="750888" cy="469900"/>
          </a:xfrm>
          <a:prstGeom prst="rect">
            <a:avLst/>
          </a:prstGeom>
          <a:solidFill>
            <a:srgbClr val="E6E6FF"/>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lIns="0" rIns="0" anchor="ctr"/>
          <a:lstStyle/>
          <a:p>
            <a:pPr algn="ctr">
              <a:defRPr/>
            </a:pPr>
            <a:r>
              <a:rPr lang="ru-RU" dirty="0"/>
              <a:t>шаг 1</a:t>
            </a:r>
          </a:p>
        </p:txBody>
      </p:sp>
      <p:sp>
        <p:nvSpPr>
          <p:cNvPr id="9" name="Стрелка вправо 8"/>
          <p:cNvSpPr/>
          <p:nvPr/>
        </p:nvSpPr>
        <p:spPr bwMode="auto">
          <a:xfrm>
            <a:off x="3482975" y="1620838"/>
            <a:ext cx="371475" cy="244475"/>
          </a:xfrm>
          <a:prstGeom prst="rightArrow">
            <a:avLst/>
          </a:prstGeom>
          <a:solidFill>
            <a:schemeClr val="bg1">
              <a:lumMod val="65000"/>
            </a:schemeClr>
          </a:solidFill>
          <a:ln w="12700" cap="flat" cmpd="sng" algn="ctr">
            <a:noFill/>
            <a:prstDash val="solid"/>
            <a:round/>
            <a:headEnd type="none" w="med" len="med"/>
            <a:tailEnd type="triangle" w="lg" len="lg"/>
          </a:ln>
          <a:effectLst/>
        </p:spPr>
        <p:txBody>
          <a:bodyPr/>
          <a:lstStyle/>
          <a:p>
            <a:pPr>
              <a:defRPr/>
            </a:pPr>
            <a:endParaRPr lang="ru-RU">
              <a:latin typeface="Arial" pitchFamily="34" charset="0"/>
            </a:endParaRPr>
          </a:p>
        </p:txBody>
      </p:sp>
      <p:sp>
        <p:nvSpPr>
          <p:cNvPr id="10" name="Прямоугольник 9"/>
          <p:cNvSpPr/>
          <p:nvPr/>
        </p:nvSpPr>
        <p:spPr bwMode="auto">
          <a:xfrm>
            <a:off x="4132263" y="1512888"/>
            <a:ext cx="752475" cy="469900"/>
          </a:xfrm>
          <a:prstGeom prst="rect">
            <a:avLst/>
          </a:prstGeom>
          <a:solidFill>
            <a:srgbClr val="E6E6FF"/>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lIns="0" rIns="0" anchor="ctr"/>
          <a:lstStyle/>
          <a:p>
            <a:pPr algn="ctr">
              <a:defRPr/>
            </a:pPr>
            <a:r>
              <a:rPr lang="ru-RU" dirty="0"/>
              <a:t>шаг 2</a:t>
            </a:r>
          </a:p>
        </p:txBody>
      </p:sp>
      <p:sp>
        <p:nvSpPr>
          <p:cNvPr id="11" name="Прямоугольник 10"/>
          <p:cNvSpPr/>
          <p:nvPr/>
        </p:nvSpPr>
        <p:spPr bwMode="auto">
          <a:xfrm>
            <a:off x="5811838" y="1512888"/>
            <a:ext cx="752475" cy="469900"/>
          </a:xfrm>
          <a:prstGeom prst="rect">
            <a:avLst/>
          </a:prstGeom>
          <a:solidFill>
            <a:srgbClr val="E6E6FF"/>
          </a:solidFill>
          <a:ln w="12700" cap="flat" cmpd="sng" algn="ctr">
            <a:noFill/>
            <a:prstDash val="solid"/>
            <a:round/>
            <a:headEnd type="none" w="med" len="med"/>
            <a:tailEnd type="triangle" w="lg" len="lg"/>
          </a:ln>
          <a:effectLst>
            <a:outerShdw blurRad="50800" dist="38100" dir="2700000" algn="tl" rotWithShape="0">
              <a:prstClr val="black">
                <a:alpha val="40000"/>
              </a:prstClr>
            </a:outerShdw>
          </a:effectLst>
        </p:spPr>
        <p:txBody>
          <a:bodyPr lIns="0" rIns="0" anchor="ctr"/>
          <a:lstStyle/>
          <a:p>
            <a:pPr algn="ctr">
              <a:defRPr/>
            </a:pPr>
            <a:r>
              <a:rPr lang="ru-RU">
                <a:latin typeface="Arial" pitchFamily="34" charset="0"/>
              </a:rPr>
              <a:t>шаг </a:t>
            </a:r>
            <a:r>
              <a:rPr lang="en-US">
                <a:latin typeface="Arial" pitchFamily="34" charset="0"/>
              </a:rPr>
              <a:t>3</a:t>
            </a:r>
            <a:endParaRPr lang="ru-RU">
              <a:latin typeface="Arial" pitchFamily="34" charset="0"/>
            </a:endParaRPr>
          </a:p>
        </p:txBody>
      </p:sp>
      <p:sp>
        <p:nvSpPr>
          <p:cNvPr id="12" name="Стрелка вправо 11"/>
          <p:cNvSpPr/>
          <p:nvPr/>
        </p:nvSpPr>
        <p:spPr bwMode="auto">
          <a:xfrm>
            <a:off x="5162550" y="1620838"/>
            <a:ext cx="371475" cy="244475"/>
          </a:xfrm>
          <a:prstGeom prst="rightArrow">
            <a:avLst/>
          </a:prstGeom>
          <a:solidFill>
            <a:schemeClr val="bg1">
              <a:lumMod val="65000"/>
            </a:schemeClr>
          </a:solidFill>
          <a:ln w="12700" cap="flat" cmpd="sng" algn="ctr">
            <a:noFill/>
            <a:prstDash val="solid"/>
            <a:round/>
            <a:headEnd type="none" w="med" len="med"/>
            <a:tailEnd type="triangle" w="lg" len="lg"/>
          </a:ln>
          <a:effectLst/>
        </p:spPr>
        <p:txBody>
          <a:bodyPr/>
          <a:lstStyle/>
          <a:p>
            <a:pPr>
              <a:defRPr/>
            </a:pPr>
            <a:endParaRPr lang="ru-RU">
              <a:latin typeface="Arial" pitchFamily="34" charset="0"/>
            </a:endParaRPr>
          </a:p>
        </p:txBody>
      </p:sp>
      <p:sp>
        <p:nvSpPr>
          <p:cNvPr id="13" name="Прямоугольник 12"/>
          <p:cNvSpPr>
            <a:spLocks noChangeArrowheads="1"/>
          </p:cNvSpPr>
          <p:nvPr/>
        </p:nvSpPr>
        <p:spPr bwMode="auto">
          <a:xfrm>
            <a:off x="3187700" y="1325563"/>
            <a:ext cx="9667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80000"/>
              </a:lnSpc>
              <a:spcBef>
                <a:spcPts val="600"/>
              </a:spcBef>
              <a:buFontTx/>
              <a:buNone/>
            </a:pPr>
            <a:r>
              <a:rPr lang="ru-RU" altLang="ru-RU" sz="2000" b="1">
                <a:solidFill>
                  <a:srgbClr val="333399"/>
                </a:solidFill>
              </a:rPr>
              <a:t>2 3 4 5</a:t>
            </a:r>
            <a:endParaRPr lang="ru-RU" altLang="ru-RU" sz="1200" b="1">
              <a:solidFill>
                <a:srgbClr val="333399"/>
              </a:solidFill>
            </a:endParaRPr>
          </a:p>
        </p:txBody>
      </p:sp>
      <p:sp>
        <p:nvSpPr>
          <p:cNvPr id="14" name="Прямоугольник 13"/>
          <p:cNvSpPr>
            <a:spLocks noChangeArrowheads="1"/>
          </p:cNvSpPr>
          <p:nvPr/>
        </p:nvSpPr>
        <p:spPr bwMode="auto">
          <a:xfrm>
            <a:off x="4872038" y="1325563"/>
            <a:ext cx="9667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80000"/>
              </a:lnSpc>
              <a:spcBef>
                <a:spcPts val="600"/>
              </a:spcBef>
              <a:buFontTx/>
              <a:buNone/>
            </a:pPr>
            <a:r>
              <a:rPr lang="en-US" altLang="ru-RU" sz="2000" b="1">
                <a:solidFill>
                  <a:srgbClr val="333399"/>
                </a:solidFill>
              </a:rPr>
              <a:t>5</a:t>
            </a:r>
            <a:r>
              <a:rPr lang="ru-RU" altLang="ru-RU" sz="2000" b="1">
                <a:solidFill>
                  <a:srgbClr val="333399"/>
                </a:solidFill>
              </a:rPr>
              <a:t> </a:t>
            </a:r>
            <a:r>
              <a:rPr lang="en-US" altLang="ru-RU" sz="2000" b="1">
                <a:solidFill>
                  <a:srgbClr val="333399"/>
                </a:solidFill>
              </a:rPr>
              <a:t>4</a:t>
            </a:r>
            <a:r>
              <a:rPr lang="ru-RU" altLang="ru-RU" sz="2000" b="1">
                <a:solidFill>
                  <a:srgbClr val="333399"/>
                </a:solidFill>
              </a:rPr>
              <a:t> </a:t>
            </a:r>
            <a:r>
              <a:rPr lang="en-US" altLang="ru-RU" sz="2000" b="1">
                <a:solidFill>
                  <a:srgbClr val="333399"/>
                </a:solidFill>
              </a:rPr>
              <a:t>3</a:t>
            </a:r>
            <a:r>
              <a:rPr lang="ru-RU" altLang="ru-RU" sz="2000" b="1">
                <a:solidFill>
                  <a:srgbClr val="333399"/>
                </a:solidFill>
              </a:rPr>
              <a:t> </a:t>
            </a:r>
            <a:r>
              <a:rPr lang="en-US" altLang="ru-RU" sz="2000" b="1">
                <a:solidFill>
                  <a:srgbClr val="333399"/>
                </a:solidFill>
              </a:rPr>
              <a:t>2</a:t>
            </a:r>
            <a:endParaRPr lang="ru-RU" altLang="ru-RU" sz="1200" b="1">
              <a:solidFill>
                <a:srgbClr val="333399"/>
              </a:solidFill>
            </a:endParaRPr>
          </a:p>
        </p:txBody>
      </p:sp>
      <p:sp>
        <p:nvSpPr>
          <p:cNvPr id="15" name="Прямоугольник 14"/>
          <p:cNvSpPr>
            <a:spLocks noChangeArrowheads="1"/>
          </p:cNvSpPr>
          <p:nvPr/>
        </p:nvSpPr>
        <p:spPr bwMode="auto">
          <a:xfrm>
            <a:off x="6897688" y="1038225"/>
            <a:ext cx="1857375"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80000"/>
              </a:lnSpc>
              <a:spcBef>
                <a:spcPct val="0"/>
              </a:spcBef>
              <a:buFontTx/>
              <a:buNone/>
            </a:pPr>
            <a:r>
              <a:rPr lang="ru-RU" altLang="ru-RU" sz="2000">
                <a:solidFill>
                  <a:srgbClr val="000000"/>
                </a:solidFill>
              </a:rPr>
              <a:t>дискретный </a:t>
            </a:r>
          </a:p>
          <a:p>
            <a:pPr algn="ctr" eaLnBrk="1" hangingPunct="1">
              <a:lnSpc>
                <a:spcPct val="80000"/>
              </a:lnSpc>
              <a:spcBef>
                <a:spcPct val="0"/>
              </a:spcBef>
              <a:buFontTx/>
              <a:buNone/>
            </a:pPr>
            <a:r>
              <a:rPr lang="ru-RU" altLang="ru-RU" sz="2000">
                <a:solidFill>
                  <a:srgbClr val="000000"/>
                </a:solidFill>
              </a:rPr>
              <a:t>объект</a:t>
            </a:r>
          </a:p>
          <a:p>
            <a:pPr algn="ctr" eaLnBrk="1" hangingPunct="1">
              <a:lnSpc>
                <a:spcPct val="80000"/>
              </a:lnSpc>
              <a:spcBef>
                <a:spcPts val="600"/>
              </a:spcBef>
              <a:buFontTx/>
              <a:buNone/>
            </a:pPr>
            <a:r>
              <a:rPr lang="ru-RU" altLang="ru-RU" sz="2000" b="1">
                <a:solidFill>
                  <a:srgbClr val="333399"/>
                </a:solidFill>
              </a:rPr>
              <a:t>25 16 9 4</a:t>
            </a:r>
            <a:endParaRPr lang="ru-RU" altLang="ru-RU" sz="1200" b="1">
              <a:solidFill>
                <a:srgbClr val="333399"/>
              </a:solidFill>
            </a:endParaRPr>
          </a:p>
        </p:txBody>
      </p:sp>
      <p:sp>
        <p:nvSpPr>
          <p:cNvPr id="16" name="Прямоугольник 15"/>
          <p:cNvSpPr>
            <a:spLocks noChangeArrowheads="1"/>
          </p:cNvSpPr>
          <p:nvPr/>
        </p:nvSpPr>
        <p:spPr bwMode="auto">
          <a:xfrm>
            <a:off x="511175" y="2300288"/>
            <a:ext cx="83343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spcAft>
                <a:spcPts val="1200"/>
              </a:spcAft>
            </a:pPr>
            <a:r>
              <a:rPr lang="ru-RU" altLang="ru-RU" sz="2400">
                <a:solidFill>
                  <a:srgbClr val="000000"/>
                </a:solidFill>
              </a:rPr>
              <a:t>получает на вход дискретный объект</a:t>
            </a:r>
          </a:p>
          <a:p>
            <a:pPr eaLnBrk="1" hangingPunct="1">
              <a:spcBef>
                <a:spcPct val="0"/>
              </a:spcBef>
              <a:spcAft>
                <a:spcPts val="1200"/>
              </a:spcAft>
            </a:pPr>
            <a:r>
              <a:rPr lang="ru-RU" altLang="ru-RU" sz="2400">
                <a:solidFill>
                  <a:srgbClr val="000000"/>
                </a:solidFill>
              </a:rPr>
              <a:t>в результате строит другой дискретный объект (или выдаёт сообщение об ошибке)</a:t>
            </a:r>
          </a:p>
          <a:p>
            <a:pPr eaLnBrk="1" hangingPunct="1">
              <a:spcBef>
                <a:spcPct val="0"/>
              </a:spcBef>
              <a:spcAft>
                <a:spcPts val="1200"/>
              </a:spcAft>
            </a:pPr>
            <a:r>
              <a:rPr lang="ru-RU" altLang="ru-RU" sz="2400">
                <a:solidFill>
                  <a:srgbClr val="000000"/>
                </a:solidFill>
              </a:rPr>
              <a:t>обрабатывает объект по шагам</a:t>
            </a:r>
          </a:p>
          <a:p>
            <a:pPr eaLnBrk="1" hangingPunct="1">
              <a:spcBef>
                <a:spcPct val="0"/>
              </a:spcBef>
              <a:spcAft>
                <a:spcPts val="1200"/>
              </a:spcAft>
            </a:pPr>
            <a:r>
              <a:rPr lang="ru-RU" altLang="ru-RU" sz="2400">
                <a:solidFill>
                  <a:srgbClr val="000000"/>
                </a:solidFill>
              </a:rPr>
              <a:t>на каждом шаге получается новый дискретный объект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dissolve">
                                      <p:cBhvr>
                                        <p:cTn id="12" dur="500"/>
                                        <p:tgtEl>
                                          <p:spTgt spid="16">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6">
                                            <p:txEl>
                                              <p:pRg st="1" end="1"/>
                                            </p:txEl>
                                          </p:spTgt>
                                        </p:tgtEl>
                                        <p:attrNameLst>
                                          <p:attrName>style.visibility</p:attrName>
                                        </p:attrNameLst>
                                      </p:cBhvr>
                                      <p:to>
                                        <p:strVal val="visible"/>
                                      </p:to>
                                    </p:set>
                                    <p:animEffect transition="in" filter="dissolve">
                                      <p:cBhvr>
                                        <p:cTn id="23" dur="500"/>
                                        <p:tgtEl>
                                          <p:spTgt spid="16">
                                            <p:txEl>
                                              <p:pRg st="1" end="1"/>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dissolve">
                                      <p:cBhvr>
                                        <p:cTn id="29" dur="500"/>
                                        <p:tgtEl>
                                          <p:spTgt spid="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6">
                                            <p:txEl>
                                              <p:pRg st="2" end="2"/>
                                            </p:txEl>
                                          </p:spTgt>
                                        </p:tgtEl>
                                        <p:attrNameLst>
                                          <p:attrName>style.visibility</p:attrName>
                                        </p:attrNameLst>
                                      </p:cBhvr>
                                      <p:to>
                                        <p:strVal val="visible"/>
                                      </p:to>
                                    </p:set>
                                    <p:animEffect transition="in" filter="dissolve">
                                      <p:cBhvr>
                                        <p:cTn id="34" dur="500"/>
                                        <p:tgtEl>
                                          <p:spTgt spid="16">
                                            <p:txEl>
                                              <p:pRg st="2" end="2"/>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dissolve">
                                      <p:cBhvr>
                                        <p:cTn id="40" dur="500"/>
                                        <p:tgtEl>
                                          <p:spTgt spid="1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dissolve">
                                      <p:cBhvr>
                                        <p:cTn id="43" dur="500"/>
                                        <p:tgtEl>
                                          <p:spTgt spid="1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6">
                                            <p:txEl>
                                              <p:pRg st="3" end="3"/>
                                            </p:txEl>
                                          </p:spTgt>
                                        </p:tgtEl>
                                        <p:attrNameLst>
                                          <p:attrName>style.visibility</p:attrName>
                                        </p:attrNameLst>
                                      </p:cBhvr>
                                      <p:to>
                                        <p:strVal val="visible"/>
                                      </p:to>
                                    </p:set>
                                    <p:animEffect transition="in" filter="dissolve">
                                      <p:cBhvr>
                                        <p:cTn id="48" dur="500"/>
                                        <p:tgtEl>
                                          <p:spTgt spid="16">
                                            <p:txEl>
                                              <p:pRg st="3" end="3"/>
                                            </p:txEl>
                                          </p:spTgt>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dissolve">
                                      <p:cBhvr>
                                        <p:cTn id="51" dur="500"/>
                                        <p:tgtEl>
                                          <p:spTgt spid="9"/>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dissolve">
                                      <p:cBhvr>
                                        <p:cTn id="54" dur="500"/>
                                        <p:tgtEl>
                                          <p:spTgt spid="13"/>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dissolve">
                                      <p:cBhvr>
                                        <p:cTn id="57" dur="500"/>
                                        <p:tgtEl>
                                          <p:spTgt spid="12"/>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dissolve">
                                      <p:cBhvr>
                                        <p:cTn id="6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Номер слайда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D499E519-7974-493F-8FC7-581D8DF688F9}" type="slidenum">
              <a:rPr lang="ru-RU" altLang="ru-RU" sz="1400" smtClean="0"/>
              <a:pPr eaLnBrk="1" hangingPunct="1">
                <a:spcBef>
                  <a:spcPct val="0"/>
                </a:spcBef>
                <a:buFontTx/>
                <a:buNone/>
              </a:pPr>
              <a:t>60</a:t>
            </a:fld>
            <a:endParaRPr lang="ru-RU" altLang="ru-RU" sz="1400" smtClean="0"/>
          </a:p>
        </p:txBody>
      </p:sp>
      <p:sp>
        <p:nvSpPr>
          <p:cNvPr id="65539" name="Заголовок 5"/>
          <p:cNvSpPr>
            <a:spLocks noGrp="1"/>
          </p:cNvSpPr>
          <p:nvPr>
            <p:ph type="title"/>
          </p:nvPr>
        </p:nvSpPr>
        <p:spPr>
          <a:xfrm>
            <a:off x="311150" y="301625"/>
            <a:ext cx="8375650" cy="471488"/>
          </a:xfrm>
        </p:spPr>
        <p:txBody>
          <a:bodyPr/>
          <a:lstStyle/>
          <a:p>
            <a:r>
              <a:rPr lang="ru-RU" altLang="ru-RU" smtClean="0"/>
              <a:t>Конец фильма</a:t>
            </a:r>
          </a:p>
        </p:txBody>
      </p:sp>
      <p:sp>
        <p:nvSpPr>
          <p:cNvPr id="65540" name="Line 2"/>
          <p:cNvSpPr>
            <a:spLocks noChangeShapeType="1"/>
          </p:cNvSpPr>
          <p:nvPr/>
        </p:nvSpPr>
        <p:spPr bwMode="auto">
          <a:xfrm>
            <a:off x="376238" y="795338"/>
            <a:ext cx="8464550" cy="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65541" name="Прямоугольник 4"/>
          <p:cNvSpPr>
            <a:spLocks noChangeArrowheads="1"/>
          </p:cNvSpPr>
          <p:nvPr/>
        </p:nvSpPr>
        <p:spPr bwMode="auto">
          <a:xfrm>
            <a:off x="161925" y="1676400"/>
            <a:ext cx="882015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ru-RU" altLang="ru-RU" sz="2800" b="1">
                <a:solidFill>
                  <a:srgbClr val="000000"/>
                </a:solidFill>
              </a:rPr>
              <a:t>ПОЛЯКОВ Константин Юрьевич</a:t>
            </a:r>
          </a:p>
          <a:p>
            <a:pPr algn="ctr" eaLnBrk="1" hangingPunct="1">
              <a:spcBef>
                <a:spcPct val="0"/>
              </a:spcBef>
              <a:buFontTx/>
              <a:buNone/>
            </a:pPr>
            <a:r>
              <a:rPr lang="ru-RU" altLang="ru-RU" sz="2800">
                <a:solidFill>
                  <a:srgbClr val="000000"/>
                </a:solidFill>
              </a:rPr>
              <a:t>д.т.н., учитель информатики</a:t>
            </a:r>
            <a:endParaRPr lang="en-US" altLang="ru-RU" sz="2800">
              <a:solidFill>
                <a:srgbClr val="000000"/>
              </a:solidFill>
            </a:endParaRPr>
          </a:p>
          <a:p>
            <a:pPr algn="ctr" eaLnBrk="1" hangingPunct="1">
              <a:spcBef>
                <a:spcPct val="0"/>
              </a:spcBef>
              <a:buFontTx/>
              <a:buNone/>
            </a:pPr>
            <a:r>
              <a:rPr lang="ru-RU" altLang="ru-RU" sz="2800">
                <a:solidFill>
                  <a:srgbClr val="000000"/>
                </a:solidFill>
              </a:rPr>
              <a:t>ГБОУ СОШ № 163, г. Санкт-Петербург</a:t>
            </a:r>
          </a:p>
          <a:p>
            <a:pPr algn="ctr" eaLnBrk="1" hangingPunct="1">
              <a:spcBef>
                <a:spcPct val="0"/>
              </a:spcBef>
              <a:buFontTx/>
              <a:buNone/>
            </a:pPr>
            <a:r>
              <a:rPr lang="en-US" altLang="ru-RU" sz="2800">
                <a:solidFill>
                  <a:srgbClr val="000000"/>
                </a:solidFill>
                <a:hlinkClick r:id="rId3"/>
              </a:rPr>
              <a:t>kpolyakov@mail.ru</a:t>
            </a:r>
            <a:endParaRPr lang="en-US" altLang="ru-RU" sz="2800">
              <a:solidFill>
                <a:srgbClr val="000000"/>
              </a:solidFill>
            </a:endParaRPr>
          </a:p>
          <a:p>
            <a:pPr algn="ctr" eaLnBrk="1" hangingPunct="1">
              <a:spcBef>
                <a:spcPts val="2400"/>
              </a:spcBef>
              <a:buFontTx/>
              <a:buNone/>
            </a:pPr>
            <a:r>
              <a:rPr lang="en-US" altLang="ru-RU" sz="2800">
                <a:solidFill>
                  <a:srgbClr val="000000"/>
                </a:solidFill>
              </a:rPr>
              <a:t> </a:t>
            </a:r>
            <a:r>
              <a:rPr lang="ru-RU" altLang="ru-RU" sz="2800" b="1">
                <a:solidFill>
                  <a:srgbClr val="000000"/>
                </a:solidFill>
              </a:rPr>
              <a:t>ЕРЕМИН Евгений Александрович</a:t>
            </a:r>
            <a:endParaRPr lang="ru-RU" altLang="ru-RU" sz="2800">
              <a:solidFill>
                <a:srgbClr val="000000"/>
              </a:solidFill>
            </a:endParaRPr>
          </a:p>
          <a:p>
            <a:pPr algn="ctr" eaLnBrk="1" hangingPunct="1">
              <a:spcBef>
                <a:spcPct val="0"/>
              </a:spcBef>
              <a:buFontTx/>
              <a:buNone/>
            </a:pPr>
            <a:r>
              <a:rPr lang="ru-RU" altLang="ru-RU" sz="2800">
                <a:solidFill>
                  <a:srgbClr val="000000"/>
                </a:solidFill>
              </a:rPr>
              <a:t>к.ф.-м.н., доцент кафедры мультимедийной дидактики и ИТО ПГГПУ, г. Пермь</a:t>
            </a:r>
          </a:p>
          <a:p>
            <a:pPr algn="ctr" eaLnBrk="1" hangingPunct="1">
              <a:spcBef>
                <a:spcPct val="0"/>
              </a:spcBef>
              <a:buFontTx/>
              <a:buNone/>
            </a:pPr>
            <a:r>
              <a:rPr lang="en-US" altLang="ru-RU" sz="2800">
                <a:solidFill>
                  <a:srgbClr val="000000"/>
                </a:solidFill>
                <a:hlinkClick r:id="rId4"/>
              </a:rPr>
              <a:t>eremin@pspu.ac.ru</a:t>
            </a:r>
            <a:r>
              <a:rPr lang="ru-RU" altLang="ru-RU" sz="2800">
                <a:solidFill>
                  <a:srgbClr val="000000"/>
                </a:solidFill>
              </a:rPr>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Заголовок 1"/>
          <p:cNvSpPr>
            <a:spLocks noGrp="1"/>
          </p:cNvSpPr>
          <p:nvPr>
            <p:ph type="title"/>
          </p:nvPr>
        </p:nvSpPr>
        <p:spPr>
          <a:xfrm>
            <a:off x="311150" y="301625"/>
            <a:ext cx="8375650" cy="471488"/>
          </a:xfrm>
        </p:spPr>
        <p:txBody>
          <a:bodyPr/>
          <a:lstStyle/>
          <a:p>
            <a:r>
              <a:rPr lang="ru-RU" altLang="ru-RU" smtClean="0"/>
              <a:t>Источники иллюстраций</a:t>
            </a:r>
          </a:p>
        </p:txBody>
      </p:sp>
      <p:sp>
        <p:nvSpPr>
          <p:cNvPr id="66563"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03F68211-EEDD-47C3-908D-4336A98C8782}" type="slidenum">
              <a:rPr lang="ru-RU" altLang="ru-RU" sz="1400" smtClean="0"/>
              <a:pPr eaLnBrk="1" hangingPunct="1">
                <a:spcBef>
                  <a:spcPct val="0"/>
                </a:spcBef>
                <a:buFontTx/>
                <a:buNone/>
              </a:pPr>
              <a:t>61</a:t>
            </a:fld>
            <a:endParaRPr lang="ru-RU" altLang="ru-RU" sz="1400" smtClean="0"/>
          </a:p>
        </p:txBody>
      </p:sp>
      <p:sp>
        <p:nvSpPr>
          <p:cNvPr id="66564" name="TextBox 3"/>
          <p:cNvSpPr txBox="1">
            <a:spLocks noChangeArrowheads="1"/>
          </p:cNvSpPr>
          <p:nvPr/>
        </p:nvSpPr>
        <p:spPr bwMode="auto">
          <a:xfrm>
            <a:off x="392113" y="812800"/>
            <a:ext cx="80803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9263" indent="-449263"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AutoNum type="arabicPeriod"/>
            </a:pPr>
            <a:r>
              <a:rPr lang="en-US" altLang="ru-RU" sz="1800">
                <a:hlinkClick r:id="rId2"/>
              </a:rPr>
              <a:t>en.wikipedia.org </a:t>
            </a:r>
            <a:endParaRPr lang="ru-RU" altLang="ru-RU" sz="1800"/>
          </a:p>
          <a:p>
            <a:pPr eaLnBrk="1" hangingPunct="1">
              <a:spcBef>
                <a:spcPct val="0"/>
              </a:spcBef>
              <a:buFontTx/>
              <a:buAutoNum type="arabicPeriod"/>
            </a:pPr>
            <a:r>
              <a:rPr lang="en-US" altLang="ru-RU" sz="1800">
                <a:hlinkClick r:id="rId3"/>
              </a:rPr>
              <a:t>ru.wikipedia.org</a:t>
            </a:r>
            <a:r>
              <a:rPr lang="en-US" altLang="ru-RU" sz="1800"/>
              <a:t> </a:t>
            </a:r>
            <a:endParaRPr lang="ru-RU" altLang="ru-RU" sz="1800"/>
          </a:p>
          <a:p>
            <a:pPr eaLnBrk="1" hangingPunct="1">
              <a:spcBef>
                <a:spcPct val="0"/>
              </a:spcBef>
              <a:buFontTx/>
              <a:buAutoNum type="arabicPeriod"/>
            </a:pPr>
            <a:r>
              <a:rPr lang="ru-RU" altLang="ru-RU" sz="1800"/>
              <a:t>иллюстрации художников издательства «Бином»</a:t>
            </a:r>
          </a:p>
          <a:p>
            <a:pPr eaLnBrk="1" hangingPunct="1">
              <a:spcBef>
                <a:spcPct val="0"/>
              </a:spcBef>
              <a:buFontTx/>
              <a:buAutoNum type="arabicPeriod"/>
            </a:pPr>
            <a:r>
              <a:rPr lang="ru-RU" altLang="ru-RU" sz="1800"/>
              <a:t>авторские материалы</a:t>
            </a:r>
            <a:endParaRPr lang="en-US" altLang="ru-RU" sz="1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1"/>
          <p:cNvSpPr>
            <a:spLocks noGrp="1"/>
          </p:cNvSpPr>
          <p:nvPr>
            <p:ph type="title"/>
          </p:nvPr>
        </p:nvSpPr>
        <p:spPr>
          <a:xfrm>
            <a:off x="311150" y="301625"/>
            <a:ext cx="8375650" cy="471488"/>
          </a:xfrm>
        </p:spPr>
        <p:txBody>
          <a:bodyPr/>
          <a:lstStyle/>
          <a:p>
            <a:r>
              <a:rPr lang="ru-RU" altLang="ru-RU" smtClean="0"/>
              <a:t>Как работает алгоритм?</a:t>
            </a:r>
          </a:p>
        </p:txBody>
      </p:sp>
      <p:sp>
        <p:nvSpPr>
          <p:cNvPr id="11267"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A2A411CA-F19D-4BA8-9FB0-5F3FFD1A26B4}" type="slidenum">
              <a:rPr lang="ru-RU" altLang="ru-RU" sz="1400" smtClean="0"/>
              <a:pPr eaLnBrk="1" hangingPunct="1">
                <a:spcBef>
                  <a:spcPct val="0"/>
                </a:spcBef>
                <a:buFontTx/>
                <a:buNone/>
              </a:pPr>
              <a:t>7</a:t>
            </a:fld>
            <a:endParaRPr lang="ru-RU" altLang="ru-RU" sz="1400" smtClean="0"/>
          </a:p>
        </p:txBody>
      </p:sp>
      <p:sp>
        <p:nvSpPr>
          <p:cNvPr id="11268"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pSp>
        <p:nvGrpSpPr>
          <p:cNvPr id="11269" name="Group 1"/>
          <p:cNvGrpSpPr>
            <a:grpSpLocks noChangeAspect="1"/>
          </p:cNvGrpSpPr>
          <p:nvPr/>
        </p:nvGrpSpPr>
        <p:grpSpPr bwMode="auto">
          <a:xfrm>
            <a:off x="811213" y="941388"/>
            <a:ext cx="7521575" cy="1116012"/>
            <a:chOff x="1777" y="4011"/>
            <a:chExt cx="6963" cy="1033"/>
          </a:xfrm>
        </p:grpSpPr>
        <p:sp>
          <p:nvSpPr>
            <p:cNvPr id="11283" name="Text Box 10"/>
            <p:cNvSpPr txBox="1">
              <a:spLocks noChangeArrowheads="1"/>
            </p:cNvSpPr>
            <p:nvPr/>
          </p:nvSpPr>
          <p:spPr bwMode="auto">
            <a:xfrm>
              <a:off x="2973" y="4474"/>
              <a:ext cx="76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2000" b="1">
                  <a:solidFill>
                    <a:srgbClr val="0000FF"/>
                  </a:solidFill>
                  <a:latin typeface="Courier New" pitchFamily="49" charset="0"/>
                  <a:ea typeface="Calibri" pitchFamily="34" charset="0"/>
                  <a:cs typeface="Courier New" pitchFamily="49" charset="0"/>
                </a:rPr>
                <a:t>муха</a:t>
              </a:r>
              <a:endParaRPr lang="ru-RU" altLang="ru-RU" sz="3600">
                <a:solidFill>
                  <a:srgbClr val="0000FF"/>
                </a:solidFill>
                <a:ea typeface="Calibri" pitchFamily="34" charset="0"/>
                <a:cs typeface="Courier New" pitchFamily="49" charset="0"/>
              </a:endParaRPr>
            </a:p>
          </p:txBody>
        </p:sp>
        <p:sp>
          <p:nvSpPr>
            <p:cNvPr id="11284" name="Text Box 9"/>
            <p:cNvSpPr txBox="1">
              <a:spLocks noChangeArrowheads="1"/>
            </p:cNvSpPr>
            <p:nvPr/>
          </p:nvSpPr>
          <p:spPr bwMode="auto">
            <a:xfrm>
              <a:off x="6618" y="4469"/>
              <a:ext cx="83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2000" b="1">
                  <a:solidFill>
                    <a:srgbClr val="FF0000"/>
                  </a:solidFill>
                  <a:latin typeface="Courier New" pitchFamily="49" charset="0"/>
                  <a:ea typeface="Calibri" pitchFamily="34" charset="0"/>
                  <a:cs typeface="Courier New" pitchFamily="49" charset="0"/>
                </a:rPr>
                <a:t>слон</a:t>
              </a:r>
              <a:endParaRPr lang="ru-RU" altLang="ru-RU" sz="3600">
                <a:solidFill>
                  <a:srgbClr val="FF0000"/>
                </a:solidFill>
                <a:ea typeface="Calibri" pitchFamily="34" charset="0"/>
                <a:cs typeface="Courier New" pitchFamily="49" charset="0"/>
              </a:endParaRPr>
            </a:p>
          </p:txBody>
        </p:sp>
        <p:sp>
          <p:nvSpPr>
            <p:cNvPr id="22536" name="Text Box 8"/>
            <p:cNvSpPr txBox="1">
              <a:spLocks noChangeArrowheads="1"/>
            </p:cNvSpPr>
            <p:nvPr/>
          </p:nvSpPr>
          <p:spPr bwMode="auto">
            <a:xfrm>
              <a:off x="4433" y="4203"/>
              <a:ext cx="1512" cy="841"/>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lIns="0" tIns="0" rIns="0" bIns="0" anchor="ctr"/>
            <a:lstStyle/>
            <a:p>
              <a:pPr algn="ctr" eaLnBrk="0" hangingPunct="0">
                <a:defRPr/>
              </a:pPr>
              <a:r>
                <a:rPr lang="ru-RU" sz="2000" b="1">
                  <a:latin typeface="Courier New" pitchFamily="49" charset="0"/>
                  <a:ea typeface="Calibri" pitchFamily="34" charset="0"/>
                  <a:cs typeface="Courier New" pitchFamily="49" charset="0"/>
                </a:rPr>
                <a:t>алгоритм</a:t>
              </a:r>
              <a:endParaRPr lang="ru-RU" sz="3600">
                <a:latin typeface="Arial" pitchFamily="34" charset="0"/>
                <a:ea typeface="Calibri" pitchFamily="34" charset="0"/>
                <a:cs typeface="Courier New" pitchFamily="49" charset="0"/>
              </a:endParaRPr>
            </a:p>
          </p:txBody>
        </p:sp>
        <p:sp>
          <p:nvSpPr>
            <p:cNvPr id="22535" name="AutoShape 7"/>
            <p:cNvSpPr>
              <a:spLocks noChangeArrowheads="1"/>
            </p:cNvSpPr>
            <p:nvPr/>
          </p:nvSpPr>
          <p:spPr bwMode="auto">
            <a:xfrm>
              <a:off x="3693" y="4516"/>
              <a:ext cx="747" cy="216"/>
            </a:xfrm>
            <a:prstGeom prst="rightArrow">
              <a:avLst>
                <a:gd name="adj1" fmla="val 50000"/>
                <a:gd name="adj2" fmla="val 71760"/>
              </a:avLst>
            </a:prstGeom>
            <a:solidFill>
              <a:schemeClr val="bg1">
                <a:lumMod val="50000"/>
              </a:schemeClr>
            </a:solidFill>
            <a:ln w="9525">
              <a:noFill/>
              <a:miter lim="800000"/>
              <a:headEnd/>
              <a:tailEnd/>
            </a:ln>
          </p:spPr>
          <p:txBody>
            <a:bodyPr/>
            <a:lstStyle/>
            <a:p>
              <a:pPr>
                <a:defRPr/>
              </a:pPr>
              <a:endParaRPr lang="ru-RU" sz="3600">
                <a:latin typeface="Arial" pitchFamily="34" charset="0"/>
              </a:endParaRPr>
            </a:p>
          </p:txBody>
        </p:sp>
        <p:sp>
          <p:nvSpPr>
            <p:cNvPr id="22534" name="AutoShape 6"/>
            <p:cNvSpPr>
              <a:spLocks noChangeArrowheads="1"/>
            </p:cNvSpPr>
            <p:nvPr/>
          </p:nvSpPr>
          <p:spPr bwMode="auto">
            <a:xfrm>
              <a:off x="5976" y="4516"/>
              <a:ext cx="748" cy="216"/>
            </a:xfrm>
            <a:prstGeom prst="rightArrow">
              <a:avLst>
                <a:gd name="adj1" fmla="val 50000"/>
                <a:gd name="adj2" fmla="val 71760"/>
              </a:avLst>
            </a:prstGeom>
            <a:solidFill>
              <a:schemeClr val="bg1">
                <a:lumMod val="50000"/>
              </a:schemeClr>
            </a:solidFill>
            <a:ln w="9525">
              <a:noFill/>
              <a:miter lim="800000"/>
              <a:headEnd/>
              <a:tailEnd/>
            </a:ln>
          </p:spPr>
          <p:txBody>
            <a:bodyPr/>
            <a:lstStyle/>
            <a:p>
              <a:pPr>
                <a:defRPr/>
              </a:pPr>
              <a:endParaRPr lang="ru-RU" sz="3600">
                <a:latin typeface="Arial" pitchFamily="34" charset="0"/>
              </a:endParaRPr>
            </a:p>
          </p:txBody>
        </p:sp>
        <p:sp>
          <p:nvSpPr>
            <p:cNvPr id="11288" name="Freeform 5"/>
            <p:cNvSpPr>
              <a:spLocks/>
            </p:cNvSpPr>
            <p:nvPr/>
          </p:nvSpPr>
          <p:spPr bwMode="auto">
            <a:xfrm>
              <a:off x="6945" y="4289"/>
              <a:ext cx="1624" cy="235"/>
            </a:xfrm>
            <a:custGeom>
              <a:avLst/>
              <a:gdLst>
                <a:gd name="T0" fmla="*/ 0 w 1624"/>
                <a:gd name="T1" fmla="*/ 235 h 235"/>
                <a:gd name="T2" fmla="*/ 235 w 1624"/>
                <a:gd name="T3" fmla="*/ 0 h 235"/>
                <a:gd name="T4" fmla="*/ 1624 w 1624"/>
                <a:gd name="T5" fmla="*/ 0 h 235"/>
                <a:gd name="T6" fmla="*/ 0 60000 65536"/>
                <a:gd name="T7" fmla="*/ 0 60000 65536"/>
                <a:gd name="T8" fmla="*/ 0 60000 65536"/>
                <a:gd name="T9" fmla="*/ 0 w 1624"/>
                <a:gd name="T10" fmla="*/ 0 h 235"/>
                <a:gd name="T11" fmla="*/ 1624 w 1624"/>
                <a:gd name="T12" fmla="*/ 235 h 235"/>
              </a:gdLst>
              <a:ahLst/>
              <a:cxnLst>
                <a:cxn ang="T6">
                  <a:pos x="T0" y="T1"/>
                </a:cxn>
                <a:cxn ang="T7">
                  <a:pos x="T2" y="T3"/>
                </a:cxn>
                <a:cxn ang="T8">
                  <a:pos x="T4" y="T5"/>
                </a:cxn>
              </a:cxnLst>
              <a:rect l="T9" t="T10" r="T11" b="T12"/>
              <a:pathLst>
                <a:path w="1624" h="235">
                  <a:moveTo>
                    <a:pt x="0" y="235"/>
                  </a:moveTo>
                  <a:lnTo>
                    <a:pt x="235" y="0"/>
                  </a:lnTo>
                  <a:lnTo>
                    <a:pt x="1624"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89" name="Freeform 4"/>
            <p:cNvSpPr>
              <a:spLocks/>
            </p:cNvSpPr>
            <p:nvPr/>
          </p:nvSpPr>
          <p:spPr bwMode="auto">
            <a:xfrm flipH="1">
              <a:off x="1859" y="4289"/>
              <a:ext cx="1624" cy="235"/>
            </a:xfrm>
            <a:custGeom>
              <a:avLst/>
              <a:gdLst>
                <a:gd name="T0" fmla="*/ 0 w 1624"/>
                <a:gd name="T1" fmla="*/ 235 h 235"/>
                <a:gd name="T2" fmla="*/ 235 w 1624"/>
                <a:gd name="T3" fmla="*/ 0 h 235"/>
                <a:gd name="T4" fmla="*/ 1624 w 1624"/>
                <a:gd name="T5" fmla="*/ 0 h 235"/>
                <a:gd name="T6" fmla="*/ 0 60000 65536"/>
                <a:gd name="T7" fmla="*/ 0 60000 65536"/>
                <a:gd name="T8" fmla="*/ 0 60000 65536"/>
                <a:gd name="T9" fmla="*/ 0 w 1624"/>
                <a:gd name="T10" fmla="*/ 0 h 235"/>
                <a:gd name="T11" fmla="*/ 1624 w 1624"/>
                <a:gd name="T12" fmla="*/ 235 h 235"/>
              </a:gdLst>
              <a:ahLst/>
              <a:cxnLst>
                <a:cxn ang="T6">
                  <a:pos x="T0" y="T1"/>
                </a:cxn>
                <a:cxn ang="T7">
                  <a:pos x="T2" y="T3"/>
                </a:cxn>
                <a:cxn ang="T8">
                  <a:pos x="T4" y="T5"/>
                </a:cxn>
              </a:cxnLst>
              <a:rect l="T9" t="T10" r="T11" b="T12"/>
              <a:pathLst>
                <a:path w="1624" h="235">
                  <a:moveTo>
                    <a:pt x="0" y="235"/>
                  </a:moveTo>
                  <a:lnTo>
                    <a:pt x="235" y="0"/>
                  </a:lnTo>
                  <a:lnTo>
                    <a:pt x="1624"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90" name="Text Box 3"/>
            <p:cNvSpPr txBox="1">
              <a:spLocks noChangeArrowheads="1"/>
            </p:cNvSpPr>
            <p:nvPr/>
          </p:nvSpPr>
          <p:spPr bwMode="auto">
            <a:xfrm>
              <a:off x="1777" y="4011"/>
              <a:ext cx="162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2000">
                  <a:ea typeface="Calibri" pitchFamily="34" charset="0"/>
                  <a:cs typeface="Courier New" pitchFamily="49" charset="0"/>
                </a:rPr>
                <a:t>входное слово</a:t>
              </a:r>
              <a:endParaRPr lang="ru-RU" altLang="ru-RU" sz="3600">
                <a:ea typeface="Calibri" pitchFamily="34" charset="0"/>
                <a:cs typeface="Courier New" pitchFamily="49" charset="0"/>
              </a:endParaRPr>
            </a:p>
          </p:txBody>
        </p:sp>
        <p:sp>
          <p:nvSpPr>
            <p:cNvPr id="11291" name="Text Box 2"/>
            <p:cNvSpPr txBox="1">
              <a:spLocks noChangeArrowheads="1"/>
            </p:cNvSpPr>
            <p:nvPr/>
          </p:nvSpPr>
          <p:spPr bwMode="auto">
            <a:xfrm>
              <a:off x="7118" y="4011"/>
              <a:ext cx="162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2000">
                  <a:ea typeface="Calibri" pitchFamily="34" charset="0"/>
                  <a:cs typeface="Courier New" pitchFamily="49" charset="0"/>
                </a:rPr>
                <a:t>выходное слово</a:t>
              </a:r>
              <a:endParaRPr lang="ru-RU" altLang="ru-RU" sz="3600">
                <a:ea typeface="Calibri" pitchFamily="34" charset="0"/>
                <a:cs typeface="Courier New" pitchFamily="49" charset="0"/>
              </a:endParaRPr>
            </a:p>
          </p:txBody>
        </p:sp>
      </p:grpSp>
      <p:grpSp>
        <p:nvGrpSpPr>
          <p:cNvPr id="3" name="Group 34"/>
          <p:cNvGrpSpPr>
            <a:grpSpLocks/>
          </p:cNvGrpSpPr>
          <p:nvPr/>
        </p:nvGrpSpPr>
        <p:grpSpPr bwMode="auto">
          <a:xfrm>
            <a:off x="1166813" y="2185988"/>
            <a:ext cx="6810375" cy="663575"/>
            <a:chOff x="464" y="2126"/>
            <a:chExt cx="4290" cy="418"/>
          </a:xfrm>
        </p:grpSpPr>
        <p:sp>
          <p:nvSpPr>
            <p:cNvPr id="17" name="Text Box 32"/>
            <p:cNvSpPr txBox="1">
              <a:spLocks noChangeArrowheads="1"/>
            </p:cNvSpPr>
            <p:nvPr/>
          </p:nvSpPr>
          <p:spPr bwMode="auto">
            <a:xfrm>
              <a:off x="782" y="2189"/>
              <a:ext cx="3972" cy="291"/>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a:latin typeface="Arial" pitchFamily="34" charset="0"/>
                </a:rPr>
                <a:t>  Любой алгоритм определяет функцию!</a:t>
              </a:r>
            </a:p>
          </p:txBody>
        </p:sp>
        <p:sp>
          <p:nvSpPr>
            <p:cNvPr id="11282"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4400">
                  <a:solidFill>
                    <a:schemeClr val="bg1"/>
                  </a:solidFill>
                  <a:latin typeface="Arial Black" pitchFamily="34" charset="0"/>
                </a:rPr>
                <a:t>!</a:t>
              </a:r>
            </a:p>
          </p:txBody>
        </p:sp>
      </p:grpSp>
      <p:sp>
        <p:nvSpPr>
          <p:cNvPr id="11271" name="Прямоугольник 18"/>
          <p:cNvSpPr>
            <a:spLocks noChangeArrowheads="1"/>
          </p:cNvSpPr>
          <p:nvPr/>
        </p:nvSpPr>
        <p:spPr bwMode="auto">
          <a:xfrm>
            <a:off x="1843088" y="2838450"/>
            <a:ext cx="6819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solidFill>
                  <a:srgbClr val="000000"/>
                </a:solidFill>
              </a:rPr>
              <a:t>т.е. правило преобразования входа в выход</a:t>
            </a:r>
            <a:endParaRPr lang="ru-RU" altLang="ru-RU" sz="2400"/>
          </a:p>
        </p:txBody>
      </p:sp>
      <p:sp>
        <p:nvSpPr>
          <p:cNvPr id="11272" name="Прямоугольник 19"/>
          <p:cNvSpPr>
            <a:spLocks noChangeArrowheads="1"/>
          </p:cNvSpPr>
          <p:nvPr/>
        </p:nvSpPr>
        <p:spPr bwMode="auto">
          <a:xfrm>
            <a:off x="512763" y="3252788"/>
            <a:ext cx="82343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solidFill>
                  <a:srgbClr val="000000"/>
                </a:solidFill>
              </a:rPr>
              <a:t>Функция не определена </a:t>
            </a:r>
            <a:r>
              <a:rPr lang="ru-RU" altLang="ru-RU" sz="2400">
                <a:solidFill>
                  <a:srgbClr val="000000"/>
                </a:solidFill>
                <a:sym typeface="Symbol" pitchFamily="18" charset="2"/>
              </a:rPr>
              <a:t> </a:t>
            </a:r>
            <a:r>
              <a:rPr lang="ru-RU" altLang="ru-RU" sz="2400">
                <a:solidFill>
                  <a:srgbClr val="000000"/>
                </a:solidFill>
              </a:rPr>
              <a:t>алгоритм зацикливается или завершается аварийно.</a:t>
            </a:r>
            <a:endParaRPr lang="ru-RU" altLang="ru-RU" sz="2400"/>
          </a:p>
        </p:txBody>
      </p:sp>
      <p:sp>
        <p:nvSpPr>
          <p:cNvPr id="22546" name="Rectangle 18"/>
          <p:cNvSpPr>
            <a:spLocks noChangeArrowheads="1"/>
          </p:cNvSpPr>
          <p:nvPr/>
        </p:nvSpPr>
        <p:spPr bwMode="auto">
          <a:xfrm>
            <a:off x="904875" y="4211638"/>
            <a:ext cx="3159125" cy="831850"/>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indent="90488" eaLnBrk="0" hangingPunct="0">
              <a:defRPr/>
            </a:pPr>
            <a:r>
              <a:rPr lang="ru-RU" sz="2400" b="1" dirty="0">
                <a:latin typeface="Courier New" pitchFamily="49" charset="0"/>
                <a:ea typeface="Calibri" pitchFamily="34" charset="0"/>
                <a:cs typeface="Courier New" pitchFamily="49" charset="0"/>
              </a:rPr>
              <a:t>ввод </a:t>
            </a:r>
            <a:r>
              <a:rPr lang="en-US" sz="2400" b="1" dirty="0">
                <a:latin typeface="Courier New" pitchFamily="49" charset="0"/>
                <a:ea typeface="Calibri" pitchFamily="34" charset="0"/>
                <a:cs typeface="Courier New" pitchFamily="49" charset="0"/>
              </a:rPr>
              <a:t>a, b</a:t>
            </a:r>
          </a:p>
          <a:p>
            <a:pPr indent="90488" eaLnBrk="0" hangingPunct="0">
              <a:defRPr/>
            </a:pPr>
            <a:r>
              <a:rPr lang="ru-RU" sz="2400" b="1" dirty="0">
                <a:latin typeface="Courier New" pitchFamily="49" charset="0"/>
                <a:ea typeface="Calibri" pitchFamily="34" charset="0"/>
                <a:cs typeface="Courier New" pitchFamily="49" charset="0"/>
              </a:rPr>
              <a:t>вывод </a:t>
            </a:r>
            <a:r>
              <a:rPr lang="en-US" sz="2400" b="1" dirty="0">
                <a:latin typeface="Courier New" pitchFamily="49" charset="0"/>
                <a:ea typeface="Calibri" pitchFamily="34" charset="0"/>
                <a:cs typeface="Courier New" pitchFamily="49" charset="0"/>
              </a:rPr>
              <a:t>a*</a:t>
            </a:r>
            <a:r>
              <a:rPr lang="en-US" sz="2400" b="1" dirty="0" err="1">
                <a:solidFill>
                  <a:srgbClr val="0000FF"/>
                </a:solidFill>
                <a:latin typeface="Courier New" pitchFamily="49" charset="0"/>
                <a:ea typeface="Calibri" pitchFamily="34" charset="0"/>
                <a:cs typeface="Courier New" pitchFamily="49" charset="0"/>
              </a:rPr>
              <a:t>sqrt</a:t>
            </a:r>
            <a:r>
              <a:rPr lang="en-US" sz="2400" b="1" dirty="0">
                <a:latin typeface="Courier New" pitchFamily="49" charset="0"/>
                <a:ea typeface="Calibri" pitchFamily="34" charset="0"/>
                <a:cs typeface="Courier New" pitchFamily="49" charset="0"/>
              </a:rPr>
              <a:t>(b)</a:t>
            </a:r>
            <a:r>
              <a:rPr lang="ru-RU" sz="2400" b="1" dirty="0">
                <a:latin typeface="Courier New" pitchFamily="49" charset="0"/>
                <a:ea typeface="Calibri" pitchFamily="34" charset="0"/>
                <a:cs typeface="Courier New" pitchFamily="49" charset="0"/>
              </a:rPr>
              <a:t> </a:t>
            </a:r>
          </a:p>
        </p:txBody>
      </p:sp>
      <p:sp>
        <p:nvSpPr>
          <p:cNvPr id="22" name="Rectangle 18"/>
          <p:cNvSpPr>
            <a:spLocks noChangeArrowheads="1"/>
          </p:cNvSpPr>
          <p:nvPr/>
        </p:nvSpPr>
        <p:spPr bwMode="auto">
          <a:xfrm>
            <a:off x="904875" y="5181600"/>
            <a:ext cx="3168650" cy="1200150"/>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indent="90488" eaLnBrk="0" hangingPunct="0">
              <a:defRPr/>
            </a:pPr>
            <a:r>
              <a:rPr lang="ru-RU" sz="2400" b="1">
                <a:latin typeface="Courier New" pitchFamily="49" charset="0"/>
                <a:ea typeface="Times New Roman" pitchFamily="18" charset="0"/>
                <a:cs typeface="Courier New" pitchFamily="49" charset="0"/>
              </a:rPr>
              <a:t>ввод </a:t>
            </a:r>
            <a:r>
              <a:rPr lang="en-US" sz="2400" b="1">
                <a:latin typeface="Courier New" pitchFamily="49" charset="0"/>
                <a:ea typeface="Times New Roman" pitchFamily="18" charset="0"/>
                <a:cs typeface="Courier New" pitchFamily="49" charset="0"/>
              </a:rPr>
              <a:t>a</a:t>
            </a:r>
          </a:p>
          <a:p>
            <a:pPr indent="90488" eaLnBrk="0" hangingPunct="0">
              <a:defRPr/>
            </a:pPr>
            <a:r>
              <a:rPr lang="ru-RU" sz="2400" b="1">
                <a:latin typeface="Courier New" pitchFamily="49" charset="0"/>
                <a:ea typeface="Times New Roman" pitchFamily="18" charset="0"/>
                <a:cs typeface="Courier New" pitchFamily="49" charset="0"/>
              </a:rPr>
              <a:t>нц пока да</a:t>
            </a:r>
            <a:endParaRPr lang="ru-RU" sz="2400" b="1">
              <a:latin typeface="Courier New" pitchFamily="49" charset="0"/>
              <a:ea typeface="Calibri" pitchFamily="34" charset="0"/>
              <a:cs typeface="Courier New" pitchFamily="49" charset="0"/>
            </a:endParaRPr>
          </a:p>
          <a:p>
            <a:pPr indent="90488" eaLnBrk="0" hangingPunct="0">
              <a:defRPr/>
            </a:pPr>
            <a:r>
              <a:rPr lang="ru-RU" sz="2400" b="1">
                <a:latin typeface="Courier New" pitchFamily="49" charset="0"/>
                <a:ea typeface="Calibri" pitchFamily="34" charset="0"/>
                <a:cs typeface="Courier New" pitchFamily="49" charset="0"/>
              </a:rPr>
              <a:t>кц </a:t>
            </a:r>
            <a:endParaRPr lang="ru-RU" sz="2400" b="1">
              <a:latin typeface="Courier New" pitchFamily="49" charset="0"/>
              <a:cs typeface="Courier New" pitchFamily="49" charset="0"/>
            </a:endParaRPr>
          </a:p>
        </p:txBody>
      </p:sp>
      <p:sp>
        <p:nvSpPr>
          <p:cNvPr id="23" name="AutoShape 6"/>
          <p:cNvSpPr>
            <a:spLocks noChangeArrowheads="1"/>
          </p:cNvSpPr>
          <p:nvPr/>
        </p:nvSpPr>
        <p:spPr bwMode="auto">
          <a:xfrm>
            <a:off x="4178300" y="4540250"/>
            <a:ext cx="485775" cy="233363"/>
          </a:xfrm>
          <a:prstGeom prst="rightArrow">
            <a:avLst>
              <a:gd name="adj1" fmla="val 50000"/>
              <a:gd name="adj2" fmla="val 71760"/>
            </a:avLst>
          </a:prstGeom>
          <a:solidFill>
            <a:schemeClr val="bg1">
              <a:lumMod val="50000"/>
            </a:schemeClr>
          </a:solidFill>
          <a:ln w="9525">
            <a:noFill/>
            <a:miter lim="800000"/>
            <a:headEnd/>
            <a:tailEnd/>
          </a:ln>
        </p:spPr>
        <p:txBody>
          <a:bodyPr/>
          <a:lstStyle/>
          <a:p>
            <a:pPr>
              <a:defRPr/>
            </a:pPr>
            <a:endParaRPr lang="ru-RU" sz="3600">
              <a:latin typeface="Arial" pitchFamily="34" charset="0"/>
            </a:endParaRPr>
          </a:p>
        </p:txBody>
      </p:sp>
      <p:sp>
        <p:nvSpPr>
          <p:cNvPr id="24" name="Прямоугольник 23"/>
          <p:cNvSpPr>
            <a:spLocks noChangeArrowheads="1"/>
          </p:cNvSpPr>
          <p:nvPr/>
        </p:nvSpPr>
        <p:spPr bwMode="auto">
          <a:xfrm>
            <a:off x="4929188" y="4414838"/>
            <a:ext cx="908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ru-RU" sz="2400" b="1">
                <a:solidFill>
                  <a:srgbClr val="000000"/>
                </a:solidFill>
                <a:latin typeface="Courier New" pitchFamily="49" charset="0"/>
                <a:cs typeface="Courier New" pitchFamily="49" charset="0"/>
              </a:rPr>
              <a:t>b</a:t>
            </a:r>
            <a:r>
              <a:rPr lang="en-US" altLang="ru-RU" sz="2400" b="1">
                <a:solidFill>
                  <a:srgbClr val="000000"/>
                </a:solidFill>
                <a:cs typeface="Courier New" pitchFamily="49" charset="0"/>
              </a:rPr>
              <a:t> </a:t>
            </a:r>
            <a:r>
              <a:rPr lang="en-US" altLang="ru-RU" sz="2400" b="1">
                <a:solidFill>
                  <a:srgbClr val="000000"/>
                </a:solidFill>
                <a:latin typeface="Courier New" pitchFamily="49" charset="0"/>
                <a:cs typeface="Courier New" pitchFamily="49" charset="0"/>
              </a:rPr>
              <a:t>&lt;</a:t>
            </a:r>
            <a:r>
              <a:rPr lang="en-US" altLang="ru-RU" sz="2400" b="1">
                <a:solidFill>
                  <a:srgbClr val="000000"/>
                </a:solidFill>
                <a:cs typeface="Courier New" pitchFamily="49" charset="0"/>
              </a:rPr>
              <a:t> </a:t>
            </a:r>
            <a:r>
              <a:rPr lang="en-US" altLang="ru-RU" sz="2400" b="1">
                <a:solidFill>
                  <a:srgbClr val="000000"/>
                </a:solidFill>
                <a:latin typeface="Courier New" pitchFamily="49" charset="0"/>
                <a:cs typeface="Courier New" pitchFamily="49" charset="0"/>
              </a:rPr>
              <a:t>0</a:t>
            </a:r>
            <a:endParaRPr lang="ru-RU" altLang="ru-RU" sz="1800" b="1">
              <a:latin typeface="Courier New" pitchFamily="49" charset="0"/>
              <a:cs typeface="Courier New" pitchFamily="49" charset="0"/>
            </a:endParaRPr>
          </a:p>
        </p:txBody>
      </p:sp>
      <p:sp>
        <p:nvSpPr>
          <p:cNvPr id="25" name="AutoShape 6"/>
          <p:cNvSpPr>
            <a:spLocks noChangeArrowheads="1"/>
          </p:cNvSpPr>
          <p:nvPr/>
        </p:nvSpPr>
        <p:spPr bwMode="auto">
          <a:xfrm>
            <a:off x="4178300" y="5629275"/>
            <a:ext cx="485775" cy="233363"/>
          </a:xfrm>
          <a:prstGeom prst="rightArrow">
            <a:avLst>
              <a:gd name="adj1" fmla="val 50000"/>
              <a:gd name="adj2" fmla="val 71760"/>
            </a:avLst>
          </a:prstGeom>
          <a:solidFill>
            <a:schemeClr val="bg1">
              <a:lumMod val="50000"/>
            </a:schemeClr>
          </a:solidFill>
          <a:ln w="9525">
            <a:noFill/>
            <a:miter lim="800000"/>
            <a:headEnd/>
            <a:tailEnd/>
          </a:ln>
        </p:spPr>
        <p:txBody>
          <a:bodyPr/>
          <a:lstStyle/>
          <a:p>
            <a:pPr>
              <a:defRPr/>
            </a:pPr>
            <a:endParaRPr lang="ru-RU" sz="3600">
              <a:latin typeface="Arial" pitchFamily="34" charset="0"/>
            </a:endParaRPr>
          </a:p>
        </p:txBody>
      </p:sp>
      <p:sp>
        <p:nvSpPr>
          <p:cNvPr id="26" name="Прямоугольник 25"/>
          <p:cNvSpPr>
            <a:spLocks noChangeArrowheads="1"/>
          </p:cNvSpPr>
          <p:nvPr/>
        </p:nvSpPr>
        <p:spPr bwMode="auto">
          <a:xfrm>
            <a:off x="4921250" y="5497513"/>
            <a:ext cx="16970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solidFill>
                  <a:srgbClr val="000000"/>
                </a:solidFill>
                <a:cs typeface="Courier New" pitchFamily="49" charset="0"/>
              </a:rPr>
              <a:t>для всех </a:t>
            </a:r>
            <a:r>
              <a:rPr lang="en-US" altLang="ru-RU" sz="2400" b="1">
                <a:solidFill>
                  <a:srgbClr val="000000"/>
                </a:solidFill>
                <a:latin typeface="Courier New" pitchFamily="49" charset="0"/>
                <a:cs typeface="Courier New" pitchFamily="49" charset="0"/>
              </a:rPr>
              <a:t>a</a:t>
            </a:r>
            <a:endParaRPr lang="ru-RU" altLang="ru-RU" sz="1800" b="1">
              <a:latin typeface="Courier New" pitchFamily="49" charset="0"/>
              <a:cs typeface="Courier New" pitchFamily="49" charset="0"/>
            </a:endParaRPr>
          </a:p>
        </p:txBody>
      </p:sp>
      <p:sp>
        <p:nvSpPr>
          <p:cNvPr id="27" name="Плюс 26"/>
          <p:cNvSpPr/>
          <p:nvPr/>
        </p:nvSpPr>
        <p:spPr bwMode="auto">
          <a:xfrm rot="18955600">
            <a:off x="4508500" y="5453063"/>
            <a:ext cx="585788" cy="585787"/>
          </a:xfrm>
          <a:prstGeom prst="mathPlus">
            <a:avLst>
              <a:gd name="adj1" fmla="val 9106"/>
            </a:avLst>
          </a:prstGeom>
          <a:solidFill>
            <a:srgbClr val="FF0000"/>
          </a:solidFill>
          <a:ln w="12700" cap="flat" cmpd="sng" algn="ctr">
            <a:noFill/>
            <a:prstDash val="solid"/>
            <a:round/>
            <a:headEnd type="none" w="med" len="med"/>
            <a:tailEnd type="triangle" w="lg" len="lg"/>
          </a:ln>
          <a:effectLst/>
        </p:spPr>
        <p:txBody>
          <a:bodyPr/>
          <a:lstStyle/>
          <a:p>
            <a:pPr>
              <a:defRPr/>
            </a:pPr>
            <a:endParaRPr lang="ru-RU">
              <a:latin typeface="Arial" pitchFamily="34" charset="0"/>
            </a:endParaRPr>
          </a:p>
        </p:txBody>
      </p:sp>
      <p:sp>
        <p:nvSpPr>
          <p:cNvPr id="28" name="Плюс 27"/>
          <p:cNvSpPr/>
          <p:nvPr/>
        </p:nvSpPr>
        <p:spPr bwMode="auto">
          <a:xfrm rot="18955600">
            <a:off x="4500563" y="4354513"/>
            <a:ext cx="585787" cy="585787"/>
          </a:xfrm>
          <a:prstGeom prst="mathPlus">
            <a:avLst>
              <a:gd name="adj1" fmla="val 9106"/>
            </a:avLst>
          </a:prstGeom>
          <a:solidFill>
            <a:srgbClr val="FF0000"/>
          </a:solidFill>
          <a:ln w="12700" cap="flat" cmpd="sng" algn="ctr">
            <a:noFill/>
            <a:prstDash val="solid"/>
            <a:round/>
            <a:headEnd type="none" w="med" len="med"/>
            <a:tailEnd type="triangle" w="lg" len="lg"/>
          </a:ln>
          <a:effectLst/>
        </p:spPr>
        <p:txBody>
          <a:bodyPr/>
          <a:lstStyle/>
          <a:p>
            <a:pPr>
              <a:defRPr/>
            </a:pPr>
            <a:endParaRPr lang="ru-RU">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271"/>
                                        </p:tgtEl>
                                        <p:attrNameLst>
                                          <p:attrName>style.visibility</p:attrName>
                                        </p:attrNameLst>
                                      </p:cBhvr>
                                      <p:to>
                                        <p:strVal val="visible"/>
                                      </p:to>
                                    </p:set>
                                    <p:animEffect transition="in" filter="dissolve">
                                      <p:cBhvr>
                                        <p:cTn id="11" dur="500"/>
                                        <p:tgtEl>
                                          <p:spTgt spid="112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272"/>
                                        </p:tgtEl>
                                        <p:attrNameLst>
                                          <p:attrName>style.visibility</p:attrName>
                                        </p:attrNameLst>
                                      </p:cBhvr>
                                      <p:to>
                                        <p:strVal val="visible"/>
                                      </p:to>
                                    </p:set>
                                    <p:animEffect transition="in" filter="dissolve">
                                      <p:cBhvr>
                                        <p:cTn id="16" dur="500"/>
                                        <p:tgtEl>
                                          <p:spTgt spid="112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2546"/>
                                        </p:tgtEl>
                                        <p:attrNameLst>
                                          <p:attrName>style.visibility</p:attrName>
                                        </p:attrNameLst>
                                      </p:cBhvr>
                                      <p:to>
                                        <p:strVal val="visible"/>
                                      </p:to>
                                    </p:set>
                                    <p:animEffect transition="in" filter="dissolve">
                                      <p:cBhvr>
                                        <p:cTn id="21" dur="500"/>
                                        <p:tgtEl>
                                          <p:spTgt spid="225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dissolve">
                                      <p:cBhvr>
                                        <p:cTn id="26" dur="500"/>
                                        <p:tgtEl>
                                          <p:spTgt spid="23"/>
                                        </p:tgtEl>
                                      </p:cBhvr>
                                    </p:animEffect>
                                  </p:childTnLst>
                                </p:cTn>
                              </p:par>
                              <p:par>
                                <p:cTn id="27" presetID="9"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dissolve">
                                      <p:cBhvr>
                                        <p:cTn id="29" dur="500"/>
                                        <p:tgtEl>
                                          <p:spTgt spid="2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dissolve">
                                      <p:cBhvr>
                                        <p:cTn id="37" dur="500"/>
                                        <p:tgtEl>
                                          <p:spTgt spid="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par>
                                <p:cTn id="43" presetID="9"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dissolve">
                                      <p:cBhvr>
                                        <p:cTn id="45" dur="500"/>
                                        <p:tgtEl>
                                          <p:spTgt spid="27"/>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p:bldP spid="11272" grpId="0"/>
      <p:bldP spid="22546" grpId="0" animBg="1"/>
      <p:bldP spid="22" grpId="0" animBg="1"/>
      <p:bldP spid="23" grpId="0" animBg="1"/>
      <p:bldP spid="24" grpId="0"/>
      <p:bldP spid="25" grpId="0" animBg="1"/>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311150" y="301625"/>
            <a:ext cx="8375650" cy="471488"/>
          </a:xfrm>
        </p:spPr>
        <p:txBody>
          <a:bodyPr/>
          <a:lstStyle/>
          <a:p>
            <a:r>
              <a:rPr lang="ru-RU" altLang="ru-RU" smtClean="0"/>
              <a:t>Эквивалентные алгоритмы</a:t>
            </a:r>
          </a:p>
        </p:txBody>
      </p:sp>
      <p:sp>
        <p:nvSpPr>
          <p:cNvPr id="12291"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ABD52432-80E1-4398-98B7-458B30F9E78A}" type="slidenum">
              <a:rPr lang="ru-RU" altLang="ru-RU" sz="1400" smtClean="0"/>
              <a:pPr eaLnBrk="1" hangingPunct="1">
                <a:spcBef>
                  <a:spcPct val="0"/>
                </a:spcBef>
                <a:buFontTx/>
                <a:buNone/>
              </a:pPr>
              <a:t>8</a:t>
            </a:fld>
            <a:endParaRPr lang="ru-RU" altLang="ru-RU" sz="1400" smtClean="0"/>
          </a:p>
        </p:txBody>
      </p:sp>
      <p:sp>
        <p:nvSpPr>
          <p:cNvPr id="12292" name="Прямоугольник 3"/>
          <p:cNvSpPr>
            <a:spLocks noChangeArrowheads="1"/>
          </p:cNvSpPr>
          <p:nvPr/>
        </p:nvSpPr>
        <p:spPr bwMode="auto">
          <a:xfrm>
            <a:off x="384175" y="815975"/>
            <a:ext cx="8632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t>Задают одну и ту же функцию:</a:t>
            </a:r>
          </a:p>
        </p:txBody>
      </p:sp>
      <p:sp>
        <p:nvSpPr>
          <p:cNvPr id="6" name="Rectangle 18"/>
          <p:cNvSpPr>
            <a:spLocks noChangeArrowheads="1"/>
          </p:cNvSpPr>
          <p:nvPr/>
        </p:nvSpPr>
        <p:spPr bwMode="auto">
          <a:xfrm>
            <a:off x="706438" y="1406525"/>
            <a:ext cx="3167062" cy="1938338"/>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indent="90488" eaLnBrk="0" hangingPunct="0">
              <a:defRPr/>
            </a:pPr>
            <a:r>
              <a:rPr lang="ru-RU" sz="2400" b="1">
                <a:latin typeface="Courier New" pitchFamily="49" charset="0"/>
                <a:ea typeface="Times New Roman" pitchFamily="18" charset="0"/>
                <a:cs typeface="Courier New" pitchFamily="49" charset="0"/>
              </a:rPr>
              <a:t>если a &lt; b то</a:t>
            </a:r>
          </a:p>
          <a:p>
            <a:pPr indent="90488" eaLnBrk="0" hangingPunct="0">
              <a:defRPr/>
            </a:pPr>
            <a:r>
              <a:rPr lang="ru-RU" sz="2400" b="1">
                <a:latin typeface="Courier New" pitchFamily="49" charset="0"/>
                <a:ea typeface="Times New Roman" pitchFamily="18" charset="0"/>
                <a:cs typeface="Courier New" pitchFamily="49" charset="0"/>
              </a:rPr>
              <a:t>  M:= a</a:t>
            </a:r>
          </a:p>
          <a:p>
            <a:pPr indent="90488" eaLnBrk="0" hangingPunct="0">
              <a:defRPr/>
            </a:pPr>
            <a:r>
              <a:rPr lang="ru-RU" sz="2400" b="1">
                <a:latin typeface="Courier New" pitchFamily="49" charset="0"/>
                <a:ea typeface="Times New Roman" pitchFamily="18" charset="0"/>
                <a:cs typeface="Courier New" pitchFamily="49" charset="0"/>
              </a:rPr>
              <a:t>иначе</a:t>
            </a:r>
          </a:p>
          <a:p>
            <a:pPr indent="90488" eaLnBrk="0" hangingPunct="0">
              <a:defRPr/>
            </a:pPr>
            <a:r>
              <a:rPr lang="ru-RU" sz="2400" b="1">
                <a:latin typeface="Courier New" pitchFamily="49" charset="0"/>
                <a:ea typeface="Times New Roman" pitchFamily="18" charset="0"/>
                <a:cs typeface="Courier New" pitchFamily="49" charset="0"/>
              </a:rPr>
              <a:t>  M:= b</a:t>
            </a:r>
          </a:p>
          <a:p>
            <a:pPr indent="90488" eaLnBrk="0" hangingPunct="0">
              <a:defRPr/>
            </a:pPr>
            <a:r>
              <a:rPr lang="ru-RU" sz="2400" b="1">
                <a:latin typeface="Courier New" pitchFamily="49" charset="0"/>
                <a:ea typeface="Times New Roman" pitchFamily="18" charset="0"/>
                <a:cs typeface="Courier New" pitchFamily="49" charset="0"/>
              </a:rPr>
              <a:t>все</a:t>
            </a:r>
          </a:p>
        </p:txBody>
      </p:sp>
      <p:sp>
        <p:nvSpPr>
          <p:cNvPr id="7" name="Rectangle 18"/>
          <p:cNvSpPr>
            <a:spLocks noChangeArrowheads="1"/>
          </p:cNvSpPr>
          <p:nvPr/>
        </p:nvSpPr>
        <p:spPr bwMode="auto">
          <a:xfrm>
            <a:off x="4625975" y="1406525"/>
            <a:ext cx="3168650" cy="1570038"/>
          </a:xfrm>
          <a:prstGeom prst="rect">
            <a:avLst/>
          </a:prstGeom>
          <a:solidFill>
            <a:srgbClr val="FFFF99"/>
          </a:solidFill>
          <a:ln w="12700" cap="flat" cmpd="sng">
            <a:noFill/>
            <a:prstDash val="solid"/>
            <a:miter lim="800000"/>
            <a:headEnd type="none" w="med" len="med"/>
            <a:tailEnd type="none" w="lg" len="lg"/>
          </a:ln>
          <a:effectLst>
            <a:outerShdw blurRad="50800" dist="38100" dir="2700000" algn="tl" rotWithShape="0">
              <a:prstClr val="black">
                <a:alpha val="40000"/>
              </a:prstClr>
            </a:outerShdw>
          </a:effectLst>
        </p:spPr>
        <p:txBody>
          <a:bodyPr anchor="ctr">
            <a:spAutoFit/>
          </a:bodyPr>
          <a:lstStyle/>
          <a:p>
            <a:pPr indent="90488" eaLnBrk="0" hangingPunct="0">
              <a:defRPr/>
            </a:pPr>
            <a:r>
              <a:rPr lang="ru-RU" sz="2400" b="1">
                <a:latin typeface="Courier New" pitchFamily="49" charset="0"/>
                <a:ea typeface="Times New Roman" pitchFamily="18" charset="0"/>
                <a:cs typeface="Courier New" pitchFamily="49" charset="0"/>
              </a:rPr>
              <a:t>M:= b</a:t>
            </a:r>
          </a:p>
          <a:p>
            <a:pPr indent="90488" eaLnBrk="0" hangingPunct="0">
              <a:defRPr/>
            </a:pPr>
            <a:r>
              <a:rPr lang="ru-RU" sz="2400" b="1">
                <a:latin typeface="Courier New" pitchFamily="49" charset="0"/>
                <a:ea typeface="Times New Roman" pitchFamily="18" charset="0"/>
                <a:cs typeface="Courier New" pitchFamily="49" charset="0"/>
              </a:rPr>
              <a:t>если a &lt; b то</a:t>
            </a:r>
          </a:p>
          <a:p>
            <a:pPr indent="90488" eaLnBrk="0" hangingPunct="0">
              <a:defRPr/>
            </a:pPr>
            <a:r>
              <a:rPr lang="ru-RU" sz="2400" b="1">
                <a:latin typeface="Courier New" pitchFamily="49" charset="0"/>
                <a:ea typeface="Times New Roman" pitchFamily="18" charset="0"/>
                <a:cs typeface="Courier New" pitchFamily="49" charset="0"/>
              </a:rPr>
              <a:t>  M:= a</a:t>
            </a:r>
          </a:p>
          <a:p>
            <a:pPr indent="90488" eaLnBrk="0" hangingPunct="0">
              <a:defRPr/>
            </a:pPr>
            <a:r>
              <a:rPr lang="ru-RU" sz="2400" b="1">
                <a:latin typeface="Courier New" pitchFamily="49" charset="0"/>
                <a:ea typeface="Times New Roman" pitchFamily="18" charset="0"/>
                <a:cs typeface="Courier New" pitchFamily="49" charset="0"/>
              </a:rPr>
              <a:t>все</a:t>
            </a:r>
          </a:p>
        </p:txBody>
      </p:sp>
      <p:sp>
        <p:nvSpPr>
          <p:cNvPr id="8" name="Двойная стрелка влево/вправо 7"/>
          <p:cNvSpPr/>
          <p:nvPr/>
        </p:nvSpPr>
        <p:spPr bwMode="auto">
          <a:xfrm>
            <a:off x="4010025" y="2009775"/>
            <a:ext cx="508000" cy="244475"/>
          </a:xfrm>
          <a:prstGeom prst="leftRightArrow">
            <a:avLst/>
          </a:prstGeom>
          <a:solidFill>
            <a:schemeClr val="bg1">
              <a:lumMod val="65000"/>
            </a:schemeClr>
          </a:solidFill>
          <a:ln w="12700" cap="flat" cmpd="sng" algn="ctr">
            <a:noFill/>
            <a:prstDash val="solid"/>
            <a:round/>
            <a:headEnd type="none" w="med" len="med"/>
            <a:tailEnd type="triangle" w="lg" len="lg"/>
          </a:ln>
          <a:effectLst/>
        </p:spPr>
        <p:txBody>
          <a:bodyPr/>
          <a:lstStyle/>
          <a:p>
            <a:pPr>
              <a:defRPr/>
            </a:pPr>
            <a:endParaRPr lang="ru-RU">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Заголовок 1"/>
          <p:cNvSpPr>
            <a:spLocks noGrp="1"/>
          </p:cNvSpPr>
          <p:nvPr>
            <p:ph type="title"/>
          </p:nvPr>
        </p:nvSpPr>
        <p:spPr>
          <a:xfrm>
            <a:off x="311150" y="301625"/>
            <a:ext cx="8375650" cy="471488"/>
          </a:xfrm>
        </p:spPr>
        <p:txBody>
          <a:bodyPr/>
          <a:lstStyle/>
          <a:p>
            <a:r>
              <a:rPr lang="ru-RU" altLang="ru-RU" smtClean="0"/>
              <a:t>Универсальные исполнители</a:t>
            </a:r>
          </a:p>
        </p:txBody>
      </p:sp>
      <p:sp>
        <p:nvSpPr>
          <p:cNvPr id="13315"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1BDFCD4A-13D4-461E-86F7-F08097F608C7}" type="slidenum">
              <a:rPr lang="ru-RU" altLang="ru-RU" sz="1400" smtClean="0"/>
              <a:pPr eaLnBrk="1" hangingPunct="1">
                <a:spcBef>
                  <a:spcPct val="0"/>
                </a:spcBef>
                <a:buFontTx/>
                <a:buNone/>
              </a:pPr>
              <a:t>9</a:t>
            </a:fld>
            <a:endParaRPr lang="ru-RU" altLang="ru-RU" sz="1400" smtClean="0"/>
          </a:p>
        </p:txBody>
      </p:sp>
      <p:sp>
        <p:nvSpPr>
          <p:cNvPr id="13316" name="Прямоугольник 3"/>
          <p:cNvSpPr>
            <a:spLocks noChangeArrowheads="1"/>
          </p:cNvSpPr>
          <p:nvPr/>
        </p:nvSpPr>
        <p:spPr bwMode="auto">
          <a:xfrm>
            <a:off x="384175" y="815975"/>
            <a:ext cx="86328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ru-RU" altLang="ru-RU" sz="2400"/>
              <a:t>Алгоритм привязан к исполнителю </a:t>
            </a:r>
            <a:r>
              <a:rPr lang="ru-RU" altLang="ru-RU" sz="2400">
                <a:sym typeface="Symbol" pitchFamily="18" charset="2"/>
              </a:rPr>
              <a:t> идея: построить универсального исполнителя.</a:t>
            </a:r>
            <a:endParaRPr lang="ru-RU" altLang="ru-RU" sz="2400"/>
          </a:p>
        </p:txBody>
      </p:sp>
      <p:sp>
        <p:nvSpPr>
          <p:cNvPr id="5" name="Прямоугольник 4"/>
          <p:cNvSpPr/>
          <p:nvPr/>
        </p:nvSpPr>
        <p:spPr>
          <a:xfrm>
            <a:off x="384175" y="1730375"/>
            <a:ext cx="8615363" cy="1200150"/>
          </a:xfrm>
          <a:prstGeom prst="rect">
            <a:avLst/>
          </a:prstGeom>
          <a:solidFill>
            <a:srgbClr val="E6E6FF"/>
          </a:solidFill>
          <a:effectLst>
            <a:outerShdw blurRad="50800" dist="38100" dir="2700000" algn="tl" rotWithShape="0">
              <a:prstClr val="black">
                <a:alpha val="40000"/>
              </a:prstClr>
            </a:outerShdw>
          </a:effectLst>
        </p:spPr>
        <p:txBody>
          <a:bodyPr>
            <a:spAutoFit/>
          </a:bodyPr>
          <a:lstStyle/>
          <a:p>
            <a:pPr>
              <a:defRPr/>
            </a:pPr>
            <a:r>
              <a:rPr lang="ru-RU" sz="2400" dirty="0">
                <a:latin typeface="Arial" pitchFamily="34" charset="0"/>
              </a:rPr>
              <a:t>Для любого алгоритма для любого исполнителя можно построить эквивалентный алгоритм для </a:t>
            </a:r>
            <a:r>
              <a:rPr lang="ru-RU" sz="2400" b="1" dirty="0">
                <a:solidFill>
                  <a:srgbClr val="333399"/>
                </a:solidFill>
                <a:latin typeface="Arial" pitchFamily="34" charset="0"/>
              </a:rPr>
              <a:t>универсального исполнителя</a:t>
            </a:r>
            <a:r>
              <a:rPr lang="ru-RU" sz="2400" dirty="0">
                <a:latin typeface="Arial" pitchFamily="34" charset="0"/>
              </a:rPr>
              <a:t>.</a:t>
            </a:r>
          </a:p>
        </p:txBody>
      </p:sp>
      <p:sp>
        <p:nvSpPr>
          <p:cNvPr id="13318" name="Прямоугольник 5"/>
          <p:cNvSpPr>
            <a:spLocks noChangeArrowheads="1"/>
          </p:cNvSpPr>
          <p:nvPr/>
        </p:nvSpPr>
        <p:spPr bwMode="auto">
          <a:xfrm>
            <a:off x="509588" y="2994025"/>
            <a:ext cx="832643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ru-RU" altLang="ru-RU" sz="2400">
                <a:solidFill>
                  <a:srgbClr val="000000"/>
                </a:solidFill>
                <a:sym typeface="Symbol" pitchFamily="18" charset="2"/>
              </a:rPr>
              <a:t>если есть алгоритм для универсального исполнителя, то задача разрешима</a:t>
            </a:r>
          </a:p>
          <a:p>
            <a:pPr eaLnBrk="1" hangingPunct="1">
              <a:spcBef>
                <a:spcPct val="0"/>
              </a:spcBef>
            </a:pPr>
            <a:r>
              <a:rPr lang="ru-RU" altLang="ru-RU" sz="2400">
                <a:solidFill>
                  <a:srgbClr val="000000"/>
                </a:solidFill>
                <a:sym typeface="Symbol" pitchFamily="18" charset="2"/>
              </a:rPr>
              <a:t>если доказано, что нет алгоритма для универсального исполнителя, задача неразрешима</a:t>
            </a:r>
            <a:endParaRPr lang="ru-RU" altLang="ru-RU" sz="1800"/>
          </a:p>
        </p:txBody>
      </p:sp>
      <p:grpSp>
        <p:nvGrpSpPr>
          <p:cNvPr id="2" name="Group 34"/>
          <p:cNvGrpSpPr>
            <a:grpSpLocks/>
          </p:cNvGrpSpPr>
          <p:nvPr/>
        </p:nvGrpSpPr>
        <p:grpSpPr bwMode="auto">
          <a:xfrm>
            <a:off x="687388" y="4765675"/>
            <a:ext cx="7769225" cy="930275"/>
            <a:chOff x="464" y="2126"/>
            <a:chExt cx="4894" cy="586"/>
          </a:xfrm>
        </p:grpSpPr>
        <p:sp>
          <p:nvSpPr>
            <p:cNvPr id="9" name="Text Box 32"/>
            <p:cNvSpPr txBox="1">
              <a:spLocks noChangeArrowheads="1"/>
            </p:cNvSpPr>
            <p:nvPr/>
          </p:nvSpPr>
          <p:spPr bwMode="auto">
            <a:xfrm>
              <a:off x="782" y="2189"/>
              <a:ext cx="4576" cy="523"/>
            </a:xfrm>
            <a:prstGeom prst="rect">
              <a:avLst/>
            </a:prstGeom>
            <a:solidFill>
              <a:srgbClr val="D1D1FF"/>
            </a:solidFill>
            <a:ln w="12700">
              <a:noFill/>
              <a:miter lim="800000"/>
              <a:headEnd/>
              <a:tailEnd/>
            </a:ln>
            <a:effectLst>
              <a:outerShdw blurRad="50800" dist="38100" dir="2700000" algn="tl" rotWithShape="0">
                <a:prstClr val="black">
                  <a:alpha val="40000"/>
                </a:prstClr>
              </a:outerShdw>
            </a:effectLst>
          </p:spPr>
          <p:txBody>
            <a:bodyPr>
              <a:spAutoFit/>
            </a:bodyPr>
            <a:lstStyle/>
            <a:p>
              <a:pPr marL="177800" indent="-177800" eaLnBrk="0" hangingPunct="0">
                <a:spcBef>
                  <a:spcPct val="50000"/>
                </a:spcBef>
                <a:defRPr/>
              </a:pPr>
              <a:r>
                <a:rPr lang="ru-RU" sz="2400" dirty="0">
                  <a:latin typeface="Arial" pitchFamily="34" charset="0"/>
                </a:rPr>
                <a:t>  Любой алгоритм может быть представлен как программа для универсального исполнителя!</a:t>
              </a:r>
            </a:p>
          </p:txBody>
        </p:sp>
        <p:sp>
          <p:nvSpPr>
            <p:cNvPr id="13321" name="Oval 33"/>
            <p:cNvSpPr>
              <a:spLocks noChangeArrowheads="1"/>
            </p:cNvSpPr>
            <p:nvPr/>
          </p:nvSpPr>
          <p:spPr bwMode="auto">
            <a:xfrm>
              <a:off x="464" y="2126"/>
              <a:ext cx="409" cy="418"/>
            </a:xfrm>
            <a:prstGeom prst="ellipse">
              <a:avLst/>
            </a:prstGeom>
            <a:solidFill>
              <a:srgbClr val="0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ru-RU" altLang="ru-RU" sz="4400">
                  <a:solidFill>
                    <a:schemeClr val="bg1"/>
                  </a:solidFill>
                  <a:latin typeface="Arial Black" pitchFamily="34"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dissolve">
                                      <p:cBhvr>
                                        <p:cTn id="7" dur="500"/>
                                        <p:tgtEl>
                                          <p:spTgt spid="13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318"/>
                                        </p:tgtEl>
                                        <p:attrNameLst>
                                          <p:attrName>style.visibility</p:attrName>
                                        </p:attrNameLst>
                                      </p:cBhvr>
                                      <p:to>
                                        <p:strVal val="visible"/>
                                      </p:to>
                                    </p:set>
                                    <p:animEffect transition="in" filter="dissolve">
                                      <p:cBhvr>
                                        <p:cTn id="17" dur="500"/>
                                        <p:tgtEl>
                                          <p:spTgt spid="133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5" grpId="0" animBg="1"/>
      <p:bldP spid="1331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ccd19054cd82e5bd715b08dc43d635719ec"/>
</p:tagLst>
</file>

<file path=ppt/theme/theme1.xml><?xml version="1.0" encoding="utf-8"?>
<a:theme xmlns:a="http://schemas.openxmlformats.org/drawingml/2006/main" name="Оформление по умолчанию">
  <a:themeElements>
    <a:clrScheme name="Другая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33FF"/>
      </a:hlink>
      <a:folHlink>
        <a:srgbClr val="CC0099"/>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Оформление по умолчанию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33FF"/>
        </a:hlink>
        <a:folHlink>
          <a:srgbClr val="CC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71188</TotalTime>
  <Words>6128</Words>
  <Application>Microsoft Office PowerPoint</Application>
  <PresentationFormat>Экран (4:3)</PresentationFormat>
  <Paragraphs>977</Paragraphs>
  <Slides>61</Slides>
  <Notes>16</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1</vt:i4>
      </vt:variant>
      <vt:variant>
        <vt:lpstr>Заголовки слайдов</vt:lpstr>
      </vt:variant>
      <vt:variant>
        <vt:i4>61</vt:i4>
      </vt:variant>
    </vt:vector>
  </HeadingPairs>
  <TitlesOfParts>
    <vt:vector size="71" baseType="lpstr">
      <vt:lpstr>Arial</vt:lpstr>
      <vt:lpstr>Symbol</vt:lpstr>
      <vt:lpstr>Arial Black</vt:lpstr>
      <vt:lpstr>Times New Roman</vt:lpstr>
      <vt:lpstr>Courier New</vt:lpstr>
      <vt:lpstr>Calibri</vt:lpstr>
      <vt:lpstr>Wingdings</vt:lpstr>
      <vt:lpstr>SimSun</vt:lpstr>
      <vt:lpstr>Оформление по умолчанию</vt:lpstr>
      <vt:lpstr>Microsoft Equation 3.0</vt:lpstr>
      <vt:lpstr>Элементы теории алгоритмов</vt:lpstr>
      <vt:lpstr>Элементы теории алгоритмов</vt:lpstr>
      <vt:lpstr>Зачем уточнять определение?</vt:lpstr>
      <vt:lpstr>Зачем уточнять определение?</vt:lpstr>
      <vt:lpstr>Что такое алгоритм?</vt:lpstr>
      <vt:lpstr>Как работает алгоритм?</vt:lpstr>
      <vt:lpstr>Как работает алгоритм?</vt:lpstr>
      <vt:lpstr>Эквивалентные алгоритмы</vt:lpstr>
      <vt:lpstr>Универсальные исполнители</vt:lpstr>
      <vt:lpstr>Универсальные исполнители</vt:lpstr>
      <vt:lpstr>Универсальные исполнители</vt:lpstr>
      <vt:lpstr>Машина Тьюринга</vt:lpstr>
      <vt:lpstr>Что такое автомат?</vt:lpstr>
      <vt:lpstr>Программа для машины Тьюринга</vt:lpstr>
      <vt:lpstr>Программа для машины Тьюринга</vt:lpstr>
      <vt:lpstr>Программа для машины Тьюринга</vt:lpstr>
      <vt:lpstr>Программа для машины Тьюринга</vt:lpstr>
      <vt:lpstr>Программа для машины Тьюринга</vt:lpstr>
      <vt:lpstr>Программы для машины Тьюринга</vt:lpstr>
      <vt:lpstr>Программы для машины Тьюринга</vt:lpstr>
      <vt:lpstr>Машина Поста</vt:lpstr>
      <vt:lpstr>Программа для машины Поста</vt:lpstr>
      <vt:lpstr>Программы для машины Поста</vt:lpstr>
      <vt:lpstr>Программы для машины Поста</vt:lpstr>
      <vt:lpstr>Нормальные алгорифмы Маркова (НАМ)</vt:lpstr>
      <vt:lpstr>Нормальные алгорифмы Маркова (НАМ)</vt:lpstr>
      <vt:lpstr>Нормальные алгорифмы Маркова</vt:lpstr>
      <vt:lpstr>Нормальные алгорифмы Маркова</vt:lpstr>
      <vt:lpstr>Элементы теории алгоритмов</vt:lpstr>
      <vt:lpstr>Вычислимые функции</vt:lpstr>
      <vt:lpstr>Вычислимые функции</vt:lpstr>
      <vt:lpstr>Вычислимые функции</vt:lpstr>
      <vt:lpstr>Алгоритмически неразрешимые задачи</vt:lpstr>
      <vt:lpstr>Алгоритмически неразрешимые задачи</vt:lpstr>
      <vt:lpstr>Алгоритмически неразрешимые задачи</vt:lpstr>
      <vt:lpstr>Элементы теории алгоритмов</vt:lpstr>
      <vt:lpstr>Что такое сложность вычислений?</vt:lpstr>
      <vt:lpstr>Временнáя сложность</vt:lpstr>
      <vt:lpstr>Временнáя сложность</vt:lpstr>
      <vt:lpstr>Сравнение алгоритмов по сложности</vt:lpstr>
      <vt:lpstr>Асимптотическая сложность</vt:lpstr>
      <vt:lpstr>Асимптотическая сложность</vt:lpstr>
      <vt:lpstr>Алгоритмы поиска</vt:lpstr>
      <vt:lpstr>Алгоритмы поиска</vt:lpstr>
      <vt:lpstr>Алгоритмы сортировки</vt:lpstr>
      <vt:lpstr>Алгоритмы сортировки</vt:lpstr>
      <vt:lpstr>Алгоритмы сортировки</vt:lpstr>
      <vt:lpstr>Элементы теории алгоритмов</vt:lpstr>
      <vt:lpstr>Как доказать правильность программы?</vt:lpstr>
      <vt:lpstr>Доказательное программирование</vt:lpstr>
      <vt:lpstr>Алгоритм Евклида</vt:lpstr>
      <vt:lpstr>Инвариант цикла</vt:lpstr>
      <vt:lpstr>Инвариант цикла</vt:lpstr>
      <vt:lpstr>Инвариант цикла</vt:lpstr>
      <vt:lpstr>Быстрое возведение в степень</vt:lpstr>
      <vt:lpstr>Быстрое возведение в степень</vt:lpstr>
      <vt:lpstr>Доказательное программирование</vt:lpstr>
      <vt:lpstr>Спецификации алгоритмов</vt:lpstr>
      <vt:lpstr>Доказательное программирование</vt:lpstr>
      <vt:lpstr>Конец фильма</vt:lpstr>
      <vt:lpstr>Источники иллюстраций</vt:lpstr>
    </vt:vector>
  </TitlesOfParts>
  <Company>163</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Программное обеспечение (ПО)</dc:title>
  <dc:creator>kp</dc:creator>
  <cp:lastModifiedBy>Saltykov</cp:lastModifiedBy>
  <cp:revision>3116</cp:revision>
  <dcterms:created xsi:type="dcterms:W3CDTF">2007-01-31T19:13:48Z</dcterms:created>
  <dcterms:modified xsi:type="dcterms:W3CDTF">2017-01-17T07:10:08Z</dcterms:modified>
</cp:coreProperties>
</file>