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6" r:id="rId2"/>
    <p:sldId id="287" r:id="rId3"/>
    <p:sldId id="288" r:id="rId4"/>
    <p:sldId id="289" r:id="rId5"/>
    <p:sldId id="290" r:id="rId6"/>
    <p:sldId id="270" r:id="rId7"/>
    <p:sldId id="271" r:id="rId8"/>
    <p:sldId id="272" r:id="rId9"/>
    <p:sldId id="273" r:id="rId10"/>
    <p:sldId id="274" r:id="rId11"/>
    <p:sldId id="275" r:id="rId12"/>
    <p:sldId id="276" r:id="rId13"/>
    <p:sldId id="278" r:id="rId14"/>
    <p:sldId id="277" r:id="rId15"/>
    <p:sldId id="279" r:id="rId16"/>
    <p:sldId id="280" r:id="rId17"/>
    <p:sldId id="281" r:id="rId18"/>
    <p:sldId id="282" r:id="rId19"/>
    <p:sldId id="283" r:id="rId20"/>
    <p:sldId id="284" r:id="rId21"/>
    <p:sldId id="285" r:id="rId2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38" autoAdjust="0"/>
    <p:restoredTop sz="96357" autoAdjust="0"/>
  </p:normalViewPr>
  <p:slideViewPr>
    <p:cSldViewPr snapToGrid="0">
      <p:cViewPr varScale="1">
        <p:scale>
          <a:sx n="120" d="100"/>
          <a:sy n="120" d="100"/>
        </p:scale>
        <p:origin x="512" y="19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45DCE7-8B5D-4906-8CAC-3BD016B1E58D}"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5C429C3D-792D-419A-BD38-FD71C55FD8D7}">
      <dgm:prSet/>
      <dgm:spPr/>
      <dgm:t>
        <a:bodyPr/>
        <a:lstStyle/>
        <a:p>
          <a:r>
            <a:rPr lang="en-US"/>
            <a:t>Recursive backtracking</a:t>
          </a:r>
        </a:p>
      </dgm:t>
    </dgm:pt>
    <dgm:pt modelId="{74F54F55-98DD-47C8-8F3F-697D389D0D38}" type="parTrans" cxnId="{1DE89A43-63E5-4C85-811D-4490F4FF2274}">
      <dgm:prSet/>
      <dgm:spPr/>
      <dgm:t>
        <a:bodyPr/>
        <a:lstStyle/>
        <a:p>
          <a:endParaRPr lang="en-US"/>
        </a:p>
      </dgm:t>
    </dgm:pt>
    <dgm:pt modelId="{B048095F-90BA-43AC-867B-FDFDDBD13AB0}" type="sibTrans" cxnId="{1DE89A43-63E5-4C85-811D-4490F4FF2274}">
      <dgm:prSet/>
      <dgm:spPr/>
      <dgm:t>
        <a:bodyPr/>
        <a:lstStyle/>
        <a:p>
          <a:endParaRPr lang="en-US"/>
        </a:p>
      </dgm:t>
    </dgm:pt>
    <dgm:pt modelId="{E0A39D35-7416-4F31-B58A-E641F4FC2BF1}">
      <dgm:prSet/>
      <dgm:spPr/>
      <dgm:t>
        <a:bodyPr/>
        <a:lstStyle/>
        <a:p>
          <a:r>
            <a:rPr lang="en-US" dirty="0"/>
            <a:t>Top-down DP (</a:t>
          </a:r>
          <a:r>
            <a:rPr lang="en-US" dirty="0" err="1"/>
            <a:t>memoization</a:t>
          </a:r>
          <a:r>
            <a:rPr lang="en-US" dirty="0"/>
            <a:t>)</a:t>
          </a:r>
        </a:p>
      </dgm:t>
    </dgm:pt>
    <dgm:pt modelId="{3F7D4095-A18A-471F-8A4F-7B02AF7EA800}" type="parTrans" cxnId="{7D593052-4E17-45EF-95C4-8044B5BB7F10}">
      <dgm:prSet/>
      <dgm:spPr/>
      <dgm:t>
        <a:bodyPr/>
        <a:lstStyle/>
        <a:p>
          <a:endParaRPr lang="en-US"/>
        </a:p>
      </dgm:t>
    </dgm:pt>
    <dgm:pt modelId="{A7C77D1C-CCE7-4D52-8398-6993149E8F77}" type="sibTrans" cxnId="{7D593052-4E17-45EF-95C4-8044B5BB7F10}">
      <dgm:prSet/>
      <dgm:spPr/>
      <dgm:t>
        <a:bodyPr/>
        <a:lstStyle/>
        <a:p>
          <a:endParaRPr lang="en-US"/>
        </a:p>
      </dgm:t>
    </dgm:pt>
    <dgm:pt modelId="{17A8849E-983F-4299-99D8-3589C3B27E50}">
      <dgm:prSet/>
      <dgm:spPr/>
      <dgm:t>
        <a:bodyPr/>
        <a:lstStyle/>
        <a:p>
          <a:r>
            <a:rPr lang="en-US" dirty="0"/>
            <a:t>Bottom-up DP (tabulation)</a:t>
          </a:r>
        </a:p>
      </dgm:t>
    </dgm:pt>
    <dgm:pt modelId="{CBED2CE5-8BF7-4F1C-93AB-1B2598362137}" type="parTrans" cxnId="{EE553CC7-1921-4B63-B5F5-30D550FDB4DD}">
      <dgm:prSet/>
      <dgm:spPr/>
      <dgm:t>
        <a:bodyPr/>
        <a:lstStyle/>
        <a:p>
          <a:endParaRPr lang="en-US"/>
        </a:p>
      </dgm:t>
    </dgm:pt>
    <dgm:pt modelId="{E5FDC3E9-1B22-4C87-9150-A3C68F39FD8E}" type="sibTrans" cxnId="{EE553CC7-1921-4B63-B5F5-30D550FDB4DD}">
      <dgm:prSet/>
      <dgm:spPr/>
      <dgm:t>
        <a:bodyPr/>
        <a:lstStyle/>
        <a:p>
          <a:endParaRPr lang="en-US"/>
        </a:p>
      </dgm:t>
    </dgm:pt>
    <dgm:pt modelId="{8C53FEA0-CE64-43D8-8D80-4C4FE20DEBFA}">
      <dgm:prSet/>
      <dgm:spPr/>
      <dgm:t>
        <a:bodyPr/>
        <a:lstStyle/>
        <a:p>
          <a:r>
            <a:rPr lang="en-US"/>
            <a:t>Bottom-up no memory DP</a:t>
          </a:r>
        </a:p>
      </dgm:t>
    </dgm:pt>
    <dgm:pt modelId="{81886867-F91F-44CF-B743-783053752597}" type="parTrans" cxnId="{E689265A-FA97-4194-B718-BD1C50F1FF2E}">
      <dgm:prSet/>
      <dgm:spPr/>
      <dgm:t>
        <a:bodyPr/>
        <a:lstStyle/>
        <a:p>
          <a:endParaRPr lang="en-US"/>
        </a:p>
      </dgm:t>
    </dgm:pt>
    <dgm:pt modelId="{34616C63-E14D-478F-911A-EB953809FA65}" type="sibTrans" cxnId="{E689265A-FA97-4194-B718-BD1C50F1FF2E}">
      <dgm:prSet/>
      <dgm:spPr/>
      <dgm:t>
        <a:bodyPr/>
        <a:lstStyle/>
        <a:p>
          <a:endParaRPr lang="en-US"/>
        </a:p>
      </dgm:t>
    </dgm:pt>
    <dgm:pt modelId="{6A034802-F009-4648-9B03-3531D7516020}" type="pres">
      <dgm:prSet presAssocID="{D045DCE7-8B5D-4906-8CAC-3BD016B1E58D}" presName="linear" presStyleCnt="0">
        <dgm:presLayoutVars>
          <dgm:animLvl val="lvl"/>
          <dgm:resizeHandles val="exact"/>
        </dgm:presLayoutVars>
      </dgm:prSet>
      <dgm:spPr/>
    </dgm:pt>
    <dgm:pt modelId="{D9053854-9D2E-924F-A425-A05E731E6E8F}" type="pres">
      <dgm:prSet presAssocID="{5C429C3D-792D-419A-BD38-FD71C55FD8D7}" presName="parentText" presStyleLbl="node1" presStyleIdx="0" presStyleCnt="4">
        <dgm:presLayoutVars>
          <dgm:chMax val="0"/>
          <dgm:bulletEnabled val="1"/>
        </dgm:presLayoutVars>
      </dgm:prSet>
      <dgm:spPr/>
    </dgm:pt>
    <dgm:pt modelId="{4D30880B-5731-9E40-BBB2-7ABAD7344A25}" type="pres">
      <dgm:prSet presAssocID="{B048095F-90BA-43AC-867B-FDFDDBD13AB0}" presName="spacer" presStyleCnt="0"/>
      <dgm:spPr/>
    </dgm:pt>
    <dgm:pt modelId="{7F40A6B0-BEF3-8346-B323-8646FF170559}" type="pres">
      <dgm:prSet presAssocID="{E0A39D35-7416-4F31-B58A-E641F4FC2BF1}" presName="parentText" presStyleLbl="node1" presStyleIdx="1" presStyleCnt="4">
        <dgm:presLayoutVars>
          <dgm:chMax val="0"/>
          <dgm:bulletEnabled val="1"/>
        </dgm:presLayoutVars>
      </dgm:prSet>
      <dgm:spPr/>
    </dgm:pt>
    <dgm:pt modelId="{F2FDB04D-B923-674C-925F-03D4A24E90AB}" type="pres">
      <dgm:prSet presAssocID="{A7C77D1C-CCE7-4D52-8398-6993149E8F77}" presName="spacer" presStyleCnt="0"/>
      <dgm:spPr/>
    </dgm:pt>
    <dgm:pt modelId="{F72F7C23-B0F9-744E-A1B6-9F145BE917AB}" type="pres">
      <dgm:prSet presAssocID="{17A8849E-983F-4299-99D8-3589C3B27E50}" presName="parentText" presStyleLbl="node1" presStyleIdx="2" presStyleCnt="4">
        <dgm:presLayoutVars>
          <dgm:chMax val="0"/>
          <dgm:bulletEnabled val="1"/>
        </dgm:presLayoutVars>
      </dgm:prSet>
      <dgm:spPr/>
    </dgm:pt>
    <dgm:pt modelId="{736034AA-EAD7-C647-8653-C32BE13B8FC0}" type="pres">
      <dgm:prSet presAssocID="{E5FDC3E9-1B22-4C87-9150-A3C68F39FD8E}" presName="spacer" presStyleCnt="0"/>
      <dgm:spPr/>
    </dgm:pt>
    <dgm:pt modelId="{D28531FD-9856-0B42-9AC3-1BF47A77127D}" type="pres">
      <dgm:prSet presAssocID="{8C53FEA0-CE64-43D8-8D80-4C4FE20DEBFA}" presName="parentText" presStyleLbl="node1" presStyleIdx="3" presStyleCnt="4">
        <dgm:presLayoutVars>
          <dgm:chMax val="0"/>
          <dgm:bulletEnabled val="1"/>
        </dgm:presLayoutVars>
      </dgm:prSet>
      <dgm:spPr/>
    </dgm:pt>
  </dgm:ptLst>
  <dgm:cxnLst>
    <dgm:cxn modelId="{DB5A3209-E5B3-9941-B85B-0F4B6AC07A8B}" type="presOf" srcId="{E0A39D35-7416-4F31-B58A-E641F4FC2BF1}" destId="{7F40A6B0-BEF3-8346-B323-8646FF170559}" srcOrd="0" destOrd="0" presId="urn:microsoft.com/office/officeart/2005/8/layout/vList2"/>
    <dgm:cxn modelId="{1DE89A43-63E5-4C85-811D-4490F4FF2274}" srcId="{D045DCE7-8B5D-4906-8CAC-3BD016B1E58D}" destId="{5C429C3D-792D-419A-BD38-FD71C55FD8D7}" srcOrd="0" destOrd="0" parTransId="{74F54F55-98DD-47C8-8F3F-697D389D0D38}" sibTransId="{B048095F-90BA-43AC-867B-FDFDDBD13AB0}"/>
    <dgm:cxn modelId="{7D593052-4E17-45EF-95C4-8044B5BB7F10}" srcId="{D045DCE7-8B5D-4906-8CAC-3BD016B1E58D}" destId="{E0A39D35-7416-4F31-B58A-E641F4FC2BF1}" srcOrd="1" destOrd="0" parTransId="{3F7D4095-A18A-471F-8A4F-7B02AF7EA800}" sibTransId="{A7C77D1C-CCE7-4D52-8398-6993149E8F77}"/>
    <dgm:cxn modelId="{E689265A-FA97-4194-B718-BD1C50F1FF2E}" srcId="{D045DCE7-8B5D-4906-8CAC-3BD016B1E58D}" destId="{8C53FEA0-CE64-43D8-8D80-4C4FE20DEBFA}" srcOrd="3" destOrd="0" parTransId="{81886867-F91F-44CF-B743-783053752597}" sibTransId="{34616C63-E14D-478F-911A-EB953809FA65}"/>
    <dgm:cxn modelId="{E6A0565B-BEE7-0846-AB2F-9EDCA5DD19AB}" type="presOf" srcId="{D045DCE7-8B5D-4906-8CAC-3BD016B1E58D}" destId="{6A034802-F009-4648-9B03-3531D7516020}" srcOrd="0" destOrd="0" presId="urn:microsoft.com/office/officeart/2005/8/layout/vList2"/>
    <dgm:cxn modelId="{D00CFD62-074B-4E4E-8CCB-2CDB76A92B30}" type="presOf" srcId="{8C53FEA0-CE64-43D8-8D80-4C4FE20DEBFA}" destId="{D28531FD-9856-0B42-9AC3-1BF47A77127D}" srcOrd="0" destOrd="0" presId="urn:microsoft.com/office/officeart/2005/8/layout/vList2"/>
    <dgm:cxn modelId="{CAAAAFC0-6133-0C4C-8E78-EDA75D5AD0CA}" type="presOf" srcId="{17A8849E-983F-4299-99D8-3589C3B27E50}" destId="{F72F7C23-B0F9-744E-A1B6-9F145BE917AB}" srcOrd="0" destOrd="0" presId="urn:microsoft.com/office/officeart/2005/8/layout/vList2"/>
    <dgm:cxn modelId="{EE553CC7-1921-4B63-B5F5-30D550FDB4DD}" srcId="{D045DCE7-8B5D-4906-8CAC-3BD016B1E58D}" destId="{17A8849E-983F-4299-99D8-3589C3B27E50}" srcOrd="2" destOrd="0" parTransId="{CBED2CE5-8BF7-4F1C-93AB-1B2598362137}" sibTransId="{E5FDC3E9-1B22-4C87-9150-A3C68F39FD8E}"/>
    <dgm:cxn modelId="{3A94EBE3-8945-1944-AB4A-348A7C0D0317}" type="presOf" srcId="{5C429C3D-792D-419A-BD38-FD71C55FD8D7}" destId="{D9053854-9D2E-924F-A425-A05E731E6E8F}" srcOrd="0" destOrd="0" presId="urn:microsoft.com/office/officeart/2005/8/layout/vList2"/>
    <dgm:cxn modelId="{89AE1428-62EE-AF42-9FDB-093CD670B30C}" type="presParOf" srcId="{6A034802-F009-4648-9B03-3531D7516020}" destId="{D9053854-9D2E-924F-A425-A05E731E6E8F}" srcOrd="0" destOrd="0" presId="urn:microsoft.com/office/officeart/2005/8/layout/vList2"/>
    <dgm:cxn modelId="{A2420D8E-F089-AC4F-B2D9-13E260FEA299}" type="presParOf" srcId="{6A034802-F009-4648-9B03-3531D7516020}" destId="{4D30880B-5731-9E40-BBB2-7ABAD7344A25}" srcOrd="1" destOrd="0" presId="urn:microsoft.com/office/officeart/2005/8/layout/vList2"/>
    <dgm:cxn modelId="{CF90D4BB-32B4-8D4D-9656-FBE5A9C7FDF1}" type="presParOf" srcId="{6A034802-F009-4648-9B03-3531D7516020}" destId="{7F40A6B0-BEF3-8346-B323-8646FF170559}" srcOrd="2" destOrd="0" presId="urn:microsoft.com/office/officeart/2005/8/layout/vList2"/>
    <dgm:cxn modelId="{A7153785-783D-AA44-9EF9-FD6A5398E404}" type="presParOf" srcId="{6A034802-F009-4648-9B03-3531D7516020}" destId="{F2FDB04D-B923-674C-925F-03D4A24E90AB}" srcOrd="3" destOrd="0" presId="urn:microsoft.com/office/officeart/2005/8/layout/vList2"/>
    <dgm:cxn modelId="{EEE1EE33-90E2-E347-A6BD-37A3CD7ADE98}" type="presParOf" srcId="{6A034802-F009-4648-9B03-3531D7516020}" destId="{F72F7C23-B0F9-744E-A1B6-9F145BE917AB}" srcOrd="4" destOrd="0" presId="urn:microsoft.com/office/officeart/2005/8/layout/vList2"/>
    <dgm:cxn modelId="{8553C0FF-21F1-8F44-A6E4-DC98E7BDE4E8}" type="presParOf" srcId="{6A034802-F009-4648-9B03-3531D7516020}" destId="{736034AA-EAD7-C647-8653-C32BE13B8FC0}" srcOrd="5" destOrd="0" presId="urn:microsoft.com/office/officeart/2005/8/layout/vList2"/>
    <dgm:cxn modelId="{E9247B38-2DFD-0947-8B9D-905DD636152E}" type="presParOf" srcId="{6A034802-F009-4648-9B03-3531D7516020}" destId="{D28531FD-9856-0B42-9AC3-1BF47A77127D}"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053854-9D2E-924F-A425-A05E731E6E8F}">
      <dsp:nvSpPr>
        <dsp:cNvPr id="0" name=""/>
        <dsp:cNvSpPr/>
      </dsp:nvSpPr>
      <dsp:spPr>
        <a:xfrm>
          <a:off x="0" y="425816"/>
          <a:ext cx="6589260" cy="100737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200" kern="1200"/>
            <a:t>Recursive backtracking</a:t>
          </a:r>
        </a:p>
      </dsp:txBody>
      <dsp:txXfrm>
        <a:off x="49176" y="474992"/>
        <a:ext cx="6490908" cy="909018"/>
      </dsp:txXfrm>
    </dsp:sp>
    <dsp:sp modelId="{7F40A6B0-BEF3-8346-B323-8646FF170559}">
      <dsp:nvSpPr>
        <dsp:cNvPr id="0" name=""/>
        <dsp:cNvSpPr/>
      </dsp:nvSpPr>
      <dsp:spPr>
        <a:xfrm>
          <a:off x="0" y="1554146"/>
          <a:ext cx="6589260" cy="1007370"/>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200" kern="1200" dirty="0"/>
            <a:t>Top-down DP (</a:t>
          </a:r>
          <a:r>
            <a:rPr lang="en-US" sz="4200" kern="1200" dirty="0" err="1"/>
            <a:t>memoization</a:t>
          </a:r>
          <a:r>
            <a:rPr lang="en-US" sz="4200" kern="1200" dirty="0"/>
            <a:t>)</a:t>
          </a:r>
        </a:p>
      </dsp:txBody>
      <dsp:txXfrm>
        <a:off x="49176" y="1603322"/>
        <a:ext cx="6490908" cy="909018"/>
      </dsp:txXfrm>
    </dsp:sp>
    <dsp:sp modelId="{F72F7C23-B0F9-744E-A1B6-9F145BE917AB}">
      <dsp:nvSpPr>
        <dsp:cNvPr id="0" name=""/>
        <dsp:cNvSpPr/>
      </dsp:nvSpPr>
      <dsp:spPr>
        <a:xfrm>
          <a:off x="0" y="2682476"/>
          <a:ext cx="6589260" cy="1007370"/>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200" kern="1200" dirty="0"/>
            <a:t>Bottom-up DP (tabulation)</a:t>
          </a:r>
        </a:p>
      </dsp:txBody>
      <dsp:txXfrm>
        <a:off x="49176" y="2731652"/>
        <a:ext cx="6490908" cy="909018"/>
      </dsp:txXfrm>
    </dsp:sp>
    <dsp:sp modelId="{D28531FD-9856-0B42-9AC3-1BF47A77127D}">
      <dsp:nvSpPr>
        <dsp:cNvPr id="0" name=""/>
        <dsp:cNvSpPr/>
      </dsp:nvSpPr>
      <dsp:spPr>
        <a:xfrm>
          <a:off x="0" y="3810806"/>
          <a:ext cx="6589260" cy="100737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200" kern="1200"/>
            <a:t>Bottom-up no memory DP</a:t>
          </a:r>
        </a:p>
      </dsp:txBody>
      <dsp:txXfrm>
        <a:off x="49176" y="3859982"/>
        <a:ext cx="6490908" cy="90901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831DED5-4EED-4622-B5D2-50BB1B8591CC}"/>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CC0B725C-1E63-40A2-8681-A95E31E2EA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56B54B33-C986-421E-82DE-ADCCDDE1B020}"/>
              </a:ext>
            </a:extLst>
          </p:cNvPr>
          <p:cNvSpPr>
            <a:spLocks noGrp="1"/>
          </p:cNvSpPr>
          <p:nvPr>
            <p:ph type="dt" sz="half" idx="10"/>
          </p:nvPr>
        </p:nvSpPr>
        <p:spPr/>
        <p:txBody>
          <a:bodyPr/>
          <a:lstStyle/>
          <a:p>
            <a:fld id="{F7BB27D0-5327-42F8-A98F-4D324E2C0DCB}" type="datetimeFigureOut">
              <a:rPr lang="ru-RU" smtClean="0"/>
              <a:t>03.03.2024</a:t>
            </a:fld>
            <a:endParaRPr lang="ru-RU"/>
          </a:p>
        </p:txBody>
      </p:sp>
      <p:sp>
        <p:nvSpPr>
          <p:cNvPr id="5" name="Нижний колонтитул 4">
            <a:extLst>
              <a:ext uri="{FF2B5EF4-FFF2-40B4-BE49-F238E27FC236}">
                <a16:creationId xmlns:a16="http://schemas.microsoft.com/office/drawing/2014/main" id="{25D44601-EC16-49FF-B7E9-BD8ED75FE20B}"/>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F8C3F98B-DF93-49EA-AC8E-E8C38F2F9694}"/>
              </a:ext>
            </a:extLst>
          </p:cNvPr>
          <p:cNvSpPr>
            <a:spLocks noGrp="1"/>
          </p:cNvSpPr>
          <p:nvPr>
            <p:ph type="sldNum" sz="quarter" idx="12"/>
          </p:nvPr>
        </p:nvSpPr>
        <p:spPr/>
        <p:txBody>
          <a:bodyPr/>
          <a:lstStyle/>
          <a:p>
            <a:fld id="{2A09506E-D0E7-4FC6-B51F-795CE2F3E674}" type="slidenum">
              <a:rPr lang="ru-RU" smtClean="0"/>
              <a:t>‹#›</a:t>
            </a:fld>
            <a:endParaRPr lang="ru-RU"/>
          </a:p>
        </p:txBody>
      </p:sp>
    </p:spTree>
    <p:extLst>
      <p:ext uri="{BB962C8B-B14F-4D97-AF65-F5344CB8AC3E}">
        <p14:creationId xmlns:p14="http://schemas.microsoft.com/office/powerpoint/2010/main" val="2031779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11393CB-F52F-4547-827C-477047452730}"/>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C31EF9F7-B7C8-47B9-92D1-FE9F69346913}"/>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7172876F-8D0E-42A5-9422-000EC207BF16}"/>
              </a:ext>
            </a:extLst>
          </p:cNvPr>
          <p:cNvSpPr>
            <a:spLocks noGrp="1"/>
          </p:cNvSpPr>
          <p:nvPr>
            <p:ph type="dt" sz="half" idx="10"/>
          </p:nvPr>
        </p:nvSpPr>
        <p:spPr/>
        <p:txBody>
          <a:bodyPr/>
          <a:lstStyle/>
          <a:p>
            <a:fld id="{F7BB27D0-5327-42F8-A98F-4D324E2C0DCB}" type="datetimeFigureOut">
              <a:rPr lang="ru-RU" smtClean="0"/>
              <a:t>03.03.2024</a:t>
            </a:fld>
            <a:endParaRPr lang="ru-RU"/>
          </a:p>
        </p:txBody>
      </p:sp>
      <p:sp>
        <p:nvSpPr>
          <p:cNvPr id="5" name="Нижний колонтитул 4">
            <a:extLst>
              <a:ext uri="{FF2B5EF4-FFF2-40B4-BE49-F238E27FC236}">
                <a16:creationId xmlns:a16="http://schemas.microsoft.com/office/drawing/2014/main" id="{0159F252-FD75-4C8E-A333-1C0870119449}"/>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ABB88EE0-1157-43D5-8C15-CF09CEFFF241}"/>
              </a:ext>
            </a:extLst>
          </p:cNvPr>
          <p:cNvSpPr>
            <a:spLocks noGrp="1"/>
          </p:cNvSpPr>
          <p:nvPr>
            <p:ph type="sldNum" sz="quarter" idx="12"/>
          </p:nvPr>
        </p:nvSpPr>
        <p:spPr/>
        <p:txBody>
          <a:bodyPr/>
          <a:lstStyle/>
          <a:p>
            <a:fld id="{2A09506E-D0E7-4FC6-B51F-795CE2F3E674}" type="slidenum">
              <a:rPr lang="ru-RU" smtClean="0"/>
              <a:t>‹#›</a:t>
            </a:fld>
            <a:endParaRPr lang="ru-RU"/>
          </a:p>
        </p:txBody>
      </p:sp>
    </p:spTree>
    <p:extLst>
      <p:ext uri="{BB962C8B-B14F-4D97-AF65-F5344CB8AC3E}">
        <p14:creationId xmlns:p14="http://schemas.microsoft.com/office/powerpoint/2010/main" val="20309453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9025146F-6B57-4569-9D63-1C02AC9C26AA}"/>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835FE119-0A15-4013-8529-8EF1B22C4735}"/>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898074DB-8E8F-48FB-A18D-58A88796299E}"/>
              </a:ext>
            </a:extLst>
          </p:cNvPr>
          <p:cNvSpPr>
            <a:spLocks noGrp="1"/>
          </p:cNvSpPr>
          <p:nvPr>
            <p:ph type="dt" sz="half" idx="10"/>
          </p:nvPr>
        </p:nvSpPr>
        <p:spPr/>
        <p:txBody>
          <a:bodyPr/>
          <a:lstStyle/>
          <a:p>
            <a:fld id="{F7BB27D0-5327-42F8-A98F-4D324E2C0DCB}" type="datetimeFigureOut">
              <a:rPr lang="ru-RU" smtClean="0"/>
              <a:t>03.03.2024</a:t>
            </a:fld>
            <a:endParaRPr lang="ru-RU"/>
          </a:p>
        </p:txBody>
      </p:sp>
      <p:sp>
        <p:nvSpPr>
          <p:cNvPr id="5" name="Нижний колонтитул 4">
            <a:extLst>
              <a:ext uri="{FF2B5EF4-FFF2-40B4-BE49-F238E27FC236}">
                <a16:creationId xmlns:a16="http://schemas.microsoft.com/office/drawing/2014/main" id="{6C197BA9-C29C-4A9A-A032-CC3763C8CD3D}"/>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B872A629-1C8F-4E5A-9D4F-1A2795A3EFFD}"/>
              </a:ext>
            </a:extLst>
          </p:cNvPr>
          <p:cNvSpPr>
            <a:spLocks noGrp="1"/>
          </p:cNvSpPr>
          <p:nvPr>
            <p:ph type="sldNum" sz="quarter" idx="12"/>
          </p:nvPr>
        </p:nvSpPr>
        <p:spPr/>
        <p:txBody>
          <a:bodyPr/>
          <a:lstStyle/>
          <a:p>
            <a:fld id="{2A09506E-D0E7-4FC6-B51F-795CE2F3E674}" type="slidenum">
              <a:rPr lang="ru-RU" smtClean="0"/>
              <a:t>‹#›</a:t>
            </a:fld>
            <a:endParaRPr lang="ru-RU"/>
          </a:p>
        </p:txBody>
      </p:sp>
    </p:spTree>
    <p:extLst>
      <p:ext uri="{BB962C8B-B14F-4D97-AF65-F5344CB8AC3E}">
        <p14:creationId xmlns:p14="http://schemas.microsoft.com/office/powerpoint/2010/main" val="3596297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33AE0BA-8D5A-4CFF-B780-433AF7104B97}"/>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7B0DB154-9F37-40C8-A14D-45BD294B95C5}"/>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DF542E20-FC54-4919-B881-FC6E795C9B3C}"/>
              </a:ext>
            </a:extLst>
          </p:cNvPr>
          <p:cNvSpPr>
            <a:spLocks noGrp="1"/>
          </p:cNvSpPr>
          <p:nvPr>
            <p:ph type="dt" sz="half" idx="10"/>
          </p:nvPr>
        </p:nvSpPr>
        <p:spPr/>
        <p:txBody>
          <a:bodyPr/>
          <a:lstStyle/>
          <a:p>
            <a:fld id="{F7BB27D0-5327-42F8-A98F-4D324E2C0DCB}" type="datetimeFigureOut">
              <a:rPr lang="ru-RU" smtClean="0"/>
              <a:t>03.03.2024</a:t>
            </a:fld>
            <a:endParaRPr lang="ru-RU"/>
          </a:p>
        </p:txBody>
      </p:sp>
      <p:sp>
        <p:nvSpPr>
          <p:cNvPr id="5" name="Нижний колонтитул 4">
            <a:extLst>
              <a:ext uri="{FF2B5EF4-FFF2-40B4-BE49-F238E27FC236}">
                <a16:creationId xmlns:a16="http://schemas.microsoft.com/office/drawing/2014/main" id="{3301C222-3B9F-4F81-803D-4B7F9423B4D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9B9CD27C-54F6-4264-95B2-4F9124E43B47}"/>
              </a:ext>
            </a:extLst>
          </p:cNvPr>
          <p:cNvSpPr>
            <a:spLocks noGrp="1"/>
          </p:cNvSpPr>
          <p:nvPr>
            <p:ph type="sldNum" sz="quarter" idx="12"/>
          </p:nvPr>
        </p:nvSpPr>
        <p:spPr/>
        <p:txBody>
          <a:bodyPr/>
          <a:lstStyle/>
          <a:p>
            <a:fld id="{2A09506E-D0E7-4FC6-B51F-795CE2F3E674}" type="slidenum">
              <a:rPr lang="ru-RU" smtClean="0"/>
              <a:t>‹#›</a:t>
            </a:fld>
            <a:endParaRPr lang="ru-RU"/>
          </a:p>
        </p:txBody>
      </p:sp>
    </p:spTree>
    <p:extLst>
      <p:ext uri="{BB962C8B-B14F-4D97-AF65-F5344CB8AC3E}">
        <p14:creationId xmlns:p14="http://schemas.microsoft.com/office/powerpoint/2010/main" val="21349456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16B98E0-9BA1-4853-A7E7-BBEEAF68912D}"/>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2C72161C-96C9-4AEF-BBB4-2DD1034864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486577D2-F49F-449B-BA62-548D4A57E4A6}"/>
              </a:ext>
            </a:extLst>
          </p:cNvPr>
          <p:cNvSpPr>
            <a:spLocks noGrp="1"/>
          </p:cNvSpPr>
          <p:nvPr>
            <p:ph type="dt" sz="half" idx="10"/>
          </p:nvPr>
        </p:nvSpPr>
        <p:spPr/>
        <p:txBody>
          <a:bodyPr/>
          <a:lstStyle/>
          <a:p>
            <a:fld id="{F7BB27D0-5327-42F8-A98F-4D324E2C0DCB}" type="datetimeFigureOut">
              <a:rPr lang="ru-RU" smtClean="0"/>
              <a:t>03.03.2024</a:t>
            </a:fld>
            <a:endParaRPr lang="ru-RU"/>
          </a:p>
        </p:txBody>
      </p:sp>
      <p:sp>
        <p:nvSpPr>
          <p:cNvPr id="5" name="Нижний колонтитул 4">
            <a:extLst>
              <a:ext uri="{FF2B5EF4-FFF2-40B4-BE49-F238E27FC236}">
                <a16:creationId xmlns:a16="http://schemas.microsoft.com/office/drawing/2014/main" id="{C7077228-BAEE-4556-8154-9F9DAA847E5A}"/>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3E8CDE4-C468-4804-8795-84BEF5641923}"/>
              </a:ext>
            </a:extLst>
          </p:cNvPr>
          <p:cNvSpPr>
            <a:spLocks noGrp="1"/>
          </p:cNvSpPr>
          <p:nvPr>
            <p:ph type="sldNum" sz="quarter" idx="12"/>
          </p:nvPr>
        </p:nvSpPr>
        <p:spPr/>
        <p:txBody>
          <a:bodyPr/>
          <a:lstStyle/>
          <a:p>
            <a:fld id="{2A09506E-D0E7-4FC6-B51F-795CE2F3E674}" type="slidenum">
              <a:rPr lang="ru-RU" smtClean="0"/>
              <a:t>‹#›</a:t>
            </a:fld>
            <a:endParaRPr lang="ru-RU"/>
          </a:p>
        </p:txBody>
      </p:sp>
    </p:spTree>
    <p:extLst>
      <p:ext uri="{BB962C8B-B14F-4D97-AF65-F5344CB8AC3E}">
        <p14:creationId xmlns:p14="http://schemas.microsoft.com/office/powerpoint/2010/main" val="3555673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B12690-FA9F-4609-BDB4-EBF900C14E01}"/>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9B1A7F0B-F6C7-4AF1-A86B-D9F2C4B45CAF}"/>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1A865DD3-A24F-45B8-A6DB-71B864924B1C}"/>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9DDC57FA-51AC-4999-A48D-3207A96FB7F0}"/>
              </a:ext>
            </a:extLst>
          </p:cNvPr>
          <p:cNvSpPr>
            <a:spLocks noGrp="1"/>
          </p:cNvSpPr>
          <p:nvPr>
            <p:ph type="dt" sz="half" idx="10"/>
          </p:nvPr>
        </p:nvSpPr>
        <p:spPr/>
        <p:txBody>
          <a:bodyPr/>
          <a:lstStyle/>
          <a:p>
            <a:fld id="{F7BB27D0-5327-42F8-A98F-4D324E2C0DCB}" type="datetimeFigureOut">
              <a:rPr lang="ru-RU" smtClean="0"/>
              <a:t>03.03.2024</a:t>
            </a:fld>
            <a:endParaRPr lang="ru-RU"/>
          </a:p>
        </p:txBody>
      </p:sp>
      <p:sp>
        <p:nvSpPr>
          <p:cNvPr id="6" name="Нижний колонтитул 5">
            <a:extLst>
              <a:ext uri="{FF2B5EF4-FFF2-40B4-BE49-F238E27FC236}">
                <a16:creationId xmlns:a16="http://schemas.microsoft.com/office/drawing/2014/main" id="{E34EB41A-EC94-4F80-818E-092FA93B85F4}"/>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07F068EB-E730-477C-8C2E-3F375ED3C240}"/>
              </a:ext>
            </a:extLst>
          </p:cNvPr>
          <p:cNvSpPr>
            <a:spLocks noGrp="1"/>
          </p:cNvSpPr>
          <p:nvPr>
            <p:ph type="sldNum" sz="quarter" idx="12"/>
          </p:nvPr>
        </p:nvSpPr>
        <p:spPr/>
        <p:txBody>
          <a:bodyPr/>
          <a:lstStyle/>
          <a:p>
            <a:fld id="{2A09506E-D0E7-4FC6-B51F-795CE2F3E674}" type="slidenum">
              <a:rPr lang="ru-RU" smtClean="0"/>
              <a:t>‹#›</a:t>
            </a:fld>
            <a:endParaRPr lang="ru-RU"/>
          </a:p>
        </p:txBody>
      </p:sp>
    </p:spTree>
    <p:extLst>
      <p:ext uri="{BB962C8B-B14F-4D97-AF65-F5344CB8AC3E}">
        <p14:creationId xmlns:p14="http://schemas.microsoft.com/office/powerpoint/2010/main" val="1715061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B14A982-A901-4B82-AF09-6FF7467828D0}"/>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35D256E8-55B5-49CE-8CCD-4526712EAE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B7886E1E-DFB2-4980-86F0-5569D3B895AA}"/>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9A5FD8C1-D5E3-4271-897F-D63E871230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A77B5BB2-4309-4741-97EB-FF74C38A3052}"/>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E98249D8-941C-4288-A05C-4F8378BDE65E}"/>
              </a:ext>
            </a:extLst>
          </p:cNvPr>
          <p:cNvSpPr>
            <a:spLocks noGrp="1"/>
          </p:cNvSpPr>
          <p:nvPr>
            <p:ph type="dt" sz="half" idx="10"/>
          </p:nvPr>
        </p:nvSpPr>
        <p:spPr/>
        <p:txBody>
          <a:bodyPr/>
          <a:lstStyle/>
          <a:p>
            <a:fld id="{F7BB27D0-5327-42F8-A98F-4D324E2C0DCB}" type="datetimeFigureOut">
              <a:rPr lang="ru-RU" smtClean="0"/>
              <a:t>03.03.2024</a:t>
            </a:fld>
            <a:endParaRPr lang="ru-RU"/>
          </a:p>
        </p:txBody>
      </p:sp>
      <p:sp>
        <p:nvSpPr>
          <p:cNvPr id="8" name="Нижний колонтитул 7">
            <a:extLst>
              <a:ext uri="{FF2B5EF4-FFF2-40B4-BE49-F238E27FC236}">
                <a16:creationId xmlns:a16="http://schemas.microsoft.com/office/drawing/2014/main" id="{BE8C6BA9-3797-4362-B3EE-B3363851A87D}"/>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B1D1C1C8-67F0-44B8-9E13-CB6DF0B0A030}"/>
              </a:ext>
            </a:extLst>
          </p:cNvPr>
          <p:cNvSpPr>
            <a:spLocks noGrp="1"/>
          </p:cNvSpPr>
          <p:nvPr>
            <p:ph type="sldNum" sz="quarter" idx="12"/>
          </p:nvPr>
        </p:nvSpPr>
        <p:spPr/>
        <p:txBody>
          <a:bodyPr/>
          <a:lstStyle/>
          <a:p>
            <a:fld id="{2A09506E-D0E7-4FC6-B51F-795CE2F3E674}" type="slidenum">
              <a:rPr lang="ru-RU" smtClean="0"/>
              <a:t>‹#›</a:t>
            </a:fld>
            <a:endParaRPr lang="ru-RU"/>
          </a:p>
        </p:txBody>
      </p:sp>
    </p:spTree>
    <p:extLst>
      <p:ext uri="{BB962C8B-B14F-4D97-AF65-F5344CB8AC3E}">
        <p14:creationId xmlns:p14="http://schemas.microsoft.com/office/powerpoint/2010/main" val="28426537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E059D8D-6B97-4E57-AD18-7030A156CB85}"/>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B049DF1A-BE00-4427-9C24-05298523EC97}"/>
              </a:ext>
            </a:extLst>
          </p:cNvPr>
          <p:cNvSpPr>
            <a:spLocks noGrp="1"/>
          </p:cNvSpPr>
          <p:nvPr>
            <p:ph type="dt" sz="half" idx="10"/>
          </p:nvPr>
        </p:nvSpPr>
        <p:spPr/>
        <p:txBody>
          <a:bodyPr/>
          <a:lstStyle/>
          <a:p>
            <a:fld id="{F7BB27D0-5327-42F8-A98F-4D324E2C0DCB}" type="datetimeFigureOut">
              <a:rPr lang="ru-RU" smtClean="0"/>
              <a:t>03.03.2024</a:t>
            </a:fld>
            <a:endParaRPr lang="ru-RU"/>
          </a:p>
        </p:txBody>
      </p:sp>
      <p:sp>
        <p:nvSpPr>
          <p:cNvPr id="4" name="Нижний колонтитул 3">
            <a:extLst>
              <a:ext uri="{FF2B5EF4-FFF2-40B4-BE49-F238E27FC236}">
                <a16:creationId xmlns:a16="http://schemas.microsoft.com/office/drawing/2014/main" id="{7BE2C30B-E21C-4377-BECA-067C09B27C7D}"/>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C584CD34-5C99-42C0-9B18-6CA540A364B3}"/>
              </a:ext>
            </a:extLst>
          </p:cNvPr>
          <p:cNvSpPr>
            <a:spLocks noGrp="1"/>
          </p:cNvSpPr>
          <p:nvPr>
            <p:ph type="sldNum" sz="quarter" idx="12"/>
          </p:nvPr>
        </p:nvSpPr>
        <p:spPr/>
        <p:txBody>
          <a:bodyPr/>
          <a:lstStyle/>
          <a:p>
            <a:fld id="{2A09506E-D0E7-4FC6-B51F-795CE2F3E674}" type="slidenum">
              <a:rPr lang="ru-RU" smtClean="0"/>
              <a:t>‹#›</a:t>
            </a:fld>
            <a:endParaRPr lang="ru-RU"/>
          </a:p>
        </p:txBody>
      </p:sp>
    </p:spTree>
    <p:extLst>
      <p:ext uri="{BB962C8B-B14F-4D97-AF65-F5344CB8AC3E}">
        <p14:creationId xmlns:p14="http://schemas.microsoft.com/office/powerpoint/2010/main" val="1683398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122A0301-F28E-4212-B76B-3A3C04B73724}"/>
              </a:ext>
            </a:extLst>
          </p:cNvPr>
          <p:cNvSpPr>
            <a:spLocks noGrp="1"/>
          </p:cNvSpPr>
          <p:nvPr>
            <p:ph type="dt" sz="half" idx="10"/>
          </p:nvPr>
        </p:nvSpPr>
        <p:spPr/>
        <p:txBody>
          <a:bodyPr/>
          <a:lstStyle/>
          <a:p>
            <a:fld id="{F7BB27D0-5327-42F8-A98F-4D324E2C0DCB}" type="datetimeFigureOut">
              <a:rPr lang="ru-RU" smtClean="0"/>
              <a:t>03.03.2024</a:t>
            </a:fld>
            <a:endParaRPr lang="ru-RU"/>
          </a:p>
        </p:txBody>
      </p:sp>
      <p:sp>
        <p:nvSpPr>
          <p:cNvPr id="3" name="Нижний колонтитул 2">
            <a:extLst>
              <a:ext uri="{FF2B5EF4-FFF2-40B4-BE49-F238E27FC236}">
                <a16:creationId xmlns:a16="http://schemas.microsoft.com/office/drawing/2014/main" id="{93232B55-BAEB-430B-AD19-4B8533BECA6E}"/>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F25E67FF-2221-4FC6-8100-8F09CDD5202D}"/>
              </a:ext>
            </a:extLst>
          </p:cNvPr>
          <p:cNvSpPr>
            <a:spLocks noGrp="1"/>
          </p:cNvSpPr>
          <p:nvPr>
            <p:ph type="sldNum" sz="quarter" idx="12"/>
          </p:nvPr>
        </p:nvSpPr>
        <p:spPr/>
        <p:txBody>
          <a:bodyPr/>
          <a:lstStyle/>
          <a:p>
            <a:fld id="{2A09506E-D0E7-4FC6-B51F-795CE2F3E674}" type="slidenum">
              <a:rPr lang="ru-RU" smtClean="0"/>
              <a:t>‹#›</a:t>
            </a:fld>
            <a:endParaRPr lang="ru-RU"/>
          </a:p>
        </p:txBody>
      </p:sp>
    </p:spTree>
    <p:extLst>
      <p:ext uri="{BB962C8B-B14F-4D97-AF65-F5344CB8AC3E}">
        <p14:creationId xmlns:p14="http://schemas.microsoft.com/office/powerpoint/2010/main" val="4155242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8740EC-4505-4DE6-A05D-F153D07E6C0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3D975EBC-539E-43EF-A4B0-0441E1E00C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CB8CA841-9EE3-40A3-9687-D17ECCDD2B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9D1BB9F7-BDEB-482D-A977-E26368D696E0}"/>
              </a:ext>
            </a:extLst>
          </p:cNvPr>
          <p:cNvSpPr>
            <a:spLocks noGrp="1"/>
          </p:cNvSpPr>
          <p:nvPr>
            <p:ph type="dt" sz="half" idx="10"/>
          </p:nvPr>
        </p:nvSpPr>
        <p:spPr/>
        <p:txBody>
          <a:bodyPr/>
          <a:lstStyle/>
          <a:p>
            <a:fld id="{F7BB27D0-5327-42F8-A98F-4D324E2C0DCB}" type="datetimeFigureOut">
              <a:rPr lang="ru-RU" smtClean="0"/>
              <a:t>03.03.2024</a:t>
            </a:fld>
            <a:endParaRPr lang="ru-RU"/>
          </a:p>
        </p:txBody>
      </p:sp>
      <p:sp>
        <p:nvSpPr>
          <p:cNvPr id="6" name="Нижний колонтитул 5">
            <a:extLst>
              <a:ext uri="{FF2B5EF4-FFF2-40B4-BE49-F238E27FC236}">
                <a16:creationId xmlns:a16="http://schemas.microsoft.com/office/drawing/2014/main" id="{9A9BE4D0-BA77-48D7-A311-3DBC6AE11875}"/>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CA7BAF0C-1FAF-481C-9E0B-1B1C3560DE2C}"/>
              </a:ext>
            </a:extLst>
          </p:cNvPr>
          <p:cNvSpPr>
            <a:spLocks noGrp="1"/>
          </p:cNvSpPr>
          <p:nvPr>
            <p:ph type="sldNum" sz="quarter" idx="12"/>
          </p:nvPr>
        </p:nvSpPr>
        <p:spPr/>
        <p:txBody>
          <a:bodyPr/>
          <a:lstStyle/>
          <a:p>
            <a:fld id="{2A09506E-D0E7-4FC6-B51F-795CE2F3E674}" type="slidenum">
              <a:rPr lang="ru-RU" smtClean="0"/>
              <a:t>‹#›</a:t>
            </a:fld>
            <a:endParaRPr lang="ru-RU"/>
          </a:p>
        </p:txBody>
      </p:sp>
    </p:spTree>
    <p:extLst>
      <p:ext uri="{BB962C8B-B14F-4D97-AF65-F5344CB8AC3E}">
        <p14:creationId xmlns:p14="http://schemas.microsoft.com/office/powerpoint/2010/main" val="915501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5BD636E-6D74-4DEA-AB8D-9B6EAE7D522D}"/>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BC2B02F4-B18C-4F12-B3C7-1BF982E372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9532B20D-CBD7-46F5-9D13-EA2070E2F9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8D8ECBE4-BA7D-4F73-BC33-7DA8E5127382}"/>
              </a:ext>
            </a:extLst>
          </p:cNvPr>
          <p:cNvSpPr>
            <a:spLocks noGrp="1"/>
          </p:cNvSpPr>
          <p:nvPr>
            <p:ph type="dt" sz="half" idx="10"/>
          </p:nvPr>
        </p:nvSpPr>
        <p:spPr/>
        <p:txBody>
          <a:bodyPr/>
          <a:lstStyle/>
          <a:p>
            <a:fld id="{F7BB27D0-5327-42F8-A98F-4D324E2C0DCB}" type="datetimeFigureOut">
              <a:rPr lang="ru-RU" smtClean="0"/>
              <a:t>03.03.2024</a:t>
            </a:fld>
            <a:endParaRPr lang="ru-RU"/>
          </a:p>
        </p:txBody>
      </p:sp>
      <p:sp>
        <p:nvSpPr>
          <p:cNvPr id="6" name="Нижний колонтитул 5">
            <a:extLst>
              <a:ext uri="{FF2B5EF4-FFF2-40B4-BE49-F238E27FC236}">
                <a16:creationId xmlns:a16="http://schemas.microsoft.com/office/drawing/2014/main" id="{0E124270-20FB-4B0E-9B1D-B142C6AB803A}"/>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24BA85F5-35FF-45A0-9A44-7B7B93E70AF1}"/>
              </a:ext>
            </a:extLst>
          </p:cNvPr>
          <p:cNvSpPr>
            <a:spLocks noGrp="1"/>
          </p:cNvSpPr>
          <p:nvPr>
            <p:ph type="sldNum" sz="quarter" idx="12"/>
          </p:nvPr>
        </p:nvSpPr>
        <p:spPr/>
        <p:txBody>
          <a:bodyPr/>
          <a:lstStyle/>
          <a:p>
            <a:fld id="{2A09506E-D0E7-4FC6-B51F-795CE2F3E674}" type="slidenum">
              <a:rPr lang="ru-RU" smtClean="0"/>
              <a:t>‹#›</a:t>
            </a:fld>
            <a:endParaRPr lang="ru-RU"/>
          </a:p>
        </p:txBody>
      </p:sp>
    </p:spTree>
    <p:extLst>
      <p:ext uri="{BB962C8B-B14F-4D97-AF65-F5344CB8AC3E}">
        <p14:creationId xmlns:p14="http://schemas.microsoft.com/office/powerpoint/2010/main" val="14731205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256CF0-3DC0-4731-AF6E-8DF3431CDA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78A40EEC-831D-4265-9F95-A5106D2F3F0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67662F55-419B-4976-B438-044095DDB1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BB27D0-5327-42F8-A98F-4D324E2C0DCB}" type="datetimeFigureOut">
              <a:rPr lang="ru-RU" smtClean="0"/>
              <a:t>03.03.2024</a:t>
            </a:fld>
            <a:endParaRPr lang="ru-RU"/>
          </a:p>
        </p:txBody>
      </p:sp>
      <p:sp>
        <p:nvSpPr>
          <p:cNvPr id="5" name="Нижний колонтитул 4">
            <a:extLst>
              <a:ext uri="{FF2B5EF4-FFF2-40B4-BE49-F238E27FC236}">
                <a16:creationId xmlns:a16="http://schemas.microsoft.com/office/drawing/2014/main" id="{F11761C6-EFAA-4F17-94ED-2EF53FFD6C2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6D4CE264-6131-4EE3-A6FE-E2360B5255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09506E-D0E7-4FC6-B51F-795CE2F3E674}" type="slidenum">
              <a:rPr lang="ru-RU" smtClean="0"/>
              <a:t>‹#›</a:t>
            </a:fld>
            <a:endParaRPr lang="ru-RU"/>
          </a:p>
        </p:txBody>
      </p:sp>
    </p:spTree>
    <p:extLst>
      <p:ext uri="{BB962C8B-B14F-4D97-AF65-F5344CB8AC3E}">
        <p14:creationId xmlns:p14="http://schemas.microsoft.com/office/powerpoint/2010/main" val="37564522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hyperlink" Target="https://www.e-olymp.com/en/problems/9628" TargetMode="External"/><Relationship Id="rId1" Type="http://schemas.openxmlformats.org/officeDocument/2006/relationships/slideLayout" Target="../slideLayouts/slideLayout1.xml"/><Relationship Id="rId4" Type="http://schemas.openxmlformats.org/officeDocument/2006/relationships/image" Target="../media/image8.emf"/></Relationships>
</file>

<file path=ppt/slides/_rels/slide11.xml.rels><?xml version="1.0" encoding="UTF-8" standalone="yes"?>
<Relationships xmlns="http://schemas.openxmlformats.org/package/2006/relationships"><Relationship Id="rId2" Type="http://schemas.openxmlformats.org/officeDocument/2006/relationships/hyperlink" Target="https://www.e-olymp.com/en/problems/44"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hyperlink" Target="https://www.e-olymp.com/en/problems/44"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hyperlink" Target="https://www.e-olymp.com/en/problems/44" TargetMode="External"/><Relationship Id="rId1" Type="http://schemas.openxmlformats.org/officeDocument/2006/relationships/slideLayout" Target="../slideLayouts/slideLayout1.xml"/><Relationship Id="rId6" Type="http://schemas.openxmlformats.org/officeDocument/2006/relationships/image" Target="../media/image10.wmf"/><Relationship Id="rId5" Type="http://schemas.openxmlformats.org/officeDocument/2006/relationships/oleObject" Target="../embeddings/oleObject6.bin"/><Relationship Id="rId4" Type="http://schemas.openxmlformats.org/officeDocument/2006/relationships/image" Target="../media/image9.emf"/></Relationships>
</file>

<file path=ppt/slides/_rels/slide14.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hyperlink" Target="https://www.e-olymp.com/en/problems/44" TargetMode="External"/><Relationship Id="rId1" Type="http://schemas.openxmlformats.org/officeDocument/2006/relationships/slideLayout" Target="../slideLayouts/slideLayout1.xml"/><Relationship Id="rId6" Type="http://schemas.openxmlformats.org/officeDocument/2006/relationships/image" Target="../media/image12.wmf"/><Relationship Id="rId5" Type="http://schemas.openxmlformats.org/officeDocument/2006/relationships/oleObject" Target="../embeddings/oleObject8.bin"/><Relationship Id="rId4" Type="http://schemas.openxmlformats.org/officeDocument/2006/relationships/image" Target="../media/image11.emf"/></Relationships>
</file>

<file path=ppt/slides/_rels/slide15.xml.rels><?xml version="1.0" encoding="UTF-8" standalone="yes"?>
<Relationships xmlns="http://schemas.openxmlformats.org/package/2006/relationships"><Relationship Id="rId2" Type="http://schemas.openxmlformats.org/officeDocument/2006/relationships/hyperlink" Target="https://www.e-olymp.com/en/problems/806"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hyperlink" Target="https://www.e-olymp.com/en/problems/806" TargetMode="External"/><Relationship Id="rId1" Type="http://schemas.openxmlformats.org/officeDocument/2006/relationships/slideLayout" Target="../slideLayouts/slideLayout1.xml"/><Relationship Id="rId6" Type="http://schemas.openxmlformats.org/officeDocument/2006/relationships/image" Target="../media/image15.emf"/><Relationship Id="rId5" Type="http://schemas.openxmlformats.org/officeDocument/2006/relationships/oleObject" Target="../embeddings/oleObject11.bin"/><Relationship Id="rId4" Type="http://schemas.openxmlformats.org/officeDocument/2006/relationships/image" Target="../media/image14.emf"/></Relationships>
</file>

<file path=ppt/slides/_rels/slide17.xml.rels><?xml version="1.0" encoding="UTF-8" standalone="yes"?>
<Relationships xmlns="http://schemas.openxmlformats.org/package/2006/relationships"><Relationship Id="rId2" Type="http://schemas.openxmlformats.org/officeDocument/2006/relationships/hyperlink" Target="https://www.e-olymp.com/en/problems/806" TargetMode="Externa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hyperlink" Target="https://www.e-olymp.com/en/problems/5101"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hyperlink" Target="https://www.e-olymp.com/en/problems/5101" TargetMode="External"/><Relationship Id="rId1" Type="http://schemas.openxmlformats.org/officeDocument/2006/relationships/slideLayout" Target="../slideLayouts/slideLayout1.xml"/><Relationship Id="rId6" Type="http://schemas.openxmlformats.org/officeDocument/2006/relationships/image" Target="../media/image17.emf"/><Relationship Id="rId5" Type="http://schemas.openxmlformats.org/officeDocument/2006/relationships/oleObject" Target="../embeddings/oleObject13.bin"/><Relationship Id="rId4" Type="http://schemas.openxmlformats.org/officeDocument/2006/relationships/image" Target="../media/image16.wmf"/></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www.e-olymp.com/en/problems/5854" TargetMode="Externa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hyperlink" Target="https://www.e-olymp.com/en/problems/5854" TargetMode="External"/><Relationship Id="rId1" Type="http://schemas.openxmlformats.org/officeDocument/2006/relationships/slideLayout" Target="../slideLayouts/slideLayout1.xml"/><Relationship Id="rId6" Type="http://schemas.openxmlformats.org/officeDocument/2006/relationships/image" Target="../media/image20.emf"/><Relationship Id="rId5" Type="http://schemas.openxmlformats.org/officeDocument/2006/relationships/oleObject" Target="../embeddings/oleObject16.bin"/><Relationship Id="rId4" Type="http://schemas.openxmlformats.org/officeDocument/2006/relationships/image" Target="../media/image19.emf"/></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e-olymp.com/en/problems/1560"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hyperlink" Target="https://www.e-olymp.com/en/problems/1560" TargetMode="External"/><Relationship Id="rId1" Type="http://schemas.openxmlformats.org/officeDocument/2006/relationships/slideLayout" Target="../slideLayouts/slideLayout1.xml"/><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hyperlink" Target="https://www.e-olymp.com/en/problems/1560" TargetMode="External"/><Relationship Id="rId1" Type="http://schemas.openxmlformats.org/officeDocument/2006/relationships/slideLayout" Target="../slideLayouts/slideLayout1.xml"/><Relationship Id="rId4" Type="http://schemas.openxmlformats.org/officeDocument/2006/relationships/image" Target="../media/image6.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hyperlink" Target="https://www.e-olymp.com/en/problems/9628" TargetMode="External"/><Relationship Id="rId1" Type="http://schemas.openxmlformats.org/officeDocument/2006/relationships/slideLayout" Target="../slideLayouts/slideLayout1.xml"/><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766CC9-1C58-97A0-5525-50177CCB80B3}"/>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Dynamic Programming</a:t>
            </a:r>
          </a:p>
        </p:txBody>
      </p:sp>
      <p:pic>
        <p:nvPicPr>
          <p:cNvPr id="1026" name="Picture 2" descr="Dynamic Programming Is Easy | smarx.com">
            <a:extLst>
              <a:ext uri="{FF2B5EF4-FFF2-40B4-BE49-F238E27FC236}">
                <a16:creationId xmlns:a16="http://schemas.microsoft.com/office/drawing/2014/main" id="{7B17469F-7686-A777-FAE1-8BE09CA0F43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flipV="1">
            <a:off x="2027295" y="1675227"/>
            <a:ext cx="8137409" cy="4394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46101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2E05B54D-EB07-4A04-9E6A-1151DFA8E89B}"/>
              </a:ext>
            </a:extLst>
          </p:cNvPr>
          <p:cNvSpPr txBox="1">
            <a:spLocks/>
          </p:cNvSpPr>
          <p:nvPr/>
        </p:nvSpPr>
        <p:spPr>
          <a:xfrm>
            <a:off x="1423332" y="309609"/>
            <a:ext cx="9144000" cy="390177"/>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solidFill>
                  <a:srgbClr val="0000FF"/>
                </a:solidFill>
                <a:latin typeface="Times New Roman" panose="02020603050405020304" pitchFamily="18" charset="0"/>
                <a:ea typeface="Times New Roman" panose="02020603050405020304" pitchFamily="18" charset="0"/>
              </a:rPr>
              <a:t>E-OLYMP </a:t>
            </a:r>
            <a:r>
              <a:rPr lang="en-US" sz="2400" b="1" u="sng" dirty="0">
                <a:solidFill>
                  <a:srgbClr val="0000FF"/>
                </a:solidFill>
                <a:latin typeface="Times New Roman" panose="02020603050405020304" pitchFamily="18" charset="0"/>
                <a:ea typeface="Times New Roman" panose="02020603050405020304" pitchFamily="18" charset="0"/>
                <a:hlinkClick r:id="rId2"/>
              </a:rPr>
              <a:t>9628. Frog</a:t>
            </a:r>
            <a:endParaRPr lang="ru-RU" sz="7200" b="1" dirty="0">
              <a:latin typeface="Times New Roman" panose="02020603050405020304" pitchFamily="18" charset="0"/>
              <a:cs typeface="Times New Roman" panose="02020603050405020304" pitchFamily="18" charset="0"/>
            </a:endParaRPr>
          </a:p>
        </p:txBody>
      </p:sp>
      <p:sp>
        <p:nvSpPr>
          <p:cNvPr id="5" name="Подзаголовок 2">
            <a:extLst>
              <a:ext uri="{FF2B5EF4-FFF2-40B4-BE49-F238E27FC236}">
                <a16:creationId xmlns:a16="http://schemas.microsoft.com/office/drawing/2014/main" id="{7206AC9D-F3A4-49BB-9C9F-782DC0E2C0B7}"/>
              </a:ext>
            </a:extLst>
          </p:cNvPr>
          <p:cNvSpPr txBox="1">
            <a:spLocks/>
          </p:cNvSpPr>
          <p:nvPr/>
        </p:nvSpPr>
        <p:spPr>
          <a:xfrm>
            <a:off x="844010" y="825738"/>
            <a:ext cx="10852715" cy="26032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Let dp[</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be the smallest cost of moving the frog to stone </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Then:</a:t>
            </a:r>
            <a:endParaRPr lang="ru-RU" sz="2000" dirty="0">
              <a:effectLst/>
              <a:latin typeface="Times New Roman" panose="02020603050405020304" pitchFamily="18" charset="0"/>
              <a:ea typeface="Times New Roman" panose="02020603050405020304" pitchFamily="18" charset="0"/>
            </a:endParaRPr>
          </a:p>
          <a:p>
            <a:pPr marL="342900" lvl="0" indent="-342900" algn="just">
              <a:lnSpc>
                <a:spcPct val="100000"/>
              </a:lnSpc>
              <a:spcBef>
                <a:spcPts val="0"/>
              </a:spcBef>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dp[1] = 0 (do not need to move anywhere), </a:t>
            </a:r>
            <a:endParaRPr lang="ru-RU" sz="2000" dirty="0">
              <a:effectLst/>
              <a:latin typeface="Times New Roman" panose="02020603050405020304" pitchFamily="18" charset="0"/>
              <a:ea typeface="Times New Roman" panose="02020603050405020304" pitchFamily="18" charset="0"/>
            </a:endParaRPr>
          </a:p>
          <a:p>
            <a:pPr marL="342900" lvl="0" indent="-342900" algn="just">
              <a:lnSpc>
                <a:spcPct val="100000"/>
              </a:lnSpc>
              <a:spcBef>
                <a:spcPts val="0"/>
              </a:spcBef>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dp[2] = |</a:t>
            </a:r>
            <a:r>
              <a:rPr lang="en-US" sz="2000" i="1" dirty="0">
                <a:effectLst/>
                <a:latin typeface="Times New Roman" panose="02020603050405020304" pitchFamily="18" charset="0"/>
                <a:ea typeface="Times New Roman" panose="02020603050405020304" pitchFamily="18" charset="0"/>
              </a:rPr>
              <a:t> h</a:t>
            </a:r>
            <a:r>
              <a:rPr lang="en-US" sz="2000" baseline="-25000" dirty="0">
                <a:effectLst/>
                <a:latin typeface="Times New Roman" panose="02020603050405020304" pitchFamily="18" charset="0"/>
                <a:ea typeface="Times New Roman" panose="02020603050405020304" pitchFamily="18" charset="0"/>
              </a:rPr>
              <a:t>2</a:t>
            </a:r>
            <a:r>
              <a:rPr lang="en-US" sz="2000" dirty="0">
                <a:effectLst/>
                <a:latin typeface="Times New Roman" panose="02020603050405020304" pitchFamily="18" charset="0"/>
                <a:ea typeface="Times New Roman" panose="02020603050405020304" pitchFamily="18" charset="0"/>
              </a:rPr>
              <a:t> − </a:t>
            </a:r>
            <a:r>
              <a:rPr lang="en-US" sz="2000" i="1" dirty="0">
                <a:effectLst/>
                <a:latin typeface="Times New Roman" panose="02020603050405020304" pitchFamily="18" charset="0"/>
                <a:ea typeface="Times New Roman" panose="02020603050405020304" pitchFamily="18" charset="0"/>
              </a:rPr>
              <a:t>h</a:t>
            </a:r>
            <a:r>
              <a:rPr lang="en-US" sz="2000" baseline="-25000" dirty="0">
                <a:effectLst/>
                <a:latin typeface="Times New Roman" panose="02020603050405020304" pitchFamily="18" charset="0"/>
                <a:ea typeface="Times New Roman" panose="02020603050405020304" pitchFamily="18" charset="0"/>
              </a:rPr>
              <a:t>1</a:t>
            </a:r>
            <a:r>
              <a:rPr lang="en-US" sz="2000" dirty="0">
                <a:effectLst/>
                <a:latin typeface="Times New Roman" panose="02020603050405020304" pitchFamily="18" charset="0"/>
                <a:ea typeface="Times New Roman" panose="02020603050405020304" pitchFamily="18" charset="0"/>
              </a:rPr>
              <a:t> |;</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000000"/>
                </a:solidFill>
                <a:effectLst/>
                <a:latin typeface="Times New Roman" panose="02020603050405020304" pitchFamily="18" charset="0"/>
                <a:ea typeface="Times New Roman" panose="02020603050405020304" pitchFamily="18" charset="0"/>
              </a:rPr>
              <a:t>The frog can jump onto the </a:t>
            </a:r>
            <a:r>
              <a:rPr lang="en-US" sz="2000" i="1" dirty="0">
                <a:solidFill>
                  <a:srgbClr val="000000"/>
                </a:solidFill>
                <a:effectLst/>
                <a:latin typeface="Times New Roman" panose="02020603050405020304" pitchFamily="18" charset="0"/>
                <a:ea typeface="Times New Roman" panose="02020603050405020304" pitchFamily="18" charset="0"/>
              </a:rPr>
              <a:t>i</a:t>
            </a:r>
            <a:r>
              <a:rPr lang="en-US" sz="2000" dirty="0">
                <a:solidFill>
                  <a:srgbClr val="000000"/>
                </a:solidFill>
                <a:effectLst/>
                <a:latin typeface="Times New Roman" panose="02020603050405020304" pitchFamily="18" charset="0"/>
                <a:ea typeface="Times New Roman" panose="02020603050405020304" pitchFamily="18" charset="0"/>
              </a:rPr>
              <a:t>-</a:t>
            </a:r>
            <a:r>
              <a:rPr lang="en-US" sz="2000" dirty="0" err="1">
                <a:solidFill>
                  <a:srgbClr val="000000"/>
                </a:solidFill>
                <a:effectLst/>
                <a:latin typeface="Times New Roman" panose="02020603050405020304" pitchFamily="18" charset="0"/>
                <a:ea typeface="Times New Roman" panose="02020603050405020304" pitchFamily="18" charset="0"/>
              </a:rPr>
              <a:t>th</a:t>
            </a:r>
            <a:r>
              <a:rPr lang="en-US" sz="2000" dirty="0">
                <a:solidFill>
                  <a:srgbClr val="000000"/>
                </a:solidFill>
                <a:effectLst/>
                <a:latin typeface="Times New Roman" panose="02020603050405020304" pitchFamily="18" charset="0"/>
                <a:ea typeface="Times New Roman" panose="02020603050405020304" pitchFamily="18" charset="0"/>
              </a:rPr>
              <a:t> platform (</a:t>
            </a:r>
            <a:r>
              <a:rPr lang="en-US" sz="2000" i="1" dirty="0">
                <a:solidFill>
                  <a:srgbClr val="000000"/>
                </a:solidFill>
                <a:effectLst/>
                <a:latin typeface="Times New Roman" panose="02020603050405020304" pitchFamily="18" charset="0"/>
                <a:ea typeface="Times New Roman" panose="02020603050405020304" pitchFamily="18" charset="0"/>
              </a:rPr>
              <a:t>i</a:t>
            </a:r>
            <a:r>
              <a:rPr lang="en-US" sz="2000" dirty="0">
                <a:solidFill>
                  <a:srgbClr val="000000"/>
                </a:solidFill>
                <a:effectLst/>
                <a:latin typeface="Times New Roman" panose="02020603050405020304" pitchFamily="18" charset="0"/>
                <a:ea typeface="Times New Roman" panose="02020603050405020304" pitchFamily="18" charset="0"/>
              </a:rPr>
              <a:t> ≥ 3):</a:t>
            </a:r>
            <a:endParaRPr lang="ru-RU" sz="2000" dirty="0">
              <a:effectLst/>
              <a:latin typeface="Times New Roman" panose="02020603050405020304" pitchFamily="18" charset="0"/>
              <a:ea typeface="Times New Roman" panose="02020603050405020304" pitchFamily="18" charset="0"/>
            </a:endParaRPr>
          </a:p>
          <a:p>
            <a:pPr marL="342900" lvl="0" indent="-342900" algn="just">
              <a:lnSpc>
                <a:spcPct val="100000"/>
              </a:lnSpc>
              <a:spcBef>
                <a:spcPts val="0"/>
              </a:spcBef>
              <a:buFont typeface="Symbol" panose="05050102010706020507" pitchFamily="18" charset="2"/>
              <a:buChar char=""/>
            </a:pPr>
            <a:r>
              <a:rPr lang="en-US" sz="2000" dirty="0">
                <a:solidFill>
                  <a:srgbClr val="000000"/>
                </a:solidFill>
                <a:effectLst/>
                <a:latin typeface="Times New Roman" panose="02020603050405020304" pitchFamily="18" charset="0"/>
                <a:ea typeface="Times New Roman" panose="02020603050405020304" pitchFamily="18" charset="0"/>
              </a:rPr>
              <a:t>either from</a:t>
            </a:r>
            <a:r>
              <a:rPr lang="ru-RU" sz="2000" dirty="0">
                <a:solidFill>
                  <a:srgbClr val="000000"/>
                </a:solidFill>
                <a:effectLst/>
                <a:latin typeface="Times New Roman" panose="02020603050405020304" pitchFamily="18" charset="0"/>
                <a:ea typeface="Times New Roman" panose="02020603050405020304" pitchFamily="18" charset="0"/>
              </a:rPr>
              <a:t> (</a:t>
            </a:r>
            <a:r>
              <a:rPr lang="ru-RU" sz="2000" i="1" dirty="0">
                <a:solidFill>
                  <a:srgbClr val="000000"/>
                </a:solidFill>
                <a:effectLst/>
                <a:latin typeface="Times New Roman" panose="02020603050405020304" pitchFamily="18" charset="0"/>
                <a:ea typeface="Times New Roman" panose="02020603050405020304" pitchFamily="18" charset="0"/>
              </a:rPr>
              <a:t>i</a:t>
            </a:r>
            <a:r>
              <a:rPr lang="ru-RU" sz="2000" dirty="0">
                <a:solidFill>
                  <a:srgbClr val="000000"/>
                </a:solidFill>
                <a:effectLst/>
                <a:latin typeface="Times New Roman" panose="02020603050405020304" pitchFamily="18" charset="0"/>
                <a:ea typeface="Times New Roman" panose="02020603050405020304" pitchFamily="18" charset="0"/>
              </a:rPr>
              <a:t> – 1)-</a:t>
            </a:r>
            <a:r>
              <a:rPr lang="en-US" sz="2000" dirty="0">
                <a:solidFill>
                  <a:srgbClr val="000000"/>
                </a:solidFill>
                <a:effectLst/>
                <a:latin typeface="Times New Roman" panose="02020603050405020304" pitchFamily="18" charset="0"/>
                <a:ea typeface="Times New Roman" panose="02020603050405020304" pitchFamily="18" charset="0"/>
              </a:rPr>
              <a:t>th with cost </a:t>
            </a:r>
            <a:r>
              <a:rPr lang="ru-RU" sz="2000" dirty="0">
                <a:solidFill>
                  <a:srgbClr val="000000"/>
                </a:solidFill>
                <a:effectLst/>
                <a:latin typeface="Times New Roman" panose="02020603050405020304" pitchFamily="18" charset="0"/>
                <a:ea typeface="Times New Roman" panose="02020603050405020304" pitchFamily="18" charset="0"/>
              </a:rPr>
              <a:t>|</a:t>
            </a:r>
            <a:r>
              <a:rPr lang="en-US" sz="2000" i="1" dirty="0">
                <a:solidFill>
                  <a:srgbClr val="000000"/>
                </a:solidFill>
                <a:effectLst/>
                <a:latin typeface="Times New Roman" panose="02020603050405020304" pitchFamily="18" charset="0"/>
                <a:ea typeface="Times New Roman" panose="02020603050405020304" pitchFamily="18" charset="0"/>
              </a:rPr>
              <a:t>h</a:t>
            </a:r>
            <a:r>
              <a:rPr lang="ru-RU" sz="2000" i="1" baseline="-25000" dirty="0">
                <a:solidFill>
                  <a:srgbClr val="000000"/>
                </a:solidFill>
                <a:effectLst/>
                <a:latin typeface="Times New Roman" panose="02020603050405020304" pitchFamily="18" charset="0"/>
                <a:ea typeface="Times New Roman" panose="02020603050405020304" pitchFamily="18" charset="0"/>
              </a:rPr>
              <a:t>i</a:t>
            </a:r>
            <a:r>
              <a:rPr lang="ru-RU" sz="2000" dirty="0">
                <a:solidFill>
                  <a:srgbClr val="000000"/>
                </a:solidFill>
                <a:effectLst/>
                <a:latin typeface="Times New Roman" panose="02020603050405020304" pitchFamily="18" charset="0"/>
                <a:ea typeface="Times New Roman" panose="02020603050405020304" pitchFamily="18" charset="0"/>
              </a:rPr>
              <a:t> – </a:t>
            </a:r>
            <a:r>
              <a:rPr lang="en-US" sz="2000" i="1" dirty="0">
                <a:solidFill>
                  <a:srgbClr val="000000"/>
                </a:solidFill>
                <a:effectLst/>
                <a:latin typeface="Times New Roman" panose="02020603050405020304" pitchFamily="18" charset="0"/>
                <a:ea typeface="Times New Roman" panose="02020603050405020304" pitchFamily="18" charset="0"/>
              </a:rPr>
              <a:t>h</a:t>
            </a:r>
            <a:r>
              <a:rPr lang="ru-RU" sz="2000" i="1" baseline="-25000" dirty="0">
                <a:solidFill>
                  <a:srgbClr val="000000"/>
                </a:solidFill>
                <a:effectLst/>
                <a:latin typeface="Times New Roman" panose="02020603050405020304" pitchFamily="18" charset="0"/>
                <a:ea typeface="Times New Roman" panose="02020603050405020304" pitchFamily="18" charset="0"/>
              </a:rPr>
              <a:t>i</a:t>
            </a:r>
            <a:r>
              <a:rPr lang="ru-RU" sz="2000" baseline="-25000" dirty="0">
                <a:solidFill>
                  <a:srgbClr val="000000"/>
                </a:solidFill>
                <a:effectLst/>
                <a:latin typeface="Times New Roman" panose="02020603050405020304" pitchFamily="18" charset="0"/>
                <a:ea typeface="Times New Roman" panose="02020603050405020304" pitchFamily="18" charset="0"/>
              </a:rPr>
              <a:t>-1</a:t>
            </a:r>
            <a:r>
              <a:rPr lang="ru-RU" sz="2000" dirty="0">
                <a:solidFill>
                  <a:srgbClr val="000000"/>
                </a:solidFill>
                <a:effectLst/>
                <a:latin typeface="Times New Roman" panose="02020603050405020304" pitchFamily="18" charset="0"/>
                <a:ea typeface="Times New Roman" panose="02020603050405020304" pitchFamily="18" charset="0"/>
              </a:rPr>
              <a:t>|</a:t>
            </a:r>
            <a:r>
              <a:rPr lang="en-US" sz="2000" dirty="0">
                <a:solidFill>
                  <a:srgbClr val="000000"/>
                </a:solidFill>
                <a:effectLst/>
                <a:latin typeface="Times New Roman" panose="02020603050405020304" pitchFamily="18"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a:p>
            <a:pPr marL="342900" lvl="0" indent="-342900" algn="just">
              <a:lnSpc>
                <a:spcPct val="100000"/>
              </a:lnSpc>
              <a:spcBef>
                <a:spcPts val="0"/>
              </a:spcBef>
              <a:buFont typeface="Symbol" panose="05050102010706020507" pitchFamily="18" charset="2"/>
              <a:buChar char=""/>
            </a:pPr>
            <a:r>
              <a:rPr lang="en-US" sz="2000" dirty="0">
                <a:solidFill>
                  <a:srgbClr val="000000"/>
                </a:solidFill>
                <a:effectLst/>
                <a:latin typeface="Times New Roman" panose="02020603050405020304" pitchFamily="18" charset="0"/>
                <a:ea typeface="Times New Roman" panose="02020603050405020304" pitchFamily="18" charset="0"/>
              </a:rPr>
              <a:t>or from</a:t>
            </a:r>
            <a:r>
              <a:rPr lang="ru-RU" sz="2000" dirty="0">
                <a:solidFill>
                  <a:srgbClr val="000000"/>
                </a:solidFill>
                <a:effectLst/>
                <a:latin typeface="Times New Roman" panose="02020603050405020304" pitchFamily="18" charset="0"/>
                <a:ea typeface="Times New Roman" panose="02020603050405020304" pitchFamily="18" charset="0"/>
              </a:rPr>
              <a:t> (</a:t>
            </a:r>
            <a:r>
              <a:rPr lang="ru-RU" sz="2000" i="1" dirty="0">
                <a:solidFill>
                  <a:srgbClr val="000000"/>
                </a:solidFill>
                <a:effectLst/>
                <a:latin typeface="Times New Roman" panose="02020603050405020304" pitchFamily="18" charset="0"/>
                <a:ea typeface="Times New Roman" panose="02020603050405020304" pitchFamily="18" charset="0"/>
              </a:rPr>
              <a:t>i</a:t>
            </a:r>
            <a:r>
              <a:rPr lang="ru-RU" sz="2000" dirty="0">
                <a:solidFill>
                  <a:srgbClr val="000000"/>
                </a:solidFill>
                <a:effectLst/>
                <a:latin typeface="Times New Roman" panose="02020603050405020304" pitchFamily="18" charset="0"/>
                <a:ea typeface="Times New Roman" panose="02020603050405020304" pitchFamily="18" charset="0"/>
              </a:rPr>
              <a:t> – 2)-</a:t>
            </a:r>
            <a:r>
              <a:rPr lang="en-US" sz="2000" dirty="0">
                <a:solidFill>
                  <a:srgbClr val="000000"/>
                </a:solidFill>
                <a:effectLst/>
                <a:latin typeface="Times New Roman" panose="02020603050405020304" pitchFamily="18" charset="0"/>
                <a:ea typeface="Times New Roman" panose="02020603050405020304" pitchFamily="18" charset="0"/>
              </a:rPr>
              <a:t>th with cost</a:t>
            </a:r>
            <a:r>
              <a:rPr lang="ru-RU" sz="2000" dirty="0">
                <a:solidFill>
                  <a:srgbClr val="000000"/>
                </a:solidFill>
                <a:effectLst/>
                <a:latin typeface="Times New Roman" panose="02020603050405020304" pitchFamily="18" charset="0"/>
                <a:ea typeface="Times New Roman" panose="02020603050405020304" pitchFamily="18" charset="0"/>
              </a:rPr>
              <a:t> |</a:t>
            </a:r>
            <a:r>
              <a:rPr lang="en-US" sz="2000" i="1" dirty="0">
                <a:solidFill>
                  <a:srgbClr val="000000"/>
                </a:solidFill>
                <a:effectLst/>
                <a:latin typeface="Times New Roman" panose="02020603050405020304" pitchFamily="18" charset="0"/>
                <a:ea typeface="Times New Roman" panose="02020603050405020304" pitchFamily="18" charset="0"/>
              </a:rPr>
              <a:t>h</a:t>
            </a:r>
            <a:r>
              <a:rPr lang="ru-RU" sz="2000" i="1" baseline="-25000" dirty="0">
                <a:solidFill>
                  <a:srgbClr val="000000"/>
                </a:solidFill>
                <a:effectLst/>
                <a:latin typeface="Times New Roman" panose="02020603050405020304" pitchFamily="18" charset="0"/>
                <a:ea typeface="Times New Roman" panose="02020603050405020304" pitchFamily="18" charset="0"/>
              </a:rPr>
              <a:t>i</a:t>
            </a:r>
            <a:r>
              <a:rPr lang="ru-RU" sz="2000" dirty="0">
                <a:solidFill>
                  <a:srgbClr val="000000"/>
                </a:solidFill>
                <a:effectLst/>
                <a:latin typeface="Times New Roman" panose="02020603050405020304" pitchFamily="18" charset="0"/>
                <a:ea typeface="Times New Roman" panose="02020603050405020304" pitchFamily="18" charset="0"/>
              </a:rPr>
              <a:t> – </a:t>
            </a:r>
            <a:r>
              <a:rPr lang="en-US" sz="2000" i="1" dirty="0">
                <a:solidFill>
                  <a:srgbClr val="000000"/>
                </a:solidFill>
                <a:effectLst/>
                <a:latin typeface="Times New Roman" panose="02020603050405020304" pitchFamily="18" charset="0"/>
                <a:ea typeface="Times New Roman" panose="02020603050405020304" pitchFamily="18" charset="0"/>
              </a:rPr>
              <a:t>h</a:t>
            </a:r>
            <a:r>
              <a:rPr lang="ru-RU" sz="2000" i="1" baseline="-25000" dirty="0">
                <a:solidFill>
                  <a:srgbClr val="000000"/>
                </a:solidFill>
                <a:effectLst/>
                <a:latin typeface="Times New Roman" panose="02020603050405020304" pitchFamily="18" charset="0"/>
                <a:ea typeface="Times New Roman" panose="02020603050405020304" pitchFamily="18" charset="0"/>
              </a:rPr>
              <a:t>i</a:t>
            </a:r>
            <a:r>
              <a:rPr lang="ru-RU" sz="2000" baseline="-25000" dirty="0">
                <a:solidFill>
                  <a:srgbClr val="000000"/>
                </a:solidFill>
                <a:effectLst/>
                <a:latin typeface="Times New Roman" panose="02020603050405020304" pitchFamily="18" charset="0"/>
                <a:ea typeface="Times New Roman" panose="02020603050405020304" pitchFamily="18" charset="0"/>
              </a:rPr>
              <a:t>-</a:t>
            </a:r>
            <a:r>
              <a:rPr lang="en-US" sz="2000" baseline="-25000" dirty="0">
                <a:solidFill>
                  <a:srgbClr val="000000"/>
                </a:solidFill>
                <a:effectLst/>
                <a:latin typeface="Times New Roman" panose="02020603050405020304" pitchFamily="18" charset="0"/>
                <a:ea typeface="Times New Roman" panose="02020603050405020304" pitchFamily="18" charset="0"/>
              </a:rPr>
              <a:t>2</a:t>
            </a:r>
            <a:r>
              <a:rPr lang="ru-RU" sz="2000" dirty="0">
                <a:solidFill>
                  <a:srgbClr val="000000"/>
                </a:solidFill>
                <a:effectLst/>
                <a:latin typeface="Times New Roman" panose="02020603050405020304" pitchFamily="18" charset="0"/>
                <a:ea typeface="Times New Roman" panose="02020603050405020304" pitchFamily="18" charset="0"/>
              </a:rPr>
              <a:t>|</a:t>
            </a:r>
            <a:r>
              <a:rPr lang="en-US" sz="2000" dirty="0">
                <a:solidFill>
                  <a:srgbClr val="000000"/>
                </a:solidFill>
                <a:effectLst/>
                <a:latin typeface="Times New Roman" panose="02020603050405020304" pitchFamily="18"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000000"/>
                </a:solidFill>
                <a:effectLst/>
                <a:latin typeface="Times New Roman" panose="02020603050405020304" pitchFamily="18" charset="0"/>
                <a:ea typeface="Times New Roman" panose="02020603050405020304" pitchFamily="18" charset="0"/>
              </a:rPr>
              <a:t>Hence</a:t>
            </a:r>
            <a:endParaRPr lang="ru-RU" sz="2000" dirty="0">
              <a:effectLst/>
              <a:latin typeface="Times New Roman" panose="02020603050405020304" pitchFamily="18" charset="0"/>
              <a:ea typeface="Times New Roman" panose="02020603050405020304" pitchFamily="18" charset="0"/>
            </a:endParaRPr>
          </a:p>
          <a:p>
            <a:pPr algn="ctr">
              <a:lnSpc>
                <a:spcPct val="100000"/>
              </a:lnSpc>
              <a:spcBef>
                <a:spcPts val="0"/>
              </a:spcBef>
            </a:pPr>
            <a:r>
              <a:rPr lang="en-US" sz="2000" dirty="0">
                <a:solidFill>
                  <a:srgbClr val="000000"/>
                </a:solidFill>
                <a:effectLst/>
                <a:latin typeface="Times New Roman" panose="02020603050405020304" pitchFamily="18" charset="0"/>
                <a:ea typeface="Times New Roman" panose="02020603050405020304" pitchFamily="18" charset="0"/>
              </a:rPr>
              <a:t>dp</a:t>
            </a:r>
            <a:r>
              <a:rPr lang="ru-RU" sz="2000" dirty="0">
                <a:solidFill>
                  <a:srgbClr val="000000"/>
                </a:solidFill>
                <a:effectLst/>
                <a:latin typeface="Times New Roman" panose="02020603050405020304" pitchFamily="18" charset="0"/>
                <a:ea typeface="Times New Roman" panose="02020603050405020304" pitchFamily="18" charset="0"/>
              </a:rPr>
              <a:t>[</a:t>
            </a:r>
            <a:r>
              <a:rPr lang="ru-RU" sz="2000" i="1" dirty="0">
                <a:solidFill>
                  <a:srgbClr val="000000"/>
                </a:solidFill>
                <a:effectLst/>
                <a:latin typeface="Times New Roman" panose="02020603050405020304" pitchFamily="18" charset="0"/>
                <a:ea typeface="Times New Roman" panose="02020603050405020304" pitchFamily="18" charset="0"/>
              </a:rPr>
              <a:t>i</a:t>
            </a:r>
            <a:r>
              <a:rPr lang="ru-RU" sz="2000" dirty="0">
                <a:solidFill>
                  <a:srgbClr val="000000"/>
                </a:solidFill>
                <a:effectLst/>
                <a:latin typeface="Times New Roman" panose="02020603050405020304" pitchFamily="18" charset="0"/>
                <a:ea typeface="Times New Roman" panose="02020603050405020304" pitchFamily="18" charset="0"/>
              </a:rPr>
              <a:t>] = min( </a:t>
            </a:r>
            <a:r>
              <a:rPr lang="en-US" sz="2000" dirty="0">
                <a:solidFill>
                  <a:srgbClr val="000000"/>
                </a:solidFill>
                <a:effectLst/>
                <a:latin typeface="Times New Roman" panose="02020603050405020304" pitchFamily="18" charset="0"/>
                <a:ea typeface="Times New Roman" panose="02020603050405020304" pitchFamily="18" charset="0"/>
              </a:rPr>
              <a:t>dp</a:t>
            </a:r>
            <a:r>
              <a:rPr lang="ru-RU" sz="2000" dirty="0">
                <a:solidFill>
                  <a:srgbClr val="000000"/>
                </a:solidFill>
                <a:effectLst/>
                <a:latin typeface="Times New Roman" panose="02020603050405020304" pitchFamily="18" charset="0"/>
                <a:ea typeface="Times New Roman" panose="02020603050405020304" pitchFamily="18" charset="0"/>
              </a:rPr>
              <a:t>[</a:t>
            </a:r>
            <a:r>
              <a:rPr lang="ru-RU" sz="2000" i="1" dirty="0">
                <a:solidFill>
                  <a:srgbClr val="000000"/>
                </a:solidFill>
                <a:effectLst/>
                <a:latin typeface="Times New Roman" panose="02020603050405020304" pitchFamily="18" charset="0"/>
                <a:ea typeface="Times New Roman" panose="02020603050405020304" pitchFamily="18" charset="0"/>
              </a:rPr>
              <a:t>i</a:t>
            </a:r>
            <a:r>
              <a:rPr lang="ru-RU" sz="2000" dirty="0">
                <a:solidFill>
                  <a:srgbClr val="000000"/>
                </a:solidFill>
                <a:effectLst/>
                <a:latin typeface="Times New Roman" panose="02020603050405020304" pitchFamily="18" charset="0"/>
                <a:ea typeface="Times New Roman" panose="02020603050405020304" pitchFamily="18" charset="0"/>
              </a:rPr>
              <a:t> – 1] + |</a:t>
            </a:r>
            <a:r>
              <a:rPr lang="en-US" sz="2000" i="1" dirty="0">
                <a:solidFill>
                  <a:srgbClr val="000000"/>
                </a:solidFill>
                <a:effectLst/>
                <a:latin typeface="Times New Roman" panose="02020603050405020304" pitchFamily="18" charset="0"/>
                <a:ea typeface="Times New Roman" panose="02020603050405020304" pitchFamily="18" charset="0"/>
              </a:rPr>
              <a:t>h</a:t>
            </a:r>
            <a:r>
              <a:rPr lang="ru-RU" sz="2000" i="1" baseline="-25000" dirty="0">
                <a:solidFill>
                  <a:srgbClr val="000000"/>
                </a:solidFill>
                <a:effectLst/>
                <a:latin typeface="Times New Roman" panose="02020603050405020304" pitchFamily="18" charset="0"/>
                <a:ea typeface="Times New Roman" panose="02020603050405020304" pitchFamily="18" charset="0"/>
              </a:rPr>
              <a:t>i</a:t>
            </a:r>
            <a:r>
              <a:rPr lang="ru-RU" sz="2000" dirty="0">
                <a:solidFill>
                  <a:srgbClr val="000000"/>
                </a:solidFill>
                <a:effectLst/>
                <a:latin typeface="Times New Roman" panose="02020603050405020304" pitchFamily="18" charset="0"/>
                <a:ea typeface="Times New Roman" panose="02020603050405020304" pitchFamily="18" charset="0"/>
              </a:rPr>
              <a:t> – </a:t>
            </a:r>
            <a:r>
              <a:rPr lang="en-US" sz="2000" i="1" dirty="0">
                <a:solidFill>
                  <a:srgbClr val="000000"/>
                </a:solidFill>
                <a:effectLst/>
                <a:latin typeface="Times New Roman" panose="02020603050405020304" pitchFamily="18" charset="0"/>
                <a:ea typeface="Times New Roman" panose="02020603050405020304" pitchFamily="18" charset="0"/>
              </a:rPr>
              <a:t>h</a:t>
            </a:r>
            <a:r>
              <a:rPr lang="ru-RU" sz="2000" i="1" baseline="-25000" dirty="0">
                <a:solidFill>
                  <a:srgbClr val="000000"/>
                </a:solidFill>
                <a:effectLst/>
                <a:latin typeface="Times New Roman" panose="02020603050405020304" pitchFamily="18" charset="0"/>
                <a:ea typeface="Times New Roman" panose="02020603050405020304" pitchFamily="18" charset="0"/>
              </a:rPr>
              <a:t>i</a:t>
            </a:r>
            <a:r>
              <a:rPr lang="ru-RU" sz="2000" baseline="-25000" dirty="0">
                <a:solidFill>
                  <a:srgbClr val="000000"/>
                </a:solidFill>
                <a:effectLst/>
                <a:latin typeface="Times New Roman" panose="02020603050405020304" pitchFamily="18" charset="0"/>
                <a:ea typeface="Times New Roman" panose="02020603050405020304" pitchFamily="18" charset="0"/>
              </a:rPr>
              <a:t>-1</a:t>
            </a:r>
            <a:r>
              <a:rPr lang="ru-RU" sz="2000" dirty="0">
                <a:solidFill>
                  <a:srgbClr val="000000"/>
                </a:solidFill>
                <a:effectLst/>
                <a:latin typeface="Times New Roman" panose="02020603050405020304" pitchFamily="18" charset="0"/>
                <a:ea typeface="Times New Roman" panose="02020603050405020304" pitchFamily="18" charset="0"/>
              </a:rPr>
              <a:t>| , </a:t>
            </a:r>
            <a:r>
              <a:rPr lang="en-US" sz="2000" dirty="0">
                <a:solidFill>
                  <a:srgbClr val="000000"/>
                </a:solidFill>
                <a:effectLst/>
                <a:latin typeface="Times New Roman" panose="02020603050405020304" pitchFamily="18" charset="0"/>
                <a:ea typeface="Times New Roman" panose="02020603050405020304" pitchFamily="18" charset="0"/>
              </a:rPr>
              <a:t>dp</a:t>
            </a:r>
            <a:r>
              <a:rPr lang="ru-RU" sz="2000" dirty="0">
                <a:solidFill>
                  <a:srgbClr val="000000"/>
                </a:solidFill>
                <a:effectLst/>
                <a:latin typeface="Times New Roman" panose="02020603050405020304" pitchFamily="18" charset="0"/>
                <a:ea typeface="Times New Roman" panose="02020603050405020304" pitchFamily="18" charset="0"/>
              </a:rPr>
              <a:t>[</a:t>
            </a:r>
            <a:r>
              <a:rPr lang="ru-RU" sz="2000" i="1" dirty="0">
                <a:solidFill>
                  <a:srgbClr val="000000"/>
                </a:solidFill>
                <a:effectLst/>
                <a:latin typeface="Times New Roman" panose="02020603050405020304" pitchFamily="18" charset="0"/>
                <a:ea typeface="Times New Roman" panose="02020603050405020304" pitchFamily="18" charset="0"/>
              </a:rPr>
              <a:t>i</a:t>
            </a:r>
            <a:r>
              <a:rPr lang="ru-RU" sz="2000" dirty="0">
                <a:solidFill>
                  <a:srgbClr val="000000"/>
                </a:solidFill>
                <a:effectLst/>
                <a:latin typeface="Times New Roman" panose="02020603050405020304" pitchFamily="18" charset="0"/>
                <a:ea typeface="Times New Roman" panose="02020603050405020304" pitchFamily="18" charset="0"/>
              </a:rPr>
              <a:t> – 2] + |</a:t>
            </a:r>
            <a:r>
              <a:rPr lang="en-US" sz="2000" i="1" dirty="0">
                <a:solidFill>
                  <a:srgbClr val="000000"/>
                </a:solidFill>
                <a:effectLst/>
                <a:latin typeface="Times New Roman" panose="02020603050405020304" pitchFamily="18" charset="0"/>
                <a:ea typeface="Times New Roman" panose="02020603050405020304" pitchFamily="18" charset="0"/>
              </a:rPr>
              <a:t>h</a:t>
            </a:r>
            <a:r>
              <a:rPr lang="ru-RU" sz="2000" i="1" baseline="-25000" dirty="0">
                <a:solidFill>
                  <a:srgbClr val="000000"/>
                </a:solidFill>
                <a:effectLst/>
                <a:latin typeface="Times New Roman" panose="02020603050405020304" pitchFamily="18" charset="0"/>
                <a:ea typeface="Times New Roman" panose="02020603050405020304" pitchFamily="18" charset="0"/>
              </a:rPr>
              <a:t>i</a:t>
            </a:r>
            <a:r>
              <a:rPr lang="ru-RU" sz="2000" dirty="0">
                <a:solidFill>
                  <a:srgbClr val="000000"/>
                </a:solidFill>
                <a:effectLst/>
                <a:latin typeface="Times New Roman" panose="02020603050405020304" pitchFamily="18" charset="0"/>
                <a:ea typeface="Times New Roman" panose="02020603050405020304" pitchFamily="18" charset="0"/>
              </a:rPr>
              <a:t> – </a:t>
            </a:r>
            <a:r>
              <a:rPr lang="en-US" sz="2000" i="1" dirty="0">
                <a:solidFill>
                  <a:srgbClr val="000000"/>
                </a:solidFill>
                <a:effectLst/>
                <a:latin typeface="Times New Roman" panose="02020603050405020304" pitchFamily="18" charset="0"/>
                <a:ea typeface="Times New Roman" panose="02020603050405020304" pitchFamily="18" charset="0"/>
              </a:rPr>
              <a:t>h</a:t>
            </a:r>
            <a:r>
              <a:rPr lang="ru-RU" sz="2000" i="1" baseline="-25000" dirty="0">
                <a:solidFill>
                  <a:srgbClr val="000000"/>
                </a:solidFill>
                <a:effectLst/>
                <a:latin typeface="Times New Roman" panose="02020603050405020304" pitchFamily="18" charset="0"/>
                <a:ea typeface="Times New Roman" panose="02020603050405020304" pitchFamily="18" charset="0"/>
              </a:rPr>
              <a:t>i</a:t>
            </a:r>
            <a:r>
              <a:rPr lang="ru-RU" sz="2000" baseline="-25000" dirty="0">
                <a:solidFill>
                  <a:srgbClr val="000000"/>
                </a:solidFill>
                <a:effectLst/>
                <a:latin typeface="Times New Roman" panose="02020603050405020304" pitchFamily="18" charset="0"/>
                <a:ea typeface="Times New Roman" panose="02020603050405020304" pitchFamily="18" charset="0"/>
              </a:rPr>
              <a:t>-</a:t>
            </a:r>
            <a:r>
              <a:rPr lang="en-US" sz="2000" baseline="-25000" dirty="0">
                <a:solidFill>
                  <a:srgbClr val="000000"/>
                </a:solidFill>
                <a:effectLst/>
                <a:latin typeface="Times New Roman" panose="02020603050405020304" pitchFamily="18" charset="0"/>
                <a:ea typeface="Times New Roman" panose="02020603050405020304" pitchFamily="18" charset="0"/>
              </a:rPr>
              <a:t>2</a:t>
            </a:r>
            <a:r>
              <a:rPr lang="ru-RU" sz="2000" dirty="0">
                <a:solidFill>
                  <a:srgbClr val="000000"/>
                </a:solidFill>
                <a:effectLst/>
                <a:latin typeface="Times New Roman" panose="02020603050405020304" pitchFamily="18" charset="0"/>
                <a:ea typeface="Times New Roman" panose="02020603050405020304" pitchFamily="18" charset="0"/>
              </a:rPr>
              <a:t>| )</a:t>
            </a:r>
            <a:endParaRPr lang="ru-RU" sz="2000" dirty="0">
              <a:effectLst/>
              <a:latin typeface="Times New Roman" panose="02020603050405020304" pitchFamily="18" charset="0"/>
              <a:ea typeface="Times New Roman" panose="02020603050405020304" pitchFamily="18" charset="0"/>
            </a:endParaRPr>
          </a:p>
        </p:txBody>
      </p:sp>
      <p:graphicFrame>
        <p:nvGraphicFramePr>
          <p:cNvPr id="8" name="Объект 7">
            <a:extLst>
              <a:ext uri="{FF2B5EF4-FFF2-40B4-BE49-F238E27FC236}">
                <a16:creationId xmlns:a16="http://schemas.microsoft.com/office/drawing/2014/main" id="{2265F2FD-2D69-4366-B972-3782718235B1}"/>
              </a:ext>
            </a:extLst>
          </p:cNvPr>
          <p:cNvGraphicFramePr>
            <a:graphicFrameLocks noChangeAspect="1"/>
          </p:cNvGraphicFramePr>
          <p:nvPr>
            <p:extLst>
              <p:ext uri="{D42A27DB-BD31-4B8C-83A1-F6EECF244321}">
                <p14:modId xmlns:p14="http://schemas.microsoft.com/office/powerpoint/2010/main" val="4255467666"/>
              </p:ext>
            </p:extLst>
          </p:nvPr>
        </p:nvGraphicFramePr>
        <p:xfrm>
          <a:off x="3108959" y="3554952"/>
          <a:ext cx="5716200" cy="2910337"/>
        </p:xfrm>
        <a:graphic>
          <a:graphicData uri="http://schemas.openxmlformats.org/presentationml/2006/ole">
            <mc:AlternateContent xmlns:mc="http://schemas.openxmlformats.org/markup-compatibility/2006">
              <mc:Choice xmlns:v="urn:schemas-microsoft-com:vml" Requires="v">
                <p:oleObj name="Visio" r:id="rId3" imgW="3647068" imgH="1860272" progId="Visio.Drawing.11">
                  <p:embed/>
                </p:oleObj>
              </mc:Choice>
              <mc:Fallback>
                <p:oleObj name="Visio" r:id="rId3" imgW="3647068" imgH="1860272" progId="Visio.Drawing.11">
                  <p:embed/>
                  <p:pic>
                    <p:nvPicPr>
                      <p:cNvPr id="0" name="Object 1"/>
                      <p:cNvPicPr>
                        <a:picLocks noChangeAspect="1" noChangeArrowheads="1"/>
                      </p:cNvPicPr>
                      <p:nvPr/>
                    </p:nvPicPr>
                    <p:blipFill>
                      <a:blip r:embed="rId4"/>
                      <a:srcRect/>
                      <a:stretch>
                        <a:fillRect/>
                      </a:stretch>
                    </p:blipFill>
                    <p:spPr bwMode="auto">
                      <a:xfrm>
                        <a:off x="3108959" y="3554952"/>
                        <a:ext cx="5716200" cy="2910337"/>
                      </a:xfrm>
                      <a:prstGeom prst="rect">
                        <a:avLst/>
                      </a:prstGeom>
                      <a:noFill/>
                    </p:spPr>
                  </p:pic>
                </p:oleObj>
              </mc:Fallback>
            </mc:AlternateContent>
          </a:graphicData>
        </a:graphic>
      </p:graphicFrame>
    </p:spTree>
    <p:extLst>
      <p:ext uri="{BB962C8B-B14F-4D97-AF65-F5344CB8AC3E}">
        <p14:creationId xmlns:p14="http://schemas.microsoft.com/office/powerpoint/2010/main" val="772046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2E05B54D-EB07-4A04-9E6A-1151DFA8E89B}"/>
              </a:ext>
            </a:extLst>
          </p:cNvPr>
          <p:cNvSpPr txBox="1">
            <a:spLocks/>
          </p:cNvSpPr>
          <p:nvPr/>
        </p:nvSpPr>
        <p:spPr>
          <a:xfrm>
            <a:off x="1423332" y="309609"/>
            <a:ext cx="9144000" cy="390177"/>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solidFill>
                  <a:srgbClr val="0000FF"/>
                </a:solidFill>
                <a:latin typeface="Times New Roman" panose="02020603050405020304" pitchFamily="18" charset="0"/>
                <a:ea typeface="Times New Roman" panose="02020603050405020304" pitchFamily="18" charset="0"/>
              </a:rPr>
              <a:t>E-OLYMP </a:t>
            </a:r>
            <a:r>
              <a:rPr lang="ru-RU" sz="2400" b="1" u="sng" dirty="0">
                <a:solidFill>
                  <a:srgbClr val="0000FF"/>
                </a:solidFill>
                <a:latin typeface="Times New Roman" panose="02020603050405020304" pitchFamily="18" charset="0"/>
                <a:ea typeface="Times New Roman" panose="02020603050405020304" pitchFamily="18" charset="0"/>
                <a:hlinkClick r:id="rId2"/>
              </a:rPr>
              <a:t>44</a:t>
            </a:r>
            <a:r>
              <a:rPr lang="en-US" sz="2400" b="1" u="sng" dirty="0">
                <a:solidFill>
                  <a:srgbClr val="0000FF"/>
                </a:solidFill>
                <a:latin typeface="Times New Roman" panose="02020603050405020304" pitchFamily="18" charset="0"/>
                <a:ea typeface="Times New Roman" panose="02020603050405020304" pitchFamily="18" charset="0"/>
                <a:hlinkClick r:id="rId2"/>
              </a:rPr>
              <a:t>. The number of ones</a:t>
            </a:r>
            <a:endParaRPr lang="ru-RU" sz="7200" b="1" dirty="0">
              <a:latin typeface="Times New Roman" panose="02020603050405020304" pitchFamily="18" charset="0"/>
              <a:cs typeface="Times New Roman" panose="02020603050405020304" pitchFamily="18" charset="0"/>
            </a:endParaRPr>
          </a:p>
        </p:txBody>
      </p:sp>
      <p:sp>
        <p:nvSpPr>
          <p:cNvPr id="5" name="Подзаголовок 2">
            <a:extLst>
              <a:ext uri="{FF2B5EF4-FFF2-40B4-BE49-F238E27FC236}">
                <a16:creationId xmlns:a16="http://schemas.microsoft.com/office/drawing/2014/main" id="{7206AC9D-F3A4-49BB-9C9F-782DC0E2C0B7}"/>
              </a:ext>
            </a:extLst>
          </p:cNvPr>
          <p:cNvSpPr txBox="1">
            <a:spLocks/>
          </p:cNvSpPr>
          <p:nvPr/>
        </p:nvSpPr>
        <p:spPr>
          <a:xfrm>
            <a:off x="844010" y="825738"/>
            <a:ext cx="10852715" cy="165740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In arithmetic expression you are allowed to use the number 1, operations of addition, multiplication and parenthesis. What is the minimum number of ones you need to obtain the positive integer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 </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b="1" dirty="0">
                <a:effectLst/>
                <a:latin typeface="Times New Roman" panose="02020603050405020304" pitchFamily="18" charset="0"/>
                <a:ea typeface="Times New Roman" panose="02020603050405020304" pitchFamily="18" charset="0"/>
              </a:rPr>
              <a:t>Input.</a:t>
            </a:r>
            <a:r>
              <a:rPr lang="en-US" sz="2000" dirty="0">
                <a:effectLst/>
                <a:latin typeface="Times New Roman" panose="02020603050405020304" pitchFamily="18" charset="0"/>
                <a:ea typeface="Times New Roman" panose="02020603050405020304" pitchFamily="18" charset="0"/>
              </a:rPr>
              <a:t> One number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(1 ≤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 5000).</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b="1" dirty="0">
                <a:effectLst/>
                <a:latin typeface="Times New Roman" panose="02020603050405020304" pitchFamily="18" charset="0"/>
                <a:ea typeface="Times New Roman" panose="02020603050405020304" pitchFamily="18" charset="0"/>
              </a:rPr>
              <a:t>Output.</a:t>
            </a:r>
            <a:r>
              <a:rPr lang="en-US" sz="2000" dirty="0">
                <a:effectLst/>
                <a:latin typeface="Times New Roman" panose="02020603050405020304" pitchFamily="18" charset="0"/>
                <a:ea typeface="Times New Roman" panose="02020603050405020304" pitchFamily="18" charset="0"/>
              </a:rPr>
              <a:t> The required number of ones.</a:t>
            </a:r>
            <a:endParaRPr lang="ru-RU" sz="2000" dirty="0">
              <a:effectLst/>
              <a:latin typeface="Times New Roman" panose="02020603050405020304" pitchFamily="18" charset="0"/>
              <a:ea typeface="Times New Roman" panose="02020603050405020304" pitchFamily="18" charset="0"/>
            </a:endParaRPr>
          </a:p>
        </p:txBody>
      </p:sp>
      <p:sp>
        <p:nvSpPr>
          <p:cNvPr id="6" name="Подзаголовок 2">
            <a:extLst>
              <a:ext uri="{FF2B5EF4-FFF2-40B4-BE49-F238E27FC236}">
                <a16:creationId xmlns:a16="http://schemas.microsoft.com/office/drawing/2014/main" id="{D70FFF75-774C-4084-A504-43B1E225ADAF}"/>
              </a:ext>
            </a:extLst>
          </p:cNvPr>
          <p:cNvSpPr txBox="1">
            <a:spLocks/>
          </p:cNvSpPr>
          <p:nvPr/>
        </p:nvSpPr>
        <p:spPr>
          <a:xfrm>
            <a:off x="844010" y="2600786"/>
            <a:ext cx="2053194" cy="103188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b="1" dirty="0">
                <a:latin typeface="Times New Roman CYR" panose="02020603050405020304" pitchFamily="18" charset="0"/>
                <a:ea typeface="Times New Roman" panose="02020603050405020304" pitchFamily="18" charset="0"/>
                <a:cs typeface="Times New Roman" panose="02020603050405020304" pitchFamily="18" charset="0"/>
              </a:rPr>
              <a:t>Sample input</a:t>
            </a:r>
          </a:p>
          <a:p>
            <a:pPr algn="just">
              <a:lnSpc>
                <a:spcPct val="100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222222"/>
                </a:solidFill>
                <a:effectLst/>
                <a:latin typeface="Courier New" panose="02070309020205020404" pitchFamily="49" charset="0"/>
                <a:ea typeface="Times New Roman" panose="02020603050405020304" pitchFamily="18" charset="0"/>
              </a:rPr>
              <a:t>7</a:t>
            </a:r>
            <a:endParaRPr lang="ru-RU" sz="4400" dirty="0">
              <a:effectLst/>
              <a:latin typeface="Times New Roman" panose="02020603050405020304" pitchFamily="18" charset="0"/>
              <a:ea typeface="Times New Roman" panose="02020603050405020304" pitchFamily="18" charset="0"/>
            </a:endParaRPr>
          </a:p>
        </p:txBody>
      </p:sp>
      <p:sp>
        <p:nvSpPr>
          <p:cNvPr id="7" name="Подзаголовок 2">
            <a:extLst>
              <a:ext uri="{FF2B5EF4-FFF2-40B4-BE49-F238E27FC236}">
                <a16:creationId xmlns:a16="http://schemas.microsoft.com/office/drawing/2014/main" id="{174FF610-2C25-43E4-A545-027EE56584C2}"/>
              </a:ext>
            </a:extLst>
          </p:cNvPr>
          <p:cNvSpPr txBox="1">
            <a:spLocks/>
          </p:cNvSpPr>
          <p:nvPr/>
        </p:nvSpPr>
        <p:spPr>
          <a:xfrm>
            <a:off x="3917676" y="2600787"/>
            <a:ext cx="2199604" cy="88266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b="1" dirty="0">
                <a:latin typeface="Times New Roman CYR" panose="02020603050405020304" pitchFamily="18" charset="0"/>
                <a:ea typeface="Times New Roman" panose="02020603050405020304" pitchFamily="18" charset="0"/>
                <a:cs typeface="Times New Roman" panose="02020603050405020304" pitchFamily="18" charset="0"/>
              </a:rPr>
              <a:t>Sample output</a:t>
            </a:r>
          </a:p>
          <a:p>
            <a:pPr algn="just">
              <a:lnSpc>
                <a:spcPct val="100000"/>
              </a:lnSpc>
              <a:spcBef>
                <a:spcPts val="0"/>
              </a:spcBef>
            </a:pPr>
            <a:r>
              <a:rPr lang="en-US" sz="2000" dirty="0">
                <a:effectLst/>
                <a:latin typeface="Courier New" panose="02070309020205020404" pitchFamily="49" charset="0"/>
                <a:ea typeface="Times New Roman" panose="02020603050405020304" pitchFamily="18" charset="0"/>
              </a:rPr>
              <a:t>6</a:t>
            </a:r>
            <a:endParaRPr lang="ru-RU" sz="20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8" name="Подзаголовок 2">
            <a:extLst>
              <a:ext uri="{FF2B5EF4-FFF2-40B4-BE49-F238E27FC236}">
                <a16:creationId xmlns:a16="http://schemas.microsoft.com/office/drawing/2014/main" id="{83D63B6D-B259-4F8F-AF5A-F7E2893B5AA6}"/>
              </a:ext>
            </a:extLst>
          </p:cNvPr>
          <p:cNvSpPr txBox="1">
            <a:spLocks/>
          </p:cNvSpPr>
          <p:nvPr/>
        </p:nvSpPr>
        <p:spPr>
          <a:xfrm>
            <a:off x="2348757" y="4564340"/>
            <a:ext cx="6968498" cy="60442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b="1" dirty="0">
                <a:solidFill>
                  <a:srgbClr val="FF0000"/>
                </a:solidFill>
                <a:latin typeface="Times New Roman CYR" panose="02020603050405020304" pitchFamily="18" charset="0"/>
                <a:ea typeface="Times New Roman" panose="02020603050405020304" pitchFamily="18" charset="0"/>
                <a:cs typeface="Times New Roman" panose="02020603050405020304" pitchFamily="18" charset="0"/>
              </a:rPr>
              <a:t>How to represent 7 with minimum number of ones?</a:t>
            </a:r>
            <a:endParaRPr lang="ru-RU" dirty="0">
              <a:solidFill>
                <a:srgbClr val="FF0000"/>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115960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2E05B54D-EB07-4A04-9E6A-1151DFA8E89B}"/>
              </a:ext>
            </a:extLst>
          </p:cNvPr>
          <p:cNvSpPr txBox="1">
            <a:spLocks/>
          </p:cNvSpPr>
          <p:nvPr/>
        </p:nvSpPr>
        <p:spPr>
          <a:xfrm>
            <a:off x="1423332" y="309609"/>
            <a:ext cx="9144000" cy="390177"/>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solidFill>
                  <a:srgbClr val="0000FF"/>
                </a:solidFill>
                <a:latin typeface="Times New Roman" panose="02020603050405020304" pitchFamily="18" charset="0"/>
                <a:ea typeface="Times New Roman" panose="02020603050405020304" pitchFamily="18" charset="0"/>
              </a:rPr>
              <a:t>E-OLYMP </a:t>
            </a:r>
            <a:r>
              <a:rPr lang="ru-RU" sz="2400" b="1" u="sng" dirty="0">
                <a:solidFill>
                  <a:srgbClr val="0000FF"/>
                </a:solidFill>
                <a:latin typeface="Times New Roman" panose="02020603050405020304" pitchFamily="18" charset="0"/>
                <a:ea typeface="Times New Roman" panose="02020603050405020304" pitchFamily="18" charset="0"/>
                <a:hlinkClick r:id="rId2"/>
              </a:rPr>
              <a:t>44</a:t>
            </a:r>
            <a:r>
              <a:rPr lang="en-US" sz="2400" b="1" u="sng" dirty="0">
                <a:solidFill>
                  <a:srgbClr val="0000FF"/>
                </a:solidFill>
                <a:latin typeface="Times New Roman" panose="02020603050405020304" pitchFamily="18" charset="0"/>
                <a:ea typeface="Times New Roman" panose="02020603050405020304" pitchFamily="18" charset="0"/>
                <a:hlinkClick r:id="rId2"/>
              </a:rPr>
              <a:t>. The number of ones</a:t>
            </a:r>
            <a:endParaRPr lang="ru-RU" sz="7200" b="1" dirty="0">
              <a:latin typeface="Times New Roman" panose="02020603050405020304" pitchFamily="18" charset="0"/>
              <a:cs typeface="Times New Roman" panose="02020603050405020304" pitchFamily="18" charset="0"/>
            </a:endParaRPr>
          </a:p>
        </p:txBody>
      </p:sp>
      <p:sp>
        <p:nvSpPr>
          <p:cNvPr id="5" name="Подзаголовок 2">
            <a:extLst>
              <a:ext uri="{FF2B5EF4-FFF2-40B4-BE49-F238E27FC236}">
                <a16:creationId xmlns:a16="http://schemas.microsoft.com/office/drawing/2014/main" id="{7206AC9D-F3A4-49BB-9C9F-782DC0E2C0B7}"/>
              </a:ext>
            </a:extLst>
          </p:cNvPr>
          <p:cNvSpPr txBox="1">
            <a:spLocks/>
          </p:cNvSpPr>
          <p:nvPr/>
        </p:nvSpPr>
        <p:spPr>
          <a:xfrm>
            <a:off x="587142" y="825738"/>
            <a:ext cx="11109584" cy="164795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tabLst>
                <a:tab pos="6398260" algn="l"/>
                <a:tab pos="6979920" algn="l"/>
                <a:tab pos="7561580" algn="l"/>
                <a:tab pos="8143240" algn="l"/>
                <a:tab pos="8724900" algn="l"/>
                <a:tab pos="9306560" algn="l"/>
              </a:tabLst>
            </a:pPr>
            <a:r>
              <a:rPr lang="en-US" sz="2000" dirty="0">
                <a:effectLst/>
                <a:latin typeface="Times New Roman" panose="02020603050405020304" pitchFamily="18" charset="0"/>
                <a:ea typeface="Times New Roman" panose="02020603050405020304" pitchFamily="18" charset="0"/>
              </a:rPr>
              <a:t>Let f(</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equals to the smallest number of ones, with which you can get a number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a:t>
            </a:r>
          </a:p>
          <a:p>
            <a:pPr algn="just">
              <a:lnSpc>
                <a:spcPct val="100000"/>
              </a:lnSpc>
              <a:spcBef>
                <a:spcPts val="0"/>
              </a:spcBef>
              <a:tabLst>
                <a:tab pos="6398260" algn="l"/>
                <a:tab pos="6979920" algn="l"/>
                <a:tab pos="7561580" algn="l"/>
                <a:tab pos="8143240" algn="l"/>
                <a:tab pos="8724900" algn="l"/>
                <a:tab pos="9306560" algn="l"/>
              </a:tabLst>
            </a:pPr>
            <a:endParaRPr lang="en-US" sz="2000" dirty="0">
              <a:latin typeface="Times New Roman" panose="02020603050405020304" pitchFamily="18" charset="0"/>
              <a:ea typeface="Times New Roman" panose="02020603050405020304" pitchFamily="18" charset="0"/>
            </a:endParaRPr>
          </a:p>
          <a:p>
            <a:pPr algn="just">
              <a:lnSpc>
                <a:spcPct val="100000"/>
              </a:lnSpc>
              <a:spcBef>
                <a:spcPts val="0"/>
              </a:spcBef>
              <a:tabLst>
                <a:tab pos="6398260" algn="l"/>
                <a:tab pos="6979920" algn="l"/>
                <a:tab pos="7561580" algn="l"/>
                <a:tab pos="8143240" algn="l"/>
                <a:tab pos="8724900" algn="l"/>
                <a:tab pos="9306560" algn="l"/>
              </a:tabLst>
            </a:pPr>
            <a:r>
              <a:rPr lang="en-US" sz="2000" dirty="0">
                <a:effectLst/>
                <a:latin typeface="Times New Roman" panose="02020603050405020304" pitchFamily="18" charset="0"/>
                <a:ea typeface="Times New Roman" panose="02020603050405020304" pitchFamily="18" charset="0"/>
              </a:rPr>
              <a:t>Obviously that f(1) = 1.</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tabLst>
                <a:tab pos="6398260" algn="l"/>
                <a:tab pos="6979920" algn="l"/>
                <a:tab pos="7561580" algn="l"/>
                <a:tab pos="8143240" algn="l"/>
                <a:tab pos="8724900" algn="l"/>
                <a:tab pos="9306560" algn="l"/>
              </a:tabLst>
            </a:pPr>
            <a:endParaRPr lang="en-US" sz="2000" dirty="0">
              <a:effectLst/>
              <a:latin typeface="Times New Roman" panose="02020603050405020304" pitchFamily="18" charset="0"/>
              <a:ea typeface="Times New Roman" panose="02020603050405020304" pitchFamily="18" charset="0"/>
            </a:endParaRPr>
          </a:p>
          <a:p>
            <a:pPr algn="just">
              <a:lnSpc>
                <a:spcPct val="100000"/>
              </a:lnSpc>
              <a:spcBef>
                <a:spcPts val="0"/>
              </a:spcBef>
              <a:tabLst>
                <a:tab pos="6398260" algn="l"/>
                <a:tab pos="6979920" algn="l"/>
                <a:tab pos="7561580" algn="l"/>
                <a:tab pos="8143240" algn="l"/>
                <a:tab pos="8724900" algn="l"/>
                <a:tab pos="9306560" algn="l"/>
              </a:tabLst>
            </a:pPr>
            <a:r>
              <a:rPr lang="en-US" sz="2000" dirty="0">
                <a:effectLst/>
                <a:latin typeface="Times New Roman" panose="02020603050405020304" pitchFamily="18" charset="0"/>
                <a:ea typeface="Times New Roman" panose="02020603050405020304" pitchFamily="18" charset="0"/>
              </a:rPr>
              <a:t>Number 2 can only be represented as the sum of two ones: 2 = 1 + 1. Therefore, f(2) = 2. </a:t>
            </a:r>
          </a:p>
          <a:p>
            <a:pPr algn="just">
              <a:lnSpc>
                <a:spcPct val="100000"/>
              </a:lnSpc>
              <a:spcBef>
                <a:spcPts val="0"/>
              </a:spcBef>
              <a:tabLst>
                <a:tab pos="6398260" algn="l"/>
                <a:tab pos="6979920" algn="l"/>
                <a:tab pos="7561580" algn="l"/>
                <a:tab pos="8143240" algn="l"/>
                <a:tab pos="8724900" algn="l"/>
                <a:tab pos="9306560" algn="l"/>
              </a:tabLst>
            </a:pPr>
            <a:endParaRPr lang="en-US" sz="2000" dirty="0">
              <a:effectLst/>
              <a:latin typeface="Times New Roman" panose="02020603050405020304" pitchFamily="18" charset="0"/>
              <a:ea typeface="Times New Roman" panose="02020603050405020304" pitchFamily="18" charset="0"/>
            </a:endParaRPr>
          </a:p>
          <a:p>
            <a:pPr algn="just">
              <a:lnSpc>
                <a:spcPct val="100000"/>
              </a:lnSpc>
              <a:spcBef>
                <a:spcPts val="0"/>
              </a:spcBef>
              <a:tabLst>
                <a:tab pos="6398260" algn="l"/>
                <a:tab pos="6979920" algn="l"/>
                <a:tab pos="7561580" algn="l"/>
                <a:tab pos="8143240" algn="l"/>
                <a:tab pos="8724900" algn="l"/>
                <a:tab pos="9306560" algn="l"/>
              </a:tabLst>
            </a:pPr>
            <a:r>
              <a:rPr lang="en-US" sz="2000" dirty="0">
                <a:effectLst/>
                <a:latin typeface="Times New Roman" panose="02020603050405020304" pitchFamily="18" charset="0"/>
                <a:ea typeface="Times New Roman" panose="02020603050405020304" pitchFamily="18" charset="0"/>
              </a:rPr>
              <a:t>Number 3 can only be represented as the sum of three ones: 3 = 1 + 1 + 1. Therefore, f(3) = 3.</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tabLst>
                <a:tab pos="6398260" algn="l"/>
                <a:tab pos="6979920" algn="l"/>
                <a:tab pos="7561580" algn="l"/>
                <a:tab pos="8143240" algn="l"/>
                <a:tab pos="8724900" algn="l"/>
                <a:tab pos="9306560" algn="l"/>
              </a:tabLst>
            </a:pPr>
            <a:endParaRPr lang="en-US" sz="2000" dirty="0">
              <a:effectLst/>
              <a:latin typeface="Times New Roman" panose="02020603050405020304" pitchFamily="18" charset="0"/>
              <a:ea typeface="Times New Roman" panose="02020603050405020304" pitchFamily="18" charset="0"/>
            </a:endParaRPr>
          </a:p>
          <a:p>
            <a:pPr algn="just">
              <a:lnSpc>
                <a:spcPct val="100000"/>
              </a:lnSpc>
              <a:spcBef>
                <a:spcPts val="0"/>
              </a:spcBef>
              <a:tabLst>
                <a:tab pos="6398260" algn="l"/>
                <a:tab pos="6979920" algn="l"/>
                <a:tab pos="7561580" algn="l"/>
                <a:tab pos="8143240" algn="l"/>
                <a:tab pos="8724900" algn="l"/>
                <a:tab pos="9306560" algn="l"/>
              </a:tabLst>
            </a:pPr>
            <a:r>
              <a:rPr lang="en-US" sz="2000" dirty="0">
                <a:effectLst/>
                <a:latin typeface="Times New Roman" panose="02020603050405020304" pitchFamily="18" charset="0"/>
                <a:ea typeface="Times New Roman" panose="02020603050405020304" pitchFamily="18" charset="0"/>
              </a:rPr>
              <a:t>Number 4 can be represented either as 4 = 1 + 1 + 1 + 1, or 4 = (1 + 1) * (1 + 1). However, in both cases, 4 ones are used. Hence f(4) = 4.</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tabLst>
                <a:tab pos="6398260" algn="l"/>
                <a:tab pos="6979920" algn="l"/>
                <a:tab pos="7561580" algn="l"/>
                <a:tab pos="8143240" algn="l"/>
                <a:tab pos="8724900" algn="l"/>
                <a:tab pos="9306560" algn="l"/>
              </a:tabLst>
            </a:pPr>
            <a:r>
              <a:rPr lang="en-US" sz="2000" dirty="0">
                <a:effectLst/>
                <a:latin typeface="Times New Roman" panose="02020603050405020304" pitchFamily="18" charset="0"/>
                <a:ea typeface="Times New Roman" panose="02020603050405020304" pitchFamily="18" charset="0"/>
              </a:rPr>
              <a:t> </a:t>
            </a:r>
            <a:endParaRPr lang="ru-RU" sz="2000" dirty="0">
              <a:effectLst/>
              <a:latin typeface="Times New Roman" panose="02020603050405020304" pitchFamily="18" charset="0"/>
              <a:ea typeface="Times New Roman" panose="02020603050405020304" pitchFamily="18" charset="0"/>
            </a:endParaRPr>
          </a:p>
        </p:txBody>
      </p:sp>
      <p:sp>
        <p:nvSpPr>
          <p:cNvPr id="16" name="TextBox 15">
            <a:extLst>
              <a:ext uri="{FF2B5EF4-FFF2-40B4-BE49-F238E27FC236}">
                <a16:creationId xmlns:a16="http://schemas.microsoft.com/office/drawing/2014/main" id="{61D027CA-2557-4EEC-BDD2-B049E75952B9}"/>
              </a:ext>
            </a:extLst>
          </p:cNvPr>
          <p:cNvSpPr txBox="1"/>
          <p:nvPr/>
        </p:nvSpPr>
        <p:spPr>
          <a:xfrm>
            <a:off x="2779295" y="4143712"/>
            <a:ext cx="6097604" cy="1631216"/>
          </a:xfrm>
          <a:prstGeom prst="rect">
            <a:avLst/>
          </a:prstGeom>
          <a:noFill/>
        </p:spPr>
        <p:txBody>
          <a:bodyPr wrap="square">
            <a:spAutoFit/>
          </a:bodyPr>
          <a:lstStyle/>
          <a:p>
            <a:pPr algn="just">
              <a:tabLst>
                <a:tab pos="6398260" algn="l"/>
                <a:tab pos="6979920" algn="l"/>
                <a:tab pos="7561580" algn="l"/>
                <a:tab pos="8143240" algn="l"/>
                <a:tab pos="8724900" algn="l"/>
                <a:tab pos="9306560" algn="l"/>
              </a:tabLst>
            </a:pPr>
            <a:r>
              <a:rPr lang="en-US" sz="2000" b="1" dirty="0">
                <a:solidFill>
                  <a:srgbClr val="7030A0"/>
                </a:solidFill>
                <a:effectLst/>
                <a:latin typeface="Times New Roman" panose="02020603050405020304" pitchFamily="18" charset="0"/>
                <a:ea typeface="Times New Roman" panose="02020603050405020304" pitchFamily="18" charset="0"/>
              </a:rPr>
              <a:t>Compute the answer for </a:t>
            </a:r>
            <a:r>
              <a:rPr lang="en-US" sz="2000" b="1" i="1" dirty="0">
                <a:solidFill>
                  <a:srgbClr val="7030A0"/>
                </a:solidFill>
                <a:effectLst/>
                <a:latin typeface="Times New Roman" panose="02020603050405020304" pitchFamily="18" charset="0"/>
                <a:ea typeface="Times New Roman" panose="02020603050405020304" pitchFamily="18" charset="0"/>
              </a:rPr>
              <a:t>n</a:t>
            </a:r>
            <a:r>
              <a:rPr lang="en-US" sz="2000" b="1" dirty="0">
                <a:solidFill>
                  <a:srgbClr val="7030A0"/>
                </a:solidFill>
                <a:effectLst/>
                <a:latin typeface="Times New Roman" panose="02020603050405020304" pitchFamily="18" charset="0"/>
                <a:ea typeface="Times New Roman" panose="02020603050405020304" pitchFamily="18" charset="0"/>
              </a:rPr>
              <a:t> = 7</a:t>
            </a:r>
            <a:r>
              <a:rPr lang="ru-RU" sz="2000" b="1" dirty="0">
                <a:solidFill>
                  <a:srgbClr val="7030A0"/>
                </a:solidFill>
                <a:effectLst/>
                <a:latin typeface="Times New Roman" panose="02020603050405020304" pitchFamily="18" charset="0"/>
                <a:ea typeface="Times New Roman" panose="02020603050405020304" pitchFamily="18" charset="0"/>
              </a:rPr>
              <a:t>:</a:t>
            </a:r>
          </a:p>
          <a:p>
            <a:pPr algn="ctr">
              <a:tabLst>
                <a:tab pos="6398260" algn="l"/>
                <a:tab pos="6979920" algn="l"/>
                <a:tab pos="7561580" algn="l"/>
                <a:tab pos="8143240" algn="l"/>
                <a:tab pos="8724900" algn="l"/>
                <a:tab pos="9306560" algn="l"/>
              </a:tabLst>
            </a:pPr>
            <a:r>
              <a:rPr lang="en-US" sz="2000" b="1" dirty="0">
                <a:solidFill>
                  <a:srgbClr val="7030A0"/>
                </a:solidFill>
                <a:effectLst/>
                <a:latin typeface="Times New Roman" panose="02020603050405020304" pitchFamily="18" charset="0"/>
                <a:ea typeface="Times New Roman" panose="02020603050405020304" pitchFamily="18" charset="0"/>
              </a:rPr>
              <a:t>f(7) = f(6) + f(1) = (f(2) + f(3)) + f(1) = 2 + 3 + 1 = 6</a:t>
            </a:r>
            <a:endParaRPr lang="ru-RU" sz="2000" b="1" dirty="0">
              <a:solidFill>
                <a:srgbClr val="7030A0"/>
              </a:solidFill>
              <a:effectLst/>
              <a:latin typeface="Times New Roman" panose="02020603050405020304" pitchFamily="18" charset="0"/>
              <a:ea typeface="Times New Roman" panose="02020603050405020304" pitchFamily="18" charset="0"/>
            </a:endParaRPr>
          </a:p>
          <a:p>
            <a:pPr algn="just">
              <a:tabLst>
                <a:tab pos="6398260" algn="l"/>
                <a:tab pos="6979920" algn="l"/>
                <a:tab pos="7561580" algn="l"/>
                <a:tab pos="8143240" algn="l"/>
                <a:tab pos="8724900" algn="l"/>
                <a:tab pos="9306560" algn="l"/>
              </a:tabLst>
            </a:pPr>
            <a:endParaRPr lang="en-US" sz="2000" b="1" dirty="0">
              <a:solidFill>
                <a:srgbClr val="7030A0"/>
              </a:solidFill>
              <a:effectLst/>
              <a:latin typeface="Times New Roman" panose="02020603050405020304" pitchFamily="18" charset="0"/>
              <a:ea typeface="Times New Roman" panose="02020603050405020304" pitchFamily="18" charset="0"/>
            </a:endParaRPr>
          </a:p>
          <a:p>
            <a:pPr algn="just">
              <a:tabLst>
                <a:tab pos="6398260" algn="l"/>
                <a:tab pos="6979920" algn="l"/>
                <a:tab pos="7561580" algn="l"/>
                <a:tab pos="8143240" algn="l"/>
                <a:tab pos="8724900" algn="l"/>
                <a:tab pos="9306560" algn="l"/>
              </a:tabLst>
            </a:pPr>
            <a:r>
              <a:rPr lang="en-US" sz="2000" b="1" dirty="0">
                <a:solidFill>
                  <a:srgbClr val="7030A0"/>
                </a:solidFill>
                <a:effectLst/>
                <a:latin typeface="Times New Roman" panose="02020603050405020304" pitchFamily="18" charset="0"/>
                <a:ea typeface="Times New Roman" panose="02020603050405020304" pitchFamily="18" charset="0"/>
              </a:rPr>
              <a:t>Number </a:t>
            </a:r>
            <a:r>
              <a:rPr lang="ru-RU" sz="2000" b="1" dirty="0">
                <a:solidFill>
                  <a:srgbClr val="7030A0"/>
                </a:solidFill>
                <a:effectLst/>
                <a:latin typeface="Times New Roman" panose="02020603050405020304" pitchFamily="18" charset="0"/>
                <a:ea typeface="Times New Roman" panose="02020603050405020304" pitchFamily="18" charset="0"/>
              </a:rPr>
              <a:t>7 </a:t>
            </a:r>
            <a:r>
              <a:rPr lang="en-US" sz="2000" b="1" dirty="0">
                <a:solidFill>
                  <a:srgbClr val="7030A0"/>
                </a:solidFill>
                <a:effectLst/>
                <a:latin typeface="Times New Roman" panose="02020603050405020304" pitchFamily="18" charset="0"/>
                <a:ea typeface="Times New Roman" panose="02020603050405020304" pitchFamily="18" charset="0"/>
              </a:rPr>
              <a:t>can be represented with </a:t>
            </a:r>
            <a:r>
              <a:rPr lang="ru-RU" sz="2000" b="1" dirty="0">
                <a:solidFill>
                  <a:srgbClr val="7030A0"/>
                </a:solidFill>
                <a:effectLst/>
                <a:latin typeface="Times New Roman" panose="02020603050405020304" pitchFamily="18" charset="0"/>
                <a:ea typeface="Times New Roman" panose="02020603050405020304" pitchFamily="18" charset="0"/>
              </a:rPr>
              <a:t>6 </a:t>
            </a:r>
            <a:r>
              <a:rPr lang="en-US" sz="2000" b="1" dirty="0">
                <a:solidFill>
                  <a:srgbClr val="7030A0"/>
                </a:solidFill>
                <a:effectLst/>
                <a:latin typeface="Times New Roman" panose="02020603050405020304" pitchFamily="18" charset="0"/>
                <a:ea typeface="Times New Roman" panose="02020603050405020304" pitchFamily="18" charset="0"/>
              </a:rPr>
              <a:t>ones</a:t>
            </a:r>
            <a:r>
              <a:rPr lang="ru-RU" sz="2000" b="1" dirty="0">
                <a:solidFill>
                  <a:srgbClr val="7030A0"/>
                </a:solidFill>
                <a:effectLst/>
                <a:latin typeface="Times New Roman" panose="02020603050405020304" pitchFamily="18" charset="0"/>
                <a:ea typeface="Times New Roman" panose="02020603050405020304" pitchFamily="18" charset="0"/>
              </a:rPr>
              <a:t>:</a:t>
            </a:r>
          </a:p>
          <a:p>
            <a:pPr algn="ctr">
              <a:tabLst>
                <a:tab pos="6398260" algn="l"/>
                <a:tab pos="6979920" algn="l"/>
                <a:tab pos="7561580" algn="l"/>
                <a:tab pos="8143240" algn="l"/>
                <a:tab pos="8724900" algn="l"/>
                <a:tab pos="9306560" algn="l"/>
              </a:tabLst>
            </a:pPr>
            <a:r>
              <a:rPr lang="ru-RU" sz="2000" b="1" dirty="0">
                <a:solidFill>
                  <a:srgbClr val="7030A0"/>
                </a:solidFill>
                <a:effectLst/>
                <a:latin typeface="Times New Roman" panose="02020603050405020304" pitchFamily="18" charset="0"/>
                <a:ea typeface="Times New Roman" panose="02020603050405020304" pitchFamily="18" charset="0"/>
              </a:rPr>
              <a:t>7 = </a:t>
            </a:r>
            <a:r>
              <a:rPr lang="en-US" sz="2000" b="1" dirty="0">
                <a:solidFill>
                  <a:srgbClr val="7030A0"/>
                </a:solidFill>
                <a:effectLst/>
                <a:latin typeface="Times New Roman" panose="02020603050405020304" pitchFamily="18" charset="0"/>
                <a:ea typeface="Times New Roman" panose="02020603050405020304" pitchFamily="18" charset="0"/>
              </a:rPr>
              <a:t>(1 + 1) * (1 + 1 + 1) + 1</a:t>
            </a:r>
            <a:endParaRPr lang="ru-RU" sz="2000" b="1" dirty="0">
              <a:solidFill>
                <a:srgbClr val="7030A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747646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2E05B54D-EB07-4A04-9E6A-1151DFA8E89B}"/>
              </a:ext>
            </a:extLst>
          </p:cNvPr>
          <p:cNvSpPr txBox="1">
            <a:spLocks/>
          </p:cNvSpPr>
          <p:nvPr/>
        </p:nvSpPr>
        <p:spPr>
          <a:xfrm>
            <a:off x="1423332" y="309609"/>
            <a:ext cx="9144000" cy="390177"/>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solidFill>
                  <a:srgbClr val="0000FF"/>
                </a:solidFill>
                <a:latin typeface="Times New Roman" panose="02020603050405020304" pitchFamily="18" charset="0"/>
                <a:ea typeface="Times New Roman" panose="02020603050405020304" pitchFamily="18" charset="0"/>
              </a:rPr>
              <a:t>E-OLYMP </a:t>
            </a:r>
            <a:r>
              <a:rPr lang="ru-RU" sz="2400" b="1" u="sng" dirty="0">
                <a:solidFill>
                  <a:srgbClr val="0000FF"/>
                </a:solidFill>
                <a:latin typeface="Times New Roman" panose="02020603050405020304" pitchFamily="18" charset="0"/>
                <a:ea typeface="Times New Roman" panose="02020603050405020304" pitchFamily="18" charset="0"/>
                <a:hlinkClick r:id="rId2"/>
              </a:rPr>
              <a:t>44</a:t>
            </a:r>
            <a:r>
              <a:rPr lang="en-US" sz="2400" b="1" u="sng" dirty="0">
                <a:solidFill>
                  <a:srgbClr val="0000FF"/>
                </a:solidFill>
                <a:latin typeface="Times New Roman" panose="02020603050405020304" pitchFamily="18" charset="0"/>
                <a:ea typeface="Times New Roman" panose="02020603050405020304" pitchFamily="18" charset="0"/>
                <a:hlinkClick r:id="rId2"/>
              </a:rPr>
              <a:t>. The number of ones</a:t>
            </a:r>
            <a:endParaRPr lang="ru-RU" sz="7200" b="1" dirty="0">
              <a:latin typeface="Times New Roman" panose="02020603050405020304" pitchFamily="18" charset="0"/>
              <a:cs typeface="Times New Roman" panose="02020603050405020304" pitchFamily="18" charset="0"/>
            </a:endParaRPr>
          </a:p>
        </p:txBody>
      </p:sp>
      <p:sp>
        <p:nvSpPr>
          <p:cNvPr id="5" name="Подзаголовок 2">
            <a:extLst>
              <a:ext uri="{FF2B5EF4-FFF2-40B4-BE49-F238E27FC236}">
                <a16:creationId xmlns:a16="http://schemas.microsoft.com/office/drawing/2014/main" id="{7206AC9D-F3A4-49BB-9C9F-782DC0E2C0B7}"/>
              </a:ext>
            </a:extLst>
          </p:cNvPr>
          <p:cNvSpPr txBox="1">
            <a:spLocks/>
          </p:cNvSpPr>
          <p:nvPr/>
        </p:nvSpPr>
        <p:spPr>
          <a:xfrm>
            <a:off x="587142" y="825738"/>
            <a:ext cx="11109584" cy="150357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tabLst>
                <a:tab pos="6398260" algn="l"/>
                <a:tab pos="6979920" algn="l"/>
                <a:tab pos="7561580" algn="l"/>
                <a:tab pos="8143240" algn="l"/>
                <a:tab pos="8724900" algn="l"/>
                <a:tab pos="9306560" algn="l"/>
              </a:tabLst>
            </a:pPr>
            <a:r>
              <a:rPr lang="en-US" sz="2000" dirty="0">
                <a:effectLst/>
                <a:latin typeface="Times New Roman" panose="02020603050405020304" pitchFamily="18" charset="0"/>
                <a:ea typeface="Times New Roman" panose="02020603050405020304" pitchFamily="18" charset="0"/>
              </a:rPr>
              <a:t>Consider the required expression with result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tabLst>
                <a:tab pos="6398260" algn="l"/>
                <a:tab pos="6979920" algn="l"/>
                <a:tab pos="7561580" algn="l"/>
                <a:tab pos="8143240" algn="l"/>
                <a:tab pos="8724900" algn="l"/>
                <a:tab pos="9306560" algn="l"/>
              </a:tabLst>
            </a:pPr>
            <a:r>
              <a:rPr lang="en-US" sz="2000" dirty="0">
                <a:effectLst/>
                <a:latin typeface="Times New Roman" panose="02020603050405020304" pitchFamily="18" charset="0"/>
                <a:ea typeface="Times New Roman" panose="02020603050405020304" pitchFamily="18" charset="0"/>
              </a:rPr>
              <a:t>1. Let the last executed operation be addition. Let for example, the first term </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contains f(</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ones, and the second term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 </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contains f(</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 </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ones. The value of </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must be chosen so that the sum f(</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 f(</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 </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is minimized. </a:t>
            </a:r>
            <a:endParaRPr lang="ru-RU" sz="2000" dirty="0">
              <a:effectLst/>
              <a:latin typeface="Times New Roman" panose="02020603050405020304" pitchFamily="18" charset="0"/>
              <a:ea typeface="Times New Roman" panose="02020603050405020304" pitchFamily="18" charset="0"/>
            </a:endParaRPr>
          </a:p>
        </p:txBody>
      </p:sp>
      <p:graphicFrame>
        <p:nvGraphicFramePr>
          <p:cNvPr id="3" name="Объект 2">
            <a:extLst>
              <a:ext uri="{FF2B5EF4-FFF2-40B4-BE49-F238E27FC236}">
                <a16:creationId xmlns:a16="http://schemas.microsoft.com/office/drawing/2014/main" id="{94092185-B567-4634-9EDB-BE60C3900960}"/>
              </a:ext>
            </a:extLst>
          </p:cNvPr>
          <p:cNvGraphicFramePr>
            <a:graphicFrameLocks noChangeAspect="1"/>
          </p:cNvGraphicFramePr>
          <p:nvPr>
            <p:extLst>
              <p:ext uri="{D42A27DB-BD31-4B8C-83A1-F6EECF244321}">
                <p14:modId xmlns:p14="http://schemas.microsoft.com/office/powerpoint/2010/main" val="3649505263"/>
              </p:ext>
            </p:extLst>
          </p:nvPr>
        </p:nvGraphicFramePr>
        <p:xfrm>
          <a:off x="988388" y="2593526"/>
          <a:ext cx="3257409" cy="1137285"/>
        </p:xfrm>
        <a:graphic>
          <a:graphicData uri="http://schemas.openxmlformats.org/presentationml/2006/ole">
            <mc:AlternateContent xmlns:mc="http://schemas.openxmlformats.org/markup-compatibility/2006">
              <mc:Choice xmlns:v="urn:schemas-microsoft-com:vml" Requires="v">
                <p:oleObj name="Visio" r:id="rId3" imgW="2207007" imgH="766980" progId="Visio.Drawing.11">
                  <p:embed/>
                </p:oleObj>
              </mc:Choice>
              <mc:Fallback>
                <p:oleObj name="Visio" r:id="rId3" imgW="2207007" imgH="766980" progId="Visio.Drawing.11">
                  <p:embed/>
                  <p:pic>
                    <p:nvPicPr>
                      <p:cNvPr id="3" name="Объект 2">
                        <a:extLst>
                          <a:ext uri="{FF2B5EF4-FFF2-40B4-BE49-F238E27FC236}">
                            <a16:creationId xmlns:a16="http://schemas.microsoft.com/office/drawing/2014/main" id="{94092185-B567-4634-9EDB-BE60C39009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8388" y="2593526"/>
                        <a:ext cx="3257409" cy="1137285"/>
                      </a:xfrm>
                      <a:prstGeom prst="rect">
                        <a:avLst/>
                      </a:prstGeom>
                      <a:noFill/>
                    </p:spPr>
                  </p:pic>
                </p:oleObj>
              </mc:Fallback>
            </mc:AlternateContent>
          </a:graphicData>
        </a:graphic>
      </p:graphicFrame>
      <p:sp>
        <p:nvSpPr>
          <p:cNvPr id="10" name="TextBox 9">
            <a:extLst>
              <a:ext uri="{FF2B5EF4-FFF2-40B4-BE49-F238E27FC236}">
                <a16:creationId xmlns:a16="http://schemas.microsoft.com/office/drawing/2014/main" id="{34248E05-571D-4A08-8DC2-758AFE05A8D8}"/>
              </a:ext>
            </a:extLst>
          </p:cNvPr>
          <p:cNvSpPr txBox="1"/>
          <p:nvPr/>
        </p:nvSpPr>
        <p:spPr>
          <a:xfrm>
            <a:off x="4621462" y="2455266"/>
            <a:ext cx="7226997" cy="1015663"/>
          </a:xfrm>
          <a:prstGeom prst="rect">
            <a:avLst/>
          </a:prstGeom>
          <a:noFill/>
        </p:spPr>
        <p:txBody>
          <a:bodyPr wrap="square">
            <a:spAutoFit/>
          </a:bodyPr>
          <a:lstStyle/>
          <a:p>
            <a:pPr algn="just">
              <a:tabLst>
                <a:tab pos="6398260" algn="l"/>
                <a:tab pos="6979920" algn="l"/>
                <a:tab pos="7561580" algn="l"/>
                <a:tab pos="8143240" algn="l"/>
                <a:tab pos="8724900" algn="l"/>
                <a:tab pos="9306560" algn="l"/>
              </a:tabLst>
            </a:pPr>
            <a:r>
              <a:rPr lang="en-US" sz="2000" b="1" dirty="0">
                <a:solidFill>
                  <a:srgbClr val="7030A0"/>
                </a:solidFill>
                <a:effectLst/>
                <a:latin typeface="Times New Roman" panose="02020603050405020304" pitchFamily="18" charset="0"/>
                <a:ea typeface="Times New Roman" panose="02020603050405020304" pitchFamily="18" charset="0"/>
              </a:rPr>
              <a:t>The value of </a:t>
            </a:r>
            <a:r>
              <a:rPr lang="en-US" sz="2000" b="1" i="1" dirty="0">
                <a:solidFill>
                  <a:srgbClr val="7030A0"/>
                </a:solidFill>
                <a:effectLst/>
                <a:latin typeface="Times New Roman" panose="02020603050405020304" pitchFamily="18" charset="0"/>
                <a:ea typeface="Times New Roman" panose="02020603050405020304" pitchFamily="18" charset="0"/>
              </a:rPr>
              <a:t>i</a:t>
            </a:r>
            <a:r>
              <a:rPr lang="en-US" sz="2000" b="1" dirty="0">
                <a:solidFill>
                  <a:srgbClr val="7030A0"/>
                </a:solidFill>
                <a:effectLst/>
                <a:latin typeface="Times New Roman" panose="02020603050405020304" pitchFamily="18" charset="0"/>
                <a:ea typeface="Times New Roman" panose="02020603050405020304" pitchFamily="18" charset="0"/>
              </a:rPr>
              <a:t> is enough to iterate up to </a:t>
            </a:r>
            <a:r>
              <a:rPr lang="en-US" sz="2000" b="1" i="1" dirty="0">
                <a:solidFill>
                  <a:srgbClr val="7030A0"/>
                </a:solidFill>
                <a:effectLst/>
                <a:latin typeface="Times New Roman" panose="02020603050405020304" pitchFamily="18" charset="0"/>
                <a:ea typeface="Times New Roman" panose="02020603050405020304" pitchFamily="18" charset="0"/>
              </a:rPr>
              <a:t>n</a:t>
            </a:r>
            <a:r>
              <a:rPr lang="en-US" sz="2000" b="1" dirty="0">
                <a:solidFill>
                  <a:srgbClr val="7030A0"/>
                </a:solidFill>
                <a:effectLst/>
                <a:latin typeface="Times New Roman" panose="02020603050405020304" pitchFamily="18" charset="0"/>
                <a:ea typeface="Times New Roman" panose="02020603050405020304" pitchFamily="18" charset="0"/>
              </a:rPr>
              <a:t> / 2, since it can be assumed that the first term is not greater than the second one. Thus</a:t>
            </a:r>
            <a:r>
              <a:rPr lang="en-US" sz="2000" b="1" dirty="0">
                <a:solidFill>
                  <a:srgbClr val="7030A0"/>
                </a:solidFill>
                <a:latin typeface="Times New Roman" panose="02020603050405020304" pitchFamily="18" charset="0"/>
                <a:ea typeface="Times New Roman" panose="02020603050405020304" pitchFamily="18" charset="0"/>
              </a:rPr>
              <a:t>,</a:t>
            </a:r>
            <a:r>
              <a:rPr lang="en-US" sz="2000" b="1" dirty="0">
                <a:solidFill>
                  <a:srgbClr val="7030A0"/>
                </a:solidFill>
                <a:effectLst/>
                <a:latin typeface="Times New Roman" panose="02020603050405020304" pitchFamily="18" charset="0"/>
                <a:ea typeface="Times New Roman" panose="02020603050405020304" pitchFamily="18" charset="0"/>
              </a:rPr>
              <a:t> we have the relation:</a:t>
            </a:r>
            <a:endParaRPr lang="ru-RU" b="1" dirty="0">
              <a:solidFill>
                <a:srgbClr val="7030A0"/>
              </a:solidFill>
              <a:effectLst/>
              <a:latin typeface="Times New Roman" panose="02020603050405020304" pitchFamily="18" charset="0"/>
              <a:ea typeface="Times New Roman" panose="02020603050405020304" pitchFamily="18" charset="0"/>
            </a:endParaRPr>
          </a:p>
        </p:txBody>
      </p:sp>
      <p:sp>
        <p:nvSpPr>
          <p:cNvPr id="12" name="TextBox 11">
            <a:extLst>
              <a:ext uri="{FF2B5EF4-FFF2-40B4-BE49-F238E27FC236}">
                <a16:creationId xmlns:a16="http://schemas.microsoft.com/office/drawing/2014/main" id="{824C7424-9411-44F0-98C5-A56D85EA9224}"/>
              </a:ext>
            </a:extLst>
          </p:cNvPr>
          <p:cNvSpPr txBox="1"/>
          <p:nvPr/>
        </p:nvSpPr>
        <p:spPr>
          <a:xfrm>
            <a:off x="5260557" y="3730811"/>
            <a:ext cx="1013861" cy="461665"/>
          </a:xfrm>
          <a:prstGeom prst="rect">
            <a:avLst/>
          </a:prstGeom>
          <a:noFill/>
        </p:spPr>
        <p:txBody>
          <a:bodyPr wrap="square">
            <a:spAutoFit/>
          </a:bodyPr>
          <a:lstStyle/>
          <a:p>
            <a:pPr algn="just"/>
            <a:r>
              <a:rPr lang="en-US" sz="2400" dirty="0">
                <a:effectLst/>
                <a:latin typeface="Times New Roman" panose="02020603050405020304" pitchFamily="18" charset="0"/>
                <a:ea typeface="Times New Roman" panose="02020603050405020304" pitchFamily="18" charset="0"/>
              </a:rPr>
              <a:t>f(</a:t>
            </a:r>
            <a:r>
              <a:rPr lang="en-US" sz="2400" i="1" dirty="0">
                <a:effectLst/>
                <a:latin typeface="Times New Roman" panose="02020603050405020304" pitchFamily="18" charset="0"/>
                <a:ea typeface="Times New Roman" panose="02020603050405020304" pitchFamily="18" charset="0"/>
              </a:rPr>
              <a:t>n</a:t>
            </a:r>
            <a:r>
              <a:rPr lang="en-US" sz="2400" dirty="0">
                <a:effectLst/>
                <a:latin typeface="Times New Roman" panose="02020603050405020304" pitchFamily="18" charset="0"/>
                <a:ea typeface="Times New Roman" panose="02020603050405020304" pitchFamily="18" charset="0"/>
              </a:rPr>
              <a:t>) = </a:t>
            </a:r>
            <a:endParaRPr lang="ru-RU" sz="2400" dirty="0"/>
          </a:p>
        </p:txBody>
      </p:sp>
      <p:graphicFrame>
        <p:nvGraphicFramePr>
          <p:cNvPr id="14" name="Объект 13">
            <a:extLst>
              <a:ext uri="{FF2B5EF4-FFF2-40B4-BE49-F238E27FC236}">
                <a16:creationId xmlns:a16="http://schemas.microsoft.com/office/drawing/2014/main" id="{765D1A50-D89F-4280-B598-1944155ECB01}"/>
              </a:ext>
            </a:extLst>
          </p:cNvPr>
          <p:cNvGraphicFramePr>
            <a:graphicFrameLocks noChangeAspect="1"/>
          </p:cNvGraphicFramePr>
          <p:nvPr>
            <p:extLst>
              <p:ext uri="{D42A27DB-BD31-4B8C-83A1-F6EECF244321}">
                <p14:modId xmlns:p14="http://schemas.microsoft.com/office/powerpoint/2010/main" val="2744174180"/>
              </p:ext>
            </p:extLst>
          </p:nvPr>
        </p:nvGraphicFramePr>
        <p:xfrm>
          <a:off x="6110788" y="3730811"/>
          <a:ext cx="2557752" cy="529820"/>
        </p:xfrm>
        <a:graphic>
          <a:graphicData uri="http://schemas.openxmlformats.org/presentationml/2006/ole">
            <mc:AlternateContent xmlns:mc="http://schemas.openxmlformats.org/markup-compatibility/2006">
              <mc:Choice xmlns:v="urn:schemas-microsoft-com:vml" Requires="v">
                <p:oleObj name="Формула" r:id="rId5" imgW="1333500" imgH="279400" progId="Equation.3">
                  <p:embed/>
                </p:oleObj>
              </mc:Choice>
              <mc:Fallback>
                <p:oleObj name="Формула" r:id="rId5" imgW="1333500" imgH="279400" progId="Equation.3">
                  <p:embed/>
                  <p:pic>
                    <p:nvPicPr>
                      <p:cNvPr id="14" name="Объект 13">
                        <a:extLst>
                          <a:ext uri="{FF2B5EF4-FFF2-40B4-BE49-F238E27FC236}">
                            <a16:creationId xmlns:a16="http://schemas.microsoft.com/office/drawing/2014/main" id="{765D1A50-D89F-4280-B598-1944155ECB0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0788" y="3730811"/>
                        <a:ext cx="2557752" cy="529820"/>
                      </a:xfrm>
                      <a:prstGeom prst="rect">
                        <a:avLst/>
                      </a:prstGeom>
                      <a:noFill/>
                    </p:spPr>
                  </p:pic>
                </p:oleObj>
              </mc:Fallback>
            </mc:AlternateContent>
          </a:graphicData>
        </a:graphic>
      </p:graphicFrame>
    </p:spTree>
    <p:extLst>
      <p:ext uri="{BB962C8B-B14F-4D97-AF65-F5344CB8AC3E}">
        <p14:creationId xmlns:p14="http://schemas.microsoft.com/office/powerpoint/2010/main" val="21426427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2E05B54D-EB07-4A04-9E6A-1151DFA8E89B}"/>
              </a:ext>
            </a:extLst>
          </p:cNvPr>
          <p:cNvSpPr txBox="1">
            <a:spLocks/>
          </p:cNvSpPr>
          <p:nvPr/>
        </p:nvSpPr>
        <p:spPr>
          <a:xfrm>
            <a:off x="1423332" y="309609"/>
            <a:ext cx="9144000" cy="390177"/>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solidFill>
                  <a:srgbClr val="0000FF"/>
                </a:solidFill>
                <a:latin typeface="Times New Roman" panose="02020603050405020304" pitchFamily="18" charset="0"/>
                <a:ea typeface="Times New Roman" panose="02020603050405020304" pitchFamily="18" charset="0"/>
              </a:rPr>
              <a:t>E-OLYMP </a:t>
            </a:r>
            <a:r>
              <a:rPr lang="ru-RU" sz="2400" b="1" u="sng" dirty="0">
                <a:solidFill>
                  <a:srgbClr val="0000FF"/>
                </a:solidFill>
                <a:latin typeface="Times New Roman" panose="02020603050405020304" pitchFamily="18" charset="0"/>
                <a:ea typeface="Times New Roman" panose="02020603050405020304" pitchFamily="18" charset="0"/>
                <a:hlinkClick r:id="rId2"/>
              </a:rPr>
              <a:t>44</a:t>
            </a:r>
            <a:r>
              <a:rPr lang="en-US" sz="2400" b="1" u="sng" dirty="0">
                <a:solidFill>
                  <a:srgbClr val="0000FF"/>
                </a:solidFill>
                <a:latin typeface="Times New Roman" panose="02020603050405020304" pitchFamily="18" charset="0"/>
                <a:ea typeface="Times New Roman" panose="02020603050405020304" pitchFamily="18" charset="0"/>
                <a:hlinkClick r:id="rId2"/>
              </a:rPr>
              <a:t>. The number of ones</a:t>
            </a:r>
            <a:endParaRPr lang="ru-RU" sz="7200" b="1" dirty="0">
              <a:latin typeface="Times New Roman" panose="02020603050405020304" pitchFamily="18" charset="0"/>
              <a:cs typeface="Times New Roman" panose="02020603050405020304" pitchFamily="18" charset="0"/>
            </a:endParaRPr>
          </a:p>
        </p:txBody>
      </p:sp>
      <p:sp>
        <p:nvSpPr>
          <p:cNvPr id="5" name="Подзаголовок 2">
            <a:extLst>
              <a:ext uri="{FF2B5EF4-FFF2-40B4-BE49-F238E27FC236}">
                <a16:creationId xmlns:a16="http://schemas.microsoft.com/office/drawing/2014/main" id="{7206AC9D-F3A4-49BB-9C9F-782DC0E2C0B7}"/>
              </a:ext>
            </a:extLst>
          </p:cNvPr>
          <p:cNvSpPr txBox="1">
            <a:spLocks/>
          </p:cNvSpPr>
          <p:nvPr/>
        </p:nvSpPr>
        <p:spPr>
          <a:xfrm>
            <a:off x="587142" y="825738"/>
            <a:ext cx="11109584" cy="75280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tabLst>
                <a:tab pos="6398260" algn="l"/>
                <a:tab pos="6979920" algn="l"/>
                <a:tab pos="7561580" algn="l"/>
                <a:tab pos="8143240" algn="l"/>
                <a:tab pos="8724900" algn="l"/>
                <a:tab pos="9306560" algn="l"/>
              </a:tabLst>
            </a:pPr>
            <a:r>
              <a:rPr lang="en-US" sz="2000" dirty="0">
                <a:effectLst/>
                <a:latin typeface="Times New Roman" panose="02020603050405020304" pitchFamily="18" charset="0"/>
                <a:ea typeface="Times New Roman" panose="02020603050405020304" pitchFamily="18" charset="0"/>
              </a:rPr>
              <a:t>2. Let the last executed operation in expression was multiplication. Let for example, the first term </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contains f(</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ones, and the second term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 </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contains f(</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 </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ones. This case occurs if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is divisible by </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a:t>
            </a:r>
            <a:endParaRPr lang="ru-RU" sz="2000" dirty="0">
              <a:effectLst/>
              <a:latin typeface="Times New Roman" panose="02020603050405020304" pitchFamily="18" charset="0"/>
              <a:ea typeface="Times New Roman" panose="02020603050405020304" pitchFamily="18" charset="0"/>
            </a:endParaRPr>
          </a:p>
        </p:txBody>
      </p:sp>
      <p:graphicFrame>
        <p:nvGraphicFramePr>
          <p:cNvPr id="6" name="Объект 5">
            <a:extLst>
              <a:ext uri="{FF2B5EF4-FFF2-40B4-BE49-F238E27FC236}">
                <a16:creationId xmlns:a16="http://schemas.microsoft.com/office/drawing/2014/main" id="{2E315FA9-90E0-4EE8-AEEC-C66EE49B1AB0}"/>
              </a:ext>
            </a:extLst>
          </p:cNvPr>
          <p:cNvGraphicFramePr>
            <a:graphicFrameLocks noChangeAspect="1"/>
          </p:cNvGraphicFramePr>
          <p:nvPr>
            <p:extLst>
              <p:ext uri="{D42A27DB-BD31-4B8C-83A1-F6EECF244321}">
                <p14:modId xmlns:p14="http://schemas.microsoft.com/office/powerpoint/2010/main" val="3283581314"/>
              </p:ext>
            </p:extLst>
          </p:nvPr>
        </p:nvGraphicFramePr>
        <p:xfrm>
          <a:off x="3984858" y="1578543"/>
          <a:ext cx="3330342" cy="1162749"/>
        </p:xfrm>
        <a:graphic>
          <a:graphicData uri="http://schemas.openxmlformats.org/presentationml/2006/ole">
            <mc:AlternateContent xmlns:mc="http://schemas.openxmlformats.org/markup-compatibility/2006">
              <mc:Choice xmlns:v="urn:schemas-microsoft-com:vml" Requires="v">
                <p:oleObj name="Visio" r:id="rId3" imgW="2207007" imgH="766980" progId="Visio.Drawing.11">
                  <p:embed/>
                </p:oleObj>
              </mc:Choice>
              <mc:Fallback>
                <p:oleObj name="Visio" r:id="rId3" imgW="2207007" imgH="766980"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84858" y="1578543"/>
                        <a:ext cx="3330342" cy="1162749"/>
                      </a:xfrm>
                      <a:prstGeom prst="rect">
                        <a:avLst/>
                      </a:prstGeom>
                      <a:noFill/>
                    </p:spPr>
                  </p:pic>
                </p:oleObj>
              </mc:Fallback>
            </mc:AlternateContent>
          </a:graphicData>
        </a:graphic>
      </p:graphicFrame>
      <p:sp>
        <p:nvSpPr>
          <p:cNvPr id="11" name="TextBox 10">
            <a:extLst>
              <a:ext uri="{FF2B5EF4-FFF2-40B4-BE49-F238E27FC236}">
                <a16:creationId xmlns:a16="http://schemas.microsoft.com/office/drawing/2014/main" id="{D0711ADF-E9A3-4C4C-9666-A52D536C411D}"/>
              </a:ext>
            </a:extLst>
          </p:cNvPr>
          <p:cNvSpPr txBox="1"/>
          <p:nvPr/>
        </p:nvSpPr>
        <p:spPr>
          <a:xfrm>
            <a:off x="690612" y="2741292"/>
            <a:ext cx="11006114" cy="707886"/>
          </a:xfrm>
          <a:prstGeom prst="rect">
            <a:avLst/>
          </a:prstGeom>
          <a:noFill/>
        </p:spPr>
        <p:txBody>
          <a:bodyPr wrap="square">
            <a:spAutoFit/>
          </a:bodyPr>
          <a:lstStyle/>
          <a:p>
            <a:r>
              <a:rPr lang="en-US" sz="2000" dirty="0">
                <a:effectLst/>
                <a:latin typeface="Times New Roman" panose="02020603050405020304" pitchFamily="18" charset="0"/>
                <a:ea typeface="Times New Roman" panose="02020603050405020304" pitchFamily="18" charset="0"/>
              </a:rPr>
              <a:t>The value of </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must be chosen so that the sum f(</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 f(</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 </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is minimized. The value of </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is enough to iterate up to sqrt(</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Thus, we have the relation:</a:t>
            </a:r>
            <a:endParaRPr lang="ru-RU" sz="2000" dirty="0"/>
          </a:p>
        </p:txBody>
      </p:sp>
      <p:sp>
        <p:nvSpPr>
          <p:cNvPr id="13" name="TextBox 12">
            <a:extLst>
              <a:ext uri="{FF2B5EF4-FFF2-40B4-BE49-F238E27FC236}">
                <a16:creationId xmlns:a16="http://schemas.microsoft.com/office/drawing/2014/main" id="{C618D402-6172-4535-8064-EA2FA634CC53}"/>
              </a:ext>
            </a:extLst>
          </p:cNvPr>
          <p:cNvSpPr txBox="1"/>
          <p:nvPr/>
        </p:nvSpPr>
        <p:spPr>
          <a:xfrm>
            <a:off x="3325880" y="3494097"/>
            <a:ext cx="1013861" cy="461665"/>
          </a:xfrm>
          <a:prstGeom prst="rect">
            <a:avLst/>
          </a:prstGeom>
          <a:noFill/>
        </p:spPr>
        <p:txBody>
          <a:bodyPr wrap="square">
            <a:spAutoFit/>
          </a:bodyPr>
          <a:lstStyle/>
          <a:p>
            <a:pPr algn="just"/>
            <a:r>
              <a:rPr lang="en-US" sz="2400" dirty="0">
                <a:effectLst/>
                <a:latin typeface="Times New Roman" panose="02020603050405020304" pitchFamily="18" charset="0"/>
                <a:ea typeface="Times New Roman" panose="02020603050405020304" pitchFamily="18" charset="0"/>
              </a:rPr>
              <a:t>f(</a:t>
            </a:r>
            <a:r>
              <a:rPr lang="en-US" sz="2400" i="1" dirty="0">
                <a:effectLst/>
                <a:latin typeface="Times New Roman" panose="02020603050405020304" pitchFamily="18" charset="0"/>
                <a:ea typeface="Times New Roman" panose="02020603050405020304" pitchFamily="18" charset="0"/>
              </a:rPr>
              <a:t>n</a:t>
            </a:r>
            <a:r>
              <a:rPr lang="en-US" sz="2400" dirty="0">
                <a:effectLst/>
                <a:latin typeface="Times New Roman" panose="02020603050405020304" pitchFamily="18" charset="0"/>
                <a:ea typeface="Times New Roman" panose="02020603050405020304" pitchFamily="18" charset="0"/>
              </a:rPr>
              <a:t>) = </a:t>
            </a:r>
            <a:endParaRPr lang="ru-RU" sz="2400" dirty="0"/>
          </a:p>
        </p:txBody>
      </p:sp>
      <p:graphicFrame>
        <p:nvGraphicFramePr>
          <p:cNvPr id="9" name="Объект 8">
            <a:extLst>
              <a:ext uri="{FF2B5EF4-FFF2-40B4-BE49-F238E27FC236}">
                <a16:creationId xmlns:a16="http://schemas.microsoft.com/office/drawing/2014/main" id="{71E5AE90-FC9C-4A8B-8C57-457F8E926B15}"/>
              </a:ext>
            </a:extLst>
          </p:cNvPr>
          <p:cNvGraphicFramePr>
            <a:graphicFrameLocks noChangeAspect="1"/>
          </p:cNvGraphicFramePr>
          <p:nvPr>
            <p:extLst>
              <p:ext uri="{D42A27DB-BD31-4B8C-83A1-F6EECF244321}">
                <p14:modId xmlns:p14="http://schemas.microsoft.com/office/powerpoint/2010/main" val="86496638"/>
              </p:ext>
            </p:extLst>
          </p:nvPr>
        </p:nvGraphicFramePr>
        <p:xfrm>
          <a:off x="4156861" y="3494097"/>
          <a:ext cx="2282440" cy="536028"/>
        </p:xfrm>
        <a:graphic>
          <a:graphicData uri="http://schemas.openxmlformats.org/presentationml/2006/ole">
            <mc:AlternateContent xmlns:mc="http://schemas.openxmlformats.org/markup-compatibility/2006">
              <mc:Choice xmlns:v="urn:schemas-microsoft-com:vml" Requires="v">
                <p:oleObj name="Формула" r:id="rId5" imgW="1257300" imgH="292100" progId="Equation.3">
                  <p:embed/>
                </p:oleObj>
              </mc:Choice>
              <mc:Fallback>
                <p:oleObj name="Формула" r:id="rId5" imgW="1257300" imgH="2921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56861" y="3494097"/>
                        <a:ext cx="2282440" cy="536028"/>
                      </a:xfrm>
                      <a:prstGeom prst="rect">
                        <a:avLst/>
                      </a:prstGeom>
                      <a:noFill/>
                    </p:spPr>
                  </p:pic>
                </p:oleObj>
              </mc:Fallback>
            </mc:AlternateContent>
          </a:graphicData>
        </a:graphic>
      </p:graphicFrame>
      <p:sp>
        <p:nvSpPr>
          <p:cNvPr id="16" name="TextBox 15">
            <a:extLst>
              <a:ext uri="{FF2B5EF4-FFF2-40B4-BE49-F238E27FC236}">
                <a16:creationId xmlns:a16="http://schemas.microsoft.com/office/drawing/2014/main" id="{DA96A169-748A-466E-BF73-E59483A38219}"/>
              </a:ext>
            </a:extLst>
          </p:cNvPr>
          <p:cNvSpPr txBox="1"/>
          <p:nvPr/>
        </p:nvSpPr>
        <p:spPr>
          <a:xfrm>
            <a:off x="784008" y="4075044"/>
            <a:ext cx="639324" cy="400110"/>
          </a:xfrm>
          <a:prstGeom prst="rect">
            <a:avLst/>
          </a:prstGeom>
          <a:noFill/>
        </p:spPr>
        <p:txBody>
          <a:bodyPr wrap="square">
            <a:spAutoFit/>
          </a:bodyPr>
          <a:lstStyle/>
          <a:p>
            <a:pPr algn="just">
              <a:tabLst>
                <a:tab pos="6398260" algn="l"/>
                <a:tab pos="6979920" algn="l"/>
                <a:tab pos="7561580" algn="l"/>
                <a:tab pos="8143240" algn="l"/>
                <a:tab pos="8724900" algn="l"/>
                <a:tab pos="9306560" algn="l"/>
              </a:tabLst>
            </a:pPr>
            <a:r>
              <a:rPr lang="en-US" sz="2000" dirty="0">
                <a:effectLst/>
                <a:latin typeface="Times New Roman" panose="02020603050405020304" pitchFamily="18" charset="0"/>
                <a:ea typeface="Times New Roman" panose="02020603050405020304" pitchFamily="18" charset="0"/>
              </a:rPr>
              <a:t>So</a:t>
            </a:r>
            <a:endParaRPr lang="ru-RU" dirty="0">
              <a:effectLst/>
              <a:latin typeface="Times New Roman" panose="02020603050405020304" pitchFamily="18" charset="0"/>
              <a:ea typeface="Times New Roman" panose="02020603050405020304" pitchFamily="18" charset="0"/>
            </a:endParaRPr>
          </a:p>
        </p:txBody>
      </p:sp>
      <p:sp>
        <p:nvSpPr>
          <p:cNvPr id="17" name="TextBox 16">
            <a:extLst>
              <a:ext uri="{FF2B5EF4-FFF2-40B4-BE49-F238E27FC236}">
                <a16:creationId xmlns:a16="http://schemas.microsoft.com/office/drawing/2014/main" id="{1F938A60-2F9E-4D4F-85D4-AAF40DB05EB2}"/>
              </a:ext>
            </a:extLst>
          </p:cNvPr>
          <p:cNvSpPr txBox="1"/>
          <p:nvPr/>
        </p:nvSpPr>
        <p:spPr>
          <a:xfrm>
            <a:off x="2233686" y="4763564"/>
            <a:ext cx="1013861" cy="461665"/>
          </a:xfrm>
          <a:prstGeom prst="rect">
            <a:avLst/>
          </a:prstGeom>
          <a:noFill/>
        </p:spPr>
        <p:txBody>
          <a:bodyPr wrap="square">
            <a:spAutoFit/>
          </a:bodyPr>
          <a:lstStyle/>
          <a:p>
            <a:pPr algn="just"/>
            <a:r>
              <a:rPr lang="en-US" sz="2400" dirty="0">
                <a:effectLst/>
                <a:latin typeface="Times New Roman" panose="02020603050405020304" pitchFamily="18" charset="0"/>
                <a:ea typeface="Times New Roman" panose="02020603050405020304" pitchFamily="18" charset="0"/>
              </a:rPr>
              <a:t>f(</a:t>
            </a:r>
            <a:r>
              <a:rPr lang="en-US" sz="2400" i="1" dirty="0">
                <a:effectLst/>
                <a:latin typeface="Times New Roman" panose="02020603050405020304" pitchFamily="18" charset="0"/>
                <a:ea typeface="Times New Roman" panose="02020603050405020304" pitchFamily="18" charset="0"/>
              </a:rPr>
              <a:t>n</a:t>
            </a:r>
            <a:r>
              <a:rPr lang="en-US" sz="2400" dirty="0">
                <a:effectLst/>
                <a:latin typeface="Times New Roman" panose="02020603050405020304" pitchFamily="18" charset="0"/>
                <a:ea typeface="Times New Roman" panose="02020603050405020304" pitchFamily="18" charset="0"/>
              </a:rPr>
              <a:t>) = </a:t>
            </a:r>
            <a:endParaRPr lang="ru-RU" sz="2400" dirty="0"/>
          </a:p>
        </p:txBody>
      </p:sp>
      <p:graphicFrame>
        <p:nvGraphicFramePr>
          <p:cNvPr id="19" name="Объект 18">
            <a:extLst>
              <a:ext uri="{FF2B5EF4-FFF2-40B4-BE49-F238E27FC236}">
                <a16:creationId xmlns:a16="http://schemas.microsoft.com/office/drawing/2014/main" id="{2CFD55FA-4774-499F-B5C7-E53F083B43E5}"/>
              </a:ext>
            </a:extLst>
          </p:cNvPr>
          <p:cNvGraphicFramePr>
            <a:graphicFrameLocks noChangeAspect="1"/>
          </p:cNvGraphicFramePr>
          <p:nvPr>
            <p:extLst>
              <p:ext uri="{D42A27DB-BD31-4B8C-83A1-F6EECF244321}">
                <p14:modId xmlns:p14="http://schemas.microsoft.com/office/powerpoint/2010/main" val="2943481115"/>
              </p:ext>
            </p:extLst>
          </p:nvPr>
        </p:nvGraphicFramePr>
        <p:xfrm>
          <a:off x="3103169" y="4611927"/>
          <a:ext cx="5985662" cy="764941"/>
        </p:xfrm>
        <a:graphic>
          <a:graphicData uri="http://schemas.openxmlformats.org/presentationml/2006/ole">
            <mc:AlternateContent xmlns:mc="http://schemas.openxmlformats.org/markup-compatibility/2006">
              <mc:Choice xmlns:v="urn:schemas-microsoft-com:vml" Requires="v">
                <p:oleObj name="Формула" r:id="rId7" imgW="2984500" imgH="381000" progId="Equation.3">
                  <p:embed/>
                </p:oleObj>
              </mc:Choice>
              <mc:Fallback>
                <p:oleObj name="Формула" r:id="rId7" imgW="2984500" imgH="3810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03169" y="4611927"/>
                        <a:ext cx="5985662" cy="764941"/>
                      </a:xfrm>
                      <a:prstGeom prst="rect">
                        <a:avLst/>
                      </a:prstGeom>
                      <a:noFill/>
                    </p:spPr>
                  </p:pic>
                </p:oleObj>
              </mc:Fallback>
            </mc:AlternateContent>
          </a:graphicData>
        </a:graphic>
      </p:graphicFrame>
    </p:spTree>
    <p:extLst>
      <p:ext uri="{BB962C8B-B14F-4D97-AF65-F5344CB8AC3E}">
        <p14:creationId xmlns:p14="http://schemas.microsoft.com/office/powerpoint/2010/main" val="1575593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2E05B54D-EB07-4A04-9E6A-1151DFA8E89B}"/>
              </a:ext>
            </a:extLst>
          </p:cNvPr>
          <p:cNvSpPr txBox="1">
            <a:spLocks/>
          </p:cNvSpPr>
          <p:nvPr/>
        </p:nvSpPr>
        <p:spPr>
          <a:xfrm>
            <a:off x="1423332" y="309609"/>
            <a:ext cx="9144000" cy="390177"/>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solidFill>
                  <a:srgbClr val="0000FF"/>
                </a:solidFill>
                <a:latin typeface="Times New Roman" panose="02020603050405020304" pitchFamily="18" charset="0"/>
                <a:ea typeface="Times New Roman" panose="02020603050405020304" pitchFamily="18" charset="0"/>
              </a:rPr>
              <a:t>E-OLYMP </a:t>
            </a:r>
            <a:r>
              <a:rPr lang="ru-RU" sz="2400" b="1" u="sng" dirty="0">
                <a:solidFill>
                  <a:srgbClr val="0000FF"/>
                </a:solidFill>
                <a:latin typeface="Times New Roman" panose="02020603050405020304" pitchFamily="18" charset="0"/>
                <a:ea typeface="Times New Roman" panose="02020603050405020304" pitchFamily="18" charset="0"/>
                <a:hlinkClick r:id="rId2"/>
              </a:rPr>
              <a:t>806</a:t>
            </a:r>
            <a:r>
              <a:rPr lang="en-US" sz="2400" b="1" u="sng" dirty="0">
                <a:solidFill>
                  <a:srgbClr val="0000FF"/>
                </a:solidFill>
                <a:latin typeface="Times New Roman" panose="02020603050405020304" pitchFamily="18" charset="0"/>
                <a:ea typeface="Times New Roman" panose="02020603050405020304" pitchFamily="18" charset="0"/>
                <a:hlinkClick r:id="rId2"/>
              </a:rPr>
              <a:t>. Platforms – 3</a:t>
            </a:r>
            <a:endParaRPr lang="ru-RU" sz="7200" b="1" dirty="0">
              <a:latin typeface="Times New Roman" panose="02020603050405020304" pitchFamily="18" charset="0"/>
              <a:cs typeface="Times New Roman" panose="02020603050405020304" pitchFamily="18" charset="0"/>
            </a:endParaRPr>
          </a:p>
        </p:txBody>
      </p:sp>
      <p:sp>
        <p:nvSpPr>
          <p:cNvPr id="5" name="Подзаголовок 2">
            <a:extLst>
              <a:ext uri="{FF2B5EF4-FFF2-40B4-BE49-F238E27FC236}">
                <a16:creationId xmlns:a16="http://schemas.microsoft.com/office/drawing/2014/main" id="{7206AC9D-F3A4-49BB-9C9F-782DC0E2C0B7}"/>
              </a:ext>
            </a:extLst>
          </p:cNvPr>
          <p:cNvSpPr txBox="1">
            <a:spLocks/>
          </p:cNvSpPr>
          <p:nvPr/>
        </p:nvSpPr>
        <p:spPr>
          <a:xfrm>
            <a:off x="844010" y="825738"/>
            <a:ext cx="10852715" cy="165740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In older games one can run into the next situation. The hero jumps along the platforms that hang in the air. He must move himself from one side of the screen to the other. When the hero jumps from one platform to the neighboring, he spends |</a:t>
            </a:r>
            <a:r>
              <a:rPr lang="en-US" sz="2000" i="1" dirty="0">
                <a:effectLst/>
                <a:latin typeface="Times New Roman" panose="02020603050405020304" pitchFamily="18" charset="0"/>
                <a:ea typeface="Times New Roman" panose="02020603050405020304" pitchFamily="18" charset="0"/>
              </a:rPr>
              <a:t>y</a:t>
            </a:r>
            <a:r>
              <a:rPr lang="en-US" sz="2000" baseline="-25000" dirty="0">
                <a:effectLst/>
                <a:latin typeface="Times New Roman" panose="02020603050405020304" pitchFamily="18" charset="0"/>
                <a:ea typeface="Times New Roman" panose="02020603050405020304" pitchFamily="18" charset="0"/>
              </a:rPr>
              <a:t>2</a:t>
            </a:r>
            <a:r>
              <a:rPr lang="en-US" sz="2000" dirty="0">
                <a:effectLst/>
                <a:latin typeface="Times New Roman" panose="02020603050405020304" pitchFamily="18" charset="0"/>
                <a:ea typeface="Times New Roman" panose="02020603050405020304" pitchFamily="18" charset="0"/>
              </a:rPr>
              <a:t> – </a:t>
            </a:r>
            <a:r>
              <a:rPr lang="en-US" sz="2000" i="1" dirty="0">
                <a:effectLst/>
                <a:latin typeface="Times New Roman" panose="02020603050405020304" pitchFamily="18" charset="0"/>
                <a:ea typeface="Times New Roman" panose="02020603050405020304" pitchFamily="18" charset="0"/>
              </a:rPr>
              <a:t>y</a:t>
            </a:r>
            <a:r>
              <a:rPr lang="en-US" sz="2000" baseline="-25000" dirty="0">
                <a:effectLst/>
                <a:latin typeface="Times New Roman" panose="02020603050405020304" pitchFamily="18" charset="0"/>
                <a:ea typeface="Times New Roman" panose="02020603050405020304" pitchFamily="18" charset="0"/>
              </a:rPr>
              <a:t>1</a:t>
            </a:r>
            <a:r>
              <a:rPr lang="en-US" sz="2000" dirty="0">
                <a:effectLst/>
                <a:latin typeface="Times New Roman" panose="02020603050405020304" pitchFamily="18" charset="0"/>
                <a:ea typeface="Times New Roman" panose="02020603050405020304" pitchFamily="18" charset="0"/>
              </a:rPr>
              <a:t>|</a:t>
            </a:r>
            <a:r>
              <a:rPr lang="en-US" sz="2000" baseline="30000" dirty="0">
                <a:effectLst/>
                <a:latin typeface="Times New Roman" panose="02020603050405020304" pitchFamily="18" charset="0"/>
                <a:ea typeface="Times New Roman" panose="02020603050405020304" pitchFamily="18" charset="0"/>
              </a:rPr>
              <a:t>2</a:t>
            </a:r>
            <a:r>
              <a:rPr lang="en-US" sz="2000" dirty="0">
                <a:effectLst/>
                <a:latin typeface="Times New Roman" panose="02020603050405020304" pitchFamily="18" charset="0"/>
                <a:ea typeface="Times New Roman" panose="02020603050405020304" pitchFamily="18" charset="0"/>
              </a:rPr>
              <a:t> energy, where </a:t>
            </a:r>
            <a:r>
              <a:rPr lang="en-US" sz="2000" i="1" dirty="0">
                <a:effectLst/>
                <a:latin typeface="Times New Roman" panose="02020603050405020304" pitchFamily="18" charset="0"/>
                <a:ea typeface="Times New Roman" panose="02020603050405020304" pitchFamily="18" charset="0"/>
              </a:rPr>
              <a:t>y</a:t>
            </a:r>
            <a:r>
              <a:rPr lang="en-US" sz="2000" baseline="-25000" dirty="0">
                <a:effectLst/>
                <a:latin typeface="Times New Roman" panose="02020603050405020304" pitchFamily="18" charset="0"/>
                <a:ea typeface="Times New Roman" panose="02020603050405020304" pitchFamily="18" charset="0"/>
              </a:rPr>
              <a:t>1</a:t>
            </a:r>
            <a:r>
              <a:rPr lang="en-US" sz="2000" dirty="0">
                <a:effectLst/>
                <a:latin typeface="Times New Roman" panose="02020603050405020304" pitchFamily="18" charset="0"/>
                <a:ea typeface="Times New Roman" panose="02020603050405020304" pitchFamily="18" charset="0"/>
              </a:rPr>
              <a:t> and </a:t>
            </a:r>
            <a:r>
              <a:rPr lang="en-US" sz="2000" i="1" dirty="0">
                <a:effectLst/>
                <a:latin typeface="Times New Roman" panose="02020603050405020304" pitchFamily="18" charset="0"/>
                <a:ea typeface="Times New Roman" panose="02020603050405020304" pitchFamily="18" charset="0"/>
              </a:rPr>
              <a:t>y</a:t>
            </a:r>
            <a:r>
              <a:rPr lang="en-US" sz="2000" baseline="-25000" dirty="0">
                <a:effectLst/>
                <a:latin typeface="Times New Roman" panose="02020603050405020304" pitchFamily="18" charset="0"/>
                <a:ea typeface="Times New Roman" panose="02020603050405020304" pitchFamily="18" charset="0"/>
              </a:rPr>
              <a:t>2</a:t>
            </a:r>
            <a:r>
              <a:rPr lang="en-US" sz="2000" dirty="0">
                <a:effectLst/>
                <a:latin typeface="Times New Roman" panose="02020603050405020304" pitchFamily="18" charset="0"/>
                <a:ea typeface="Times New Roman" panose="02020603050405020304" pitchFamily="18" charset="0"/>
              </a:rPr>
              <a:t> are the heights where these platforms hang. The hero can make a super jump that allows him to skip one platform, but it takes him 3 * |</a:t>
            </a:r>
            <a:r>
              <a:rPr lang="en-US" sz="2000" i="1" dirty="0">
                <a:effectLst/>
                <a:latin typeface="Times New Roman" panose="02020603050405020304" pitchFamily="18" charset="0"/>
                <a:ea typeface="Times New Roman" panose="02020603050405020304" pitchFamily="18" charset="0"/>
              </a:rPr>
              <a:t>y</a:t>
            </a:r>
            <a:r>
              <a:rPr lang="en-US" sz="2000" baseline="-25000" dirty="0">
                <a:effectLst/>
                <a:latin typeface="Times New Roman" panose="02020603050405020304" pitchFamily="18" charset="0"/>
                <a:ea typeface="Times New Roman" panose="02020603050405020304" pitchFamily="18" charset="0"/>
              </a:rPr>
              <a:t>3</a:t>
            </a:r>
            <a:r>
              <a:rPr lang="en-US" sz="2000" dirty="0">
                <a:effectLst/>
                <a:latin typeface="Times New Roman" panose="02020603050405020304" pitchFamily="18" charset="0"/>
                <a:ea typeface="Times New Roman" panose="02020603050405020304" pitchFamily="18" charset="0"/>
              </a:rPr>
              <a:t> – </a:t>
            </a:r>
            <a:r>
              <a:rPr lang="en-US" sz="2000" i="1" dirty="0">
                <a:effectLst/>
                <a:latin typeface="Times New Roman" panose="02020603050405020304" pitchFamily="18" charset="0"/>
                <a:ea typeface="Times New Roman" panose="02020603050405020304" pitchFamily="18" charset="0"/>
              </a:rPr>
              <a:t>y</a:t>
            </a:r>
            <a:r>
              <a:rPr lang="en-US" sz="2000" baseline="-25000" dirty="0">
                <a:effectLst/>
                <a:latin typeface="Times New Roman" panose="02020603050405020304" pitchFamily="18" charset="0"/>
                <a:ea typeface="Times New Roman" panose="02020603050405020304" pitchFamily="18" charset="0"/>
              </a:rPr>
              <a:t>1</a:t>
            </a:r>
            <a:r>
              <a:rPr lang="en-US" sz="2000" dirty="0">
                <a:effectLst/>
                <a:latin typeface="Times New Roman" panose="02020603050405020304" pitchFamily="18" charset="0"/>
                <a:ea typeface="Times New Roman" panose="02020603050405020304" pitchFamily="18" charset="0"/>
              </a:rPr>
              <a:t>|</a:t>
            </a:r>
            <a:r>
              <a:rPr lang="en-US" sz="2000" baseline="30000" dirty="0">
                <a:effectLst/>
                <a:latin typeface="Times New Roman" panose="02020603050405020304" pitchFamily="18" charset="0"/>
                <a:ea typeface="Times New Roman" panose="02020603050405020304" pitchFamily="18" charset="0"/>
              </a:rPr>
              <a:t>2</a:t>
            </a:r>
            <a:r>
              <a:rPr lang="en-US" sz="2000" dirty="0">
                <a:effectLst/>
                <a:latin typeface="Times New Roman" panose="02020603050405020304" pitchFamily="18" charset="0"/>
                <a:ea typeface="Times New Roman" panose="02020603050405020304" pitchFamily="18" charset="0"/>
              </a:rPr>
              <a:t> energy. </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You are given the heights of the platforms in order from the left side to the right. Find the minimum amount of energy to get from the 1-st (start) platform to the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a:t>
            </a:r>
            <a:r>
              <a:rPr lang="en-US" sz="2000" dirty="0" err="1">
                <a:effectLst/>
                <a:latin typeface="Times New Roman" panose="02020603050405020304" pitchFamily="18" charset="0"/>
                <a:ea typeface="Times New Roman" panose="02020603050405020304" pitchFamily="18" charset="0"/>
              </a:rPr>
              <a:t>th</a:t>
            </a:r>
            <a:r>
              <a:rPr lang="en-US" sz="2000" dirty="0">
                <a:effectLst/>
                <a:latin typeface="Times New Roman" panose="02020603050405020304" pitchFamily="18" charset="0"/>
                <a:ea typeface="Times New Roman" panose="02020603050405020304" pitchFamily="18" charset="0"/>
              </a:rPr>
              <a:t> (last).</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 </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b="1" dirty="0">
                <a:effectLst/>
                <a:latin typeface="Times New Roman" panose="02020603050405020304" pitchFamily="18" charset="0"/>
                <a:ea typeface="Times New Roman" panose="02020603050405020304" pitchFamily="18" charset="0"/>
              </a:rPr>
              <a:t>Input.</a:t>
            </a:r>
            <a:r>
              <a:rPr lang="en-US" sz="2000" dirty="0">
                <a:effectLst/>
                <a:latin typeface="Times New Roman" panose="02020603050405020304" pitchFamily="18" charset="0"/>
                <a:ea typeface="Times New Roman" panose="02020603050405020304" pitchFamily="18" charset="0"/>
              </a:rPr>
              <a:t> The first line contains the number of platforms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(2 ≤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 10</a:t>
            </a:r>
            <a:r>
              <a:rPr lang="en-US" sz="2000" baseline="30000" dirty="0">
                <a:effectLst/>
                <a:latin typeface="Times New Roman" panose="02020603050405020304" pitchFamily="18" charset="0"/>
                <a:ea typeface="Times New Roman" panose="02020603050405020304" pitchFamily="18" charset="0"/>
              </a:rPr>
              <a:t>5</a:t>
            </a:r>
            <a:r>
              <a:rPr lang="en-US" sz="2000" dirty="0">
                <a:effectLst/>
                <a:latin typeface="Times New Roman" panose="02020603050405020304" pitchFamily="18" charset="0"/>
                <a:ea typeface="Times New Roman" panose="02020603050405020304" pitchFamily="18" charset="0"/>
              </a:rPr>
              <a:t>). The second line gives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integers – the heights of the platforms, which absolute values are not grater than 4000 by absolute value.</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b="1" dirty="0">
                <a:effectLst/>
                <a:latin typeface="Times New Roman" panose="02020603050405020304" pitchFamily="18" charset="0"/>
                <a:ea typeface="Times New Roman" panose="02020603050405020304" pitchFamily="18" charset="0"/>
              </a:rPr>
              <a:t>Output.</a:t>
            </a:r>
            <a:r>
              <a:rPr lang="en-US" sz="2000" dirty="0">
                <a:effectLst/>
                <a:latin typeface="Times New Roman" panose="02020603050405020304" pitchFamily="18" charset="0"/>
                <a:ea typeface="Times New Roman" panose="02020603050405020304" pitchFamily="18" charset="0"/>
              </a:rPr>
              <a:t> Print one integer – the minimum amount of energy.</a:t>
            </a:r>
            <a:endParaRPr lang="ru-RU" sz="2000" dirty="0">
              <a:effectLst/>
              <a:latin typeface="Times New Roman" panose="02020603050405020304" pitchFamily="18" charset="0"/>
              <a:ea typeface="Times New Roman" panose="02020603050405020304" pitchFamily="18" charset="0"/>
            </a:endParaRPr>
          </a:p>
        </p:txBody>
      </p:sp>
      <p:sp>
        <p:nvSpPr>
          <p:cNvPr id="6" name="Подзаголовок 2">
            <a:extLst>
              <a:ext uri="{FF2B5EF4-FFF2-40B4-BE49-F238E27FC236}">
                <a16:creationId xmlns:a16="http://schemas.microsoft.com/office/drawing/2014/main" id="{D70FFF75-774C-4084-A504-43B1E225ADAF}"/>
              </a:ext>
            </a:extLst>
          </p:cNvPr>
          <p:cNvSpPr txBox="1">
            <a:spLocks/>
          </p:cNvSpPr>
          <p:nvPr/>
        </p:nvSpPr>
        <p:spPr>
          <a:xfrm>
            <a:off x="844010" y="4274937"/>
            <a:ext cx="2053194" cy="103188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b="1" dirty="0">
                <a:latin typeface="Times New Roman CYR" panose="02020603050405020304" pitchFamily="18" charset="0"/>
                <a:ea typeface="Times New Roman" panose="02020603050405020304" pitchFamily="18" charset="0"/>
                <a:cs typeface="Times New Roman" panose="02020603050405020304" pitchFamily="18" charset="0"/>
              </a:rPr>
              <a:t>Sample input</a:t>
            </a:r>
          </a:p>
          <a:p>
            <a:pPr algn="just">
              <a:lnSpc>
                <a:spcPct val="100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222222"/>
                </a:solidFill>
                <a:effectLst/>
                <a:latin typeface="Courier New" panose="02070309020205020404" pitchFamily="49" charset="0"/>
                <a:ea typeface="Times New Roman" panose="02020603050405020304" pitchFamily="18" charset="0"/>
              </a:rPr>
              <a:t>4</a:t>
            </a:r>
          </a:p>
          <a:p>
            <a:pPr algn="just">
              <a:lnSpc>
                <a:spcPct val="100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222222"/>
                </a:solidFill>
                <a:latin typeface="Courier New" panose="02070309020205020404" pitchFamily="49" charset="0"/>
                <a:ea typeface="Times New Roman" panose="02020603050405020304" pitchFamily="18" charset="0"/>
              </a:rPr>
              <a:t>1 2 3 30</a:t>
            </a:r>
            <a:endParaRPr lang="ru-RU" sz="4400" dirty="0">
              <a:effectLst/>
              <a:latin typeface="Times New Roman" panose="02020603050405020304" pitchFamily="18" charset="0"/>
              <a:ea typeface="Times New Roman" panose="02020603050405020304" pitchFamily="18" charset="0"/>
            </a:endParaRPr>
          </a:p>
        </p:txBody>
      </p:sp>
      <p:sp>
        <p:nvSpPr>
          <p:cNvPr id="7" name="Подзаголовок 2">
            <a:extLst>
              <a:ext uri="{FF2B5EF4-FFF2-40B4-BE49-F238E27FC236}">
                <a16:creationId xmlns:a16="http://schemas.microsoft.com/office/drawing/2014/main" id="{174FF610-2C25-43E4-A545-027EE56584C2}"/>
              </a:ext>
            </a:extLst>
          </p:cNvPr>
          <p:cNvSpPr txBox="1">
            <a:spLocks/>
          </p:cNvSpPr>
          <p:nvPr/>
        </p:nvSpPr>
        <p:spPr>
          <a:xfrm>
            <a:off x="3917676" y="4274938"/>
            <a:ext cx="2199604" cy="88266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b="1" dirty="0">
                <a:latin typeface="Times New Roman CYR" panose="02020603050405020304" pitchFamily="18" charset="0"/>
                <a:ea typeface="Times New Roman" panose="02020603050405020304" pitchFamily="18" charset="0"/>
                <a:cs typeface="Times New Roman" panose="02020603050405020304" pitchFamily="18" charset="0"/>
              </a:rPr>
              <a:t>Sample output</a:t>
            </a:r>
          </a:p>
          <a:p>
            <a:pPr algn="just">
              <a:lnSpc>
                <a:spcPct val="100000"/>
              </a:lnSpc>
              <a:spcBef>
                <a:spcPts val="0"/>
              </a:spcBef>
            </a:pPr>
            <a:r>
              <a:rPr lang="en-US" sz="2000" dirty="0">
                <a:effectLst/>
                <a:latin typeface="Courier New" panose="02070309020205020404" pitchFamily="49" charset="0"/>
                <a:ea typeface="Times New Roman" panose="02020603050405020304" pitchFamily="18" charset="0"/>
              </a:rPr>
              <a:t>731</a:t>
            </a:r>
            <a:endParaRPr lang="ru-RU" sz="20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3994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2E05B54D-EB07-4A04-9E6A-1151DFA8E89B}"/>
              </a:ext>
            </a:extLst>
          </p:cNvPr>
          <p:cNvSpPr txBox="1">
            <a:spLocks/>
          </p:cNvSpPr>
          <p:nvPr/>
        </p:nvSpPr>
        <p:spPr>
          <a:xfrm>
            <a:off x="1423332" y="309609"/>
            <a:ext cx="9144000" cy="390177"/>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solidFill>
                  <a:srgbClr val="0000FF"/>
                </a:solidFill>
                <a:latin typeface="Times New Roman" panose="02020603050405020304" pitchFamily="18" charset="0"/>
                <a:ea typeface="Times New Roman" panose="02020603050405020304" pitchFamily="18" charset="0"/>
              </a:rPr>
              <a:t>E-OLYMP </a:t>
            </a:r>
            <a:r>
              <a:rPr lang="ru-RU" sz="2400" b="1" u="sng" dirty="0">
                <a:solidFill>
                  <a:srgbClr val="0000FF"/>
                </a:solidFill>
                <a:latin typeface="Times New Roman" panose="02020603050405020304" pitchFamily="18" charset="0"/>
                <a:ea typeface="Times New Roman" panose="02020603050405020304" pitchFamily="18" charset="0"/>
                <a:hlinkClick r:id="rId2"/>
              </a:rPr>
              <a:t>806</a:t>
            </a:r>
            <a:r>
              <a:rPr lang="en-US" sz="2400" b="1" u="sng" dirty="0">
                <a:solidFill>
                  <a:srgbClr val="0000FF"/>
                </a:solidFill>
                <a:latin typeface="Times New Roman" panose="02020603050405020304" pitchFamily="18" charset="0"/>
                <a:ea typeface="Times New Roman" panose="02020603050405020304" pitchFamily="18" charset="0"/>
                <a:hlinkClick r:id="rId2"/>
              </a:rPr>
              <a:t>. Platforms – 3</a:t>
            </a:r>
            <a:endParaRPr lang="ru-RU" sz="7200" b="1" dirty="0">
              <a:latin typeface="Times New Roman" panose="02020603050405020304" pitchFamily="18" charset="0"/>
              <a:cs typeface="Times New Roman" panose="02020603050405020304" pitchFamily="18" charset="0"/>
            </a:endParaRPr>
          </a:p>
        </p:txBody>
      </p:sp>
      <p:sp>
        <p:nvSpPr>
          <p:cNvPr id="5" name="Подзаголовок 2">
            <a:extLst>
              <a:ext uri="{FF2B5EF4-FFF2-40B4-BE49-F238E27FC236}">
                <a16:creationId xmlns:a16="http://schemas.microsoft.com/office/drawing/2014/main" id="{7206AC9D-F3A4-49BB-9C9F-782DC0E2C0B7}"/>
              </a:ext>
            </a:extLst>
          </p:cNvPr>
          <p:cNvSpPr txBox="1">
            <a:spLocks/>
          </p:cNvSpPr>
          <p:nvPr/>
        </p:nvSpPr>
        <p:spPr>
          <a:xfrm>
            <a:off x="844010" y="825738"/>
            <a:ext cx="10852715" cy="114744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indent="342900"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With given energy functions sometimes, it is optimal for the hero to make one move backwards. Consider the following example. Suppose we have 4 platforms with heights of 1, 10, 2, 11. We calculate the energy that hero should spent to reach the last platform in different ways.</a:t>
            </a:r>
            <a:endParaRPr lang="ru-RU" sz="2000" dirty="0">
              <a:effectLst/>
              <a:latin typeface="Times New Roman" panose="02020603050405020304" pitchFamily="18" charset="0"/>
              <a:ea typeface="Times New Roman" panose="02020603050405020304" pitchFamily="18" charset="0"/>
            </a:endParaRPr>
          </a:p>
        </p:txBody>
      </p:sp>
      <p:graphicFrame>
        <p:nvGraphicFramePr>
          <p:cNvPr id="3" name="Объект 2">
            <a:extLst>
              <a:ext uri="{FF2B5EF4-FFF2-40B4-BE49-F238E27FC236}">
                <a16:creationId xmlns:a16="http://schemas.microsoft.com/office/drawing/2014/main" id="{0B24EB70-5DB4-4B10-B252-A21AB28C9411}"/>
              </a:ext>
            </a:extLst>
          </p:cNvPr>
          <p:cNvGraphicFramePr>
            <a:graphicFrameLocks noChangeAspect="1"/>
          </p:cNvGraphicFramePr>
          <p:nvPr>
            <p:extLst>
              <p:ext uri="{D42A27DB-BD31-4B8C-83A1-F6EECF244321}">
                <p14:modId xmlns:p14="http://schemas.microsoft.com/office/powerpoint/2010/main" val="1543821152"/>
              </p:ext>
            </p:extLst>
          </p:nvPr>
        </p:nvGraphicFramePr>
        <p:xfrm>
          <a:off x="1645920" y="1710088"/>
          <a:ext cx="6737684" cy="2245895"/>
        </p:xfrm>
        <a:graphic>
          <a:graphicData uri="http://schemas.openxmlformats.org/presentationml/2006/ole">
            <mc:AlternateContent xmlns:mc="http://schemas.openxmlformats.org/markup-compatibility/2006">
              <mc:Choice xmlns:v="urn:schemas-microsoft-com:vml" Requires="v">
                <p:oleObj name="Visio" r:id="rId3" imgW="5426519" imgH="1809540" progId="Visio.Drawing.11">
                  <p:embed/>
                </p:oleObj>
              </mc:Choice>
              <mc:Fallback>
                <p:oleObj name="Visio" r:id="rId3" imgW="5426519" imgH="1809540"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5920" y="1710088"/>
                        <a:ext cx="6737684" cy="2245895"/>
                      </a:xfrm>
                      <a:prstGeom prst="rect">
                        <a:avLst/>
                      </a:prstGeom>
                      <a:noFill/>
                    </p:spPr>
                  </p:pic>
                </p:oleObj>
              </mc:Fallback>
            </mc:AlternateContent>
          </a:graphicData>
        </a:graphic>
      </p:graphicFrame>
      <p:graphicFrame>
        <p:nvGraphicFramePr>
          <p:cNvPr id="9" name="Объект 8">
            <a:extLst>
              <a:ext uri="{FF2B5EF4-FFF2-40B4-BE49-F238E27FC236}">
                <a16:creationId xmlns:a16="http://schemas.microsoft.com/office/drawing/2014/main" id="{BED99335-423A-4B6F-8BB6-35CE7ED1A44D}"/>
              </a:ext>
            </a:extLst>
          </p:cNvPr>
          <p:cNvGraphicFramePr>
            <a:graphicFrameLocks noChangeAspect="1"/>
          </p:cNvGraphicFramePr>
          <p:nvPr>
            <p:extLst>
              <p:ext uri="{D42A27DB-BD31-4B8C-83A1-F6EECF244321}">
                <p14:modId xmlns:p14="http://schemas.microsoft.com/office/powerpoint/2010/main" val="1978892179"/>
              </p:ext>
            </p:extLst>
          </p:nvPr>
        </p:nvGraphicFramePr>
        <p:xfrm>
          <a:off x="1645920" y="4047928"/>
          <a:ext cx="6738338" cy="2500463"/>
        </p:xfrm>
        <a:graphic>
          <a:graphicData uri="http://schemas.openxmlformats.org/presentationml/2006/ole">
            <mc:AlternateContent xmlns:mc="http://schemas.openxmlformats.org/markup-compatibility/2006">
              <mc:Choice xmlns:v="urn:schemas-microsoft-com:vml" Requires="v">
                <p:oleObj name="Visio" r:id="rId5" imgW="5462394" imgH="2025540" progId="Visio.Drawing.11">
                  <p:embed/>
                </p:oleObj>
              </mc:Choice>
              <mc:Fallback>
                <p:oleObj name="Visio" r:id="rId5" imgW="5462394" imgH="2025540" progId="Visio.Drawing.11">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45920" y="4047928"/>
                        <a:ext cx="6738338" cy="2500463"/>
                      </a:xfrm>
                      <a:prstGeom prst="rect">
                        <a:avLst/>
                      </a:prstGeom>
                      <a:noFill/>
                    </p:spPr>
                  </p:pic>
                </p:oleObj>
              </mc:Fallback>
            </mc:AlternateContent>
          </a:graphicData>
        </a:graphic>
      </p:graphicFrame>
      <p:sp>
        <p:nvSpPr>
          <p:cNvPr id="11" name="TextBox 10">
            <a:extLst>
              <a:ext uri="{FF2B5EF4-FFF2-40B4-BE49-F238E27FC236}">
                <a16:creationId xmlns:a16="http://schemas.microsoft.com/office/drawing/2014/main" id="{6D9805C6-F404-4869-8EAD-2CDBF08002AA}"/>
              </a:ext>
            </a:extLst>
          </p:cNvPr>
          <p:cNvSpPr txBox="1"/>
          <p:nvPr/>
        </p:nvSpPr>
        <p:spPr>
          <a:xfrm>
            <a:off x="8595359" y="2462878"/>
            <a:ext cx="3359217" cy="3170099"/>
          </a:xfrm>
          <a:prstGeom prst="rect">
            <a:avLst/>
          </a:prstGeom>
          <a:noFill/>
        </p:spPr>
        <p:txBody>
          <a:bodyPr wrap="square">
            <a:spAutoFit/>
          </a:bodyPr>
          <a:lstStyle/>
          <a:p>
            <a:pPr algn="just"/>
            <a:r>
              <a:rPr lang="en-US" sz="2000" b="1" dirty="0">
                <a:solidFill>
                  <a:srgbClr val="7030A0"/>
                </a:solidFill>
                <a:effectLst/>
                <a:latin typeface="Times New Roman" panose="02020603050405020304" pitchFamily="18" charset="0"/>
                <a:ea typeface="Times New Roman" panose="02020603050405020304" pitchFamily="18" charset="0"/>
              </a:rPr>
              <a:t>As we can see, the optimal way is to jump from 1-st platform to the 3-rd using super jump, then return to the 2-nd and using super jump once more, to appear on the last, 4-th platform. The total spent energy equals to 3 + 64 + 3 = 70.</a:t>
            </a:r>
            <a:endParaRPr lang="ru-RU" sz="2000" b="1" dirty="0">
              <a:solidFill>
                <a:srgbClr val="7030A0"/>
              </a:solidFill>
              <a:effectLst/>
              <a:latin typeface="Times New Roman" panose="02020603050405020304" pitchFamily="18" charset="0"/>
              <a:ea typeface="Times New Roman" panose="02020603050405020304" pitchFamily="18" charset="0"/>
            </a:endParaRPr>
          </a:p>
          <a:p>
            <a:pPr algn="just"/>
            <a:r>
              <a:rPr lang="en-US" sz="2000" b="1" dirty="0">
                <a:solidFill>
                  <a:srgbClr val="7030A0"/>
                </a:solidFill>
                <a:effectLst/>
                <a:latin typeface="Times New Roman" panose="02020603050405020304" pitchFamily="18" charset="0"/>
                <a:ea typeface="Times New Roman" panose="02020603050405020304" pitchFamily="18" charset="0"/>
              </a:rPr>
              <a:t> </a:t>
            </a:r>
            <a:endParaRPr lang="ru-RU" sz="2000" b="1" dirty="0">
              <a:solidFill>
                <a:srgbClr val="7030A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82891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2E05B54D-EB07-4A04-9E6A-1151DFA8E89B}"/>
              </a:ext>
            </a:extLst>
          </p:cNvPr>
          <p:cNvSpPr txBox="1">
            <a:spLocks/>
          </p:cNvSpPr>
          <p:nvPr/>
        </p:nvSpPr>
        <p:spPr>
          <a:xfrm>
            <a:off x="1423332" y="309609"/>
            <a:ext cx="9144000" cy="390177"/>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solidFill>
                  <a:srgbClr val="0000FF"/>
                </a:solidFill>
                <a:latin typeface="Times New Roman" panose="02020603050405020304" pitchFamily="18" charset="0"/>
                <a:ea typeface="Times New Roman" panose="02020603050405020304" pitchFamily="18" charset="0"/>
              </a:rPr>
              <a:t>E-OLYMP </a:t>
            </a:r>
            <a:r>
              <a:rPr lang="ru-RU" sz="2400" b="1" u="sng" dirty="0">
                <a:solidFill>
                  <a:srgbClr val="0000FF"/>
                </a:solidFill>
                <a:latin typeface="Times New Roman" panose="02020603050405020304" pitchFamily="18" charset="0"/>
                <a:ea typeface="Times New Roman" panose="02020603050405020304" pitchFamily="18" charset="0"/>
                <a:hlinkClick r:id="rId2"/>
              </a:rPr>
              <a:t>806</a:t>
            </a:r>
            <a:r>
              <a:rPr lang="en-US" sz="2400" b="1" u="sng" dirty="0">
                <a:solidFill>
                  <a:srgbClr val="0000FF"/>
                </a:solidFill>
                <a:latin typeface="Times New Roman" panose="02020603050405020304" pitchFamily="18" charset="0"/>
                <a:ea typeface="Times New Roman" panose="02020603050405020304" pitchFamily="18" charset="0"/>
                <a:hlinkClick r:id="rId2"/>
              </a:rPr>
              <a:t>. Platforms – 3</a:t>
            </a:r>
            <a:endParaRPr lang="ru-RU" sz="7200" b="1" dirty="0">
              <a:latin typeface="Times New Roman" panose="02020603050405020304" pitchFamily="18" charset="0"/>
              <a:cs typeface="Times New Roman" panose="02020603050405020304" pitchFamily="18" charset="0"/>
            </a:endParaRPr>
          </a:p>
        </p:txBody>
      </p:sp>
      <p:sp>
        <p:nvSpPr>
          <p:cNvPr id="5" name="Подзаголовок 2">
            <a:extLst>
              <a:ext uri="{FF2B5EF4-FFF2-40B4-BE49-F238E27FC236}">
                <a16:creationId xmlns:a16="http://schemas.microsoft.com/office/drawing/2014/main" id="{7206AC9D-F3A4-49BB-9C9F-782DC0E2C0B7}"/>
              </a:ext>
            </a:extLst>
          </p:cNvPr>
          <p:cNvSpPr txBox="1">
            <a:spLocks/>
          </p:cNvSpPr>
          <p:nvPr/>
        </p:nvSpPr>
        <p:spPr>
          <a:xfrm>
            <a:off x="844010" y="825738"/>
            <a:ext cx="10852715" cy="462216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Let dp[</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be the minimal amount of energy enough to get from the 1-st platform to the </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a:t>
            </a:r>
            <a:r>
              <a:rPr lang="en-US" sz="2000" dirty="0" err="1">
                <a:effectLst/>
                <a:latin typeface="Times New Roman" panose="02020603050405020304" pitchFamily="18" charset="0"/>
                <a:ea typeface="Times New Roman" panose="02020603050405020304" pitchFamily="18" charset="0"/>
              </a:rPr>
              <a:t>th.</a:t>
            </a:r>
            <a:r>
              <a:rPr lang="en-US" sz="2000" dirty="0">
                <a:effectLst/>
                <a:latin typeface="Times New Roman" panose="02020603050405020304" pitchFamily="18" charset="0"/>
                <a:ea typeface="Times New Roman" panose="02020603050405020304" pitchFamily="18" charset="0"/>
              </a:rPr>
              <a:t> Let dp[1] = 0, because initially we are on the first platform. We can get to the second platform either from the first only (if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 2), or in two ways:</a:t>
            </a:r>
            <a:endParaRPr lang="ru-RU" sz="2000" dirty="0">
              <a:effectLst/>
              <a:latin typeface="Times New Roman" panose="02020603050405020304" pitchFamily="18" charset="0"/>
              <a:ea typeface="Times New Roman" panose="02020603050405020304" pitchFamily="18" charset="0"/>
            </a:endParaRPr>
          </a:p>
          <a:p>
            <a:pPr marL="342900" lvl="0" indent="-342900" algn="just">
              <a:lnSpc>
                <a:spcPct val="100000"/>
              </a:lnSpc>
              <a:spcBef>
                <a:spcPts val="0"/>
              </a:spcBef>
              <a:buFont typeface="Symbol" panose="05050102010706020507" pitchFamily="18" charset="2"/>
              <a:buChar char=""/>
              <a:tabLst>
                <a:tab pos="817245" algn="l"/>
              </a:tabLst>
            </a:pPr>
            <a:r>
              <a:rPr lang="en-US" sz="2000" dirty="0">
                <a:effectLst/>
                <a:latin typeface="Times New Roman" panose="02020603050405020304" pitchFamily="18" charset="0"/>
                <a:ea typeface="Times New Roman" panose="02020603050405020304" pitchFamily="18" charset="0"/>
              </a:rPr>
              <a:t>from 1-st to the 2-nd using |</a:t>
            </a:r>
            <a:r>
              <a:rPr lang="en-US" sz="2000" i="1" dirty="0">
                <a:effectLst/>
                <a:latin typeface="Times New Roman" panose="02020603050405020304" pitchFamily="18" charset="0"/>
                <a:ea typeface="Times New Roman" panose="02020603050405020304" pitchFamily="18" charset="0"/>
              </a:rPr>
              <a:t>y</a:t>
            </a:r>
            <a:r>
              <a:rPr lang="en-US" sz="2000" baseline="-25000" dirty="0">
                <a:effectLst/>
                <a:latin typeface="Times New Roman" panose="02020603050405020304" pitchFamily="18" charset="0"/>
                <a:ea typeface="Times New Roman" panose="02020603050405020304" pitchFamily="18" charset="0"/>
              </a:rPr>
              <a:t>2</a:t>
            </a:r>
            <a:r>
              <a:rPr lang="en-US" sz="2000" dirty="0">
                <a:effectLst/>
                <a:latin typeface="Times New Roman" panose="02020603050405020304" pitchFamily="18" charset="0"/>
                <a:ea typeface="Times New Roman" panose="02020603050405020304" pitchFamily="18" charset="0"/>
              </a:rPr>
              <a:t> – </a:t>
            </a:r>
            <a:r>
              <a:rPr lang="en-US" sz="2000" i="1" dirty="0">
                <a:effectLst/>
                <a:latin typeface="Times New Roman" panose="02020603050405020304" pitchFamily="18" charset="0"/>
                <a:ea typeface="Times New Roman" panose="02020603050405020304" pitchFamily="18" charset="0"/>
              </a:rPr>
              <a:t>y</a:t>
            </a:r>
            <a:r>
              <a:rPr lang="en-US" sz="2000" baseline="-25000" dirty="0">
                <a:effectLst/>
                <a:latin typeface="Times New Roman" panose="02020603050405020304" pitchFamily="18" charset="0"/>
                <a:ea typeface="Times New Roman" panose="02020603050405020304" pitchFamily="18" charset="0"/>
              </a:rPr>
              <a:t>1</a:t>
            </a:r>
            <a:r>
              <a:rPr lang="en-US" sz="2000" dirty="0">
                <a:effectLst/>
                <a:latin typeface="Times New Roman" panose="02020603050405020304" pitchFamily="18" charset="0"/>
                <a:ea typeface="Times New Roman" panose="02020603050405020304" pitchFamily="18" charset="0"/>
              </a:rPr>
              <a:t>|</a:t>
            </a:r>
            <a:r>
              <a:rPr lang="en-US" sz="2000" baseline="30000" dirty="0">
                <a:effectLst/>
                <a:latin typeface="Times New Roman" panose="02020603050405020304" pitchFamily="18" charset="0"/>
                <a:ea typeface="Times New Roman" panose="02020603050405020304" pitchFamily="18" charset="0"/>
              </a:rPr>
              <a:t>2</a:t>
            </a:r>
            <a:r>
              <a:rPr lang="en-US" sz="2000" dirty="0">
                <a:effectLst/>
                <a:latin typeface="Times New Roman" panose="02020603050405020304" pitchFamily="18" charset="0"/>
                <a:ea typeface="Times New Roman" panose="02020603050405020304" pitchFamily="18" charset="0"/>
              </a:rPr>
              <a:t> energy;</a:t>
            </a:r>
            <a:endParaRPr lang="ru-RU" sz="2000" dirty="0">
              <a:effectLst/>
              <a:latin typeface="Times New Roman" panose="02020603050405020304" pitchFamily="18" charset="0"/>
              <a:ea typeface="Times New Roman" panose="02020603050405020304" pitchFamily="18" charset="0"/>
            </a:endParaRPr>
          </a:p>
          <a:p>
            <a:pPr marL="342900" lvl="0" indent="-342900" algn="just">
              <a:lnSpc>
                <a:spcPct val="100000"/>
              </a:lnSpc>
              <a:spcBef>
                <a:spcPts val="0"/>
              </a:spcBef>
              <a:buFont typeface="Symbol" panose="05050102010706020507" pitchFamily="18" charset="2"/>
              <a:buChar char=""/>
              <a:tabLst>
                <a:tab pos="817245" algn="l"/>
              </a:tabLst>
            </a:pPr>
            <a:r>
              <a:rPr lang="en-US" sz="2000" dirty="0">
                <a:effectLst/>
                <a:latin typeface="Times New Roman" panose="02020603050405020304" pitchFamily="18" charset="0"/>
                <a:ea typeface="Times New Roman" panose="02020603050405020304" pitchFamily="18" charset="0"/>
              </a:rPr>
              <a:t>from 1-st to the 3-rd and then to the 2-nd spending 3 * |</a:t>
            </a:r>
            <a:r>
              <a:rPr lang="en-US" sz="2000" i="1" dirty="0">
                <a:effectLst/>
                <a:latin typeface="Times New Roman" panose="02020603050405020304" pitchFamily="18" charset="0"/>
                <a:ea typeface="Times New Roman" panose="02020603050405020304" pitchFamily="18" charset="0"/>
              </a:rPr>
              <a:t>y</a:t>
            </a:r>
            <a:r>
              <a:rPr lang="en-US" sz="2000" baseline="-25000" dirty="0">
                <a:effectLst/>
                <a:latin typeface="Times New Roman" panose="02020603050405020304" pitchFamily="18" charset="0"/>
                <a:ea typeface="Times New Roman" panose="02020603050405020304" pitchFamily="18" charset="0"/>
              </a:rPr>
              <a:t>3</a:t>
            </a:r>
            <a:r>
              <a:rPr lang="en-US" sz="2000" dirty="0">
                <a:effectLst/>
                <a:latin typeface="Times New Roman" panose="02020603050405020304" pitchFamily="18" charset="0"/>
                <a:ea typeface="Times New Roman" panose="02020603050405020304" pitchFamily="18" charset="0"/>
              </a:rPr>
              <a:t> – </a:t>
            </a:r>
            <a:r>
              <a:rPr lang="en-US" sz="2000" i="1" dirty="0">
                <a:effectLst/>
                <a:latin typeface="Times New Roman" panose="02020603050405020304" pitchFamily="18" charset="0"/>
                <a:ea typeface="Times New Roman" panose="02020603050405020304" pitchFamily="18" charset="0"/>
              </a:rPr>
              <a:t>y</a:t>
            </a:r>
            <a:r>
              <a:rPr lang="en-US" sz="2000" baseline="-25000" dirty="0">
                <a:effectLst/>
                <a:latin typeface="Times New Roman" panose="02020603050405020304" pitchFamily="18" charset="0"/>
                <a:ea typeface="Times New Roman" panose="02020603050405020304" pitchFamily="18" charset="0"/>
              </a:rPr>
              <a:t>1</a:t>
            </a:r>
            <a:r>
              <a:rPr lang="en-US" sz="2000" dirty="0">
                <a:effectLst/>
                <a:latin typeface="Times New Roman" panose="02020603050405020304" pitchFamily="18" charset="0"/>
                <a:ea typeface="Times New Roman" panose="02020603050405020304" pitchFamily="18" charset="0"/>
              </a:rPr>
              <a:t>|</a:t>
            </a:r>
            <a:r>
              <a:rPr lang="en-US" sz="2000" baseline="30000" dirty="0">
                <a:effectLst/>
                <a:latin typeface="Times New Roman" panose="02020603050405020304" pitchFamily="18" charset="0"/>
                <a:ea typeface="Times New Roman" panose="02020603050405020304" pitchFamily="18" charset="0"/>
              </a:rPr>
              <a:t>2</a:t>
            </a:r>
            <a:r>
              <a:rPr lang="en-US" sz="2000" dirty="0">
                <a:effectLst/>
                <a:latin typeface="Times New Roman" panose="02020603050405020304" pitchFamily="18" charset="0"/>
                <a:ea typeface="Times New Roman" panose="02020603050405020304" pitchFamily="18" charset="0"/>
              </a:rPr>
              <a:t> + |</a:t>
            </a:r>
            <a:r>
              <a:rPr lang="en-US" sz="2000" i="1" dirty="0">
                <a:effectLst/>
                <a:latin typeface="Times New Roman" panose="02020603050405020304" pitchFamily="18" charset="0"/>
                <a:ea typeface="Times New Roman" panose="02020603050405020304" pitchFamily="18" charset="0"/>
              </a:rPr>
              <a:t>y</a:t>
            </a:r>
            <a:r>
              <a:rPr lang="en-US" sz="2000" baseline="-25000" dirty="0">
                <a:effectLst/>
                <a:latin typeface="Times New Roman" panose="02020603050405020304" pitchFamily="18" charset="0"/>
                <a:ea typeface="Times New Roman" panose="02020603050405020304" pitchFamily="18" charset="0"/>
              </a:rPr>
              <a:t>2</a:t>
            </a:r>
            <a:r>
              <a:rPr lang="en-US" sz="2000" dirty="0">
                <a:effectLst/>
                <a:latin typeface="Times New Roman" panose="02020603050405020304" pitchFamily="18" charset="0"/>
                <a:ea typeface="Times New Roman" panose="02020603050405020304" pitchFamily="18" charset="0"/>
              </a:rPr>
              <a:t> – </a:t>
            </a:r>
            <a:r>
              <a:rPr lang="en-US" sz="2000" i="1" dirty="0">
                <a:effectLst/>
                <a:latin typeface="Times New Roman" panose="02020603050405020304" pitchFamily="18" charset="0"/>
                <a:ea typeface="Times New Roman" panose="02020603050405020304" pitchFamily="18" charset="0"/>
              </a:rPr>
              <a:t>y</a:t>
            </a:r>
            <a:r>
              <a:rPr lang="en-US" sz="2000" baseline="-25000" dirty="0">
                <a:effectLst/>
                <a:latin typeface="Times New Roman" panose="02020603050405020304" pitchFamily="18" charset="0"/>
                <a:ea typeface="Times New Roman" panose="02020603050405020304" pitchFamily="18" charset="0"/>
              </a:rPr>
              <a:t>3</a:t>
            </a:r>
            <a:r>
              <a:rPr lang="en-US" sz="2000" dirty="0">
                <a:effectLst/>
                <a:latin typeface="Times New Roman" panose="02020603050405020304" pitchFamily="18" charset="0"/>
                <a:ea typeface="Times New Roman" panose="02020603050405020304" pitchFamily="18" charset="0"/>
              </a:rPr>
              <a:t>|</a:t>
            </a:r>
            <a:r>
              <a:rPr lang="en-US" sz="2000" baseline="30000" dirty="0">
                <a:effectLst/>
                <a:latin typeface="Times New Roman" panose="02020603050405020304" pitchFamily="18" charset="0"/>
                <a:ea typeface="Times New Roman" panose="02020603050405020304" pitchFamily="18" charset="0"/>
              </a:rPr>
              <a:t>2</a:t>
            </a:r>
            <a:r>
              <a:rPr lang="en-US" sz="2000" dirty="0">
                <a:effectLst/>
                <a:latin typeface="Times New Roman" panose="02020603050405020304" pitchFamily="18" charset="0"/>
                <a:ea typeface="Times New Roman" panose="02020603050405020304" pitchFamily="18" charset="0"/>
              </a:rPr>
              <a:t> energy;</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So, if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&gt; 2 then dp[2] = min(|</a:t>
            </a:r>
            <a:r>
              <a:rPr lang="en-US" sz="2000" i="1" dirty="0">
                <a:effectLst/>
                <a:latin typeface="Times New Roman" panose="02020603050405020304" pitchFamily="18" charset="0"/>
                <a:ea typeface="Times New Roman" panose="02020603050405020304" pitchFamily="18" charset="0"/>
              </a:rPr>
              <a:t>y</a:t>
            </a:r>
            <a:r>
              <a:rPr lang="en-US" sz="2000" baseline="-25000" dirty="0">
                <a:effectLst/>
                <a:latin typeface="Times New Roman" panose="02020603050405020304" pitchFamily="18" charset="0"/>
                <a:ea typeface="Times New Roman" panose="02020603050405020304" pitchFamily="18" charset="0"/>
              </a:rPr>
              <a:t>2</a:t>
            </a:r>
            <a:r>
              <a:rPr lang="en-US" sz="2000" dirty="0">
                <a:effectLst/>
                <a:latin typeface="Times New Roman" panose="02020603050405020304" pitchFamily="18" charset="0"/>
                <a:ea typeface="Times New Roman" panose="02020603050405020304" pitchFamily="18" charset="0"/>
              </a:rPr>
              <a:t> – </a:t>
            </a:r>
            <a:r>
              <a:rPr lang="en-US" sz="2000" i="1" dirty="0">
                <a:effectLst/>
                <a:latin typeface="Times New Roman" panose="02020603050405020304" pitchFamily="18" charset="0"/>
                <a:ea typeface="Times New Roman" panose="02020603050405020304" pitchFamily="18" charset="0"/>
              </a:rPr>
              <a:t>y</a:t>
            </a:r>
            <a:r>
              <a:rPr lang="en-US" sz="2000" baseline="-25000" dirty="0">
                <a:effectLst/>
                <a:latin typeface="Times New Roman" panose="02020603050405020304" pitchFamily="18" charset="0"/>
                <a:ea typeface="Times New Roman" panose="02020603050405020304" pitchFamily="18" charset="0"/>
              </a:rPr>
              <a:t>1</a:t>
            </a:r>
            <a:r>
              <a:rPr lang="en-US" sz="2000" dirty="0">
                <a:effectLst/>
                <a:latin typeface="Times New Roman" panose="02020603050405020304" pitchFamily="18" charset="0"/>
                <a:ea typeface="Times New Roman" panose="02020603050405020304" pitchFamily="18" charset="0"/>
              </a:rPr>
              <a:t>|</a:t>
            </a:r>
            <a:r>
              <a:rPr lang="en-US" sz="2000" baseline="30000" dirty="0">
                <a:effectLst/>
                <a:latin typeface="Times New Roman" panose="02020603050405020304" pitchFamily="18" charset="0"/>
                <a:ea typeface="Times New Roman" panose="02020603050405020304" pitchFamily="18" charset="0"/>
              </a:rPr>
              <a:t>2</a:t>
            </a:r>
            <a:r>
              <a:rPr lang="en-US" sz="2000" dirty="0">
                <a:effectLst/>
                <a:latin typeface="Times New Roman" panose="02020603050405020304" pitchFamily="18" charset="0"/>
                <a:ea typeface="Times New Roman" panose="02020603050405020304" pitchFamily="18" charset="0"/>
              </a:rPr>
              <a:t>, 3 * |</a:t>
            </a:r>
            <a:r>
              <a:rPr lang="en-US" sz="2000" i="1" dirty="0">
                <a:effectLst/>
                <a:latin typeface="Times New Roman" panose="02020603050405020304" pitchFamily="18" charset="0"/>
                <a:ea typeface="Times New Roman" panose="02020603050405020304" pitchFamily="18" charset="0"/>
              </a:rPr>
              <a:t>y</a:t>
            </a:r>
            <a:r>
              <a:rPr lang="en-US" sz="2000" baseline="-25000" dirty="0">
                <a:effectLst/>
                <a:latin typeface="Times New Roman" panose="02020603050405020304" pitchFamily="18" charset="0"/>
                <a:ea typeface="Times New Roman" panose="02020603050405020304" pitchFamily="18" charset="0"/>
              </a:rPr>
              <a:t>3</a:t>
            </a:r>
            <a:r>
              <a:rPr lang="en-US" sz="2000" dirty="0">
                <a:effectLst/>
                <a:latin typeface="Times New Roman" panose="02020603050405020304" pitchFamily="18" charset="0"/>
                <a:ea typeface="Times New Roman" panose="02020603050405020304" pitchFamily="18" charset="0"/>
              </a:rPr>
              <a:t> – </a:t>
            </a:r>
            <a:r>
              <a:rPr lang="en-US" sz="2000" i="1" dirty="0">
                <a:effectLst/>
                <a:latin typeface="Times New Roman" panose="02020603050405020304" pitchFamily="18" charset="0"/>
                <a:ea typeface="Times New Roman" panose="02020603050405020304" pitchFamily="18" charset="0"/>
              </a:rPr>
              <a:t>y</a:t>
            </a:r>
            <a:r>
              <a:rPr lang="en-US" sz="2000" baseline="-25000" dirty="0">
                <a:effectLst/>
                <a:latin typeface="Times New Roman" panose="02020603050405020304" pitchFamily="18" charset="0"/>
                <a:ea typeface="Times New Roman" panose="02020603050405020304" pitchFamily="18" charset="0"/>
              </a:rPr>
              <a:t>1</a:t>
            </a:r>
            <a:r>
              <a:rPr lang="en-US" sz="2000" dirty="0">
                <a:effectLst/>
                <a:latin typeface="Times New Roman" panose="02020603050405020304" pitchFamily="18" charset="0"/>
                <a:ea typeface="Times New Roman" panose="02020603050405020304" pitchFamily="18" charset="0"/>
              </a:rPr>
              <a:t>|</a:t>
            </a:r>
            <a:r>
              <a:rPr lang="en-US" sz="2000" baseline="30000" dirty="0">
                <a:effectLst/>
                <a:latin typeface="Times New Roman" panose="02020603050405020304" pitchFamily="18" charset="0"/>
                <a:ea typeface="Times New Roman" panose="02020603050405020304" pitchFamily="18" charset="0"/>
              </a:rPr>
              <a:t>2</a:t>
            </a:r>
            <a:r>
              <a:rPr lang="en-US" sz="2000" dirty="0">
                <a:effectLst/>
                <a:latin typeface="Times New Roman" panose="02020603050405020304" pitchFamily="18" charset="0"/>
                <a:ea typeface="Times New Roman" panose="02020603050405020304" pitchFamily="18" charset="0"/>
              </a:rPr>
              <a:t> + |</a:t>
            </a:r>
            <a:r>
              <a:rPr lang="en-US" sz="2000" i="1" dirty="0">
                <a:effectLst/>
                <a:latin typeface="Times New Roman" panose="02020603050405020304" pitchFamily="18" charset="0"/>
                <a:ea typeface="Times New Roman" panose="02020603050405020304" pitchFamily="18" charset="0"/>
              </a:rPr>
              <a:t>y</a:t>
            </a:r>
            <a:r>
              <a:rPr lang="en-US" sz="2000" baseline="-25000" dirty="0">
                <a:effectLst/>
                <a:latin typeface="Times New Roman" panose="02020603050405020304" pitchFamily="18" charset="0"/>
                <a:ea typeface="Times New Roman" panose="02020603050405020304" pitchFamily="18" charset="0"/>
              </a:rPr>
              <a:t>2</a:t>
            </a:r>
            <a:r>
              <a:rPr lang="en-US" sz="2000" dirty="0">
                <a:effectLst/>
                <a:latin typeface="Times New Roman" panose="02020603050405020304" pitchFamily="18" charset="0"/>
                <a:ea typeface="Times New Roman" panose="02020603050405020304" pitchFamily="18" charset="0"/>
              </a:rPr>
              <a:t> – </a:t>
            </a:r>
            <a:r>
              <a:rPr lang="en-US" sz="2000" i="1" dirty="0">
                <a:effectLst/>
                <a:latin typeface="Times New Roman" panose="02020603050405020304" pitchFamily="18" charset="0"/>
                <a:ea typeface="Times New Roman" panose="02020603050405020304" pitchFamily="18" charset="0"/>
              </a:rPr>
              <a:t>y</a:t>
            </a:r>
            <a:r>
              <a:rPr lang="en-US" sz="2000" baseline="-25000" dirty="0">
                <a:effectLst/>
                <a:latin typeface="Times New Roman" panose="02020603050405020304" pitchFamily="18" charset="0"/>
                <a:ea typeface="Times New Roman" panose="02020603050405020304" pitchFamily="18" charset="0"/>
              </a:rPr>
              <a:t>3</a:t>
            </a:r>
            <a:r>
              <a:rPr lang="en-US" sz="2000" dirty="0">
                <a:effectLst/>
                <a:latin typeface="Times New Roman" panose="02020603050405020304" pitchFamily="18" charset="0"/>
                <a:ea typeface="Times New Roman" panose="02020603050405020304" pitchFamily="18" charset="0"/>
              </a:rPr>
              <a:t>|</a:t>
            </a:r>
            <a:r>
              <a:rPr lang="en-US" sz="2000" baseline="30000" dirty="0">
                <a:effectLst/>
                <a:latin typeface="Times New Roman" panose="02020603050405020304" pitchFamily="18" charset="0"/>
                <a:ea typeface="Times New Roman" panose="02020603050405020304" pitchFamily="18" charset="0"/>
              </a:rPr>
              <a:t>2</a:t>
            </a:r>
            <a:r>
              <a:rPr lang="en-US" sz="2000" dirty="0">
                <a:effectLst/>
                <a:latin typeface="Times New Roman" panose="02020603050405020304" pitchFamily="18"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 </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Now consider the calculation of dp[</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One can get into </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-th platform either from (</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 1)-th or from (</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 2)-th using super jump. But when </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&lt;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one can get into the </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-th platform from the (</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+ 1)-th, where we jumped from the (</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 1)-</a:t>
            </a:r>
            <a:r>
              <a:rPr lang="en-US" sz="2000" dirty="0" err="1">
                <a:effectLst/>
                <a:latin typeface="Times New Roman" panose="02020603050405020304" pitchFamily="18" charset="0"/>
                <a:ea typeface="Times New Roman" panose="02020603050405020304" pitchFamily="18" charset="0"/>
              </a:rPr>
              <a:t>th.</a:t>
            </a:r>
            <a:r>
              <a:rPr lang="en-US" sz="2000" dirty="0">
                <a:effectLst/>
                <a:latin typeface="Times New Roman" panose="02020603050405020304" pitchFamily="18" charset="0"/>
                <a:ea typeface="Times New Roman" panose="02020603050405020304" pitchFamily="18" charset="0"/>
              </a:rPr>
              <a:t> So dp[</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equals to minimum among the values:</a:t>
            </a:r>
            <a:endParaRPr lang="ru-RU" sz="2000" dirty="0">
              <a:effectLst/>
              <a:latin typeface="Times New Roman" panose="02020603050405020304" pitchFamily="18" charset="0"/>
              <a:ea typeface="Times New Roman" panose="02020603050405020304" pitchFamily="18" charset="0"/>
            </a:endParaRPr>
          </a:p>
          <a:p>
            <a:pPr marL="342900" lvl="0" indent="-342900" algn="just">
              <a:lnSpc>
                <a:spcPct val="100000"/>
              </a:lnSpc>
              <a:spcBef>
                <a:spcPts val="0"/>
              </a:spcBef>
              <a:buFont typeface="Symbol" panose="05050102010706020507" pitchFamily="18" charset="2"/>
              <a:buChar char=""/>
              <a:tabLst>
                <a:tab pos="817245" algn="l"/>
              </a:tabLst>
            </a:pPr>
            <a:r>
              <a:rPr lang="en-US" sz="2000" dirty="0">
                <a:effectLst/>
                <a:latin typeface="Times New Roman" panose="02020603050405020304" pitchFamily="18" charset="0"/>
                <a:ea typeface="Times New Roman" panose="02020603050405020304" pitchFamily="18" charset="0"/>
              </a:rPr>
              <a:t>dp[</a:t>
            </a:r>
            <a:r>
              <a:rPr lang="en-US" sz="2000" i="1" dirty="0">
                <a:effectLst/>
                <a:latin typeface="Times New Roman" panose="02020603050405020304" pitchFamily="18" charset="0"/>
                <a:ea typeface="Times New Roman" panose="02020603050405020304" pitchFamily="18" charset="0"/>
              </a:rPr>
              <a:t>i </a:t>
            </a:r>
            <a:r>
              <a:rPr lang="en-US" sz="2000" dirty="0">
                <a:effectLst/>
                <a:latin typeface="Times New Roman" panose="02020603050405020304" pitchFamily="18" charset="0"/>
                <a:ea typeface="Times New Roman" panose="02020603050405020304" pitchFamily="18" charset="0"/>
              </a:rPr>
              <a:t>– 1] + |</a:t>
            </a:r>
            <a:r>
              <a:rPr lang="en-US" sz="2000" i="1" dirty="0">
                <a:effectLst/>
                <a:latin typeface="Times New Roman" panose="02020603050405020304" pitchFamily="18" charset="0"/>
                <a:ea typeface="Times New Roman" panose="02020603050405020304" pitchFamily="18" charset="0"/>
              </a:rPr>
              <a:t>y</a:t>
            </a:r>
            <a:r>
              <a:rPr lang="en-US" sz="2000" i="1" baseline="-25000"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 </a:t>
            </a:r>
            <a:r>
              <a:rPr lang="en-US" sz="2000" i="1" dirty="0">
                <a:effectLst/>
                <a:latin typeface="Times New Roman" panose="02020603050405020304" pitchFamily="18" charset="0"/>
                <a:ea typeface="Times New Roman" panose="02020603050405020304" pitchFamily="18" charset="0"/>
              </a:rPr>
              <a:t>y</a:t>
            </a:r>
            <a:r>
              <a:rPr lang="en-US" sz="2000" i="1" baseline="-25000" dirty="0">
                <a:effectLst/>
                <a:latin typeface="Times New Roman" panose="02020603050405020304" pitchFamily="18" charset="0"/>
                <a:ea typeface="Times New Roman" panose="02020603050405020304" pitchFamily="18" charset="0"/>
              </a:rPr>
              <a:t>i</a:t>
            </a:r>
            <a:r>
              <a:rPr lang="en-US" sz="2000" baseline="-25000" dirty="0">
                <a:effectLst/>
                <a:latin typeface="Times New Roman" panose="02020603050405020304" pitchFamily="18" charset="0"/>
                <a:ea typeface="Times New Roman" panose="02020603050405020304" pitchFamily="18" charset="0"/>
              </a:rPr>
              <a:t>-1</a:t>
            </a:r>
            <a:r>
              <a:rPr lang="en-US" sz="2000" dirty="0">
                <a:effectLst/>
                <a:latin typeface="Times New Roman" panose="02020603050405020304" pitchFamily="18" charset="0"/>
                <a:ea typeface="Times New Roman" panose="02020603050405020304" pitchFamily="18" charset="0"/>
              </a:rPr>
              <a:t>|</a:t>
            </a:r>
            <a:r>
              <a:rPr lang="en-US" sz="2000" baseline="30000" dirty="0">
                <a:effectLst/>
                <a:latin typeface="Times New Roman" panose="02020603050405020304" pitchFamily="18" charset="0"/>
                <a:ea typeface="Times New Roman" panose="02020603050405020304" pitchFamily="18" charset="0"/>
              </a:rPr>
              <a:t>2</a:t>
            </a:r>
            <a:r>
              <a:rPr lang="en-US" sz="2000" dirty="0">
                <a:effectLst/>
                <a:latin typeface="Times New Roman" panose="02020603050405020304" pitchFamily="18" charset="0"/>
                <a:ea typeface="Times New Roman" panose="02020603050405020304" pitchFamily="18" charset="0"/>
              </a:rPr>
              <a:t> : normal jump from the (</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 1)-th platform;</a:t>
            </a:r>
            <a:endParaRPr lang="ru-RU" sz="2000" dirty="0">
              <a:effectLst/>
              <a:latin typeface="Times New Roman" panose="02020603050405020304" pitchFamily="18" charset="0"/>
              <a:ea typeface="Times New Roman" panose="02020603050405020304" pitchFamily="18" charset="0"/>
            </a:endParaRPr>
          </a:p>
          <a:p>
            <a:pPr marL="342900" lvl="0" indent="-342900" algn="just">
              <a:lnSpc>
                <a:spcPct val="100000"/>
              </a:lnSpc>
              <a:spcBef>
                <a:spcPts val="0"/>
              </a:spcBef>
              <a:buFont typeface="Symbol" panose="05050102010706020507" pitchFamily="18" charset="2"/>
              <a:buChar char=""/>
              <a:tabLst>
                <a:tab pos="817245" algn="l"/>
              </a:tabLst>
            </a:pPr>
            <a:r>
              <a:rPr lang="en-US" sz="2000" dirty="0">
                <a:effectLst/>
                <a:latin typeface="Times New Roman" panose="02020603050405020304" pitchFamily="18" charset="0"/>
                <a:ea typeface="Times New Roman" panose="02020603050405020304" pitchFamily="18" charset="0"/>
              </a:rPr>
              <a:t>dp[</a:t>
            </a:r>
            <a:r>
              <a:rPr lang="en-US" sz="2000" i="1" dirty="0">
                <a:effectLst/>
                <a:latin typeface="Times New Roman" panose="02020603050405020304" pitchFamily="18" charset="0"/>
                <a:ea typeface="Times New Roman" panose="02020603050405020304" pitchFamily="18" charset="0"/>
              </a:rPr>
              <a:t>i </a:t>
            </a:r>
            <a:r>
              <a:rPr lang="en-US" sz="2000" dirty="0">
                <a:effectLst/>
                <a:latin typeface="Times New Roman" panose="02020603050405020304" pitchFamily="18" charset="0"/>
                <a:ea typeface="Times New Roman" panose="02020603050405020304" pitchFamily="18" charset="0"/>
              </a:rPr>
              <a:t>– 2] + 3 * |</a:t>
            </a:r>
            <a:r>
              <a:rPr lang="en-US" sz="2000" i="1" dirty="0">
                <a:effectLst/>
                <a:latin typeface="Times New Roman" panose="02020603050405020304" pitchFamily="18" charset="0"/>
                <a:ea typeface="Times New Roman" panose="02020603050405020304" pitchFamily="18" charset="0"/>
              </a:rPr>
              <a:t>y</a:t>
            </a:r>
            <a:r>
              <a:rPr lang="en-US" sz="2000" i="1" baseline="-25000"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 </a:t>
            </a:r>
            <a:r>
              <a:rPr lang="en-US" sz="2000" i="1" dirty="0">
                <a:effectLst/>
                <a:latin typeface="Times New Roman" panose="02020603050405020304" pitchFamily="18" charset="0"/>
                <a:ea typeface="Times New Roman" panose="02020603050405020304" pitchFamily="18" charset="0"/>
              </a:rPr>
              <a:t>y</a:t>
            </a:r>
            <a:r>
              <a:rPr lang="en-US" sz="2000" i="1" baseline="-25000" dirty="0">
                <a:effectLst/>
                <a:latin typeface="Times New Roman" panose="02020603050405020304" pitchFamily="18" charset="0"/>
                <a:ea typeface="Times New Roman" panose="02020603050405020304" pitchFamily="18" charset="0"/>
              </a:rPr>
              <a:t>i</a:t>
            </a:r>
            <a:r>
              <a:rPr lang="en-US" sz="2000" baseline="-25000" dirty="0">
                <a:effectLst/>
                <a:latin typeface="Times New Roman" panose="02020603050405020304" pitchFamily="18" charset="0"/>
                <a:ea typeface="Times New Roman" panose="02020603050405020304" pitchFamily="18" charset="0"/>
              </a:rPr>
              <a:t>-2</a:t>
            </a:r>
            <a:r>
              <a:rPr lang="en-US" sz="2000" dirty="0">
                <a:effectLst/>
                <a:latin typeface="Times New Roman" panose="02020603050405020304" pitchFamily="18" charset="0"/>
                <a:ea typeface="Times New Roman" panose="02020603050405020304" pitchFamily="18" charset="0"/>
              </a:rPr>
              <a:t>|</a:t>
            </a:r>
            <a:r>
              <a:rPr lang="en-US" sz="2000" baseline="30000" dirty="0">
                <a:effectLst/>
                <a:latin typeface="Times New Roman" panose="02020603050405020304" pitchFamily="18" charset="0"/>
                <a:ea typeface="Times New Roman" panose="02020603050405020304" pitchFamily="18" charset="0"/>
              </a:rPr>
              <a:t>2</a:t>
            </a:r>
            <a:r>
              <a:rPr lang="en-US" sz="2000" dirty="0">
                <a:effectLst/>
                <a:latin typeface="Times New Roman" panose="02020603050405020304" pitchFamily="18" charset="0"/>
                <a:ea typeface="Times New Roman" panose="02020603050405020304" pitchFamily="18" charset="0"/>
              </a:rPr>
              <a:t> : super jump from the (</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 2)-th platform;</a:t>
            </a:r>
            <a:endParaRPr lang="ru-RU" sz="2000" dirty="0">
              <a:effectLst/>
              <a:latin typeface="Times New Roman" panose="02020603050405020304" pitchFamily="18" charset="0"/>
              <a:ea typeface="Times New Roman" panose="02020603050405020304" pitchFamily="18" charset="0"/>
            </a:endParaRPr>
          </a:p>
          <a:p>
            <a:pPr marL="342900" lvl="0" indent="-342900" algn="just">
              <a:lnSpc>
                <a:spcPct val="100000"/>
              </a:lnSpc>
              <a:spcBef>
                <a:spcPts val="0"/>
              </a:spcBef>
              <a:buFont typeface="Symbol" panose="05050102010706020507" pitchFamily="18" charset="2"/>
              <a:buChar char=""/>
              <a:tabLst>
                <a:tab pos="817245" algn="l"/>
              </a:tabLst>
            </a:pPr>
            <a:r>
              <a:rPr lang="en-US" sz="2000" dirty="0">
                <a:effectLst/>
                <a:latin typeface="Times New Roman" panose="02020603050405020304" pitchFamily="18" charset="0"/>
                <a:ea typeface="Times New Roman" panose="02020603050405020304" pitchFamily="18" charset="0"/>
              </a:rPr>
              <a:t>dp[</a:t>
            </a:r>
            <a:r>
              <a:rPr lang="en-US" sz="2000" i="1" dirty="0">
                <a:effectLst/>
                <a:latin typeface="Times New Roman" panose="02020603050405020304" pitchFamily="18" charset="0"/>
                <a:ea typeface="Times New Roman" panose="02020603050405020304" pitchFamily="18" charset="0"/>
              </a:rPr>
              <a:t>i </a:t>
            </a:r>
            <a:r>
              <a:rPr lang="en-US" sz="2000" dirty="0">
                <a:effectLst/>
                <a:latin typeface="Times New Roman" panose="02020603050405020304" pitchFamily="18" charset="0"/>
                <a:ea typeface="Times New Roman" panose="02020603050405020304" pitchFamily="18" charset="0"/>
              </a:rPr>
              <a:t>– 1] + 3 * |</a:t>
            </a:r>
            <a:r>
              <a:rPr lang="en-US" sz="2000" i="1" dirty="0">
                <a:effectLst/>
                <a:latin typeface="Times New Roman" panose="02020603050405020304" pitchFamily="18" charset="0"/>
                <a:ea typeface="Times New Roman" panose="02020603050405020304" pitchFamily="18" charset="0"/>
              </a:rPr>
              <a:t>y</a:t>
            </a:r>
            <a:r>
              <a:rPr lang="en-US" sz="2000" i="1" baseline="-25000" dirty="0">
                <a:effectLst/>
                <a:latin typeface="Times New Roman" panose="02020603050405020304" pitchFamily="18" charset="0"/>
                <a:ea typeface="Times New Roman" panose="02020603050405020304" pitchFamily="18" charset="0"/>
              </a:rPr>
              <a:t>i</a:t>
            </a:r>
            <a:r>
              <a:rPr lang="en-US" sz="2000" baseline="-25000" dirty="0">
                <a:effectLst/>
                <a:latin typeface="Times New Roman" panose="02020603050405020304" pitchFamily="18" charset="0"/>
                <a:ea typeface="Times New Roman" panose="02020603050405020304" pitchFamily="18" charset="0"/>
              </a:rPr>
              <a:t>+1</a:t>
            </a:r>
            <a:r>
              <a:rPr lang="en-US" sz="2000" dirty="0">
                <a:effectLst/>
                <a:latin typeface="Times New Roman" panose="02020603050405020304" pitchFamily="18" charset="0"/>
                <a:ea typeface="Times New Roman" panose="02020603050405020304" pitchFamily="18" charset="0"/>
              </a:rPr>
              <a:t> – </a:t>
            </a:r>
            <a:r>
              <a:rPr lang="en-US" sz="2000" i="1" dirty="0">
                <a:effectLst/>
                <a:latin typeface="Times New Roman" panose="02020603050405020304" pitchFamily="18" charset="0"/>
                <a:ea typeface="Times New Roman" panose="02020603050405020304" pitchFamily="18" charset="0"/>
              </a:rPr>
              <a:t>y</a:t>
            </a:r>
            <a:r>
              <a:rPr lang="en-US" sz="2000" i="1" baseline="-25000" dirty="0">
                <a:effectLst/>
                <a:latin typeface="Times New Roman" panose="02020603050405020304" pitchFamily="18" charset="0"/>
                <a:ea typeface="Times New Roman" panose="02020603050405020304" pitchFamily="18" charset="0"/>
              </a:rPr>
              <a:t>i</a:t>
            </a:r>
            <a:r>
              <a:rPr lang="en-US" sz="2000" baseline="-25000" dirty="0">
                <a:effectLst/>
                <a:latin typeface="Times New Roman" panose="02020603050405020304" pitchFamily="18" charset="0"/>
                <a:ea typeface="Times New Roman" panose="02020603050405020304" pitchFamily="18" charset="0"/>
              </a:rPr>
              <a:t>-1</a:t>
            </a:r>
            <a:r>
              <a:rPr lang="en-US" sz="2000" dirty="0">
                <a:effectLst/>
                <a:latin typeface="Times New Roman" panose="02020603050405020304" pitchFamily="18" charset="0"/>
                <a:ea typeface="Times New Roman" panose="02020603050405020304" pitchFamily="18" charset="0"/>
              </a:rPr>
              <a:t>|</a:t>
            </a:r>
            <a:r>
              <a:rPr lang="en-US" sz="2000" baseline="30000" dirty="0">
                <a:effectLst/>
                <a:latin typeface="Times New Roman" panose="02020603050405020304" pitchFamily="18" charset="0"/>
                <a:ea typeface="Times New Roman" panose="02020603050405020304" pitchFamily="18" charset="0"/>
              </a:rPr>
              <a:t>2</a:t>
            </a:r>
            <a:r>
              <a:rPr lang="en-US" sz="2000" dirty="0">
                <a:effectLst/>
                <a:latin typeface="Times New Roman" panose="02020603050405020304" pitchFamily="18" charset="0"/>
                <a:ea typeface="Times New Roman" panose="02020603050405020304" pitchFamily="18" charset="0"/>
              </a:rPr>
              <a:t> + |</a:t>
            </a:r>
            <a:r>
              <a:rPr lang="en-US" sz="2000" i="1" dirty="0">
                <a:effectLst/>
                <a:latin typeface="Times New Roman" panose="02020603050405020304" pitchFamily="18" charset="0"/>
                <a:ea typeface="Times New Roman" panose="02020603050405020304" pitchFamily="18" charset="0"/>
              </a:rPr>
              <a:t>y</a:t>
            </a:r>
            <a:r>
              <a:rPr lang="en-US" sz="2000" i="1" baseline="-25000"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 </a:t>
            </a:r>
            <a:r>
              <a:rPr lang="en-US" sz="2000" i="1" dirty="0">
                <a:effectLst/>
                <a:latin typeface="Times New Roman" panose="02020603050405020304" pitchFamily="18" charset="0"/>
                <a:ea typeface="Times New Roman" panose="02020603050405020304" pitchFamily="18" charset="0"/>
              </a:rPr>
              <a:t>y</a:t>
            </a:r>
            <a:r>
              <a:rPr lang="en-US" sz="2000" i="1" baseline="-25000" dirty="0">
                <a:effectLst/>
                <a:latin typeface="Times New Roman" panose="02020603050405020304" pitchFamily="18" charset="0"/>
                <a:ea typeface="Times New Roman" panose="02020603050405020304" pitchFamily="18" charset="0"/>
              </a:rPr>
              <a:t>i</a:t>
            </a:r>
            <a:r>
              <a:rPr lang="en-US" sz="2000" baseline="-25000" dirty="0">
                <a:effectLst/>
                <a:latin typeface="Times New Roman" panose="02020603050405020304" pitchFamily="18" charset="0"/>
                <a:ea typeface="Times New Roman" panose="02020603050405020304" pitchFamily="18" charset="0"/>
              </a:rPr>
              <a:t>+1</a:t>
            </a:r>
            <a:r>
              <a:rPr lang="en-US" sz="2000" dirty="0">
                <a:effectLst/>
                <a:latin typeface="Times New Roman" panose="02020603050405020304" pitchFamily="18" charset="0"/>
                <a:ea typeface="Times New Roman" panose="02020603050405020304" pitchFamily="18" charset="0"/>
              </a:rPr>
              <a:t>|</a:t>
            </a:r>
            <a:r>
              <a:rPr lang="en-US" sz="2000" baseline="30000" dirty="0">
                <a:effectLst/>
                <a:latin typeface="Times New Roman" panose="02020603050405020304" pitchFamily="18" charset="0"/>
                <a:ea typeface="Times New Roman" panose="02020603050405020304" pitchFamily="18" charset="0"/>
              </a:rPr>
              <a:t>2</a:t>
            </a:r>
            <a:r>
              <a:rPr lang="en-US" sz="2000" dirty="0">
                <a:effectLst/>
                <a:latin typeface="Times New Roman" panose="02020603050405020304" pitchFamily="18" charset="0"/>
                <a:ea typeface="Times New Roman" panose="02020603050405020304" pitchFamily="18" charset="0"/>
              </a:rPr>
              <a:t> : one jumps from the (</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 1)-th to (</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+ 1)-th, and then to </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-th platform. This movement possible only if </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&lt;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585629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2E05B54D-EB07-4A04-9E6A-1151DFA8E89B}"/>
              </a:ext>
            </a:extLst>
          </p:cNvPr>
          <p:cNvSpPr txBox="1">
            <a:spLocks/>
          </p:cNvSpPr>
          <p:nvPr/>
        </p:nvSpPr>
        <p:spPr>
          <a:xfrm>
            <a:off x="1423332" y="309609"/>
            <a:ext cx="9144000" cy="390177"/>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solidFill>
                  <a:srgbClr val="0000FF"/>
                </a:solidFill>
                <a:latin typeface="Times New Roman" panose="02020603050405020304" pitchFamily="18" charset="0"/>
                <a:ea typeface="Times New Roman" panose="02020603050405020304" pitchFamily="18" charset="0"/>
              </a:rPr>
              <a:t>E-OLYMP </a:t>
            </a:r>
            <a:r>
              <a:rPr lang="en-US" sz="2400" b="1" u="sng" dirty="0">
                <a:solidFill>
                  <a:srgbClr val="0000FF"/>
                </a:solidFill>
                <a:latin typeface="Times New Roman" panose="02020603050405020304" pitchFamily="18" charset="0"/>
                <a:ea typeface="Times New Roman" panose="02020603050405020304" pitchFamily="18" charset="0"/>
                <a:hlinkClick r:id="rId2"/>
              </a:rPr>
              <a:t>5101. Hodja Nasreddin</a:t>
            </a:r>
            <a:endParaRPr lang="ru-RU" sz="7200" b="1" dirty="0">
              <a:latin typeface="Times New Roman" panose="02020603050405020304" pitchFamily="18" charset="0"/>
              <a:cs typeface="Times New Roman" panose="02020603050405020304" pitchFamily="18" charset="0"/>
            </a:endParaRPr>
          </a:p>
        </p:txBody>
      </p:sp>
      <p:sp>
        <p:nvSpPr>
          <p:cNvPr id="5" name="Подзаголовок 2">
            <a:extLst>
              <a:ext uri="{FF2B5EF4-FFF2-40B4-BE49-F238E27FC236}">
                <a16:creationId xmlns:a16="http://schemas.microsoft.com/office/drawing/2014/main" id="{7206AC9D-F3A4-49BB-9C9F-782DC0E2C0B7}"/>
              </a:ext>
            </a:extLst>
          </p:cNvPr>
          <p:cNvSpPr txBox="1">
            <a:spLocks/>
          </p:cNvSpPr>
          <p:nvPr/>
        </p:nvSpPr>
        <p:spPr>
          <a:xfrm>
            <a:off x="844010" y="825738"/>
            <a:ext cx="10852715" cy="2847798"/>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Hodja Nasreddin is located in the upper left corner of the table of the size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and his donkey is located in the lower right corner. Hodge goes only to the right or down, a donkey goes only to the left or up.</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In how many ways they can meet in one cell? (Two ways are considered different if Hodja or donkey has different routes).</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 </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b="1" dirty="0">
                <a:effectLst/>
                <a:latin typeface="Times New Roman" panose="02020603050405020304" pitchFamily="18" charset="0"/>
                <a:ea typeface="Times New Roman" panose="02020603050405020304" pitchFamily="18" charset="0"/>
              </a:rPr>
              <a:t>Input.</a:t>
            </a:r>
            <a:r>
              <a:rPr lang="en-US" sz="2000" dirty="0">
                <a:effectLst/>
                <a:latin typeface="Times New Roman" panose="02020603050405020304" pitchFamily="18" charset="0"/>
                <a:ea typeface="Times New Roman" panose="02020603050405020304" pitchFamily="18" charset="0"/>
              </a:rPr>
              <a:t> One integer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(1 ≤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 50).</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b="1" dirty="0">
                <a:effectLst/>
                <a:latin typeface="Times New Roman" panose="02020603050405020304" pitchFamily="18" charset="0"/>
                <a:ea typeface="Times New Roman" panose="02020603050405020304" pitchFamily="18" charset="0"/>
              </a:rPr>
              <a:t>Output.</a:t>
            </a:r>
            <a:r>
              <a:rPr lang="en-US" sz="2000" dirty="0">
                <a:effectLst/>
                <a:latin typeface="Times New Roman" panose="02020603050405020304" pitchFamily="18" charset="0"/>
                <a:ea typeface="Times New Roman" panose="02020603050405020304" pitchFamily="18" charset="0"/>
              </a:rPr>
              <a:t> Print one number – the number of ways Hodja and donkey can meet. This number can be big, so print its value modulo 9929.</a:t>
            </a:r>
            <a:endParaRPr lang="ru-RU" sz="2000" dirty="0">
              <a:effectLst/>
              <a:latin typeface="Times New Roman" panose="02020603050405020304" pitchFamily="18" charset="0"/>
              <a:ea typeface="Times New Roman" panose="02020603050405020304" pitchFamily="18" charset="0"/>
            </a:endParaRPr>
          </a:p>
        </p:txBody>
      </p:sp>
      <p:sp>
        <p:nvSpPr>
          <p:cNvPr id="6" name="Подзаголовок 2">
            <a:extLst>
              <a:ext uri="{FF2B5EF4-FFF2-40B4-BE49-F238E27FC236}">
                <a16:creationId xmlns:a16="http://schemas.microsoft.com/office/drawing/2014/main" id="{D70FFF75-774C-4084-A504-43B1E225ADAF}"/>
              </a:ext>
            </a:extLst>
          </p:cNvPr>
          <p:cNvSpPr txBox="1">
            <a:spLocks/>
          </p:cNvSpPr>
          <p:nvPr/>
        </p:nvSpPr>
        <p:spPr>
          <a:xfrm>
            <a:off x="844010" y="3673536"/>
            <a:ext cx="2053194" cy="70132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b="1" dirty="0">
                <a:latin typeface="Times New Roman CYR" panose="02020603050405020304" pitchFamily="18" charset="0"/>
                <a:ea typeface="Times New Roman" panose="02020603050405020304" pitchFamily="18" charset="0"/>
                <a:cs typeface="Times New Roman" panose="02020603050405020304" pitchFamily="18" charset="0"/>
              </a:rPr>
              <a:t>Sample input</a:t>
            </a:r>
          </a:p>
          <a:p>
            <a:pPr algn="just">
              <a:lnSpc>
                <a:spcPct val="100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222222"/>
                </a:solidFill>
                <a:effectLst/>
                <a:latin typeface="Courier New" panose="02070309020205020404" pitchFamily="49" charset="0"/>
                <a:ea typeface="Times New Roman" panose="02020603050405020304" pitchFamily="18" charset="0"/>
              </a:rPr>
              <a:t>3</a:t>
            </a:r>
            <a:endParaRPr lang="ru-RU" sz="4400" dirty="0">
              <a:effectLst/>
              <a:latin typeface="Times New Roman" panose="02020603050405020304" pitchFamily="18" charset="0"/>
              <a:ea typeface="Times New Roman" panose="02020603050405020304" pitchFamily="18" charset="0"/>
            </a:endParaRPr>
          </a:p>
        </p:txBody>
      </p:sp>
      <p:sp>
        <p:nvSpPr>
          <p:cNvPr id="7" name="Подзаголовок 2">
            <a:extLst>
              <a:ext uri="{FF2B5EF4-FFF2-40B4-BE49-F238E27FC236}">
                <a16:creationId xmlns:a16="http://schemas.microsoft.com/office/drawing/2014/main" id="{174FF610-2C25-43E4-A545-027EE56584C2}"/>
              </a:ext>
            </a:extLst>
          </p:cNvPr>
          <p:cNvSpPr txBox="1">
            <a:spLocks/>
          </p:cNvSpPr>
          <p:nvPr/>
        </p:nvSpPr>
        <p:spPr>
          <a:xfrm>
            <a:off x="3917676" y="3673536"/>
            <a:ext cx="2199604" cy="88266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b="1" dirty="0">
                <a:latin typeface="Times New Roman CYR" panose="02020603050405020304" pitchFamily="18" charset="0"/>
                <a:ea typeface="Times New Roman" panose="02020603050405020304" pitchFamily="18" charset="0"/>
                <a:cs typeface="Times New Roman" panose="02020603050405020304" pitchFamily="18" charset="0"/>
              </a:rPr>
              <a:t>Sample output</a:t>
            </a:r>
          </a:p>
          <a:p>
            <a:pPr algn="just">
              <a:lnSpc>
                <a:spcPct val="100000"/>
              </a:lnSpc>
              <a:spcBef>
                <a:spcPts val="0"/>
              </a:spcBef>
            </a:pPr>
            <a:r>
              <a:rPr lang="en-US" sz="2000" dirty="0">
                <a:effectLst/>
                <a:latin typeface="Courier New" panose="02070309020205020404" pitchFamily="49" charset="0"/>
                <a:ea typeface="Times New Roman" panose="02020603050405020304" pitchFamily="18" charset="0"/>
              </a:rPr>
              <a:t>30</a:t>
            </a:r>
            <a:endParaRPr lang="ru-RU" sz="20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578424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2E05B54D-EB07-4A04-9E6A-1151DFA8E89B}"/>
              </a:ext>
            </a:extLst>
          </p:cNvPr>
          <p:cNvSpPr txBox="1">
            <a:spLocks/>
          </p:cNvSpPr>
          <p:nvPr/>
        </p:nvSpPr>
        <p:spPr>
          <a:xfrm>
            <a:off x="1423332" y="309609"/>
            <a:ext cx="9144000" cy="390177"/>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solidFill>
                  <a:srgbClr val="0000FF"/>
                </a:solidFill>
                <a:latin typeface="Times New Roman" panose="02020603050405020304" pitchFamily="18" charset="0"/>
                <a:ea typeface="Times New Roman" panose="02020603050405020304" pitchFamily="18" charset="0"/>
              </a:rPr>
              <a:t>E-OLYMP </a:t>
            </a:r>
            <a:r>
              <a:rPr lang="en-US" sz="2400" b="1" u="sng" dirty="0">
                <a:solidFill>
                  <a:srgbClr val="0000FF"/>
                </a:solidFill>
                <a:latin typeface="Times New Roman" panose="02020603050405020304" pitchFamily="18" charset="0"/>
                <a:ea typeface="Times New Roman" panose="02020603050405020304" pitchFamily="18" charset="0"/>
                <a:hlinkClick r:id="rId2"/>
              </a:rPr>
              <a:t>5101. Hodja Nasreddin</a:t>
            </a:r>
            <a:endParaRPr lang="ru-RU" sz="7200" b="1" dirty="0">
              <a:latin typeface="Times New Roman" panose="02020603050405020304" pitchFamily="18" charset="0"/>
              <a:cs typeface="Times New Roman" panose="02020603050405020304" pitchFamily="18" charset="0"/>
            </a:endParaRPr>
          </a:p>
        </p:txBody>
      </p:sp>
      <p:sp>
        <p:nvSpPr>
          <p:cNvPr id="5" name="Подзаголовок 2">
            <a:extLst>
              <a:ext uri="{FF2B5EF4-FFF2-40B4-BE49-F238E27FC236}">
                <a16:creationId xmlns:a16="http://schemas.microsoft.com/office/drawing/2014/main" id="{7206AC9D-F3A4-49BB-9C9F-782DC0E2C0B7}"/>
              </a:ext>
            </a:extLst>
          </p:cNvPr>
          <p:cNvSpPr txBox="1">
            <a:spLocks/>
          </p:cNvSpPr>
          <p:nvPr/>
        </p:nvSpPr>
        <p:spPr>
          <a:xfrm>
            <a:off x="844010" y="825738"/>
            <a:ext cx="10852715" cy="151320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n-US" sz="2000" dirty="0">
                <a:effectLst/>
                <a:latin typeface="Times New Roman" panose="02020603050405020304" pitchFamily="18" charset="0"/>
                <a:ea typeface="Times New Roman" panose="02020603050405020304" pitchFamily="18" charset="0"/>
              </a:rPr>
              <a:t>Let a[</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a:t>
            </a:r>
            <a:r>
              <a:rPr lang="en-US" sz="2000" i="1" dirty="0">
                <a:effectLst/>
                <a:latin typeface="Times New Roman" panose="02020603050405020304" pitchFamily="18" charset="0"/>
                <a:ea typeface="Times New Roman" panose="02020603050405020304" pitchFamily="18" charset="0"/>
              </a:rPr>
              <a:t>j</a:t>
            </a:r>
            <a:r>
              <a:rPr lang="en-US" sz="2000" dirty="0">
                <a:effectLst/>
                <a:latin typeface="Times New Roman" panose="02020603050405020304" pitchFamily="18" charset="0"/>
                <a:ea typeface="Times New Roman" panose="02020603050405020304" pitchFamily="18" charset="0"/>
              </a:rPr>
              <a:t>] contains the number of ways for Hodja Nasreddin to go from </a:t>
            </a:r>
            <a:r>
              <a:rPr lang="ru-RU" sz="2000" dirty="0">
                <a:effectLst/>
                <a:latin typeface="Times New Roman" panose="02020603050405020304" pitchFamily="18" charset="0"/>
                <a:ea typeface="Times New Roman" panose="02020603050405020304" pitchFamily="18" charset="0"/>
              </a:rPr>
              <a:t>(1, 1) </a:t>
            </a:r>
            <a:r>
              <a:rPr lang="en-US" sz="2000" dirty="0">
                <a:effectLst/>
                <a:latin typeface="Times New Roman" panose="02020603050405020304" pitchFamily="18" charset="0"/>
                <a:ea typeface="Times New Roman" panose="02020603050405020304" pitchFamily="18" charset="0"/>
              </a:rPr>
              <a:t>to (</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a:t>
            </a:r>
            <a:r>
              <a:rPr lang="en-US" sz="2000" i="1" dirty="0">
                <a:effectLst/>
                <a:latin typeface="Times New Roman" panose="02020603050405020304" pitchFamily="18" charset="0"/>
                <a:ea typeface="Times New Roman" panose="02020603050405020304" pitchFamily="18" charset="0"/>
              </a:rPr>
              <a:t>j</a:t>
            </a:r>
            <a:r>
              <a:rPr lang="en-US" sz="2000" dirty="0">
                <a:effectLst/>
                <a:latin typeface="Times New Roman" panose="02020603050405020304" pitchFamily="18" charset="0"/>
                <a:ea typeface="Times New Roman" panose="02020603050405020304" pitchFamily="18" charset="0"/>
              </a:rPr>
              <a:t>)</a:t>
            </a:r>
            <a:r>
              <a:rPr lang="ru-RU" sz="2000" dirty="0">
                <a:effectLst/>
                <a:latin typeface="Times New Roman" panose="02020603050405020304" pitchFamily="18" charset="0"/>
                <a:ea typeface="Times New Roman" panose="02020603050405020304" pitchFamily="18" charset="0"/>
              </a:rPr>
              <a:t>.</a:t>
            </a:r>
          </a:p>
          <a:p>
            <a:pPr algn="just"/>
            <a:r>
              <a:rPr lang="en-US" sz="2000" dirty="0">
                <a:effectLst/>
                <a:latin typeface="Times New Roman" panose="02020603050405020304" pitchFamily="18" charset="0"/>
                <a:ea typeface="Times New Roman" panose="02020603050405020304" pitchFamily="18" charset="0"/>
              </a:rPr>
              <a:t>Let b[</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a:t>
            </a:r>
            <a:r>
              <a:rPr lang="en-US" sz="2000" i="1" dirty="0">
                <a:effectLst/>
                <a:latin typeface="Times New Roman" panose="02020603050405020304" pitchFamily="18" charset="0"/>
                <a:ea typeface="Times New Roman" panose="02020603050405020304" pitchFamily="18" charset="0"/>
              </a:rPr>
              <a:t>j</a:t>
            </a:r>
            <a:r>
              <a:rPr lang="en-US" sz="2000" dirty="0">
                <a:effectLst/>
                <a:latin typeface="Times New Roman" panose="02020603050405020304" pitchFamily="18" charset="0"/>
                <a:ea typeface="Times New Roman" panose="02020603050405020304" pitchFamily="18" charset="0"/>
              </a:rPr>
              <a:t>] contains the number of ways for donkey to go from </a:t>
            </a:r>
            <a:r>
              <a:rPr lang="ru-RU" sz="2000" dirty="0">
                <a:effectLst/>
                <a:latin typeface="Times New Roman" panose="02020603050405020304" pitchFamily="18" charset="0"/>
                <a:ea typeface="Times New Roman" panose="02020603050405020304" pitchFamily="18" charset="0"/>
              </a:rPr>
              <a:t>(</a:t>
            </a:r>
            <a:r>
              <a:rPr lang="en-US" sz="2000" i="1" dirty="0">
                <a:effectLst/>
                <a:latin typeface="Times New Roman" panose="02020603050405020304" pitchFamily="18" charset="0"/>
                <a:ea typeface="Times New Roman" panose="02020603050405020304" pitchFamily="18" charset="0"/>
              </a:rPr>
              <a:t>n</a:t>
            </a:r>
            <a:r>
              <a:rPr lang="ru-RU" sz="2000" dirty="0">
                <a:effectLst/>
                <a:latin typeface="Times New Roman" panose="02020603050405020304" pitchFamily="18" charset="0"/>
                <a:ea typeface="Times New Roman" panose="02020603050405020304" pitchFamily="18" charset="0"/>
              </a:rPr>
              <a:t>, </a:t>
            </a:r>
            <a:r>
              <a:rPr lang="en-US" sz="2000" i="1" dirty="0">
                <a:effectLst/>
                <a:latin typeface="Times New Roman" panose="02020603050405020304" pitchFamily="18" charset="0"/>
                <a:ea typeface="Times New Roman" panose="02020603050405020304" pitchFamily="18" charset="0"/>
              </a:rPr>
              <a:t>n</a:t>
            </a:r>
            <a:r>
              <a:rPr lang="ru-RU" sz="200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to (</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a:t>
            </a:r>
            <a:r>
              <a:rPr lang="en-US" sz="2000" i="1" dirty="0">
                <a:effectLst/>
                <a:latin typeface="Times New Roman" panose="02020603050405020304" pitchFamily="18" charset="0"/>
                <a:ea typeface="Times New Roman" panose="02020603050405020304" pitchFamily="18" charset="0"/>
              </a:rPr>
              <a:t>j</a:t>
            </a:r>
            <a:r>
              <a:rPr lang="en-US" sz="2000" dirty="0">
                <a:effectLst/>
                <a:latin typeface="Times New Roman" panose="02020603050405020304" pitchFamily="18" charset="0"/>
                <a:ea typeface="Times New Roman" panose="02020603050405020304" pitchFamily="18" charset="0"/>
              </a:rPr>
              <a:t>)</a:t>
            </a:r>
            <a:r>
              <a:rPr lang="ru-RU" sz="2000" dirty="0">
                <a:effectLst/>
                <a:latin typeface="Times New Roman" panose="02020603050405020304" pitchFamily="18" charset="0"/>
                <a:ea typeface="Times New Roman" panose="02020603050405020304" pitchFamily="18" charset="0"/>
              </a:rPr>
              <a:t>.</a:t>
            </a:r>
          </a:p>
          <a:p>
            <a:pPr algn="just"/>
            <a:r>
              <a:rPr lang="en-US" sz="2000" dirty="0">
                <a:effectLst/>
                <a:latin typeface="Times New Roman" panose="02020603050405020304" pitchFamily="18" charset="0"/>
                <a:ea typeface="Times New Roman" panose="02020603050405020304" pitchFamily="18" charset="0"/>
              </a:rPr>
              <a:t>The number of ways for Hodja Nasreddin and donkey to meet in the cell (</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a:t>
            </a:r>
            <a:r>
              <a:rPr lang="en-US" sz="2000" i="1" dirty="0">
                <a:effectLst/>
                <a:latin typeface="Times New Roman" panose="02020603050405020304" pitchFamily="18" charset="0"/>
                <a:ea typeface="Times New Roman" panose="02020603050405020304" pitchFamily="18" charset="0"/>
              </a:rPr>
              <a:t>j</a:t>
            </a:r>
            <a:r>
              <a:rPr lang="en-US" sz="2000" dirty="0">
                <a:effectLst/>
                <a:latin typeface="Times New Roman" panose="02020603050405020304" pitchFamily="18" charset="0"/>
                <a:ea typeface="Times New Roman" panose="02020603050405020304" pitchFamily="18" charset="0"/>
              </a:rPr>
              <a:t>) equals to a[</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a:t>
            </a:r>
            <a:r>
              <a:rPr lang="en-US" sz="2000" i="1" dirty="0">
                <a:effectLst/>
                <a:latin typeface="Times New Roman" panose="02020603050405020304" pitchFamily="18" charset="0"/>
                <a:ea typeface="Times New Roman" panose="02020603050405020304" pitchFamily="18" charset="0"/>
              </a:rPr>
              <a:t>j</a:t>
            </a:r>
            <a:r>
              <a:rPr lang="en-US" sz="2000" dirty="0">
                <a:effectLst/>
                <a:latin typeface="Times New Roman" panose="02020603050405020304" pitchFamily="18" charset="0"/>
                <a:ea typeface="Times New Roman" panose="02020603050405020304" pitchFamily="18" charset="0"/>
              </a:rPr>
              <a:t>]</a:t>
            </a:r>
            <a:r>
              <a:rPr lang="ru-RU" sz="2000" dirty="0">
                <a:effectLst/>
                <a:latin typeface="Times New Roman" panose="02020603050405020304" pitchFamily="18" charset="0"/>
                <a:ea typeface="Times New Roman" panose="02020603050405020304" pitchFamily="18" charset="0"/>
              </a:rPr>
              <a:t> * </a:t>
            </a:r>
            <a:r>
              <a:rPr lang="en-US" sz="2000" dirty="0">
                <a:effectLst/>
                <a:latin typeface="Times New Roman" panose="02020603050405020304" pitchFamily="18" charset="0"/>
                <a:ea typeface="Times New Roman" panose="02020603050405020304" pitchFamily="18" charset="0"/>
              </a:rPr>
              <a:t>b[</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a:t>
            </a:r>
            <a:r>
              <a:rPr lang="en-US" sz="2000" i="1" dirty="0">
                <a:effectLst/>
                <a:latin typeface="Times New Roman" panose="02020603050405020304" pitchFamily="18" charset="0"/>
                <a:ea typeface="Times New Roman" panose="02020603050405020304" pitchFamily="18" charset="0"/>
              </a:rPr>
              <a:t>j</a:t>
            </a:r>
            <a:r>
              <a:rPr lang="en-US" sz="2000" dirty="0">
                <a:effectLst/>
                <a:latin typeface="Times New Roman" panose="02020603050405020304" pitchFamily="18" charset="0"/>
                <a:ea typeface="Times New Roman" panose="02020603050405020304" pitchFamily="18" charset="0"/>
              </a:rPr>
              <a:t>]. To get the answer you need to find the sum of products modulo 9929</a:t>
            </a:r>
            <a:r>
              <a:rPr lang="ru-RU" sz="2000" dirty="0">
                <a:effectLst/>
                <a:latin typeface="Times New Roman" panose="02020603050405020304" pitchFamily="18" charset="0"/>
                <a:ea typeface="Times New Roman" panose="02020603050405020304" pitchFamily="18" charset="0"/>
              </a:rPr>
              <a:t>:</a:t>
            </a:r>
          </a:p>
        </p:txBody>
      </p:sp>
      <p:graphicFrame>
        <p:nvGraphicFramePr>
          <p:cNvPr id="3" name="Объект 2">
            <a:extLst>
              <a:ext uri="{FF2B5EF4-FFF2-40B4-BE49-F238E27FC236}">
                <a16:creationId xmlns:a16="http://schemas.microsoft.com/office/drawing/2014/main" id="{95D8A8F9-D1DC-4BCE-9E25-AEB5869B1595}"/>
              </a:ext>
            </a:extLst>
          </p:cNvPr>
          <p:cNvGraphicFramePr>
            <a:graphicFrameLocks noChangeAspect="1"/>
          </p:cNvGraphicFramePr>
          <p:nvPr>
            <p:extLst>
              <p:ext uri="{D42A27DB-BD31-4B8C-83A1-F6EECF244321}">
                <p14:modId xmlns:p14="http://schemas.microsoft.com/office/powerpoint/2010/main" val="2815756212"/>
              </p:ext>
            </p:extLst>
          </p:nvPr>
        </p:nvGraphicFramePr>
        <p:xfrm>
          <a:off x="4140567" y="2338939"/>
          <a:ext cx="2566988" cy="841375"/>
        </p:xfrm>
        <a:graphic>
          <a:graphicData uri="http://schemas.openxmlformats.org/presentationml/2006/ole">
            <mc:AlternateContent xmlns:mc="http://schemas.openxmlformats.org/markup-compatibility/2006">
              <mc:Choice xmlns:v="urn:schemas-microsoft-com:vml" Requires="v">
                <p:oleObj name="Формула" r:id="rId3" imgW="1600200" imgH="520560" progId="Equation.3">
                  <p:embed/>
                </p:oleObj>
              </mc:Choice>
              <mc:Fallback>
                <p:oleObj name="Формула" r:id="rId3" imgW="1600200" imgH="520560" progId="Equation.3">
                  <p:embed/>
                  <p:pic>
                    <p:nvPicPr>
                      <p:cNvPr id="0" name="Object 1"/>
                      <p:cNvPicPr>
                        <a:picLocks noChangeAspect="1" noChangeArrowheads="1"/>
                      </p:cNvPicPr>
                      <p:nvPr/>
                    </p:nvPicPr>
                    <p:blipFill>
                      <a:blip r:embed="rId4"/>
                      <a:srcRect/>
                      <a:stretch>
                        <a:fillRect/>
                      </a:stretch>
                    </p:blipFill>
                    <p:spPr bwMode="auto">
                      <a:xfrm>
                        <a:off x="4140567" y="2338939"/>
                        <a:ext cx="2566988" cy="841375"/>
                      </a:xfrm>
                      <a:prstGeom prst="rect">
                        <a:avLst/>
                      </a:prstGeom>
                      <a:noFill/>
                    </p:spPr>
                  </p:pic>
                </p:oleObj>
              </mc:Fallback>
            </mc:AlternateContent>
          </a:graphicData>
        </a:graphic>
      </p:graphicFrame>
      <p:sp>
        <p:nvSpPr>
          <p:cNvPr id="9" name="TextBox 8">
            <a:extLst>
              <a:ext uri="{FF2B5EF4-FFF2-40B4-BE49-F238E27FC236}">
                <a16:creationId xmlns:a16="http://schemas.microsoft.com/office/drawing/2014/main" id="{D2A6978F-B74D-43FF-B338-E0D54F98257C}"/>
              </a:ext>
            </a:extLst>
          </p:cNvPr>
          <p:cNvSpPr txBox="1"/>
          <p:nvPr/>
        </p:nvSpPr>
        <p:spPr>
          <a:xfrm>
            <a:off x="844010" y="3482808"/>
            <a:ext cx="3593236" cy="400110"/>
          </a:xfrm>
          <a:prstGeom prst="rect">
            <a:avLst/>
          </a:prstGeom>
          <a:noFill/>
        </p:spPr>
        <p:txBody>
          <a:bodyPr wrap="square">
            <a:spAutoFit/>
          </a:bodyPr>
          <a:lstStyle/>
          <a:p>
            <a:r>
              <a:rPr lang="en-US" sz="2000" b="1" dirty="0">
                <a:solidFill>
                  <a:srgbClr val="7030A0"/>
                </a:solidFill>
                <a:effectLst/>
                <a:latin typeface="Times New Roman" panose="02020603050405020304" pitchFamily="18" charset="0"/>
                <a:ea typeface="Times New Roman" panose="02020603050405020304" pitchFamily="18" charset="0"/>
              </a:rPr>
              <a:t>Let’s build the arrays for </a:t>
            </a:r>
            <a:r>
              <a:rPr lang="en-US" sz="2000" b="1" i="1" dirty="0">
                <a:solidFill>
                  <a:srgbClr val="7030A0"/>
                </a:solidFill>
                <a:effectLst/>
                <a:latin typeface="Times New Roman" panose="02020603050405020304" pitchFamily="18" charset="0"/>
                <a:ea typeface="Times New Roman" panose="02020603050405020304" pitchFamily="18" charset="0"/>
              </a:rPr>
              <a:t>n</a:t>
            </a:r>
            <a:r>
              <a:rPr lang="en-US" sz="2000" b="1" dirty="0">
                <a:solidFill>
                  <a:srgbClr val="7030A0"/>
                </a:solidFill>
                <a:effectLst/>
                <a:latin typeface="Times New Roman" panose="02020603050405020304" pitchFamily="18" charset="0"/>
                <a:ea typeface="Times New Roman" panose="02020603050405020304" pitchFamily="18" charset="0"/>
              </a:rPr>
              <a:t> = 3:</a:t>
            </a:r>
            <a:endParaRPr lang="ru-RU" sz="2000" dirty="0">
              <a:solidFill>
                <a:srgbClr val="7030A0"/>
              </a:solidFill>
            </a:endParaRPr>
          </a:p>
        </p:txBody>
      </p:sp>
      <p:graphicFrame>
        <p:nvGraphicFramePr>
          <p:cNvPr id="11" name="Объект 10">
            <a:extLst>
              <a:ext uri="{FF2B5EF4-FFF2-40B4-BE49-F238E27FC236}">
                <a16:creationId xmlns:a16="http://schemas.microsoft.com/office/drawing/2014/main" id="{D393200F-606E-44EB-909F-CF43711B7374}"/>
              </a:ext>
            </a:extLst>
          </p:cNvPr>
          <p:cNvGraphicFramePr>
            <a:graphicFrameLocks noChangeAspect="1"/>
          </p:cNvGraphicFramePr>
          <p:nvPr>
            <p:extLst>
              <p:ext uri="{D42A27DB-BD31-4B8C-83A1-F6EECF244321}">
                <p14:modId xmlns:p14="http://schemas.microsoft.com/office/powerpoint/2010/main" val="2960429736"/>
              </p:ext>
            </p:extLst>
          </p:nvPr>
        </p:nvGraphicFramePr>
        <p:xfrm>
          <a:off x="3108960" y="3954406"/>
          <a:ext cx="5303520" cy="1965200"/>
        </p:xfrm>
        <a:graphic>
          <a:graphicData uri="http://schemas.openxmlformats.org/presentationml/2006/ole">
            <mc:AlternateContent xmlns:mc="http://schemas.openxmlformats.org/markup-compatibility/2006">
              <mc:Choice xmlns:v="urn:schemas-microsoft-com:vml" Requires="v">
                <p:oleObj name="Visio" r:id="rId5" imgW="4006980" imgH="1486796" progId="Visio.Drawing.11">
                  <p:embed/>
                </p:oleObj>
              </mc:Choice>
              <mc:Fallback>
                <p:oleObj name="Visio" r:id="rId5" imgW="4006980" imgH="1486796" progId="Visio.Drawing.11">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08960" y="3954406"/>
                        <a:ext cx="5303520" cy="1965200"/>
                      </a:xfrm>
                      <a:prstGeom prst="rect">
                        <a:avLst/>
                      </a:prstGeom>
                      <a:noFill/>
                    </p:spPr>
                  </p:pic>
                </p:oleObj>
              </mc:Fallback>
            </mc:AlternateContent>
          </a:graphicData>
        </a:graphic>
      </p:graphicFrame>
      <p:graphicFrame>
        <p:nvGraphicFramePr>
          <p:cNvPr id="13" name="Объект 12">
            <a:extLst>
              <a:ext uri="{FF2B5EF4-FFF2-40B4-BE49-F238E27FC236}">
                <a16:creationId xmlns:a16="http://schemas.microsoft.com/office/drawing/2014/main" id="{3DD46B1C-A35C-4317-BF48-3B95AFE18D02}"/>
              </a:ext>
            </a:extLst>
          </p:cNvPr>
          <p:cNvGraphicFramePr>
            <a:graphicFrameLocks noChangeAspect="1"/>
          </p:cNvGraphicFramePr>
          <p:nvPr>
            <p:extLst>
              <p:ext uri="{D42A27DB-BD31-4B8C-83A1-F6EECF244321}">
                <p14:modId xmlns:p14="http://schemas.microsoft.com/office/powerpoint/2010/main" val="2195582018"/>
              </p:ext>
            </p:extLst>
          </p:nvPr>
        </p:nvGraphicFramePr>
        <p:xfrm>
          <a:off x="2885526" y="5909394"/>
          <a:ext cx="1087655" cy="638997"/>
        </p:xfrm>
        <a:graphic>
          <a:graphicData uri="http://schemas.openxmlformats.org/presentationml/2006/ole">
            <mc:AlternateContent xmlns:mc="http://schemas.openxmlformats.org/markup-compatibility/2006">
              <mc:Choice xmlns:v="urn:schemas-microsoft-com:vml" Requires="v">
                <p:oleObj name="Формула" r:id="rId7" imgW="761669" imgH="444307" progId="Equation.3">
                  <p:embed/>
                </p:oleObj>
              </mc:Choice>
              <mc:Fallback>
                <p:oleObj name="Формула" r:id="rId7" imgW="761669" imgH="444307"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85526" y="5909394"/>
                        <a:ext cx="1087655" cy="638997"/>
                      </a:xfrm>
                      <a:prstGeom prst="rect">
                        <a:avLst/>
                      </a:prstGeom>
                      <a:noFill/>
                    </p:spPr>
                  </p:pic>
                </p:oleObj>
              </mc:Fallback>
            </mc:AlternateContent>
          </a:graphicData>
        </a:graphic>
      </p:graphicFrame>
      <p:sp>
        <p:nvSpPr>
          <p:cNvPr id="15" name="TextBox 14">
            <a:extLst>
              <a:ext uri="{FF2B5EF4-FFF2-40B4-BE49-F238E27FC236}">
                <a16:creationId xmlns:a16="http://schemas.microsoft.com/office/drawing/2014/main" id="{D54F04B6-7CC7-4046-96EF-9F035062C63B}"/>
              </a:ext>
            </a:extLst>
          </p:cNvPr>
          <p:cNvSpPr txBox="1"/>
          <p:nvPr/>
        </p:nvSpPr>
        <p:spPr>
          <a:xfrm>
            <a:off x="3973181" y="6032262"/>
            <a:ext cx="5109862" cy="400110"/>
          </a:xfrm>
          <a:prstGeom prst="rect">
            <a:avLst/>
          </a:prstGeom>
          <a:noFill/>
        </p:spPr>
        <p:txBody>
          <a:bodyPr wrap="square">
            <a:spAutoFit/>
          </a:bodyPr>
          <a:lstStyle/>
          <a:p>
            <a:r>
              <a:rPr lang="uk-UA" sz="2000" b="1" dirty="0">
                <a:solidFill>
                  <a:srgbClr val="7030A0"/>
                </a:solidFill>
                <a:effectLst/>
                <a:latin typeface="Times New Roman" panose="02020603050405020304" pitchFamily="18" charset="0"/>
                <a:ea typeface="Times New Roman" panose="02020603050405020304" pitchFamily="18" charset="0"/>
              </a:rPr>
              <a:t>= (6 + 3 + 1) + (3 + 4 + 3) + (1 + 3 + 6) = 30</a:t>
            </a:r>
            <a:endParaRPr lang="ru-RU" sz="2000" b="1" dirty="0">
              <a:solidFill>
                <a:srgbClr val="7030A0"/>
              </a:solidFill>
            </a:endParaRPr>
          </a:p>
        </p:txBody>
      </p:sp>
    </p:spTree>
    <p:extLst>
      <p:ext uri="{BB962C8B-B14F-4D97-AF65-F5344CB8AC3E}">
        <p14:creationId xmlns:p14="http://schemas.microsoft.com/office/powerpoint/2010/main" val="2952908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Question mark on green pastel background">
            <a:extLst>
              <a:ext uri="{FF2B5EF4-FFF2-40B4-BE49-F238E27FC236}">
                <a16:creationId xmlns:a16="http://schemas.microsoft.com/office/drawing/2014/main" id="{D90FA6EB-829A-CD8D-73A0-ABA16A712445}"/>
              </a:ext>
            </a:extLst>
          </p:cNvPr>
          <p:cNvPicPr>
            <a:picLocks noChangeAspect="1"/>
          </p:cNvPicPr>
          <p:nvPr/>
        </p:nvPicPr>
        <p:blipFill rotWithShape="1">
          <a:blip r:embed="rId2"/>
          <a:srcRect l="40413" r="421"/>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D5816A-9899-D5D8-45A7-83A8EADAD67F}"/>
              </a:ext>
            </a:extLst>
          </p:cNvPr>
          <p:cNvSpPr>
            <a:spLocks noGrp="1"/>
          </p:cNvSpPr>
          <p:nvPr>
            <p:ph type="title"/>
          </p:nvPr>
        </p:nvSpPr>
        <p:spPr>
          <a:xfrm>
            <a:off x="6115317" y="405685"/>
            <a:ext cx="5464968" cy="1559301"/>
          </a:xfrm>
        </p:spPr>
        <p:txBody>
          <a:bodyPr>
            <a:normAutofit/>
          </a:bodyPr>
          <a:lstStyle/>
          <a:p>
            <a:r>
              <a:rPr lang="en-US" sz="4000" dirty="0"/>
              <a:t>What is Dynamic Programming (DP)</a:t>
            </a:r>
          </a:p>
        </p:txBody>
      </p:sp>
      <p:sp>
        <p:nvSpPr>
          <p:cNvPr id="3" name="Content Placeholder 2">
            <a:extLst>
              <a:ext uri="{FF2B5EF4-FFF2-40B4-BE49-F238E27FC236}">
                <a16:creationId xmlns:a16="http://schemas.microsoft.com/office/drawing/2014/main" id="{27B5A4B6-CEEB-B243-AA90-1946520CAEDD}"/>
              </a:ext>
            </a:extLst>
          </p:cNvPr>
          <p:cNvSpPr>
            <a:spLocks noGrp="1"/>
          </p:cNvSpPr>
          <p:nvPr>
            <p:ph idx="1"/>
          </p:nvPr>
        </p:nvSpPr>
        <p:spPr>
          <a:xfrm>
            <a:off x="6115317" y="2743200"/>
            <a:ext cx="5247340" cy="3496878"/>
          </a:xfrm>
        </p:spPr>
        <p:txBody>
          <a:bodyPr anchor="ctr">
            <a:normAutofit/>
          </a:bodyPr>
          <a:lstStyle/>
          <a:p>
            <a:r>
              <a:rPr lang="en-US" sz="1700" b="1" i="0" dirty="0">
                <a:effectLst/>
                <a:latin typeface="-apple-system"/>
              </a:rPr>
              <a:t>Dynamic Programming</a:t>
            </a:r>
            <a:r>
              <a:rPr lang="en-US" sz="1700" b="0" i="0" dirty="0">
                <a:effectLst/>
                <a:latin typeface="-apple-system"/>
              </a:rPr>
              <a:t> (DP) is a programming paradigm that can systematically and efficiently explore all possible solutions to a problem. As such, it is capable of solving a wide variety of problems that often have the following characteristics:</a:t>
            </a:r>
          </a:p>
          <a:p>
            <a:pPr>
              <a:buFont typeface="+mj-lt"/>
              <a:buAutoNum type="arabicPeriod"/>
            </a:pPr>
            <a:r>
              <a:rPr lang="en-US" sz="1700" b="0" i="0" dirty="0">
                <a:effectLst/>
                <a:latin typeface="-apple-system"/>
              </a:rPr>
              <a:t>The problem can be broken down into "overlapping subproblems" - smaller versions of the original problem that are re-used multiple times.</a:t>
            </a:r>
          </a:p>
          <a:p>
            <a:pPr>
              <a:buFont typeface="+mj-lt"/>
              <a:buAutoNum type="arabicPeriod"/>
            </a:pPr>
            <a:r>
              <a:rPr lang="en-US" sz="1700" b="0" i="0" dirty="0">
                <a:effectLst/>
                <a:latin typeface="-apple-system"/>
              </a:rPr>
              <a:t>The problem has an "optimal substructure" - an optimal solution can be formed from optimal solutions to the overlapping subproblems of the original problem.</a:t>
            </a:r>
          </a:p>
          <a:p>
            <a:endParaRPr lang="en-US" sz="1700" dirty="0"/>
          </a:p>
        </p:txBody>
      </p:sp>
    </p:spTree>
    <p:extLst>
      <p:ext uri="{BB962C8B-B14F-4D97-AF65-F5344CB8AC3E}">
        <p14:creationId xmlns:p14="http://schemas.microsoft.com/office/powerpoint/2010/main" val="12533183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2E05B54D-EB07-4A04-9E6A-1151DFA8E89B}"/>
              </a:ext>
            </a:extLst>
          </p:cNvPr>
          <p:cNvSpPr txBox="1">
            <a:spLocks/>
          </p:cNvSpPr>
          <p:nvPr/>
        </p:nvSpPr>
        <p:spPr>
          <a:xfrm>
            <a:off x="1423332" y="309609"/>
            <a:ext cx="9144000" cy="390177"/>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solidFill>
                  <a:srgbClr val="0000FF"/>
                </a:solidFill>
                <a:latin typeface="Times New Roman" panose="02020603050405020304" pitchFamily="18" charset="0"/>
                <a:ea typeface="Times New Roman" panose="02020603050405020304" pitchFamily="18" charset="0"/>
              </a:rPr>
              <a:t>E-OLYMP </a:t>
            </a:r>
            <a:r>
              <a:rPr lang="en-US" sz="2400" b="1" u="sng" dirty="0">
                <a:solidFill>
                  <a:srgbClr val="0000FF"/>
                </a:solidFill>
                <a:latin typeface="Times New Roman" panose="02020603050405020304" pitchFamily="18" charset="0"/>
                <a:ea typeface="Times New Roman" panose="02020603050405020304" pitchFamily="18" charset="0"/>
                <a:hlinkClick r:id="rId2"/>
              </a:rPr>
              <a:t>5854. Maximum sum basic</a:t>
            </a:r>
            <a:endParaRPr lang="ru-RU" sz="7200" b="1" dirty="0">
              <a:latin typeface="Times New Roman" panose="02020603050405020304" pitchFamily="18" charset="0"/>
              <a:cs typeface="Times New Roman" panose="02020603050405020304" pitchFamily="18" charset="0"/>
            </a:endParaRPr>
          </a:p>
        </p:txBody>
      </p:sp>
      <p:sp>
        <p:nvSpPr>
          <p:cNvPr id="5" name="Подзаголовок 2">
            <a:extLst>
              <a:ext uri="{FF2B5EF4-FFF2-40B4-BE49-F238E27FC236}">
                <a16:creationId xmlns:a16="http://schemas.microsoft.com/office/drawing/2014/main" id="{7206AC9D-F3A4-49BB-9C9F-782DC0E2C0B7}"/>
              </a:ext>
            </a:extLst>
          </p:cNvPr>
          <p:cNvSpPr txBox="1">
            <a:spLocks/>
          </p:cNvSpPr>
          <p:nvPr/>
        </p:nvSpPr>
        <p:spPr>
          <a:xfrm>
            <a:off x="844010" y="825737"/>
            <a:ext cx="10852715" cy="432385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There is a rectangular grid of size </a:t>
            </a:r>
            <a:r>
              <a:rPr lang="en-US" sz="2000" i="1" dirty="0">
                <a:effectLst/>
                <a:latin typeface="Times New Roman" panose="02020603050405020304" pitchFamily="18" charset="0"/>
                <a:ea typeface="Times New Roman" panose="02020603050405020304" pitchFamily="18" charset="0"/>
              </a:rPr>
              <a:t>n </a:t>
            </a:r>
            <a:r>
              <a:rPr lang="en-US" sz="2000" dirty="0">
                <a:effectLst/>
                <a:latin typeface="Times New Roman" panose="02020603050405020304" pitchFamily="18" charset="0"/>
                <a:ea typeface="Times New Roman" panose="02020603050405020304" pitchFamily="18" charset="0"/>
              </a:rPr>
              <a:t>rows and </a:t>
            </a:r>
            <a:r>
              <a:rPr lang="en-US" sz="2000" i="1" dirty="0">
                <a:effectLst/>
                <a:latin typeface="Times New Roman" panose="02020603050405020304" pitchFamily="18" charset="0"/>
                <a:ea typeface="Times New Roman" panose="02020603050405020304" pitchFamily="18" charset="0"/>
              </a:rPr>
              <a:t>m</a:t>
            </a:r>
            <a:r>
              <a:rPr lang="en-US" sz="2000" dirty="0">
                <a:effectLst/>
                <a:latin typeface="Times New Roman" panose="02020603050405020304" pitchFamily="18" charset="0"/>
                <a:ea typeface="Times New Roman" panose="02020603050405020304" pitchFamily="18" charset="0"/>
              </a:rPr>
              <a:t> columns. Each cell of the grid contains one integer. You can start the route from any cell of the top row. Each time you can move to one of the “lower neighboring” cells (in other words, from the cell number </a:t>
            </a:r>
            <a:r>
              <a:rPr lang="ru-RU" sz="2000" dirty="0">
                <a:effectLst/>
                <a:latin typeface="Times New Roman" panose="02020603050405020304" pitchFamily="18" charset="0"/>
                <a:ea typeface="Times New Roman" panose="02020603050405020304" pitchFamily="18" charset="0"/>
              </a:rPr>
              <a:t>(</a:t>
            </a:r>
            <a:r>
              <a:rPr lang="en-US" sz="2000" i="1" dirty="0">
                <a:effectLst/>
                <a:latin typeface="Times New Roman" panose="02020603050405020304" pitchFamily="18" charset="0"/>
                <a:ea typeface="Times New Roman" panose="02020603050405020304" pitchFamily="18" charset="0"/>
              </a:rPr>
              <a:t>i</a:t>
            </a:r>
            <a:r>
              <a:rPr lang="ru-RU" sz="2000" dirty="0">
                <a:effectLst/>
                <a:latin typeface="Times New Roman" panose="02020603050405020304" pitchFamily="18" charset="0"/>
                <a:ea typeface="Times New Roman" panose="02020603050405020304" pitchFamily="18" charset="0"/>
              </a:rPr>
              <a:t>,</a:t>
            </a:r>
            <a:r>
              <a:rPr lang="en-US" sz="2000" dirty="0">
                <a:effectLst/>
                <a:latin typeface="Times New Roman" panose="02020603050405020304" pitchFamily="18" charset="0"/>
                <a:ea typeface="Times New Roman" panose="02020603050405020304" pitchFamily="18" charset="0"/>
              </a:rPr>
              <a:t> </a:t>
            </a:r>
            <a:r>
              <a:rPr lang="en-US" sz="2000" i="1" dirty="0">
                <a:effectLst/>
                <a:latin typeface="Times New Roman" panose="02020603050405020304" pitchFamily="18" charset="0"/>
                <a:ea typeface="Times New Roman" panose="02020603050405020304" pitchFamily="18" charset="0"/>
              </a:rPr>
              <a:t>j</a:t>
            </a:r>
            <a:r>
              <a:rPr lang="ru-RU" sz="200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it’s possible to go either to </a:t>
            </a:r>
            <a:r>
              <a:rPr lang="ru-RU" sz="2000" dirty="0">
                <a:effectLst/>
                <a:latin typeface="Times New Roman" panose="02020603050405020304" pitchFamily="18" charset="0"/>
                <a:ea typeface="Times New Roman" panose="02020603050405020304" pitchFamily="18" charset="0"/>
              </a:rPr>
              <a:t>(</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a:t>
            </a:r>
            <a:r>
              <a:rPr lang="ru-RU" sz="2000" dirty="0">
                <a:effectLst/>
                <a:latin typeface="Times New Roman" panose="02020603050405020304" pitchFamily="18" charset="0"/>
                <a:ea typeface="Times New Roman" panose="02020603050405020304" pitchFamily="18" charset="0"/>
              </a:rPr>
              <a:t>+</a:t>
            </a:r>
            <a:r>
              <a:rPr lang="en-US" sz="2000" dirty="0">
                <a:effectLst/>
                <a:latin typeface="Times New Roman" panose="02020603050405020304" pitchFamily="18" charset="0"/>
                <a:ea typeface="Times New Roman" panose="02020603050405020304" pitchFamily="18" charset="0"/>
              </a:rPr>
              <a:t> </a:t>
            </a:r>
            <a:r>
              <a:rPr lang="ru-RU" sz="2000" dirty="0">
                <a:effectLst/>
                <a:latin typeface="Times New Roman" panose="02020603050405020304" pitchFamily="18" charset="0"/>
                <a:ea typeface="Times New Roman" panose="02020603050405020304" pitchFamily="18" charset="0"/>
              </a:rPr>
              <a:t>1,</a:t>
            </a:r>
            <a:r>
              <a:rPr lang="en-US" sz="2000" dirty="0">
                <a:effectLst/>
                <a:latin typeface="Times New Roman" panose="02020603050405020304" pitchFamily="18" charset="0"/>
                <a:ea typeface="Times New Roman" panose="02020603050405020304" pitchFamily="18" charset="0"/>
              </a:rPr>
              <a:t> </a:t>
            </a:r>
            <a:r>
              <a:rPr lang="en-US" sz="2000" i="1" dirty="0">
                <a:effectLst/>
                <a:latin typeface="Times New Roman" panose="02020603050405020304" pitchFamily="18" charset="0"/>
                <a:ea typeface="Times New Roman" panose="02020603050405020304" pitchFamily="18" charset="0"/>
              </a:rPr>
              <a:t>j</a:t>
            </a:r>
            <a:r>
              <a:rPr lang="en-US" sz="2000" dirty="0">
                <a:effectLst/>
                <a:latin typeface="Times New Roman" panose="02020603050405020304" pitchFamily="18" charset="0"/>
                <a:ea typeface="Times New Roman" panose="02020603050405020304" pitchFamily="18" charset="0"/>
              </a:rPr>
              <a:t> </a:t>
            </a:r>
            <a:r>
              <a:rPr lang="ru-RU" sz="2000" dirty="0">
                <a:effectLst/>
                <a:latin typeface="Times New Roman" panose="02020603050405020304" pitchFamily="18" charset="0"/>
                <a:ea typeface="Times New Roman" panose="02020603050405020304" pitchFamily="18" charset="0"/>
              </a:rPr>
              <a:t>–</a:t>
            </a:r>
            <a:r>
              <a:rPr lang="en-US" sz="2000" dirty="0">
                <a:effectLst/>
                <a:latin typeface="Times New Roman" panose="02020603050405020304" pitchFamily="18" charset="0"/>
                <a:ea typeface="Times New Roman" panose="02020603050405020304" pitchFamily="18" charset="0"/>
              </a:rPr>
              <a:t> </a:t>
            </a:r>
            <a:r>
              <a:rPr lang="ru-RU" sz="2000" dirty="0">
                <a:effectLst/>
                <a:latin typeface="Times New Roman" panose="02020603050405020304" pitchFamily="18" charset="0"/>
                <a:ea typeface="Times New Roman" panose="02020603050405020304" pitchFamily="18" charset="0"/>
              </a:rPr>
              <a:t>1)</a:t>
            </a:r>
            <a:r>
              <a:rPr lang="en-US" sz="2000" dirty="0">
                <a:effectLst/>
                <a:latin typeface="Times New Roman" panose="02020603050405020304" pitchFamily="18" charset="0"/>
                <a:ea typeface="Times New Roman" panose="02020603050405020304" pitchFamily="18" charset="0"/>
              </a:rPr>
              <a:t>, or to </a:t>
            </a:r>
            <a:r>
              <a:rPr lang="ru-RU" sz="2000" dirty="0">
                <a:effectLst/>
                <a:latin typeface="Times New Roman" panose="02020603050405020304" pitchFamily="18" charset="0"/>
                <a:ea typeface="Times New Roman" panose="02020603050405020304" pitchFamily="18" charset="0"/>
              </a:rPr>
              <a:t>(</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a:t>
            </a:r>
            <a:r>
              <a:rPr lang="ru-RU" sz="2000" dirty="0">
                <a:effectLst/>
                <a:latin typeface="Times New Roman" panose="02020603050405020304" pitchFamily="18" charset="0"/>
                <a:ea typeface="Times New Roman" panose="02020603050405020304" pitchFamily="18" charset="0"/>
              </a:rPr>
              <a:t>+</a:t>
            </a:r>
            <a:r>
              <a:rPr lang="en-US" sz="2000" dirty="0">
                <a:effectLst/>
                <a:latin typeface="Times New Roman" panose="02020603050405020304" pitchFamily="18" charset="0"/>
                <a:ea typeface="Times New Roman" panose="02020603050405020304" pitchFamily="18" charset="0"/>
              </a:rPr>
              <a:t> </a:t>
            </a:r>
            <a:r>
              <a:rPr lang="ru-RU" sz="2000" dirty="0">
                <a:effectLst/>
                <a:latin typeface="Times New Roman" panose="02020603050405020304" pitchFamily="18" charset="0"/>
                <a:ea typeface="Times New Roman" panose="02020603050405020304" pitchFamily="18" charset="0"/>
              </a:rPr>
              <a:t>1,</a:t>
            </a:r>
            <a:r>
              <a:rPr lang="en-US" sz="2000" dirty="0">
                <a:effectLst/>
                <a:latin typeface="Times New Roman" panose="02020603050405020304" pitchFamily="18" charset="0"/>
                <a:ea typeface="Times New Roman" panose="02020603050405020304" pitchFamily="18" charset="0"/>
              </a:rPr>
              <a:t> </a:t>
            </a:r>
            <a:r>
              <a:rPr lang="en-US" sz="2000" i="1" dirty="0">
                <a:effectLst/>
                <a:latin typeface="Times New Roman" panose="02020603050405020304" pitchFamily="18" charset="0"/>
                <a:ea typeface="Times New Roman" panose="02020603050405020304" pitchFamily="18" charset="0"/>
              </a:rPr>
              <a:t>j</a:t>
            </a:r>
            <a:r>
              <a:rPr lang="ru-RU" sz="200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or to </a:t>
            </a:r>
            <a:r>
              <a:rPr lang="ru-RU" sz="2000" dirty="0">
                <a:effectLst/>
                <a:latin typeface="Times New Roman" panose="02020603050405020304" pitchFamily="18" charset="0"/>
                <a:ea typeface="Times New Roman" panose="02020603050405020304" pitchFamily="18" charset="0"/>
              </a:rPr>
              <a:t>(</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a:t>
            </a:r>
            <a:r>
              <a:rPr lang="ru-RU" sz="2000" dirty="0">
                <a:effectLst/>
                <a:latin typeface="Times New Roman" panose="02020603050405020304" pitchFamily="18" charset="0"/>
                <a:ea typeface="Times New Roman" panose="02020603050405020304" pitchFamily="18" charset="0"/>
              </a:rPr>
              <a:t>+</a:t>
            </a:r>
            <a:r>
              <a:rPr lang="en-US" sz="2000" dirty="0">
                <a:effectLst/>
                <a:latin typeface="Times New Roman" panose="02020603050405020304" pitchFamily="18" charset="0"/>
                <a:ea typeface="Times New Roman" panose="02020603050405020304" pitchFamily="18" charset="0"/>
              </a:rPr>
              <a:t> </a:t>
            </a:r>
            <a:r>
              <a:rPr lang="ru-RU" sz="2000" dirty="0">
                <a:effectLst/>
                <a:latin typeface="Times New Roman" panose="02020603050405020304" pitchFamily="18" charset="0"/>
                <a:ea typeface="Times New Roman" panose="02020603050405020304" pitchFamily="18" charset="0"/>
              </a:rPr>
              <a:t>1,</a:t>
            </a:r>
            <a:r>
              <a:rPr lang="en-US" sz="2000" dirty="0">
                <a:effectLst/>
                <a:latin typeface="Times New Roman" panose="02020603050405020304" pitchFamily="18" charset="0"/>
                <a:ea typeface="Times New Roman" panose="02020603050405020304" pitchFamily="18" charset="0"/>
              </a:rPr>
              <a:t> </a:t>
            </a:r>
            <a:r>
              <a:rPr lang="en-US" sz="2000" i="1" dirty="0">
                <a:effectLst/>
                <a:latin typeface="Times New Roman" panose="02020603050405020304" pitchFamily="18" charset="0"/>
                <a:ea typeface="Times New Roman" panose="02020603050405020304" pitchFamily="18" charset="0"/>
              </a:rPr>
              <a:t>j</a:t>
            </a:r>
            <a:r>
              <a:rPr lang="en-US" sz="2000" dirty="0">
                <a:effectLst/>
                <a:latin typeface="Times New Roman" panose="02020603050405020304" pitchFamily="18" charset="0"/>
                <a:ea typeface="Times New Roman" panose="02020603050405020304" pitchFamily="18" charset="0"/>
              </a:rPr>
              <a:t> + </a:t>
            </a:r>
            <a:r>
              <a:rPr lang="ru-RU" sz="2000" dirty="0">
                <a:effectLst/>
                <a:latin typeface="Times New Roman" panose="02020603050405020304" pitchFamily="18" charset="0"/>
                <a:ea typeface="Times New Roman" panose="02020603050405020304" pitchFamily="18" charset="0"/>
              </a:rPr>
              <a:t>1)</a:t>
            </a:r>
            <a:r>
              <a:rPr lang="en-US" sz="2000" dirty="0">
                <a:effectLst/>
                <a:latin typeface="Times New Roman" panose="02020603050405020304" pitchFamily="18" charset="0"/>
                <a:ea typeface="Times New Roman" panose="02020603050405020304" pitchFamily="18" charset="0"/>
              </a:rPr>
              <a:t>; in the case </a:t>
            </a:r>
            <a:r>
              <a:rPr lang="en-US" sz="2000" i="1" dirty="0">
                <a:effectLst/>
                <a:latin typeface="Times New Roman" panose="02020603050405020304" pitchFamily="18" charset="0"/>
                <a:ea typeface="Times New Roman" panose="02020603050405020304" pitchFamily="18" charset="0"/>
              </a:rPr>
              <a:t>j </a:t>
            </a:r>
            <a:r>
              <a:rPr lang="en-US" sz="2000" dirty="0">
                <a:effectLst/>
                <a:latin typeface="Times New Roman" panose="02020603050405020304" pitchFamily="18" charset="0"/>
                <a:ea typeface="Times New Roman" panose="02020603050405020304" pitchFamily="18" charset="0"/>
              </a:rPr>
              <a:t>= </a:t>
            </a:r>
            <a:r>
              <a:rPr lang="en-US" sz="2000" i="1" dirty="0">
                <a:effectLst/>
                <a:latin typeface="Times New Roman" panose="02020603050405020304" pitchFamily="18" charset="0"/>
                <a:ea typeface="Times New Roman" panose="02020603050405020304" pitchFamily="18" charset="0"/>
              </a:rPr>
              <a:t>m </a:t>
            </a:r>
            <a:r>
              <a:rPr lang="en-US" sz="2000" dirty="0">
                <a:effectLst/>
                <a:latin typeface="Times New Roman" panose="02020603050405020304" pitchFamily="18" charset="0"/>
                <a:ea typeface="Times New Roman" panose="02020603050405020304" pitchFamily="18" charset="0"/>
              </a:rPr>
              <a:t>the last of the three options becomes impossible, in the case </a:t>
            </a:r>
            <a:r>
              <a:rPr lang="en-US" sz="2000" i="1" dirty="0">
                <a:effectLst/>
                <a:latin typeface="Times New Roman" panose="02020603050405020304" pitchFamily="18" charset="0"/>
                <a:ea typeface="Times New Roman" panose="02020603050405020304" pitchFamily="18" charset="0"/>
              </a:rPr>
              <a:t>j </a:t>
            </a:r>
            <a:r>
              <a:rPr lang="en-US" sz="2000" dirty="0">
                <a:effectLst/>
                <a:latin typeface="Times New Roman" panose="02020603050405020304" pitchFamily="18" charset="0"/>
                <a:ea typeface="Times New Roman" panose="02020603050405020304" pitchFamily="18" charset="0"/>
              </a:rPr>
              <a:t>= 1 the first option becomes impossible). And you can finish the route at any cell of the bottom row.</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Write a program that finds the maximum possible sum of the values on the cells traversed among all the possible paths.</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ru-RU" sz="2000" dirty="0">
                <a:effectLst/>
                <a:latin typeface="Times New Roman" panose="02020603050405020304" pitchFamily="18" charset="0"/>
                <a:ea typeface="Times New Roman" panose="02020603050405020304" pitchFamily="18" charset="0"/>
              </a:rPr>
              <a:t> </a:t>
            </a:r>
          </a:p>
          <a:p>
            <a:pPr algn="just">
              <a:lnSpc>
                <a:spcPct val="100000"/>
              </a:lnSpc>
              <a:spcBef>
                <a:spcPts val="0"/>
              </a:spcBef>
            </a:pPr>
            <a:r>
              <a:rPr lang="en-US" sz="2000" b="1" dirty="0">
                <a:effectLst/>
                <a:latin typeface="Times New Roman" panose="02020603050405020304" pitchFamily="18" charset="0"/>
                <a:ea typeface="Times New Roman" panose="02020603050405020304" pitchFamily="18" charset="0"/>
              </a:rPr>
              <a:t>Input</a:t>
            </a:r>
            <a:r>
              <a:rPr lang="ru-RU" sz="2000" b="1" dirty="0">
                <a:effectLst/>
                <a:latin typeface="Times New Roman" panose="02020603050405020304" pitchFamily="18" charset="0"/>
                <a:ea typeface="Times New Roman" panose="02020603050405020304" pitchFamily="18" charset="0"/>
              </a:rPr>
              <a:t>.</a:t>
            </a:r>
            <a:r>
              <a:rPr lang="ru-RU" sz="200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 first line contains numbers </a:t>
            </a:r>
            <a:r>
              <a:rPr lang="en-US" sz="2000" i="1" dirty="0">
                <a:effectLst/>
                <a:latin typeface="Times New Roman" panose="02020603050405020304" pitchFamily="18" charset="0"/>
                <a:ea typeface="Courier New" panose="02070309020205020404" pitchFamily="49" charset="0"/>
              </a:rPr>
              <a:t>n</a:t>
            </a:r>
            <a:r>
              <a:rPr lang="en-US" sz="2000" dirty="0">
                <a:effectLst/>
                <a:latin typeface="Times New Roman" panose="02020603050405020304" pitchFamily="18" charset="0"/>
                <a:ea typeface="Courier New" panose="02070309020205020404" pitchFamily="49" charset="0"/>
              </a:rPr>
              <a:t> </a:t>
            </a:r>
            <a:r>
              <a:rPr lang="en-US" sz="2000" dirty="0">
                <a:effectLst/>
                <a:latin typeface="Times New Roman" panose="02020603050405020304" pitchFamily="18" charset="0"/>
                <a:ea typeface="Times New Roman" panose="02020603050405020304" pitchFamily="18" charset="0"/>
              </a:rPr>
              <a:t>and </a:t>
            </a:r>
            <a:r>
              <a:rPr lang="en-US" sz="2000" i="1" dirty="0">
                <a:effectLst/>
                <a:latin typeface="Times New Roman" panose="02020603050405020304" pitchFamily="18" charset="0"/>
                <a:ea typeface="Times New Roman" panose="02020603050405020304" pitchFamily="18" charset="0"/>
              </a:rPr>
              <a:t>m</a:t>
            </a:r>
            <a:r>
              <a:rPr lang="en-US" sz="2000" dirty="0">
                <a:effectLst/>
                <a:latin typeface="Times New Roman" panose="02020603050405020304" pitchFamily="18" charset="0"/>
                <a:ea typeface="Times New Roman" panose="02020603050405020304" pitchFamily="18" charset="0"/>
              </a:rPr>
              <a:t> </a:t>
            </a:r>
            <a:r>
              <a:rPr lang="ru-RU" sz="2000" dirty="0">
                <a:effectLst/>
                <a:latin typeface="Times New Roman" panose="02020603050405020304" pitchFamily="18" charset="0"/>
                <a:ea typeface="Times New Roman" panose="02020603050405020304" pitchFamily="18" charset="0"/>
              </a:rPr>
              <a:t>(1</a:t>
            </a:r>
            <a:r>
              <a:rPr lang="en-US" sz="2000" dirty="0">
                <a:effectLst/>
                <a:latin typeface="Times New Roman" panose="02020603050405020304" pitchFamily="18" charset="0"/>
                <a:ea typeface="Times New Roman" panose="02020603050405020304" pitchFamily="18" charset="0"/>
              </a:rPr>
              <a:t> </a:t>
            </a:r>
            <a:r>
              <a:rPr lang="ru-RU" sz="2000" dirty="0">
                <a:effectLst/>
                <a:latin typeface="Times New Roman" panose="02020603050405020304" pitchFamily="18" charset="0"/>
                <a:ea typeface="Times New Roman" panose="02020603050405020304" pitchFamily="18" charset="0"/>
              </a:rPr>
              <a:t>≤</a:t>
            </a:r>
            <a:r>
              <a:rPr lang="en-US" sz="2000" dirty="0">
                <a:effectLst/>
                <a:latin typeface="Times New Roman" panose="02020603050405020304" pitchFamily="18" charset="0"/>
                <a:ea typeface="Times New Roman" panose="02020603050405020304" pitchFamily="18" charset="0"/>
              </a:rPr>
              <a:t> </a:t>
            </a:r>
            <a:r>
              <a:rPr lang="en-US" sz="2000" i="1" dirty="0">
                <a:effectLst/>
                <a:latin typeface="Times New Roman" panose="02020603050405020304" pitchFamily="18" charset="0"/>
                <a:ea typeface="Times New Roman" panose="02020603050405020304" pitchFamily="18" charset="0"/>
              </a:rPr>
              <a:t>n</a:t>
            </a:r>
            <a:r>
              <a:rPr lang="ru-RU" sz="2000" dirty="0">
                <a:effectLst/>
                <a:latin typeface="Times New Roman" panose="02020603050405020304" pitchFamily="18" charset="0"/>
                <a:ea typeface="Times New Roman" panose="02020603050405020304" pitchFamily="18" charset="0"/>
              </a:rPr>
              <a:t>,</a:t>
            </a:r>
            <a:r>
              <a:rPr lang="en-US" sz="2000" dirty="0">
                <a:effectLst/>
                <a:latin typeface="Times New Roman" panose="02020603050405020304" pitchFamily="18" charset="0"/>
                <a:ea typeface="Times New Roman" panose="02020603050405020304" pitchFamily="18" charset="0"/>
              </a:rPr>
              <a:t> </a:t>
            </a:r>
            <a:r>
              <a:rPr lang="en-US" sz="2000" i="1" dirty="0">
                <a:effectLst/>
                <a:latin typeface="Times New Roman" panose="02020603050405020304" pitchFamily="18" charset="0"/>
                <a:ea typeface="Times New Roman" panose="02020603050405020304" pitchFamily="18" charset="0"/>
              </a:rPr>
              <a:t>m</a:t>
            </a:r>
            <a:r>
              <a:rPr lang="en-US" sz="2000" dirty="0">
                <a:effectLst/>
                <a:latin typeface="Times New Roman" panose="02020603050405020304" pitchFamily="18" charset="0"/>
                <a:ea typeface="Times New Roman" panose="02020603050405020304" pitchFamily="18" charset="0"/>
              </a:rPr>
              <a:t> </a:t>
            </a:r>
            <a:r>
              <a:rPr lang="ru-RU" sz="2000" dirty="0">
                <a:effectLst/>
                <a:latin typeface="Times New Roman" panose="02020603050405020304" pitchFamily="18" charset="0"/>
                <a:ea typeface="Times New Roman" panose="02020603050405020304" pitchFamily="18" charset="0"/>
              </a:rPr>
              <a:t>≤</a:t>
            </a:r>
            <a:r>
              <a:rPr lang="en-US" sz="2000" dirty="0">
                <a:effectLst/>
                <a:latin typeface="Times New Roman" panose="02020603050405020304" pitchFamily="18" charset="0"/>
                <a:ea typeface="Times New Roman" panose="02020603050405020304" pitchFamily="18" charset="0"/>
              </a:rPr>
              <a:t> </a:t>
            </a:r>
            <a:r>
              <a:rPr lang="ru-RU" sz="2000" dirty="0">
                <a:effectLst/>
                <a:latin typeface="Times New Roman" panose="02020603050405020304" pitchFamily="18" charset="0"/>
                <a:ea typeface="Times New Roman" panose="02020603050405020304" pitchFamily="18" charset="0"/>
              </a:rPr>
              <a:t>200) </a:t>
            </a:r>
            <a:r>
              <a:rPr lang="en-US" sz="2000" dirty="0">
                <a:effectLst/>
                <a:latin typeface="Times New Roman" panose="02020603050405020304" pitchFamily="18" charset="0"/>
                <a:ea typeface="Times New Roman" panose="02020603050405020304" pitchFamily="18" charset="0"/>
              </a:rPr>
              <a:t>– the number of rows and columns. Each of the next </a:t>
            </a:r>
            <a:r>
              <a:rPr lang="en-US" sz="2000" i="1" dirty="0">
                <a:effectLst/>
                <a:latin typeface="Times New Roman" panose="02020603050405020304" pitchFamily="18" charset="0"/>
                <a:ea typeface="Courier New" panose="02070309020205020404" pitchFamily="49" charset="0"/>
              </a:rPr>
              <a:t>n</a:t>
            </a:r>
            <a:r>
              <a:rPr lang="en-US" sz="2000" dirty="0">
                <a:effectLst/>
                <a:latin typeface="Times New Roman" panose="02020603050405020304" pitchFamily="18" charset="0"/>
                <a:ea typeface="Courier New" panose="02070309020205020404" pitchFamily="49" charset="0"/>
              </a:rPr>
              <a:t> </a:t>
            </a:r>
            <a:r>
              <a:rPr lang="en-US" sz="2000" dirty="0">
                <a:effectLst/>
                <a:latin typeface="Times New Roman" panose="02020603050405020304" pitchFamily="18" charset="0"/>
                <a:ea typeface="Times New Roman" panose="02020603050405020304" pitchFamily="18" charset="0"/>
              </a:rPr>
              <a:t>lines contains </a:t>
            </a:r>
            <a:r>
              <a:rPr lang="en-US" sz="2000" dirty="0">
                <a:effectLst/>
                <a:latin typeface="Times New Roman" panose="02020603050405020304" pitchFamily="18" charset="0"/>
                <a:ea typeface="Courier New" panose="02070309020205020404" pitchFamily="49" charset="0"/>
              </a:rPr>
              <a:t>m</a:t>
            </a:r>
            <a:r>
              <a:rPr lang="en-US" sz="2000" dirty="0">
                <a:effectLst/>
                <a:latin typeface="Times New Roman" panose="02020603050405020304" pitchFamily="18" charset="0"/>
                <a:ea typeface="Times New Roman" panose="02020603050405020304" pitchFamily="18" charset="0"/>
              </a:rPr>
              <a:t> integers (each number is no more than 10</a:t>
            </a:r>
            <a:r>
              <a:rPr lang="en-US" sz="2000" baseline="30000" dirty="0">
                <a:effectLst/>
                <a:latin typeface="Times New Roman" panose="02020603050405020304" pitchFamily="18" charset="0"/>
                <a:ea typeface="Times New Roman" panose="02020603050405020304" pitchFamily="18" charset="0"/>
              </a:rPr>
              <a:t>6</a:t>
            </a:r>
            <a:r>
              <a:rPr lang="en-US" sz="2000" dirty="0">
                <a:effectLst/>
                <a:latin typeface="Times New Roman" panose="02020603050405020304" pitchFamily="18" charset="0"/>
                <a:ea typeface="Times New Roman" panose="02020603050405020304" pitchFamily="18" charset="0"/>
              </a:rPr>
              <a:t> by absolute value) – the values of the cells in the grid.</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b="1" dirty="0">
                <a:effectLst/>
                <a:latin typeface="Times New Roman" panose="02020603050405020304" pitchFamily="18" charset="0"/>
                <a:ea typeface="Times New Roman" panose="02020603050405020304" pitchFamily="18" charset="0"/>
              </a:rPr>
              <a:t>Output.</a:t>
            </a:r>
            <a:r>
              <a:rPr lang="en-US" sz="2000" dirty="0">
                <a:effectLst/>
                <a:latin typeface="Times New Roman" panose="02020603050405020304" pitchFamily="18" charset="0"/>
                <a:ea typeface="Times New Roman" panose="02020603050405020304" pitchFamily="18" charset="0"/>
              </a:rPr>
              <a:t> Print one number – the maximum possible sum.</a:t>
            </a:r>
            <a:endParaRPr lang="ru-RU" sz="2000" dirty="0">
              <a:effectLst/>
              <a:latin typeface="Times New Roman" panose="02020603050405020304" pitchFamily="18" charset="0"/>
              <a:ea typeface="Times New Roman" panose="02020603050405020304" pitchFamily="18" charset="0"/>
            </a:endParaRPr>
          </a:p>
        </p:txBody>
      </p:sp>
      <p:sp>
        <p:nvSpPr>
          <p:cNvPr id="6" name="Подзаголовок 2">
            <a:extLst>
              <a:ext uri="{FF2B5EF4-FFF2-40B4-BE49-F238E27FC236}">
                <a16:creationId xmlns:a16="http://schemas.microsoft.com/office/drawing/2014/main" id="{D70FFF75-774C-4084-A504-43B1E225ADAF}"/>
              </a:ext>
            </a:extLst>
          </p:cNvPr>
          <p:cNvSpPr txBox="1">
            <a:spLocks/>
          </p:cNvSpPr>
          <p:nvPr/>
        </p:nvSpPr>
        <p:spPr>
          <a:xfrm>
            <a:off x="844010" y="4976417"/>
            <a:ext cx="2053194" cy="70132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b="1" dirty="0">
                <a:latin typeface="Times New Roman CYR" panose="02020603050405020304" pitchFamily="18" charset="0"/>
                <a:ea typeface="Times New Roman" panose="02020603050405020304" pitchFamily="18" charset="0"/>
                <a:cs typeface="Times New Roman" panose="02020603050405020304" pitchFamily="18" charset="0"/>
              </a:rPr>
              <a:t>Sample input</a:t>
            </a:r>
          </a:p>
          <a:p>
            <a:pPr algn="just">
              <a:lnSpc>
                <a:spcPct val="100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222222"/>
                </a:solidFill>
                <a:effectLst/>
                <a:latin typeface="Courier New" panose="02070309020205020404" pitchFamily="49" charset="0"/>
                <a:ea typeface="Times New Roman" panose="02020603050405020304" pitchFamily="18" charset="0"/>
              </a:rPr>
              <a:t>4 3</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222222"/>
                </a:solidFill>
                <a:effectLst/>
                <a:latin typeface="Courier New" panose="02070309020205020404" pitchFamily="49" charset="0"/>
                <a:ea typeface="Times New Roman" panose="02020603050405020304" pitchFamily="18" charset="0"/>
              </a:rPr>
              <a:t>1 15 2</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222222"/>
                </a:solidFill>
                <a:effectLst/>
                <a:latin typeface="Courier New" panose="02070309020205020404" pitchFamily="49" charset="0"/>
                <a:ea typeface="Times New Roman" panose="02020603050405020304" pitchFamily="18" charset="0"/>
              </a:rPr>
              <a:t>9 7 5</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222222"/>
                </a:solidFill>
                <a:effectLst/>
                <a:latin typeface="Courier New" panose="02070309020205020404" pitchFamily="49" charset="0"/>
                <a:ea typeface="Times New Roman" panose="02020603050405020304" pitchFamily="18" charset="0"/>
              </a:rPr>
              <a:t>9 2 4</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222222"/>
                </a:solidFill>
                <a:effectLst/>
                <a:latin typeface="Courier New" panose="02070309020205020404" pitchFamily="49" charset="0"/>
                <a:ea typeface="Times New Roman" panose="02020603050405020304" pitchFamily="18" charset="0"/>
              </a:rPr>
              <a:t>6 9 -1</a:t>
            </a:r>
            <a:endParaRPr lang="ru-RU" sz="4800" dirty="0">
              <a:effectLst/>
              <a:latin typeface="Times New Roman" panose="02020603050405020304" pitchFamily="18" charset="0"/>
              <a:ea typeface="Times New Roman" panose="02020603050405020304" pitchFamily="18" charset="0"/>
            </a:endParaRPr>
          </a:p>
        </p:txBody>
      </p:sp>
      <p:sp>
        <p:nvSpPr>
          <p:cNvPr id="7" name="Подзаголовок 2">
            <a:extLst>
              <a:ext uri="{FF2B5EF4-FFF2-40B4-BE49-F238E27FC236}">
                <a16:creationId xmlns:a16="http://schemas.microsoft.com/office/drawing/2014/main" id="{174FF610-2C25-43E4-A545-027EE56584C2}"/>
              </a:ext>
            </a:extLst>
          </p:cNvPr>
          <p:cNvSpPr txBox="1">
            <a:spLocks/>
          </p:cNvSpPr>
          <p:nvPr/>
        </p:nvSpPr>
        <p:spPr>
          <a:xfrm>
            <a:off x="3917676" y="4976417"/>
            <a:ext cx="2199604" cy="88266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b="1" dirty="0">
                <a:latin typeface="Times New Roman CYR" panose="02020603050405020304" pitchFamily="18" charset="0"/>
                <a:ea typeface="Times New Roman" panose="02020603050405020304" pitchFamily="18" charset="0"/>
                <a:cs typeface="Times New Roman" panose="02020603050405020304" pitchFamily="18" charset="0"/>
              </a:rPr>
              <a:t>Sample output</a:t>
            </a:r>
          </a:p>
          <a:p>
            <a:pPr algn="just">
              <a:lnSpc>
                <a:spcPct val="100000"/>
              </a:lnSpc>
              <a:spcBef>
                <a:spcPts val="0"/>
              </a:spcBef>
            </a:pPr>
            <a:r>
              <a:rPr lang="en-US" sz="2000" dirty="0">
                <a:effectLst/>
                <a:latin typeface="Courier New" panose="02070309020205020404" pitchFamily="49" charset="0"/>
                <a:ea typeface="Times New Roman" panose="02020603050405020304" pitchFamily="18" charset="0"/>
              </a:rPr>
              <a:t>42</a:t>
            </a:r>
            <a:endParaRPr lang="ru-RU" sz="2000"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2560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2E05B54D-EB07-4A04-9E6A-1151DFA8E89B}"/>
              </a:ext>
            </a:extLst>
          </p:cNvPr>
          <p:cNvSpPr txBox="1">
            <a:spLocks/>
          </p:cNvSpPr>
          <p:nvPr/>
        </p:nvSpPr>
        <p:spPr>
          <a:xfrm>
            <a:off x="1423332" y="309609"/>
            <a:ext cx="9144000" cy="390177"/>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solidFill>
                  <a:srgbClr val="0000FF"/>
                </a:solidFill>
                <a:latin typeface="Times New Roman" panose="02020603050405020304" pitchFamily="18" charset="0"/>
                <a:ea typeface="Times New Roman" panose="02020603050405020304" pitchFamily="18" charset="0"/>
              </a:rPr>
              <a:t>E-OLYMP </a:t>
            </a:r>
            <a:r>
              <a:rPr lang="en-US" sz="2400" b="1" u="sng" dirty="0">
                <a:solidFill>
                  <a:srgbClr val="0000FF"/>
                </a:solidFill>
                <a:latin typeface="Times New Roman" panose="02020603050405020304" pitchFamily="18" charset="0"/>
                <a:ea typeface="Times New Roman" panose="02020603050405020304" pitchFamily="18" charset="0"/>
                <a:hlinkClick r:id="rId2"/>
              </a:rPr>
              <a:t>5854. Maximum sum basic</a:t>
            </a:r>
            <a:endParaRPr lang="ru-RU" sz="7200" b="1" dirty="0">
              <a:latin typeface="Times New Roman" panose="02020603050405020304" pitchFamily="18" charset="0"/>
              <a:cs typeface="Times New Roman" panose="02020603050405020304" pitchFamily="18" charset="0"/>
            </a:endParaRPr>
          </a:p>
        </p:txBody>
      </p:sp>
      <p:sp>
        <p:nvSpPr>
          <p:cNvPr id="5" name="Подзаголовок 2">
            <a:extLst>
              <a:ext uri="{FF2B5EF4-FFF2-40B4-BE49-F238E27FC236}">
                <a16:creationId xmlns:a16="http://schemas.microsoft.com/office/drawing/2014/main" id="{7206AC9D-F3A4-49BB-9C9F-782DC0E2C0B7}"/>
              </a:ext>
            </a:extLst>
          </p:cNvPr>
          <p:cNvSpPr txBox="1">
            <a:spLocks/>
          </p:cNvSpPr>
          <p:nvPr/>
        </p:nvSpPr>
        <p:spPr>
          <a:xfrm>
            <a:off x="844010" y="825738"/>
            <a:ext cx="10852715" cy="114744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Let a</a:t>
            </a:r>
            <a:r>
              <a:rPr lang="ru-RU" sz="2000" dirty="0">
                <a:effectLst/>
                <a:latin typeface="Times New Roman" panose="02020603050405020304" pitchFamily="18" charset="0"/>
                <a:ea typeface="Times New Roman" panose="02020603050405020304" pitchFamily="18" charset="0"/>
              </a:rPr>
              <a:t>[</a:t>
            </a:r>
            <a:r>
              <a:rPr lang="en-US" sz="2000" i="1" dirty="0">
                <a:effectLst/>
                <a:latin typeface="Times New Roman" panose="02020603050405020304" pitchFamily="18" charset="0"/>
                <a:ea typeface="Times New Roman" panose="02020603050405020304" pitchFamily="18" charset="0"/>
              </a:rPr>
              <a:t>i</a:t>
            </a:r>
            <a:r>
              <a:rPr lang="ru-RU" sz="2000" dirty="0">
                <a:effectLst/>
                <a:latin typeface="Times New Roman" panose="02020603050405020304" pitchFamily="18" charset="0"/>
                <a:ea typeface="Times New Roman" panose="02020603050405020304" pitchFamily="18" charset="0"/>
              </a:rPr>
              <a:t>][</a:t>
            </a:r>
            <a:r>
              <a:rPr lang="en-US" sz="2000" i="1" dirty="0">
                <a:effectLst/>
                <a:latin typeface="Times New Roman" panose="02020603050405020304" pitchFamily="18" charset="0"/>
                <a:ea typeface="Times New Roman" panose="02020603050405020304" pitchFamily="18" charset="0"/>
              </a:rPr>
              <a:t>j</a:t>
            </a:r>
            <a:r>
              <a:rPr lang="ru-RU" sz="200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be the input table</a:t>
            </a:r>
            <a:r>
              <a:rPr lang="ru-RU" sz="200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Let dp</a:t>
            </a:r>
            <a:r>
              <a:rPr lang="ru-RU" sz="2000" dirty="0">
                <a:effectLst/>
                <a:latin typeface="Times New Roman" panose="02020603050405020304" pitchFamily="18" charset="0"/>
                <a:ea typeface="Times New Roman" panose="02020603050405020304" pitchFamily="18" charset="0"/>
              </a:rPr>
              <a:t>[</a:t>
            </a:r>
            <a:r>
              <a:rPr lang="en-US" sz="2000" i="1" dirty="0">
                <a:effectLst/>
                <a:latin typeface="Times New Roman" panose="02020603050405020304" pitchFamily="18" charset="0"/>
                <a:ea typeface="Times New Roman" panose="02020603050405020304" pitchFamily="18" charset="0"/>
              </a:rPr>
              <a:t>i</a:t>
            </a:r>
            <a:r>
              <a:rPr lang="ru-RU" sz="2000" dirty="0">
                <a:effectLst/>
                <a:latin typeface="Times New Roman" panose="02020603050405020304" pitchFamily="18" charset="0"/>
                <a:ea typeface="Times New Roman" panose="02020603050405020304" pitchFamily="18" charset="0"/>
              </a:rPr>
              <a:t>][</a:t>
            </a:r>
            <a:r>
              <a:rPr lang="en-US" sz="2000" i="1" dirty="0">
                <a:effectLst/>
                <a:latin typeface="Times New Roman" panose="02020603050405020304" pitchFamily="18" charset="0"/>
                <a:ea typeface="Times New Roman" panose="02020603050405020304" pitchFamily="18" charset="0"/>
              </a:rPr>
              <a:t>j</a:t>
            </a:r>
            <a:r>
              <a:rPr lang="ru-RU" sz="200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stores the maximum sum of numbers on the way from any cell of the first line to cell </a:t>
            </a:r>
            <a:r>
              <a:rPr lang="ru-RU" sz="2000" dirty="0">
                <a:effectLst/>
                <a:latin typeface="Times New Roman" panose="02020603050405020304" pitchFamily="18" charset="0"/>
                <a:ea typeface="Times New Roman" panose="02020603050405020304" pitchFamily="18" charset="0"/>
              </a:rPr>
              <a:t>(</a:t>
            </a:r>
            <a:r>
              <a:rPr lang="en-US" sz="2000" i="1" dirty="0">
                <a:effectLst/>
                <a:latin typeface="Times New Roman" panose="02020603050405020304" pitchFamily="18" charset="0"/>
                <a:ea typeface="Times New Roman" panose="02020603050405020304" pitchFamily="18" charset="0"/>
              </a:rPr>
              <a:t>i</a:t>
            </a:r>
            <a:r>
              <a:rPr lang="ru-RU" sz="2000" dirty="0">
                <a:effectLst/>
                <a:latin typeface="Times New Roman" panose="02020603050405020304" pitchFamily="18" charset="0"/>
                <a:ea typeface="Times New Roman" panose="02020603050405020304" pitchFamily="18" charset="0"/>
              </a:rPr>
              <a:t>,</a:t>
            </a:r>
            <a:r>
              <a:rPr lang="en-US" sz="2000" dirty="0">
                <a:effectLst/>
                <a:latin typeface="Times New Roman" panose="02020603050405020304" pitchFamily="18" charset="0"/>
                <a:ea typeface="Times New Roman" panose="02020603050405020304" pitchFamily="18" charset="0"/>
              </a:rPr>
              <a:t> </a:t>
            </a:r>
            <a:r>
              <a:rPr lang="en-US" sz="2000" i="1" dirty="0">
                <a:effectLst/>
                <a:latin typeface="Times New Roman" panose="02020603050405020304" pitchFamily="18" charset="0"/>
                <a:ea typeface="Times New Roman" panose="02020603050405020304" pitchFamily="18" charset="0"/>
              </a:rPr>
              <a:t>j</a:t>
            </a:r>
            <a:r>
              <a:rPr lang="ru-RU" sz="2000" dirty="0">
                <a:effectLst/>
                <a:latin typeface="Times New Roman" panose="02020603050405020304" pitchFamily="18" charset="0"/>
                <a:ea typeface="Times New Roman" panose="02020603050405020304" pitchFamily="18" charset="0"/>
              </a:rPr>
              <a:t>). </a:t>
            </a:r>
            <a:r>
              <a:rPr lang="en-US" sz="2000" dirty="0">
                <a:effectLst/>
                <a:latin typeface="Times New Roman" panose="02020603050405020304" pitchFamily="18" charset="0"/>
                <a:ea typeface="Times New Roman" panose="02020603050405020304" pitchFamily="18" charset="0"/>
              </a:rPr>
              <a:t>Then</a:t>
            </a:r>
            <a:endParaRPr lang="ru-RU" sz="2000" dirty="0">
              <a:effectLst/>
              <a:latin typeface="Times New Roman" panose="02020603050405020304" pitchFamily="18" charset="0"/>
              <a:ea typeface="Times New Roman" panose="02020603050405020304" pitchFamily="18" charset="0"/>
            </a:endParaRPr>
          </a:p>
          <a:p>
            <a:pPr algn="ctr">
              <a:lnSpc>
                <a:spcPct val="100000"/>
              </a:lnSpc>
              <a:spcBef>
                <a:spcPts val="0"/>
              </a:spcBef>
            </a:pPr>
            <a:r>
              <a:rPr lang="en-US" sz="2000" dirty="0">
                <a:effectLst/>
                <a:latin typeface="Times New Roman" panose="02020603050405020304" pitchFamily="18" charset="0"/>
                <a:ea typeface="Times New Roman" panose="02020603050405020304" pitchFamily="18" charset="0"/>
              </a:rPr>
              <a:t>dp[</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a:t>
            </a:r>
            <a:r>
              <a:rPr lang="en-US" sz="2000" i="1" dirty="0">
                <a:effectLst/>
                <a:latin typeface="Times New Roman" panose="02020603050405020304" pitchFamily="18" charset="0"/>
                <a:ea typeface="Times New Roman" panose="02020603050405020304" pitchFamily="18" charset="0"/>
              </a:rPr>
              <a:t>j</a:t>
            </a:r>
            <a:r>
              <a:rPr lang="en-US" sz="2000" dirty="0">
                <a:effectLst/>
                <a:latin typeface="Times New Roman" panose="02020603050405020304" pitchFamily="18" charset="0"/>
                <a:ea typeface="Times New Roman" panose="02020603050405020304" pitchFamily="18" charset="0"/>
              </a:rPr>
              <a:t>] = max(dp[</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 1][</a:t>
            </a:r>
            <a:r>
              <a:rPr lang="en-US" sz="2000" i="1" dirty="0">
                <a:effectLst/>
                <a:latin typeface="Times New Roman" panose="02020603050405020304" pitchFamily="18" charset="0"/>
                <a:ea typeface="Times New Roman" panose="02020603050405020304" pitchFamily="18" charset="0"/>
              </a:rPr>
              <a:t>j</a:t>
            </a:r>
            <a:r>
              <a:rPr lang="en-US" sz="2000" dirty="0">
                <a:effectLst/>
                <a:latin typeface="Times New Roman" panose="02020603050405020304" pitchFamily="18" charset="0"/>
                <a:ea typeface="Times New Roman" panose="02020603050405020304" pitchFamily="18" charset="0"/>
              </a:rPr>
              <a:t> – 1], dp[</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 1][</a:t>
            </a:r>
            <a:r>
              <a:rPr lang="en-US" sz="2000" i="1" dirty="0">
                <a:effectLst/>
                <a:latin typeface="Times New Roman" panose="02020603050405020304" pitchFamily="18" charset="0"/>
                <a:ea typeface="Times New Roman" panose="02020603050405020304" pitchFamily="18" charset="0"/>
              </a:rPr>
              <a:t>j</a:t>
            </a:r>
            <a:r>
              <a:rPr lang="en-US" sz="2000" dirty="0">
                <a:effectLst/>
                <a:latin typeface="Times New Roman" panose="02020603050405020304" pitchFamily="18" charset="0"/>
                <a:ea typeface="Times New Roman" panose="02020603050405020304" pitchFamily="18" charset="0"/>
              </a:rPr>
              <a:t>], dp[</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 1][</a:t>
            </a:r>
            <a:r>
              <a:rPr lang="en-US" sz="2000" i="1" dirty="0">
                <a:effectLst/>
                <a:latin typeface="Times New Roman" panose="02020603050405020304" pitchFamily="18" charset="0"/>
                <a:ea typeface="Times New Roman" panose="02020603050405020304" pitchFamily="18" charset="0"/>
              </a:rPr>
              <a:t>j</a:t>
            </a:r>
            <a:r>
              <a:rPr lang="en-US" sz="2000" dirty="0">
                <a:effectLst/>
                <a:latin typeface="Times New Roman" panose="02020603050405020304" pitchFamily="18" charset="0"/>
                <a:ea typeface="Times New Roman" panose="02020603050405020304" pitchFamily="18" charset="0"/>
              </a:rPr>
              <a:t> + 1]) + a[</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a:t>
            </a:r>
            <a:r>
              <a:rPr lang="en-US" sz="2000" i="1" dirty="0">
                <a:effectLst/>
                <a:latin typeface="Times New Roman" panose="02020603050405020304" pitchFamily="18" charset="0"/>
                <a:ea typeface="Times New Roman" panose="02020603050405020304" pitchFamily="18" charset="0"/>
              </a:rPr>
              <a:t>j</a:t>
            </a:r>
            <a:r>
              <a:rPr lang="en-US" sz="2000" dirty="0">
                <a:effectLst/>
                <a:latin typeface="Times New Roman" panose="02020603050405020304" pitchFamily="18"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p:txBody>
      </p:sp>
      <p:graphicFrame>
        <p:nvGraphicFramePr>
          <p:cNvPr id="3" name="Объект 2">
            <a:extLst>
              <a:ext uri="{FF2B5EF4-FFF2-40B4-BE49-F238E27FC236}">
                <a16:creationId xmlns:a16="http://schemas.microsoft.com/office/drawing/2014/main" id="{19FAE188-F313-40F0-8483-72E20508E1EB}"/>
              </a:ext>
            </a:extLst>
          </p:cNvPr>
          <p:cNvGraphicFramePr>
            <a:graphicFrameLocks noChangeAspect="1"/>
          </p:cNvGraphicFramePr>
          <p:nvPr>
            <p:extLst>
              <p:ext uri="{D42A27DB-BD31-4B8C-83A1-F6EECF244321}">
                <p14:modId xmlns:p14="http://schemas.microsoft.com/office/powerpoint/2010/main" val="3610133080"/>
              </p:ext>
            </p:extLst>
          </p:nvPr>
        </p:nvGraphicFramePr>
        <p:xfrm>
          <a:off x="1197919" y="2281558"/>
          <a:ext cx="3109518" cy="1455820"/>
        </p:xfrm>
        <a:graphic>
          <a:graphicData uri="http://schemas.openxmlformats.org/presentationml/2006/ole">
            <mc:AlternateContent xmlns:mc="http://schemas.openxmlformats.org/markup-compatibility/2006">
              <mc:Choice xmlns:v="urn:schemas-microsoft-com:vml" Requires="v">
                <p:oleObj name="Visio" r:id="rId3" imgW="2098804" imgH="983027" progId="Visio.Drawing.11">
                  <p:embed/>
                </p:oleObj>
              </mc:Choice>
              <mc:Fallback>
                <p:oleObj name="Visio" r:id="rId3" imgW="2098804" imgH="983027"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7919" y="2281558"/>
                        <a:ext cx="3109518" cy="1455820"/>
                      </a:xfrm>
                      <a:prstGeom prst="rect">
                        <a:avLst/>
                      </a:prstGeom>
                      <a:noFill/>
                    </p:spPr>
                  </p:pic>
                </p:oleObj>
              </mc:Fallback>
            </mc:AlternateContent>
          </a:graphicData>
        </a:graphic>
      </p:graphicFrame>
      <p:sp>
        <p:nvSpPr>
          <p:cNvPr id="9" name="TextBox 8">
            <a:extLst>
              <a:ext uri="{FF2B5EF4-FFF2-40B4-BE49-F238E27FC236}">
                <a16:creationId xmlns:a16="http://schemas.microsoft.com/office/drawing/2014/main" id="{72EC66FE-ABEF-4627-9668-C7785284B562}"/>
              </a:ext>
            </a:extLst>
          </p:cNvPr>
          <p:cNvSpPr txBox="1"/>
          <p:nvPr/>
        </p:nvSpPr>
        <p:spPr>
          <a:xfrm>
            <a:off x="1439848" y="4576442"/>
            <a:ext cx="9779266" cy="2246769"/>
          </a:xfrm>
          <a:prstGeom prst="rect">
            <a:avLst/>
          </a:prstGeom>
          <a:noFill/>
        </p:spPr>
        <p:txBody>
          <a:bodyPr wrap="square">
            <a:spAutoFit/>
          </a:bodyPr>
          <a:lstStyle/>
          <a:p>
            <a:pPr algn="just"/>
            <a:r>
              <a:rPr lang="en-US" sz="2000" dirty="0">
                <a:effectLst/>
                <a:latin typeface="Times New Roman" panose="02020603050405020304" pitchFamily="18" charset="0"/>
                <a:ea typeface="Times New Roman" panose="02020603050405020304" pitchFamily="18" charset="0"/>
              </a:rPr>
              <a:t>For the correct calculation of the values of the first and last columns, one should set</a:t>
            </a:r>
          </a:p>
          <a:p>
            <a:pPr algn="ctr"/>
            <a:r>
              <a:rPr lang="en-US" sz="2000" dirty="0">
                <a:effectLst/>
                <a:latin typeface="Times New Roman" panose="02020603050405020304" pitchFamily="18" charset="0"/>
                <a:ea typeface="Times New Roman" panose="02020603050405020304" pitchFamily="18" charset="0"/>
              </a:rPr>
              <a:t>dp[</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][0] = dp[</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a:t>
            </a:r>
            <a:r>
              <a:rPr lang="en-US" sz="2000" i="1" dirty="0">
                <a:effectLst/>
                <a:latin typeface="Times New Roman" panose="02020603050405020304" pitchFamily="18" charset="0"/>
                <a:ea typeface="Times New Roman" panose="02020603050405020304" pitchFamily="18" charset="0"/>
              </a:rPr>
              <a:t>m</a:t>
            </a:r>
            <a:r>
              <a:rPr lang="en-US" sz="2000" dirty="0">
                <a:effectLst/>
                <a:latin typeface="Times New Roman" panose="02020603050405020304" pitchFamily="18" charset="0"/>
                <a:ea typeface="Times New Roman" panose="02020603050405020304" pitchFamily="18" charset="0"/>
              </a:rPr>
              <a:t> + 1] = -∞</a:t>
            </a:r>
          </a:p>
          <a:p>
            <a:pPr algn="just"/>
            <a:endParaRPr lang="en-US" sz="2000" dirty="0">
              <a:effectLst/>
              <a:latin typeface="Times New Roman" panose="02020603050405020304" pitchFamily="18" charset="0"/>
              <a:ea typeface="Times New Roman" panose="02020603050405020304" pitchFamily="18" charset="0"/>
            </a:endParaRPr>
          </a:p>
          <a:p>
            <a:pPr algn="just"/>
            <a:r>
              <a:rPr lang="en-US" sz="2000" dirty="0">
                <a:effectLst/>
                <a:latin typeface="Times New Roman" panose="02020603050405020304" pitchFamily="18" charset="0"/>
                <a:ea typeface="Times New Roman" panose="02020603050405020304" pitchFamily="18" charset="0"/>
              </a:rPr>
              <a:t>The first row of the dp array is initialized with the values of the first row of the table а:</a:t>
            </a:r>
          </a:p>
          <a:p>
            <a:pPr algn="ctr"/>
            <a:r>
              <a:rPr lang="en-US" sz="2000" dirty="0">
                <a:effectLst/>
                <a:latin typeface="Times New Roman" panose="02020603050405020304" pitchFamily="18" charset="0"/>
                <a:ea typeface="Times New Roman" panose="02020603050405020304" pitchFamily="18" charset="0"/>
              </a:rPr>
              <a:t>dp[1][</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 a[1][</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1 ≤ </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 </a:t>
            </a:r>
            <a:r>
              <a:rPr lang="en-US" sz="2000" i="1" dirty="0">
                <a:effectLst/>
                <a:latin typeface="Times New Roman" panose="02020603050405020304" pitchFamily="18" charset="0"/>
                <a:ea typeface="Times New Roman" panose="02020603050405020304" pitchFamily="18" charset="0"/>
              </a:rPr>
              <a:t>m</a:t>
            </a:r>
            <a:endParaRPr lang="en-US" sz="2000" dirty="0">
              <a:effectLst/>
              <a:latin typeface="Times New Roman" panose="02020603050405020304" pitchFamily="18" charset="0"/>
              <a:ea typeface="Times New Roman" panose="02020603050405020304" pitchFamily="18" charset="0"/>
            </a:endParaRPr>
          </a:p>
          <a:p>
            <a:pPr algn="just"/>
            <a:endParaRPr lang="en-US" sz="2000" dirty="0">
              <a:effectLst/>
              <a:latin typeface="Times New Roman" panose="02020603050405020304" pitchFamily="18" charset="0"/>
              <a:ea typeface="Times New Roman" panose="02020603050405020304" pitchFamily="18" charset="0"/>
            </a:endParaRPr>
          </a:p>
          <a:p>
            <a:pPr algn="just"/>
            <a:r>
              <a:rPr lang="en-US" sz="2000" dirty="0">
                <a:effectLst/>
                <a:latin typeface="Times New Roman" panose="02020603050405020304" pitchFamily="18" charset="0"/>
                <a:ea typeface="Times New Roman" panose="02020603050405020304" pitchFamily="18" charset="0"/>
              </a:rPr>
              <a:t>The answer to the problem will be the maximum number in the last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-th) row of the dp table.</a:t>
            </a:r>
          </a:p>
        </p:txBody>
      </p:sp>
      <p:graphicFrame>
        <p:nvGraphicFramePr>
          <p:cNvPr id="11" name="Объект 10">
            <a:extLst>
              <a:ext uri="{FF2B5EF4-FFF2-40B4-BE49-F238E27FC236}">
                <a16:creationId xmlns:a16="http://schemas.microsoft.com/office/drawing/2014/main" id="{562E863D-77EC-4C1A-966E-8CAAC62D1610}"/>
              </a:ext>
            </a:extLst>
          </p:cNvPr>
          <p:cNvGraphicFramePr>
            <a:graphicFrameLocks noChangeAspect="1"/>
          </p:cNvGraphicFramePr>
          <p:nvPr>
            <p:extLst>
              <p:ext uri="{D42A27DB-BD31-4B8C-83A1-F6EECF244321}">
                <p14:modId xmlns:p14="http://schemas.microsoft.com/office/powerpoint/2010/main" val="3946141659"/>
              </p:ext>
            </p:extLst>
          </p:nvPr>
        </p:nvGraphicFramePr>
        <p:xfrm>
          <a:off x="5955304" y="1973180"/>
          <a:ext cx="5263810" cy="2666264"/>
        </p:xfrm>
        <a:graphic>
          <a:graphicData uri="http://schemas.openxmlformats.org/presentationml/2006/ole">
            <mc:AlternateContent xmlns:mc="http://schemas.openxmlformats.org/markup-compatibility/2006">
              <mc:Choice xmlns:v="urn:schemas-microsoft-com:vml" Requires="v">
                <p:oleObj name="Visio" r:id="rId5" imgW="3646904" imgH="1846899" progId="Visio.Drawing.11">
                  <p:embed/>
                </p:oleObj>
              </mc:Choice>
              <mc:Fallback>
                <p:oleObj name="Visio" r:id="rId5" imgW="3646904" imgH="1846899" progId="Visio.Drawing.11">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55304" y="1973180"/>
                        <a:ext cx="5263810" cy="2666264"/>
                      </a:xfrm>
                      <a:prstGeom prst="rect">
                        <a:avLst/>
                      </a:prstGeom>
                      <a:noFill/>
                    </p:spPr>
                  </p:pic>
                </p:oleObj>
              </mc:Fallback>
            </mc:AlternateContent>
          </a:graphicData>
        </a:graphic>
      </p:graphicFrame>
    </p:spTree>
    <p:extLst>
      <p:ext uri="{BB962C8B-B14F-4D97-AF65-F5344CB8AC3E}">
        <p14:creationId xmlns:p14="http://schemas.microsoft.com/office/powerpoint/2010/main" val="1969113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alpha val="35000"/>
          </a:schemeClr>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C5278130-DFE0-457B-8698-88DF69019D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6" name="Rectangle 15">
            <a:extLst>
              <a:ext uri="{FF2B5EF4-FFF2-40B4-BE49-F238E27FC236}">
                <a16:creationId xmlns:a16="http://schemas.microsoft.com/office/drawing/2014/main" id="{2F99531B-1681-4D6E-BECB-18325B33A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Rectangle 12">
            <a:extLst>
              <a:ext uri="{FF2B5EF4-FFF2-40B4-BE49-F238E27FC236}">
                <a16:creationId xmlns:a16="http://schemas.microsoft.com/office/drawing/2014/main" id="{20344094-430A-400B-804B-910E696A1A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709375"/>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53C67DF-7782-4E57-AB9B-F1B4811AD8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543451" y="1248213"/>
            <a:ext cx="5413238" cy="4326335"/>
          </a:xfrm>
          <a:prstGeom prst="rect">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285F09-CCB3-597C-0EAB-29BA3B0AEAA2}"/>
              </a:ext>
            </a:extLst>
          </p:cNvPr>
          <p:cNvSpPr>
            <a:spLocks noGrp="1"/>
          </p:cNvSpPr>
          <p:nvPr>
            <p:ph type="title"/>
          </p:nvPr>
        </p:nvSpPr>
        <p:spPr>
          <a:xfrm>
            <a:off x="504967" y="675564"/>
            <a:ext cx="3609833" cy="5204085"/>
          </a:xfrm>
        </p:spPr>
        <p:txBody>
          <a:bodyPr>
            <a:normAutofit/>
          </a:bodyPr>
          <a:lstStyle/>
          <a:p>
            <a:r>
              <a:rPr lang="en-US"/>
              <a:t>DP Approaches</a:t>
            </a:r>
            <a:endParaRPr lang="en-US" dirty="0"/>
          </a:p>
        </p:txBody>
      </p:sp>
      <p:cxnSp>
        <p:nvCxnSpPr>
          <p:cNvPr id="17" name="Straight Connector 16">
            <a:extLst>
              <a:ext uri="{FF2B5EF4-FFF2-40B4-BE49-F238E27FC236}">
                <a16:creationId xmlns:a16="http://schemas.microsoft.com/office/drawing/2014/main" id="{B03A5AE3-BD30-455C-842B-7626C8BEF0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DBECAA5-1F2D-470D-875C-8F2C2CA3E5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18001"/>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18" name="Content Placeholder 2">
            <a:extLst>
              <a:ext uri="{FF2B5EF4-FFF2-40B4-BE49-F238E27FC236}">
                <a16:creationId xmlns:a16="http://schemas.microsoft.com/office/drawing/2014/main" id="{944A3ACD-8B8B-1647-53ED-05760101A0CA}"/>
              </a:ext>
            </a:extLst>
          </p:cNvPr>
          <p:cNvGraphicFramePr>
            <a:graphicFrameLocks noGrp="1"/>
          </p:cNvGraphicFramePr>
          <p:nvPr>
            <p:ph idx="1"/>
            <p:extLst>
              <p:ext uri="{D42A27DB-BD31-4B8C-83A1-F6EECF244321}">
                <p14:modId xmlns:p14="http://schemas.microsoft.com/office/powerpoint/2010/main" val="3421847345"/>
              </p:ext>
            </p:extLst>
          </p:nvPr>
        </p:nvGraphicFramePr>
        <p:xfrm>
          <a:off x="4776730" y="819369"/>
          <a:ext cx="6589260" cy="52439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48430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9180DE06-7362-4888-AADA-7AADD57AC4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59B7BE-E2D2-9155-C373-C496E02A51E3}"/>
              </a:ext>
            </a:extLst>
          </p:cNvPr>
          <p:cNvSpPr>
            <a:spLocks noGrp="1"/>
          </p:cNvSpPr>
          <p:nvPr>
            <p:ph type="title"/>
          </p:nvPr>
        </p:nvSpPr>
        <p:spPr>
          <a:xfrm>
            <a:off x="7331384" y="679730"/>
            <a:ext cx="4171994" cy="3932729"/>
          </a:xfrm>
        </p:spPr>
        <p:txBody>
          <a:bodyPr vert="horz" lIns="91440" tIns="45720" rIns="91440" bIns="45720" rtlCol="0" anchor="b">
            <a:normAutofit/>
          </a:bodyPr>
          <a:lstStyle/>
          <a:p>
            <a:r>
              <a:rPr lang="en-US" sz="5600" kern="1200">
                <a:solidFill>
                  <a:schemeClr val="tx1"/>
                </a:solidFill>
                <a:latin typeface="+mj-lt"/>
                <a:ea typeface="+mj-ea"/>
                <a:cs typeface="+mj-cs"/>
              </a:rPr>
              <a:t>Dynamic Programming</a:t>
            </a:r>
          </a:p>
        </p:txBody>
      </p:sp>
      <p:grpSp>
        <p:nvGrpSpPr>
          <p:cNvPr id="2059" name="Group 2058">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2218698" y="2733627"/>
            <a:ext cx="1340409" cy="5777807"/>
            <a:chOff x="329184" y="2"/>
            <a:chExt cx="524256" cy="5777807"/>
          </a:xfrm>
        </p:grpSpPr>
        <p:cxnSp>
          <p:nvCxnSpPr>
            <p:cNvPr id="2060" name="Straight Connector 2059">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061" name="Rectangle 2060">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2"/>
              <a:ext cx="524256" cy="566677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63" name="Rectangle 2062">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23" y="372533"/>
            <a:ext cx="6116779" cy="606872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a:extLst>
              <a:ext uri="{FF2B5EF4-FFF2-40B4-BE49-F238E27FC236}">
                <a16:creationId xmlns:a16="http://schemas.microsoft.com/office/drawing/2014/main" id="{5D90C091-DEF4-FB94-973E-9B328D02919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42597" y="624585"/>
            <a:ext cx="5608830" cy="5608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4512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60FFC8-046A-F4EF-5DFC-1E23E08E6E4D}"/>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300" kern="1200">
                <a:solidFill>
                  <a:srgbClr val="FFFFFF"/>
                </a:solidFill>
                <a:latin typeface="+mj-lt"/>
                <a:ea typeface="+mj-ea"/>
                <a:cs typeface="+mj-cs"/>
              </a:rPr>
              <a:t>Dynamic Programming</a:t>
            </a:r>
          </a:p>
        </p:txBody>
      </p:sp>
      <p:pic>
        <p:nvPicPr>
          <p:cNvPr id="3074" name="Picture 2">
            <a:extLst>
              <a:ext uri="{FF2B5EF4-FFF2-40B4-BE49-F238E27FC236}">
                <a16:creationId xmlns:a16="http://schemas.microsoft.com/office/drawing/2014/main" id="{495E78FB-D27C-CCC0-71B9-1994B891F05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777316" y="893549"/>
            <a:ext cx="6780700" cy="5068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7795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2E05B54D-EB07-4A04-9E6A-1151DFA8E89B}"/>
              </a:ext>
            </a:extLst>
          </p:cNvPr>
          <p:cNvSpPr txBox="1">
            <a:spLocks/>
          </p:cNvSpPr>
          <p:nvPr/>
        </p:nvSpPr>
        <p:spPr>
          <a:xfrm>
            <a:off x="1423332" y="309609"/>
            <a:ext cx="9144000" cy="390177"/>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solidFill>
                  <a:srgbClr val="0000FF"/>
                </a:solidFill>
                <a:latin typeface="Times New Roman" panose="02020603050405020304" pitchFamily="18" charset="0"/>
                <a:ea typeface="Times New Roman" panose="02020603050405020304" pitchFamily="18" charset="0"/>
              </a:rPr>
              <a:t>E-OLYMP </a:t>
            </a:r>
            <a:r>
              <a:rPr lang="en-US" sz="2400" b="1" u="sng" dirty="0">
                <a:solidFill>
                  <a:srgbClr val="0000FF"/>
                </a:solidFill>
                <a:latin typeface="Times New Roman" panose="02020603050405020304" pitchFamily="18" charset="0"/>
                <a:ea typeface="Times New Roman" panose="02020603050405020304" pitchFamily="18" charset="0"/>
                <a:hlinkClick r:id="rId2"/>
              </a:rPr>
              <a:t>1560. Decreasing number</a:t>
            </a:r>
            <a:endParaRPr lang="ru-RU" sz="7200" b="1" dirty="0">
              <a:latin typeface="Times New Roman" panose="02020603050405020304" pitchFamily="18" charset="0"/>
              <a:cs typeface="Times New Roman" panose="02020603050405020304" pitchFamily="18" charset="0"/>
            </a:endParaRPr>
          </a:p>
        </p:txBody>
      </p:sp>
      <p:sp>
        <p:nvSpPr>
          <p:cNvPr id="5" name="Подзаголовок 2">
            <a:extLst>
              <a:ext uri="{FF2B5EF4-FFF2-40B4-BE49-F238E27FC236}">
                <a16:creationId xmlns:a16="http://schemas.microsoft.com/office/drawing/2014/main" id="{7206AC9D-F3A4-49BB-9C9F-782DC0E2C0B7}"/>
              </a:ext>
            </a:extLst>
          </p:cNvPr>
          <p:cNvSpPr txBox="1">
            <a:spLocks/>
          </p:cNvSpPr>
          <p:nvPr/>
        </p:nvSpPr>
        <p:spPr>
          <a:xfrm>
            <a:off x="844010" y="825738"/>
            <a:ext cx="10852715" cy="26032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indent="342900"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There are three types of operations you can perform on an integer:</a:t>
            </a:r>
            <a:endParaRPr lang="ru-RU" sz="2000" dirty="0">
              <a:effectLst/>
              <a:latin typeface="Times New Roman" panose="02020603050405020304" pitchFamily="18" charset="0"/>
              <a:ea typeface="Times New Roman" panose="02020603050405020304" pitchFamily="18" charset="0"/>
            </a:endParaRPr>
          </a:p>
          <a:p>
            <a:pPr marL="342900" lvl="0" indent="-342900" algn="just">
              <a:lnSpc>
                <a:spcPct val="100000"/>
              </a:lnSpc>
              <a:spcBef>
                <a:spcPts val="0"/>
              </a:spcBef>
              <a:buFont typeface="+mj-lt"/>
              <a:buAutoNum type="arabicPeriod"/>
              <a:tabLst>
                <a:tab pos="800100" algn="l"/>
              </a:tabLst>
            </a:pPr>
            <a:r>
              <a:rPr lang="en-US" sz="2000" dirty="0">
                <a:effectLst/>
                <a:latin typeface="Times New Roman" panose="02020603050405020304" pitchFamily="18" charset="0"/>
                <a:ea typeface="Times New Roman" panose="02020603050405020304" pitchFamily="18" charset="0"/>
              </a:rPr>
              <a:t>If it’s divisible by 3, divide it by 3;</a:t>
            </a:r>
            <a:endParaRPr lang="ru-RU" sz="2000" dirty="0">
              <a:effectLst/>
              <a:latin typeface="Times New Roman" panose="02020603050405020304" pitchFamily="18" charset="0"/>
              <a:ea typeface="Times New Roman" panose="02020603050405020304" pitchFamily="18" charset="0"/>
            </a:endParaRPr>
          </a:p>
          <a:p>
            <a:pPr marL="342900" lvl="0" indent="-342900" algn="just">
              <a:lnSpc>
                <a:spcPct val="100000"/>
              </a:lnSpc>
              <a:spcBef>
                <a:spcPts val="0"/>
              </a:spcBef>
              <a:buFont typeface="+mj-lt"/>
              <a:buAutoNum type="arabicPeriod"/>
              <a:tabLst>
                <a:tab pos="800100" algn="l"/>
              </a:tabLst>
            </a:pPr>
            <a:r>
              <a:rPr lang="en-US" sz="2000" dirty="0">
                <a:effectLst/>
                <a:latin typeface="Times New Roman" panose="02020603050405020304" pitchFamily="18" charset="0"/>
                <a:ea typeface="Times New Roman" panose="02020603050405020304" pitchFamily="18" charset="0"/>
              </a:rPr>
              <a:t>If it’s divisible by 2, divide it by 2;</a:t>
            </a:r>
            <a:endParaRPr lang="ru-RU" sz="2000" dirty="0">
              <a:effectLst/>
              <a:latin typeface="Times New Roman" panose="02020603050405020304" pitchFamily="18" charset="0"/>
              <a:ea typeface="Times New Roman" panose="02020603050405020304" pitchFamily="18" charset="0"/>
            </a:endParaRPr>
          </a:p>
          <a:p>
            <a:pPr marL="342900" lvl="0" indent="-342900" algn="just">
              <a:lnSpc>
                <a:spcPct val="100000"/>
              </a:lnSpc>
              <a:spcBef>
                <a:spcPts val="0"/>
              </a:spcBef>
              <a:buFont typeface="+mj-lt"/>
              <a:buAutoNum type="arabicPeriod"/>
              <a:tabLst>
                <a:tab pos="800100" algn="l"/>
              </a:tabLst>
            </a:pPr>
            <a:r>
              <a:rPr lang="en-US" sz="2000" dirty="0">
                <a:effectLst/>
                <a:latin typeface="Times New Roman" panose="02020603050405020304" pitchFamily="18" charset="0"/>
                <a:ea typeface="Times New Roman" panose="02020603050405020304" pitchFamily="18" charset="0"/>
              </a:rPr>
              <a:t>Subtract 1.</a:t>
            </a:r>
            <a:endParaRPr lang="ru-RU" sz="2000" dirty="0">
              <a:effectLst/>
              <a:latin typeface="Times New Roman" panose="02020603050405020304" pitchFamily="18" charset="0"/>
              <a:ea typeface="Times New Roman" panose="02020603050405020304" pitchFamily="18" charset="0"/>
            </a:endParaRPr>
          </a:p>
          <a:p>
            <a:pPr indent="342900"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Given a positive integer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find the minimal number of operations needed to produce the number 1.</a:t>
            </a:r>
            <a:endParaRPr lang="ru-RU" sz="2000" dirty="0">
              <a:effectLst/>
              <a:latin typeface="Times New Roman" panose="02020603050405020304" pitchFamily="18" charset="0"/>
              <a:ea typeface="Times New Roman" panose="02020603050405020304" pitchFamily="18" charset="0"/>
            </a:endParaRPr>
          </a:p>
          <a:p>
            <a:pPr indent="342900"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 </a:t>
            </a:r>
            <a:endParaRPr lang="ru-RU" sz="2000" dirty="0">
              <a:effectLst/>
              <a:latin typeface="Times New Roman" panose="02020603050405020304" pitchFamily="18" charset="0"/>
              <a:ea typeface="Times New Roman" panose="02020603050405020304" pitchFamily="18" charset="0"/>
            </a:endParaRPr>
          </a:p>
          <a:p>
            <a:pPr indent="342900" algn="just">
              <a:lnSpc>
                <a:spcPct val="100000"/>
              </a:lnSpc>
              <a:spcBef>
                <a:spcPts val="0"/>
              </a:spcBef>
            </a:pPr>
            <a:r>
              <a:rPr lang="en-US" sz="2000" b="1" dirty="0">
                <a:effectLst/>
                <a:latin typeface="Times New Roman" panose="02020603050405020304" pitchFamily="18" charset="0"/>
                <a:ea typeface="Times New Roman" panose="02020603050405020304" pitchFamily="18" charset="0"/>
              </a:rPr>
              <a:t>Input.</a:t>
            </a:r>
            <a:r>
              <a:rPr lang="en-US" sz="2000" dirty="0">
                <a:effectLst/>
                <a:latin typeface="Times New Roman" panose="02020603050405020304" pitchFamily="18" charset="0"/>
                <a:ea typeface="Times New Roman" panose="02020603050405020304" pitchFamily="18" charset="0"/>
              </a:rPr>
              <a:t> Each line contains the positive integer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(1 ≤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 10</a:t>
            </a:r>
            <a:r>
              <a:rPr lang="en-US" sz="2000" baseline="30000" dirty="0">
                <a:effectLst/>
                <a:latin typeface="Times New Roman" panose="02020603050405020304" pitchFamily="18" charset="0"/>
                <a:ea typeface="Times New Roman" panose="02020603050405020304" pitchFamily="18" charset="0"/>
              </a:rPr>
              <a:t>6</a:t>
            </a:r>
            <a:r>
              <a:rPr lang="en-US" sz="2000" dirty="0">
                <a:effectLst/>
                <a:latin typeface="Times New Roman" panose="02020603050405020304" pitchFamily="18"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a:p>
            <a:pPr indent="342900" algn="just">
              <a:lnSpc>
                <a:spcPct val="100000"/>
              </a:lnSpc>
              <a:spcBef>
                <a:spcPts val="0"/>
              </a:spcBef>
            </a:pPr>
            <a:r>
              <a:rPr lang="en-US" sz="2000" b="1" dirty="0">
                <a:effectLst/>
                <a:latin typeface="Times New Roman" panose="02020603050405020304" pitchFamily="18" charset="0"/>
                <a:ea typeface="Times New Roman" panose="02020603050405020304" pitchFamily="18" charset="0"/>
              </a:rPr>
              <a:t>Output.</a:t>
            </a:r>
            <a:r>
              <a:rPr lang="en-US" sz="2000" dirty="0">
                <a:effectLst/>
                <a:latin typeface="Times New Roman" panose="02020603050405020304" pitchFamily="18" charset="0"/>
                <a:ea typeface="Times New Roman" panose="02020603050405020304" pitchFamily="18" charset="0"/>
              </a:rPr>
              <a:t> For each value of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print in a separate line the minimal number of operations needed to produce the number 1.</a:t>
            </a:r>
            <a:endParaRPr lang="ru-RU" sz="2000" dirty="0">
              <a:effectLst/>
              <a:latin typeface="Times New Roman" panose="02020603050405020304" pitchFamily="18" charset="0"/>
              <a:ea typeface="Times New Roman" panose="02020603050405020304" pitchFamily="18" charset="0"/>
            </a:endParaRPr>
          </a:p>
        </p:txBody>
      </p:sp>
      <p:sp>
        <p:nvSpPr>
          <p:cNvPr id="6" name="Подзаголовок 2">
            <a:extLst>
              <a:ext uri="{FF2B5EF4-FFF2-40B4-BE49-F238E27FC236}">
                <a16:creationId xmlns:a16="http://schemas.microsoft.com/office/drawing/2014/main" id="{D70FFF75-774C-4084-A504-43B1E225ADAF}"/>
              </a:ext>
            </a:extLst>
          </p:cNvPr>
          <p:cNvSpPr txBox="1">
            <a:spLocks/>
          </p:cNvSpPr>
          <p:nvPr/>
        </p:nvSpPr>
        <p:spPr>
          <a:xfrm>
            <a:off x="1187958" y="3655620"/>
            <a:ext cx="2053194" cy="1629444"/>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b="1" dirty="0">
                <a:latin typeface="Times New Roman CYR" panose="02020603050405020304" pitchFamily="18" charset="0"/>
                <a:ea typeface="Times New Roman" panose="02020603050405020304" pitchFamily="18" charset="0"/>
                <a:cs typeface="Times New Roman" panose="02020603050405020304" pitchFamily="18" charset="0"/>
              </a:rPr>
              <a:t>Sample input</a:t>
            </a:r>
          </a:p>
          <a:p>
            <a:pPr algn="just">
              <a:lnSpc>
                <a:spcPct val="100000"/>
              </a:lnSpc>
              <a:spcBef>
                <a:spcPts val="0"/>
              </a:spcBef>
            </a:pPr>
            <a:r>
              <a:rPr lang="en-US" sz="2000" dirty="0">
                <a:effectLst/>
                <a:latin typeface="Courier New" panose="02070309020205020404" pitchFamily="49" charset="0"/>
                <a:ea typeface="Times New Roman" panose="02020603050405020304" pitchFamily="18" charset="0"/>
              </a:rPr>
              <a:t>1</a:t>
            </a:r>
          </a:p>
          <a:p>
            <a:pPr algn="just">
              <a:lnSpc>
                <a:spcPct val="100000"/>
              </a:lnSpc>
              <a:spcBef>
                <a:spcPts val="0"/>
              </a:spcBef>
            </a:pPr>
            <a:r>
              <a:rPr lang="en-US" sz="2000" dirty="0">
                <a:latin typeface="Courier New" panose="02070309020205020404" pitchFamily="49" charset="0"/>
                <a:ea typeface="Times New Roman" panose="02020603050405020304" pitchFamily="18" charset="0"/>
              </a:rPr>
              <a:t>5</a:t>
            </a:r>
          </a:p>
          <a:p>
            <a:pPr algn="just">
              <a:lnSpc>
                <a:spcPct val="100000"/>
              </a:lnSpc>
              <a:spcBef>
                <a:spcPts val="0"/>
              </a:spcBef>
            </a:pPr>
            <a:r>
              <a:rPr lang="en-US" sz="2000" dirty="0">
                <a:effectLst/>
                <a:latin typeface="Courier New" panose="02070309020205020404" pitchFamily="49" charset="0"/>
                <a:ea typeface="Times New Roman" panose="02020603050405020304" pitchFamily="18" charset="0"/>
              </a:rPr>
              <a:t>1</a:t>
            </a:r>
            <a:r>
              <a:rPr lang="ru-RU" sz="2000" dirty="0">
                <a:effectLst/>
                <a:latin typeface="Courier New" panose="02070309020205020404" pitchFamily="49" charset="0"/>
                <a:ea typeface="Times New Roman" panose="02020603050405020304" pitchFamily="18" charset="0"/>
              </a:rPr>
              <a:t>0</a:t>
            </a:r>
            <a:endParaRPr lang="ru-RU" sz="4000" dirty="0">
              <a:effectLst/>
              <a:latin typeface="Times New Roman" panose="02020603050405020304" pitchFamily="18" charset="0"/>
              <a:ea typeface="Times New Roman" panose="02020603050405020304" pitchFamily="18" charset="0"/>
            </a:endParaRPr>
          </a:p>
        </p:txBody>
      </p:sp>
      <p:sp>
        <p:nvSpPr>
          <p:cNvPr id="7" name="Подзаголовок 2">
            <a:extLst>
              <a:ext uri="{FF2B5EF4-FFF2-40B4-BE49-F238E27FC236}">
                <a16:creationId xmlns:a16="http://schemas.microsoft.com/office/drawing/2014/main" id="{174FF610-2C25-43E4-A545-027EE56584C2}"/>
              </a:ext>
            </a:extLst>
          </p:cNvPr>
          <p:cNvSpPr txBox="1">
            <a:spLocks/>
          </p:cNvSpPr>
          <p:nvPr/>
        </p:nvSpPr>
        <p:spPr>
          <a:xfrm>
            <a:off x="4261624" y="3655621"/>
            <a:ext cx="2199604" cy="88266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b="1" dirty="0">
                <a:latin typeface="Times New Roman CYR" panose="02020603050405020304" pitchFamily="18" charset="0"/>
                <a:ea typeface="Times New Roman" panose="02020603050405020304" pitchFamily="18" charset="0"/>
                <a:cs typeface="Times New Roman" panose="02020603050405020304" pitchFamily="18" charset="0"/>
              </a:rPr>
              <a:t>Sample output</a:t>
            </a:r>
          </a:p>
          <a:p>
            <a:pPr algn="just">
              <a:lnSpc>
                <a:spcPct val="100000"/>
              </a:lnSpc>
              <a:spcBef>
                <a:spcPts val="0"/>
              </a:spcBef>
            </a:pPr>
            <a:r>
              <a:rPr lang="en-US" sz="2000" dirty="0">
                <a:effectLst/>
                <a:latin typeface="Courier New" panose="02070309020205020404" pitchFamily="49" charset="0"/>
                <a:ea typeface="Times New Roman" panose="02020603050405020304" pitchFamily="18" charset="0"/>
              </a:rPr>
              <a:t>0</a:t>
            </a:r>
          </a:p>
          <a:p>
            <a:pPr algn="just">
              <a:lnSpc>
                <a:spcPct val="100000"/>
              </a:lnSpc>
              <a:spcBef>
                <a:spcPts val="0"/>
              </a:spcBef>
            </a:pPr>
            <a:r>
              <a:rPr lang="en-US" sz="2000" dirty="0">
                <a:latin typeface="Courier New" panose="02070309020205020404" pitchFamily="49" charset="0"/>
                <a:ea typeface="Times New Roman" panose="02020603050405020304" pitchFamily="18" charset="0"/>
              </a:rPr>
              <a:t>3</a:t>
            </a:r>
          </a:p>
          <a:p>
            <a:pPr algn="just">
              <a:lnSpc>
                <a:spcPct val="100000"/>
              </a:lnSpc>
              <a:spcBef>
                <a:spcPts val="0"/>
              </a:spcBef>
            </a:pPr>
            <a:r>
              <a:rPr lang="en-US" sz="2000" dirty="0">
                <a:effectLst/>
                <a:latin typeface="Courier New" panose="02070309020205020404" pitchFamily="49" charset="0"/>
                <a:ea typeface="Times New Roman" panose="02020603050405020304" pitchFamily="18" charset="0"/>
              </a:rPr>
              <a:t>3</a:t>
            </a:r>
            <a:endParaRPr lang="ru-RU" sz="2000" dirty="0">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62C32D84-950B-4227-9D48-E92BCD7B9BF1}"/>
              </a:ext>
            </a:extLst>
          </p:cNvPr>
          <p:cNvSpPr txBox="1"/>
          <p:nvPr/>
        </p:nvSpPr>
        <p:spPr>
          <a:xfrm>
            <a:off x="5602123" y="4096954"/>
            <a:ext cx="6094602" cy="1631216"/>
          </a:xfrm>
          <a:prstGeom prst="rect">
            <a:avLst/>
          </a:prstGeom>
          <a:noFill/>
        </p:spPr>
        <p:txBody>
          <a:bodyPr wrap="square">
            <a:spAutoFit/>
          </a:bodyPr>
          <a:lstStyle/>
          <a:p>
            <a:pPr indent="342900" algn="just"/>
            <a:r>
              <a:rPr lang="en-US" sz="2000" b="1" dirty="0">
                <a:solidFill>
                  <a:srgbClr val="7030A0"/>
                </a:solidFill>
                <a:effectLst/>
                <a:latin typeface="Times New Roman" panose="02020603050405020304" pitchFamily="18" charset="0"/>
                <a:ea typeface="Times New Roman" panose="02020603050405020304" pitchFamily="18" charset="0"/>
              </a:rPr>
              <a:t>Let </a:t>
            </a:r>
            <a:r>
              <a:rPr lang="en-US" sz="2000" b="1" i="1" dirty="0">
                <a:solidFill>
                  <a:srgbClr val="7030A0"/>
                </a:solidFill>
                <a:effectLst/>
                <a:latin typeface="Times New Roman" panose="02020603050405020304" pitchFamily="18" charset="0"/>
                <a:ea typeface="Times New Roman" panose="02020603050405020304" pitchFamily="18" charset="0"/>
              </a:rPr>
              <a:t>f</a:t>
            </a:r>
            <a:r>
              <a:rPr lang="en-US" sz="2000" b="1" dirty="0">
                <a:solidFill>
                  <a:srgbClr val="7030A0"/>
                </a:solidFill>
                <a:effectLst/>
                <a:latin typeface="Times New Roman" panose="02020603050405020304" pitchFamily="18" charset="0"/>
                <a:ea typeface="Times New Roman" panose="02020603050405020304" pitchFamily="18" charset="0"/>
              </a:rPr>
              <a:t>(</a:t>
            </a:r>
            <a:r>
              <a:rPr lang="en-US" sz="2000" b="1" i="1" dirty="0">
                <a:solidFill>
                  <a:srgbClr val="7030A0"/>
                </a:solidFill>
                <a:effectLst/>
                <a:latin typeface="Times New Roman" panose="02020603050405020304" pitchFamily="18" charset="0"/>
                <a:ea typeface="Times New Roman" panose="02020603050405020304" pitchFamily="18" charset="0"/>
              </a:rPr>
              <a:t>n</a:t>
            </a:r>
            <a:r>
              <a:rPr lang="en-US" sz="2000" b="1" dirty="0">
                <a:solidFill>
                  <a:srgbClr val="7030A0"/>
                </a:solidFill>
                <a:effectLst/>
                <a:latin typeface="Times New Roman" panose="02020603050405020304" pitchFamily="18" charset="0"/>
                <a:ea typeface="Times New Roman" panose="02020603050405020304" pitchFamily="18" charset="0"/>
              </a:rPr>
              <a:t>) contains the minimum number of operations to convert the number </a:t>
            </a:r>
            <a:r>
              <a:rPr lang="en-US" sz="2000" b="1" i="1" dirty="0">
                <a:solidFill>
                  <a:srgbClr val="7030A0"/>
                </a:solidFill>
                <a:effectLst/>
                <a:latin typeface="Times New Roman" panose="02020603050405020304" pitchFamily="18" charset="0"/>
                <a:ea typeface="Times New Roman" panose="02020603050405020304" pitchFamily="18" charset="0"/>
              </a:rPr>
              <a:t>n</a:t>
            </a:r>
            <a:r>
              <a:rPr lang="en-US" sz="2000" b="1" dirty="0">
                <a:solidFill>
                  <a:srgbClr val="7030A0"/>
                </a:solidFill>
                <a:effectLst/>
                <a:latin typeface="Times New Roman" panose="02020603050405020304" pitchFamily="18" charset="0"/>
                <a:ea typeface="Times New Roman" panose="02020603050405020304" pitchFamily="18" charset="0"/>
              </a:rPr>
              <a:t> to 1. For example,</a:t>
            </a:r>
          </a:p>
          <a:p>
            <a:pPr marL="342900" lvl="0" indent="-342900" algn="just">
              <a:buFont typeface="Symbol" panose="05050102010706020507" pitchFamily="18" charset="2"/>
              <a:buChar char=""/>
            </a:pPr>
            <a:r>
              <a:rPr lang="en-US" sz="2000" b="1" dirty="0">
                <a:solidFill>
                  <a:srgbClr val="7030A0"/>
                </a:solidFill>
                <a:effectLst/>
                <a:latin typeface="Times New Roman" panose="02020603050405020304" pitchFamily="18" charset="0"/>
                <a:ea typeface="Times New Roman" panose="02020603050405020304" pitchFamily="18" charset="0"/>
              </a:rPr>
              <a:t>f(1) = 0, since we already have number 1;</a:t>
            </a:r>
          </a:p>
          <a:p>
            <a:pPr marL="342900" lvl="0" indent="-342900" algn="just">
              <a:buFont typeface="Symbol" panose="05050102010706020507" pitchFamily="18" charset="2"/>
              <a:buChar char=""/>
            </a:pPr>
            <a:r>
              <a:rPr lang="en-US" sz="2000" b="1" dirty="0">
                <a:solidFill>
                  <a:srgbClr val="7030A0"/>
                </a:solidFill>
                <a:effectLst/>
                <a:latin typeface="Times New Roman" panose="02020603050405020304" pitchFamily="18" charset="0"/>
                <a:ea typeface="Times New Roman" panose="02020603050405020304" pitchFamily="18" charset="0"/>
              </a:rPr>
              <a:t>f(2) = 1, perform operations 2 → 1;</a:t>
            </a:r>
          </a:p>
          <a:p>
            <a:pPr marL="342900" lvl="0" indent="-342900" algn="just">
              <a:buFont typeface="Symbol" panose="05050102010706020507" pitchFamily="18" charset="2"/>
              <a:buChar char=""/>
            </a:pPr>
            <a:r>
              <a:rPr lang="en-US" sz="2000" b="1" dirty="0">
                <a:solidFill>
                  <a:srgbClr val="7030A0"/>
                </a:solidFill>
                <a:effectLst/>
                <a:latin typeface="Times New Roman" panose="02020603050405020304" pitchFamily="18" charset="0"/>
                <a:ea typeface="Times New Roman" panose="02020603050405020304" pitchFamily="18" charset="0"/>
              </a:rPr>
              <a:t>f(5) = 3, perform operations 5 → 4 → 2 → 1;</a:t>
            </a:r>
          </a:p>
        </p:txBody>
      </p:sp>
      <p:sp>
        <p:nvSpPr>
          <p:cNvPr id="11" name="TextBox 10">
            <a:extLst>
              <a:ext uri="{FF2B5EF4-FFF2-40B4-BE49-F238E27FC236}">
                <a16:creationId xmlns:a16="http://schemas.microsoft.com/office/drawing/2014/main" id="{B995DF3D-F475-46F3-A6DE-ECF215EAC3BC}"/>
              </a:ext>
            </a:extLst>
          </p:cNvPr>
          <p:cNvSpPr txBox="1"/>
          <p:nvPr/>
        </p:nvSpPr>
        <p:spPr>
          <a:xfrm>
            <a:off x="3483529" y="5984837"/>
            <a:ext cx="2900493" cy="369332"/>
          </a:xfrm>
          <a:prstGeom prst="rect">
            <a:avLst/>
          </a:prstGeom>
          <a:noFill/>
        </p:spPr>
        <p:txBody>
          <a:bodyPr wrap="square">
            <a:spAutoFit/>
          </a:bodyPr>
          <a:lstStyle/>
          <a:p>
            <a:r>
              <a:rPr lang="en-US" sz="1800" b="1" dirty="0">
                <a:solidFill>
                  <a:srgbClr val="FF0000"/>
                </a:solidFill>
                <a:effectLst/>
                <a:latin typeface="Times New Roman" panose="02020603050405020304" pitchFamily="18" charset="0"/>
                <a:ea typeface="Times New Roman" panose="02020603050405020304" pitchFamily="18" charset="0"/>
              </a:rPr>
              <a:t>What is the value of f(10)?</a:t>
            </a:r>
            <a:endParaRPr lang="ru-RU" dirty="0">
              <a:solidFill>
                <a:srgbClr val="FF0000"/>
              </a:solidFill>
            </a:endParaRPr>
          </a:p>
        </p:txBody>
      </p:sp>
    </p:spTree>
    <p:extLst>
      <p:ext uri="{BB962C8B-B14F-4D97-AF65-F5344CB8AC3E}">
        <p14:creationId xmlns:p14="http://schemas.microsoft.com/office/powerpoint/2010/main" val="4174463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2E05B54D-EB07-4A04-9E6A-1151DFA8E89B}"/>
              </a:ext>
            </a:extLst>
          </p:cNvPr>
          <p:cNvSpPr txBox="1">
            <a:spLocks/>
          </p:cNvSpPr>
          <p:nvPr/>
        </p:nvSpPr>
        <p:spPr>
          <a:xfrm>
            <a:off x="1423332" y="309609"/>
            <a:ext cx="9144000" cy="390177"/>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solidFill>
                  <a:srgbClr val="0000FF"/>
                </a:solidFill>
                <a:latin typeface="Times New Roman" panose="02020603050405020304" pitchFamily="18" charset="0"/>
                <a:ea typeface="Times New Roman" panose="02020603050405020304" pitchFamily="18" charset="0"/>
              </a:rPr>
              <a:t>E-OLYMP </a:t>
            </a:r>
            <a:r>
              <a:rPr lang="en-US" sz="2400" b="1" u="sng" dirty="0">
                <a:solidFill>
                  <a:srgbClr val="0000FF"/>
                </a:solidFill>
                <a:latin typeface="Times New Roman" panose="02020603050405020304" pitchFamily="18" charset="0"/>
                <a:ea typeface="Times New Roman" panose="02020603050405020304" pitchFamily="18" charset="0"/>
                <a:hlinkClick r:id="rId2"/>
              </a:rPr>
              <a:t>1560. Decreasing number</a:t>
            </a:r>
            <a:endParaRPr lang="ru-RU" sz="7200" b="1" dirty="0">
              <a:latin typeface="Times New Roman" panose="02020603050405020304" pitchFamily="18" charset="0"/>
              <a:cs typeface="Times New Roman" panose="02020603050405020304" pitchFamily="18" charset="0"/>
            </a:endParaRPr>
          </a:p>
        </p:txBody>
      </p:sp>
      <p:sp>
        <p:nvSpPr>
          <p:cNvPr id="5" name="Подзаголовок 2">
            <a:extLst>
              <a:ext uri="{FF2B5EF4-FFF2-40B4-BE49-F238E27FC236}">
                <a16:creationId xmlns:a16="http://schemas.microsoft.com/office/drawing/2014/main" id="{7206AC9D-F3A4-49BB-9C9F-782DC0E2C0B7}"/>
              </a:ext>
            </a:extLst>
          </p:cNvPr>
          <p:cNvSpPr txBox="1">
            <a:spLocks/>
          </p:cNvSpPr>
          <p:nvPr/>
        </p:nvSpPr>
        <p:spPr>
          <a:xfrm>
            <a:off x="844010" y="825737"/>
            <a:ext cx="10852715" cy="317581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lvl="0" indent="-342900" algn="just">
              <a:lnSpc>
                <a:spcPct val="100000"/>
              </a:lnSpc>
              <a:spcBef>
                <a:spcPts val="0"/>
              </a:spcBef>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rPr>
              <a:t>f(10) = 3, perform operations 10 → 9 → 3 → 1;</a:t>
            </a:r>
          </a:p>
          <a:p>
            <a:pPr indent="342900"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In the case of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 10 it is better to subtract 1 first than to use the greedy idea and divide by 2.</a:t>
            </a:r>
          </a:p>
          <a:p>
            <a:pPr indent="342900"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 </a:t>
            </a:r>
          </a:p>
          <a:p>
            <a:pPr indent="342900"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Consider the process of calculating the function f(</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a:t>
            </a:r>
          </a:p>
          <a:p>
            <a:pPr marL="342900" lvl="0" indent="-342900" algn="just">
              <a:lnSpc>
                <a:spcPct val="100000"/>
              </a:lnSpc>
              <a:spcBef>
                <a:spcPts val="0"/>
              </a:spcBef>
              <a:buFont typeface="Symbol" panose="05050102010706020507" pitchFamily="18" charset="2"/>
              <a:buChar char=""/>
              <a:tabLst>
                <a:tab pos="800100" algn="l"/>
              </a:tabLst>
            </a:pPr>
            <a:r>
              <a:rPr lang="en-US" sz="2000" dirty="0">
                <a:effectLst/>
                <a:latin typeface="Times New Roman" panose="02020603050405020304" pitchFamily="18" charset="0"/>
                <a:ea typeface="Times New Roman" panose="02020603050405020304" pitchFamily="18" charset="0"/>
              </a:rPr>
              <a:t>If we divide number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by 3 (if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is divisible by 3), then</a:t>
            </a:r>
          </a:p>
          <a:p>
            <a:pPr marL="342900" algn="ctr">
              <a:lnSpc>
                <a:spcPct val="100000"/>
              </a:lnSpc>
              <a:spcBef>
                <a:spcPts val="0"/>
              </a:spcBef>
            </a:pPr>
            <a:r>
              <a:rPr lang="en-US" sz="2000" dirty="0">
                <a:effectLst/>
                <a:latin typeface="Times New Roman" panose="02020603050405020304" pitchFamily="18" charset="0"/>
                <a:ea typeface="Times New Roman" panose="02020603050405020304" pitchFamily="18" charset="0"/>
              </a:rPr>
              <a:t>f(</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 f(</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 3) + 1</a:t>
            </a:r>
          </a:p>
          <a:p>
            <a:pPr marL="342900" lvl="0" indent="-342900" algn="just">
              <a:lnSpc>
                <a:spcPct val="100000"/>
              </a:lnSpc>
              <a:spcBef>
                <a:spcPts val="0"/>
              </a:spcBef>
              <a:buFont typeface="Symbol" panose="05050102010706020507" pitchFamily="18" charset="2"/>
              <a:buChar char=""/>
              <a:tabLst>
                <a:tab pos="800100" algn="l"/>
              </a:tabLst>
            </a:pPr>
            <a:r>
              <a:rPr lang="en-US" sz="2000" dirty="0">
                <a:effectLst/>
                <a:latin typeface="Times New Roman" panose="02020603050405020304" pitchFamily="18" charset="0"/>
                <a:ea typeface="Times New Roman" panose="02020603050405020304" pitchFamily="18" charset="0"/>
              </a:rPr>
              <a:t>If we divide number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by 2 (if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is divisible by 2), then</a:t>
            </a:r>
          </a:p>
          <a:p>
            <a:pPr marL="342900" algn="ctr">
              <a:lnSpc>
                <a:spcPct val="100000"/>
              </a:lnSpc>
              <a:spcBef>
                <a:spcPts val="0"/>
              </a:spcBef>
            </a:pPr>
            <a:r>
              <a:rPr lang="en-US" sz="2000" dirty="0">
                <a:effectLst/>
                <a:latin typeface="Times New Roman" panose="02020603050405020304" pitchFamily="18" charset="0"/>
                <a:ea typeface="Times New Roman" panose="02020603050405020304" pitchFamily="18" charset="0"/>
              </a:rPr>
              <a:t>f(</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 f(</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 2) + 1</a:t>
            </a:r>
          </a:p>
          <a:p>
            <a:pPr marL="342900" lvl="0" indent="-342900" algn="just">
              <a:lnSpc>
                <a:spcPct val="100000"/>
              </a:lnSpc>
              <a:spcBef>
                <a:spcPts val="0"/>
              </a:spcBef>
              <a:buFont typeface="Symbol" panose="05050102010706020507" pitchFamily="18" charset="2"/>
              <a:buChar char=""/>
              <a:tabLst>
                <a:tab pos="800100" algn="l"/>
              </a:tabLst>
            </a:pPr>
            <a:r>
              <a:rPr lang="en-US" sz="2000" dirty="0">
                <a:effectLst/>
                <a:latin typeface="Times New Roman" panose="02020603050405020304" pitchFamily="18" charset="0"/>
                <a:ea typeface="Times New Roman" panose="02020603050405020304" pitchFamily="18" charset="0"/>
              </a:rPr>
              <a:t>If we subtract 1 from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then</a:t>
            </a:r>
          </a:p>
          <a:p>
            <a:pPr marL="342900" algn="ctr">
              <a:lnSpc>
                <a:spcPct val="100000"/>
              </a:lnSpc>
              <a:spcBef>
                <a:spcPts val="0"/>
              </a:spcBef>
            </a:pPr>
            <a:r>
              <a:rPr lang="en-US" sz="2000" dirty="0">
                <a:effectLst/>
                <a:latin typeface="Times New Roman" panose="02020603050405020304" pitchFamily="18" charset="0"/>
                <a:ea typeface="Times New Roman" panose="02020603050405020304" pitchFamily="18" charset="0"/>
              </a:rPr>
              <a:t>f(</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 f(</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 1) + 1</a:t>
            </a:r>
          </a:p>
        </p:txBody>
      </p:sp>
      <p:graphicFrame>
        <p:nvGraphicFramePr>
          <p:cNvPr id="3" name="Объект 2">
            <a:extLst>
              <a:ext uri="{FF2B5EF4-FFF2-40B4-BE49-F238E27FC236}">
                <a16:creationId xmlns:a16="http://schemas.microsoft.com/office/drawing/2014/main" id="{7C3159B7-F162-4F69-9EF5-B5E810AC93B1}"/>
              </a:ext>
            </a:extLst>
          </p:cNvPr>
          <p:cNvGraphicFramePr>
            <a:graphicFrameLocks noChangeAspect="1"/>
          </p:cNvGraphicFramePr>
          <p:nvPr>
            <p:extLst>
              <p:ext uri="{D42A27DB-BD31-4B8C-83A1-F6EECF244321}">
                <p14:modId xmlns:p14="http://schemas.microsoft.com/office/powerpoint/2010/main" val="3369019483"/>
              </p:ext>
            </p:extLst>
          </p:nvPr>
        </p:nvGraphicFramePr>
        <p:xfrm>
          <a:off x="1661315" y="4001548"/>
          <a:ext cx="9218103" cy="2454442"/>
        </p:xfrm>
        <a:graphic>
          <a:graphicData uri="http://schemas.openxmlformats.org/presentationml/2006/ole">
            <mc:AlternateContent xmlns:mc="http://schemas.openxmlformats.org/markup-compatibility/2006">
              <mc:Choice xmlns:v="urn:schemas-microsoft-com:vml" Requires="v">
                <p:oleObj name="Visio" r:id="rId3" imgW="6408748" imgH="1702858" progId="Visio.Drawing.11">
                  <p:embed/>
                </p:oleObj>
              </mc:Choice>
              <mc:Fallback>
                <p:oleObj name="Visio" r:id="rId3" imgW="6408748" imgH="1702858"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1315" y="4001548"/>
                        <a:ext cx="9218103" cy="2454442"/>
                      </a:xfrm>
                      <a:prstGeom prst="rect">
                        <a:avLst/>
                      </a:prstGeom>
                      <a:noFill/>
                    </p:spPr>
                  </p:pic>
                </p:oleObj>
              </mc:Fallback>
            </mc:AlternateContent>
          </a:graphicData>
        </a:graphic>
      </p:graphicFrame>
    </p:spTree>
    <p:extLst>
      <p:ext uri="{BB962C8B-B14F-4D97-AF65-F5344CB8AC3E}">
        <p14:creationId xmlns:p14="http://schemas.microsoft.com/office/powerpoint/2010/main" val="1623628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2E05B54D-EB07-4A04-9E6A-1151DFA8E89B}"/>
              </a:ext>
            </a:extLst>
          </p:cNvPr>
          <p:cNvSpPr txBox="1">
            <a:spLocks/>
          </p:cNvSpPr>
          <p:nvPr/>
        </p:nvSpPr>
        <p:spPr>
          <a:xfrm>
            <a:off x="1423332" y="309609"/>
            <a:ext cx="9144000" cy="390177"/>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solidFill>
                  <a:srgbClr val="0000FF"/>
                </a:solidFill>
                <a:latin typeface="Times New Roman" panose="02020603050405020304" pitchFamily="18" charset="0"/>
                <a:ea typeface="Times New Roman" panose="02020603050405020304" pitchFamily="18" charset="0"/>
              </a:rPr>
              <a:t>E-OLYMP </a:t>
            </a:r>
            <a:r>
              <a:rPr lang="en-US" sz="2400" b="1" u="sng" dirty="0">
                <a:solidFill>
                  <a:srgbClr val="0000FF"/>
                </a:solidFill>
                <a:latin typeface="Times New Roman" panose="02020603050405020304" pitchFamily="18" charset="0"/>
                <a:ea typeface="Times New Roman" panose="02020603050405020304" pitchFamily="18" charset="0"/>
                <a:hlinkClick r:id="rId2"/>
              </a:rPr>
              <a:t>1560. Decreasing number</a:t>
            </a:r>
            <a:endParaRPr lang="ru-RU" sz="7200" b="1" dirty="0">
              <a:latin typeface="Times New Roman" panose="02020603050405020304" pitchFamily="18" charset="0"/>
              <a:cs typeface="Times New Roman" panose="02020603050405020304" pitchFamily="18" charset="0"/>
            </a:endParaRPr>
          </a:p>
        </p:txBody>
      </p:sp>
      <p:sp>
        <p:nvSpPr>
          <p:cNvPr id="5" name="Подзаголовок 2">
            <a:extLst>
              <a:ext uri="{FF2B5EF4-FFF2-40B4-BE49-F238E27FC236}">
                <a16:creationId xmlns:a16="http://schemas.microsoft.com/office/drawing/2014/main" id="{7206AC9D-F3A4-49BB-9C9F-782DC0E2C0B7}"/>
              </a:ext>
            </a:extLst>
          </p:cNvPr>
          <p:cNvSpPr txBox="1">
            <a:spLocks/>
          </p:cNvSpPr>
          <p:nvPr/>
        </p:nvSpPr>
        <p:spPr>
          <a:xfrm>
            <a:off x="844010" y="825737"/>
            <a:ext cx="10852715" cy="317581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From the number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we can get one of three numbers: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 3,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 2 or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 1. The number of operations for which each of these numbers we can be reduced to 1, equals to f(</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 3), f(</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 2) and f(</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 1) respectively. Since we are interested in the smallest number of operations, we have the relation:</a:t>
            </a:r>
          </a:p>
          <a:p>
            <a:pPr indent="342900" algn="ctr">
              <a:lnSpc>
                <a:spcPct val="100000"/>
              </a:lnSpc>
              <a:spcBef>
                <a:spcPts val="0"/>
              </a:spcBef>
            </a:pPr>
            <a:r>
              <a:rPr lang="en-US" sz="2000" dirty="0">
                <a:effectLst/>
                <a:latin typeface="Times New Roman" panose="02020603050405020304" pitchFamily="18" charset="0"/>
                <a:ea typeface="Times New Roman" panose="02020603050405020304" pitchFamily="18" charset="0"/>
              </a:rPr>
              <a:t>f(</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 min(f(</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 1), f(</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 2), f(</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 3)) + 1, </a:t>
            </a:r>
          </a:p>
          <a:p>
            <a:pPr indent="342900" algn="ctr">
              <a:lnSpc>
                <a:spcPct val="100000"/>
              </a:lnSpc>
              <a:spcBef>
                <a:spcPts val="0"/>
              </a:spcBef>
            </a:pPr>
            <a:r>
              <a:rPr lang="en-US" sz="2000" dirty="0">
                <a:effectLst/>
                <a:latin typeface="Times New Roman" panose="02020603050405020304" pitchFamily="18" charset="0"/>
                <a:ea typeface="Times New Roman" panose="02020603050405020304" pitchFamily="18" charset="0"/>
              </a:rPr>
              <a:t>f(1) = 0</a:t>
            </a:r>
          </a:p>
          <a:p>
            <a:pPr indent="342900"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 </a:t>
            </a:r>
          </a:p>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Moreover, if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is not divisible by 2 (or by 3), then the corresponding element (f(</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 2) or f(</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 3)) is absent in the function </a:t>
            </a:r>
            <a:r>
              <a:rPr lang="en-US" sz="2000" i="1" dirty="0">
                <a:effectLst/>
                <a:latin typeface="Times New Roman" panose="02020603050405020304" pitchFamily="18" charset="0"/>
                <a:ea typeface="Times New Roman" panose="02020603050405020304" pitchFamily="18" charset="0"/>
              </a:rPr>
              <a:t>min</a:t>
            </a:r>
            <a:r>
              <a:rPr lang="en-US" sz="2000" dirty="0">
                <a:effectLst/>
                <a:latin typeface="Times New Roman" panose="02020603050405020304" pitchFamily="18" charset="0"/>
                <a:ea typeface="Times New Roman" panose="02020603050405020304" pitchFamily="18" charset="0"/>
              </a:rPr>
              <a:t>. For example, for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 8 we have:</a:t>
            </a:r>
          </a:p>
          <a:p>
            <a:pPr indent="342900" algn="ctr">
              <a:lnSpc>
                <a:spcPct val="100000"/>
              </a:lnSpc>
              <a:spcBef>
                <a:spcPts val="0"/>
              </a:spcBef>
            </a:pPr>
            <a:r>
              <a:rPr lang="en-US" sz="2000" dirty="0">
                <a:effectLst/>
                <a:latin typeface="Times New Roman" panose="02020603050405020304" pitchFamily="18" charset="0"/>
                <a:ea typeface="Times New Roman" panose="02020603050405020304" pitchFamily="18" charset="0"/>
              </a:rPr>
              <a:t>f(8) = min(f(7), f(4)) + 1</a:t>
            </a:r>
          </a:p>
          <a:p>
            <a:pPr indent="342900"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For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 7 we get:</a:t>
            </a:r>
          </a:p>
          <a:p>
            <a:pPr indent="342900" algn="ctr">
              <a:lnSpc>
                <a:spcPct val="100000"/>
              </a:lnSpc>
              <a:spcBef>
                <a:spcPts val="0"/>
              </a:spcBef>
            </a:pPr>
            <a:r>
              <a:rPr lang="en-US" sz="2000" dirty="0">
                <a:effectLst/>
                <a:latin typeface="Times New Roman" panose="02020603050405020304" pitchFamily="18" charset="0"/>
                <a:ea typeface="Times New Roman" panose="02020603050405020304" pitchFamily="18" charset="0"/>
              </a:rPr>
              <a:t>f(7) = min(f(6)) + 1 = f(6) + 1</a:t>
            </a:r>
          </a:p>
          <a:p>
            <a:pPr indent="342900"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 </a:t>
            </a:r>
          </a:p>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The values of the function f(</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will be stored in the cells of array d[MAX], where MAX = 10</a:t>
            </a:r>
            <a:r>
              <a:rPr lang="en-US" sz="2000" baseline="30000" dirty="0">
                <a:effectLst/>
                <a:latin typeface="Times New Roman" panose="02020603050405020304" pitchFamily="18" charset="0"/>
                <a:ea typeface="Times New Roman" panose="02020603050405020304" pitchFamily="18" charset="0"/>
              </a:rPr>
              <a:t>6</a:t>
            </a:r>
            <a:r>
              <a:rPr lang="en-US" sz="2000" dirty="0">
                <a:effectLst/>
                <a:latin typeface="Times New Roman" panose="02020603050405020304" pitchFamily="18" charset="0"/>
                <a:ea typeface="Times New Roman" panose="02020603050405020304" pitchFamily="18" charset="0"/>
              </a:rPr>
              <a:t> + 1. Fill the cells of array d from 1 to 10</a:t>
            </a:r>
            <a:r>
              <a:rPr lang="en-US" sz="2000" baseline="30000" dirty="0">
                <a:effectLst/>
                <a:latin typeface="Times New Roman" panose="02020603050405020304" pitchFamily="18" charset="0"/>
                <a:ea typeface="Times New Roman" panose="02020603050405020304" pitchFamily="18" charset="0"/>
              </a:rPr>
              <a:t>6</a:t>
            </a:r>
            <a:r>
              <a:rPr lang="en-US" sz="2000" dirty="0">
                <a:effectLst/>
                <a:latin typeface="Times New Roman" panose="02020603050405020304" pitchFamily="18" charset="0"/>
                <a:ea typeface="Times New Roman" panose="02020603050405020304" pitchFamily="18" charset="0"/>
              </a:rPr>
              <a:t> according to the given recurrence relation. For example, the following table shows the values of d[</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for 1 </a:t>
            </a:r>
            <a:r>
              <a:rPr lang="en-US" sz="2000" dirty="0">
                <a:effectLst/>
                <a:latin typeface="Symbol" panose="05050102010706020507" pitchFamily="18" charset="2"/>
                <a:ea typeface="Times New Roman" panose="02020603050405020304" pitchFamily="18" charset="0"/>
                <a:cs typeface="Symbol" panose="05050102010706020507" pitchFamily="18" charset="2"/>
              </a:rPr>
              <a:t>£</a:t>
            </a:r>
            <a:r>
              <a:rPr lang="en-US" sz="2000" dirty="0">
                <a:effectLst/>
                <a:latin typeface="Times New Roman" panose="02020603050405020304" pitchFamily="18" charset="0"/>
                <a:ea typeface="Times New Roman" panose="02020603050405020304" pitchFamily="18" charset="0"/>
              </a:rPr>
              <a:t> </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a:t>
            </a:r>
            <a:r>
              <a:rPr lang="en-US" sz="2000" dirty="0">
                <a:effectLst/>
                <a:latin typeface="Symbol" panose="05050102010706020507" pitchFamily="18" charset="2"/>
                <a:ea typeface="Times New Roman" panose="02020603050405020304" pitchFamily="18" charset="0"/>
                <a:cs typeface="Symbol" panose="05050102010706020507" pitchFamily="18" charset="2"/>
              </a:rPr>
              <a:t>£</a:t>
            </a:r>
            <a:r>
              <a:rPr lang="en-US" sz="2000" dirty="0">
                <a:effectLst/>
                <a:latin typeface="Times New Roman" panose="02020603050405020304" pitchFamily="18" charset="0"/>
                <a:ea typeface="Times New Roman" panose="02020603050405020304" pitchFamily="18" charset="0"/>
              </a:rPr>
              <a:t> 11:</a:t>
            </a:r>
          </a:p>
        </p:txBody>
      </p:sp>
      <p:graphicFrame>
        <p:nvGraphicFramePr>
          <p:cNvPr id="6" name="Объект 5">
            <a:extLst>
              <a:ext uri="{FF2B5EF4-FFF2-40B4-BE49-F238E27FC236}">
                <a16:creationId xmlns:a16="http://schemas.microsoft.com/office/drawing/2014/main" id="{7ADAF4D7-7158-40D8-85AA-1E3E2C34100C}"/>
              </a:ext>
            </a:extLst>
          </p:cNvPr>
          <p:cNvGraphicFramePr>
            <a:graphicFrameLocks noChangeAspect="1"/>
          </p:cNvGraphicFramePr>
          <p:nvPr>
            <p:extLst>
              <p:ext uri="{D42A27DB-BD31-4B8C-83A1-F6EECF244321}">
                <p14:modId xmlns:p14="http://schemas.microsoft.com/office/powerpoint/2010/main" val="1402882927"/>
              </p:ext>
            </p:extLst>
          </p:nvPr>
        </p:nvGraphicFramePr>
        <p:xfrm>
          <a:off x="1029903" y="5668962"/>
          <a:ext cx="5625665" cy="994932"/>
        </p:xfrm>
        <a:graphic>
          <a:graphicData uri="http://schemas.openxmlformats.org/presentationml/2006/ole">
            <mc:AlternateContent xmlns:mc="http://schemas.openxmlformats.org/markup-compatibility/2006">
              <mc:Choice xmlns:v="urn:schemas-microsoft-com:vml" Requires="v">
                <p:oleObj name="Visio" r:id="rId3" imgW="4366732" imgH="766800" progId="Visio.Drawing.11">
                  <p:embed/>
                </p:oleObj>
              </mc:Choice>
              <mc:Fallback>
                <p:oleObj name="Visio" r:id="rId3" imgW="4366732" imgH="766800"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9903" y="5668962"/>
                        <a:ext cx="5625665" cy="994932"/>
                      </a:xfrm>
                      <a:prstGeom prst="rect">
                        <a:avLst/>
                      </a:prstGeom>
                      <a:noFill/>
                    </p:spPr>
                  </p:pic>
                </p:oleObj>
              </mc:Fallback>
            </mc:AlternateContent>
          </a:graphicData>
        </a:graphic>
      </p:graphicFrame>
      <p:sp>
        <p:nvSpPr>
          <p:cNvPr id="8" name="TextBox 7">
            <a:extLst>
              <a:ext uri="{FF2B5EF4-FFF2-40B4-BE49-F238E27FC236}">
                <a16:creationId xmlns:a16="http://schemas.microsoft.com/office/drawing/2014/main" id="{D207ED19-A59D-49AA-B687-3915D6EBB11C}"/>
              </a:ext>
            </a:extLst>
          </p:cNvPr>
          <p:cNvSpPr txBox="1"/>
          <p:nvPr/>
        </p:nvSpPr>
        <p:spPr>
          <a:xfrm>
            <a:off x="7074192" y="5372543"/>
            <a:ext cx="4622533" cy="1323439"/>
          </a:xfrm>
          <a:prstGeom prst="rect">
            <a:avLst/>
          </a:prstGeom>
          <a:noFill/>
        </p:spPr>
        <p:txBody>
          <a:bodyPr wrap="square">
            <a:spAutoFit/>
          </a:bodyPr>
          <a:lstStyle/>
          <a:p>
            <a:pPr algn="just"/>
            <a:r>
              <a:rPr lang="en-US" sz="2000" b="1" dirty="0">
                <a:solidFill>
                  <a:srgbClr val="7030A0"/>
                </a:solidFill>
                <a:effectLst/>
                <a:latin typeface="Times New Roman" panose="02020603050405020304" pitchFamily="18" charset="0"/>
                <a:ea typeface="Times New Roman" panose="02020603050405020304" pitchFamily="18" charset="0"/>
              </a:rPr>
              <a:t>For example, d[10] = min(d[9], d[5]) + 1 = min(2, 3) + 1 = 3. It means that it is more efficient to subtract 1 from 10, rather than divide it by 2.</a:t>
            </a:r>
            <a:endParaRPr lang="ru-RU" b="1" dirty="0">
              <a:solidFill>
                <a:srgbClr val="7030A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23440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4" name="Заголовок 1">
            <a:extLst>
              <a:ext uri="{FF2B5EF4-FFF2-40B4-BE49-F238E27FC236}">
                <a16:creationId xmlns:a16="http://schemas.microsoft.com/office/drawing/2014/main" id="{2E05B54D-EB07-4A04-9E6A-1151DFA8E89B}"/>
              </a:ext>
            </a:extLst>
          </p:cNvPr>
          <p:cNvSpPr txBox="1">
            <a:spLocks/>
          </p:cNvSpPr>
          <p:nvPr/>
        </p:nvSpPr>
        <p:spPr>
          <a:xfrm>
            <a:off x="1423332" y="309609"/>
            <a:ext cx="9144000" cy="390177"/>
          </a:xfrm>
          <a:prstGeom prst="rect">
            <a:avLst/>
          </a:prstGeom>
        </p:spPr>
        <p:txBody>
          <a:bodyPr vert="horz" lIns="91440" tIns="45720" rIns="91440" bIns="45720" rtlCol="0" anchor="b">
            <a:normAutofit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b="1" dirty="0">
                <a:solidFill>
                  <a:srgbClr val="0000FF"/>
                </a:solidFill>
                <a:latin typeface="Times New Roman" panose="02020603050405020304" pitchFamily="18" charset="0"/>
                <a:ea typeface="Times New Roman" panose="02020603050405020304" pitchFamily="18" charset="0"/>
              </a:rPr>
              <a:t>E-OLYMP </a:t>
            </a:r>
            <a:r>
              <a:rPr lang="en-US" sz="2400" b="1" u="sng" dirty="0">
                <a:solidFill>
                  <a:srgbClr val="0000FF"/>
                </a:solidFill>
                <a:latin typeface="Times New Roman" panose="02020603050405020304" pitchFamily="18" charset="0"/>
                <a:ea typeface="Times New Roman" panose="02020603050405020304" pitchFamily="18" charset="0"/>
                <a:hlinkClick r:id="rId2"/>
              </a:rPr>
              <a:t>9628. Frog</a:t>
            </a:r>
            <a:endParaRPr lang="ru-RU" sz="7200" b="1" dirty="0">
              <a:latin typeface="Times New Roman" panose="02020603050405020304" pitchFamily="18" charset="0"/>
              <a:cs typeface="Times New Roman" panose="02020603050405020304" pitchFamily="18" charset="0"/>
            </a:endParaRPr>
          </a:p>
        </p:txBody>
      </p:sp>
      <p:sp>
        <p:nvSpPr>
          <p:cNvPr id="5" name="Подзаголовок 2">
            <a:extLst>
              <a:ext uri="{FF2B5EF4-FFF2-40B4-BE49-F238E27FC236}">
                <a16:creationId xmlns:a16="http://schemas.microsoft.com/office/drawing/2014/main" id="{7206AC9D-F3A4-49BB-9C9F-782DC0E2C0B7}"/>
              </a:ext>
            </a:extLst>
          </p:cNvPr>
          <p:cNvSpPr txBox="1">
            <a:spLocks/>
          </p:cNvSpPr>
          <p:nvPr/>
        </p:nvSpPr>
        <p:spPr>
          <a:xfrm>
            <a:off x="844010" y="825738"/>
            <a:ext cx="10852715" cy="26032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There are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stones, numbered 1, 2, ...,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For each </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(1 ≤ </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the height of stone </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is </a:t>
            </a:r>
            <a:r>
              <a:rPr lang="en-US" sz="2000" i="1" dirty="0">
                <a:effectLst/>
                <a:latin typeface="Times New Roman" panose="02020603050405020304" pitchFamily="18" charset="0"/>
                <a:ea typeface="Times New Roman" panose="02020603050405020304" pitchFamily="18" charset="0"/>
              </a:rPr>
              <a:t>h</a:t>
            </a:r>
            <a:r>
              <a:rPr lang="en-US" sz="2000" i="1" baseline="-25000"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There is a frog who is initially on stone 1. It will repeat the following action some number of times to reach stone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if the frog is currently on stone </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jump to stone </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+ 1 or stone </a:t>
            </a:r>
            <a:r>
              <a:rPr lang="en-US" sz="2000" i="1"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+ 2. Here, a cost of |</a:t>
            </a:r>
            <a:r>
              <a:rPr lang="en-US" sz="2000" i="1" dirty="0">
                <a:effectLst/>
                <a:latin typeface="Times New Roman" panose="02020603050405020304" pitchFamily="18" charset="0"/>
                <a:ea typeface="Times New Roman" panose="02020603050405020304" pitchFamily="18" charset="0"/>
              </a:rPr>
              <a:t> h</a:t>
            </a:r>
            <a:r>
              <a:rPr lang="en-US" sz="2000" i="1" baseline="-25000"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 </a:t>
            </a:r>
            <a:r>
              <a:rPr lang="en-US" sz="2000" i="1" dirty="0">
                <a:effectLst/>
                <a:latin typeface="Times New Roman" panose="02020603050405020304" pitchFamily="18" charset="0"/>
                <a:ea typeface="Times New Roman" panose="02020603050405020304" pitchFamily="18" charset="0"/>
              </a:rPr>
              <a:t>h</a:t>
            </a:r>
            <a:r>
              <a:rPr lang="en-US" sz="2000" i="1" baseline="-25000" dirty="0">
                <a:effectLst/>
                <a:latin typeface="Times New Roman" panose="02020603050405020304" pitchFamily="18" charset="0"/>
                <a:ea typeface="Times New Roman" panose="02020603050405020304" pitchFamily="18" charset="0"/>
              </a:rPr>
              <a:t>j</a:t>
            </a:r>
            <a:r>
              <a:rPr lang="en-US" sz="2000" dirty="0">
                <a:effectLst/>
                <a:latin typeface="Times New Roman" panose="02020603050405020304" pitchFamily="18" charset="0"/>
                <a:ea typeface="Times New Roman" panose="02020603050405020304" pitchFamily="18" charset="0"/>
              </a:rPr>
              <a:t> | is incurred, where </a:t>
            </a:r>
            <a:r>
              <a:rPr lang="en-US" sz="2000" i="1" dirty="0">
                <a:effectLst/>
                <a:latin typeface="Times New Roman" panose="02020603050405020304" pitchFamily="18" charset="0"/>
                <a:ea typeface="Times New Roman" panose="02020603050405020304" pitchFamily="18" charset="0"/>
              </a:rPr>
              <a:t>j</a:t>
            </a:r>
            <a:r>
              <a:rPr lang="en-US" sz="2000" dirty="0">
                <a:effectLst/>
                <a:latin typeface="Times New Roman" panose="02020603050405020304" pitchFamily="18" charset="0"/>
                <a:ea typeface="Times New Roman" panose="02020603050405020304" pitchFamily="18" charset="0"/>
              </a:rPr>
              <a:t> is the stone to land on.</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Find the minimum possible total cost incurred before the frog reaches stone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 </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b="1" dirty="0">
                <a:effectLst/>
                <a:latin typeface="Times New Roman" panose="02020603050405020304" pitchFamily="18" charset="0"/>
                <a:ea typeface="Times New Roman" panose="02020603050405020304" pitchFamily="18" charset="0"/>
              </a:rPr>
              <a:t>Input.</a:t>
            </a:r>
            <a:r>
              <a:rPr lang="en-US" sz="2000" dirty="0">
                <a:effectLst/>
                <a:latin typeface="Times New Roman" panose="02020603050405020304" pitchFamily="18" charset="0"/>
                <a:ea typeface="Times New Roman" panose="02020603050405020304" pitchFamily="18" charset="0"/>
              </a:rPr>
              <a:t> The first line contains number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(2 ≤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 10</a:t>
            </a:r>
            <a:r>
              <a:rPr lang="en-US" sz="2000" baseline="30000" dirty="0">
                <a:effectLst/>
                <a:latin typeface="Times New Roman" panose="02020603050405020304" pitchFamily="18" charset="0"/>
                <a:ea typeface="Times New Roman" panose="02020603050405020304" pitchFamily="18" charset="0"/>
              </a:rPr>
              <a:t>5</a:t>
            </a:r>
            <a:r>
              <a:rPr lang="en-US" sz="2000" dirty="0">
                <a:effectLst/>
                <a:latin typeface="Times New Roman" panose="02020603050405020304" pitchFamily="18" charset="0"/>
                <a:ea typeface="Times New Roman" panose="02020603050405020304" pitchFamily="18" charset="0"/>
              </a:rPr>
              <a:t>). Second line contains integers </a:t>
            </a:r>
            <a:r>
              <a:rPr lang="en-US" sz="2000" i="1" dirty="0">
                <a:effectLst/>
                <a:latin typeface="Times New Roman" panose="02020603050405020304" pitchFamily="18" charset="0"/>
                <a:ea typeface="Times New Roman" panose="02020603050405020304" pitchFamily="18" charset="0"/>
              </a:rPr>
              <a:t>h</a:t>
            </a:r>
            <a:r>
              <a:rPr lang="en-US" sz="2000" baseline="-25000" dirty="0">
                <a:effectLst/>
                <a:latin typeface="Times New Roman" panose="02020603050405020304" pitchFamily="18" charset="0"/>
                <a:ea typeface="Times New Roman" panose="02020603050405020304" pitchFamily="18" charset="0"/>
              </a:rPr>
              <a:t>1</a:t>
            </a:r>
            <a:r>
              <a:rPr lang="en-US" sz="2000" dirty="0">
                <a:effectLst/>
                <a:latin typeface="Times New Roman" panose="02020603050405020304" pitchFamily="18" charset="0"/>
                <a:ea typeface="Times New Roman" panose="02020603050405020304" pitchFamily="18" charset="0"/>
              </a:rPr>
              <a:t>, </a:t>
            </a:r>
            <a:r>
              <a:rPr lang="en-US" sz="2000" i="1" dirty="0">
                <a:effectLst/>
                <a:latin typeface="Times New Roman" panose="02020603050405020304" pitchFamily="18" charset="0"/>
                <a:ea typeface="Times New Roman" panose="02020603050405020304" pitchFamily="18" charset="0"/>
              </a:rPr>
              <a:t>h</a:t>
            </a:r>
            <a:r>
              <a:rPr lang="en-US" sz="2000" baseline="-25000" dirty="0">
                <a:effectLst/>
                <a:latin typeface="Times New Roman" panose="02020603050405020304" pitchFamily="18" charset="0"/>
                <a:ea typeface="Times New Roman" panose="02020603050405020304" pitchFamily="18" charset="0"/>
              </a:rPr>
              <a:t>2</a:t>
            </a:r>
            <a:r>
              <a:rPr lang="en-US" sz="2000" dirty="0">
                <a:effectLst/>
                <a:latin typeface="Times New Roman" panose="02020603050405020304" pitchFamily="18" charset="0"/>
                <a:ea typeface="Times New Roman" panose="02020603050405020304" pitchFamily="18" charset="0"/>
              </a:rPr>
              <a:t>, ..., </a:t>
            </a:r>
            <a:r>
              <a:rPr lang="en-US" sz="2000" i="1" dirty="0" err="1">
                <a:effectLst/>
                <a:latin typeface="Times New Roman" panose="02020603050405020304" pitchFamily="18" charset="0"/>
                <a:ea typeface="Times New Roman" panose="02020603050405020304" pitchFamily="18" charset="0"/>
              </a:rPr>
              <a:t>h</a:t>
            </a:r>
            <a:r>
              <a:rPr lang="en-US" sz="2000" i="1" baseline="-25000" dirty="0" err="1">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 (1 ≤ </a:t>
            </a:r>
            <a:r>
              <a:rPr lang="en-US" sz="2000" i="1" dirty="0">
                <a:effectLst/>
                <a:latin typeface="Times New Roman" panose="02020603050405020304" pitchFamily="18" charset="0"/>
                <a:ea typeface="Times New Roman" panose="02020603050405020304" pitchFamily="18" charset="0"/>
              </a:rPr>
              <a:t>h</a:t>
            </a:r>
            <a:r>
              <a:rPr lang="en-US" sz="2000" i="1" baseline="-25000" dirty="0">
                <a:effectLst/>
                <a:latin typeface="Times New Roman" panose="02020603050405020304" pitchFamily="18" charset="0"/>
                <a:ea typeface="Times New Roman" panose="02020603050405020304" pitchFamily="18" charset="0"/>
              </a:rPr>
              <a:t>i</a:t>
            </a:r>
            <a:r>
              <a:rPr lang="en-US" sz="2000" dirty="0">
                <a:effectLst/>
                <a:latin typeface="Times New Roman" panose="02020603050405020304" pitchFamily="18" charset="0"/>
                <a:ea typeface="Times New Roman" panose="02020603050405020304" pitchFamily="18" charset="0"/>
              </a:rPr>
              <a:t> ≤ 10</a:t>
            </a:r>
            <a:r>
              <a:rPr lang="en-US" sz="2000" baseline="30000" dirty="0">
                <a:effectLst/>
                <a:latin typeface="Times New Roman" panose="02020603050405020304" pitchFamily="18" charset="0"/>
                <a:ea typeface="Times New Roman" panose="02020603050405020304" pitchFamily="18" charset="0"/>
              </a:rPr>
              <a:t>4</a:t>
            </a:r>
            <a:r>
              <a:rPr lang="en-US" sz="2000" dirty="0">
                <a:effectLst/>
                <a:latin typeface="Times New Roman" panose="02020603050405020304" pitchFamily="18"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b="1" dirty="0">
                <a:effectLst/>
                <a:latin typeface="Times New Roman" panose="02020603050405020304" pitchFamily="18" charset="0"/>
                <a:ea typeface="Times New Roman" panose="02020603050405020304" pitchFamily="18" charset="0"/>
              </a:rPr>
              <a:t>Output.</a:t>
            </a:r>
            <a:r>
              <a:rPr lang="en-US" sz="2000" dirty="0">
                <a:effectLst/>
                <a:latin typeface="Times New Roman" panose="02020603050405020304" pitchFamily="18" charset="0"/>
                <a:ea typeface="Times New Roman" panose="02020603050405020304" pitchFamily="18" charset="0"/>
              </a:rPr>
              <a:t> Print the minimum possible total cost for frog to reach stone </a:t>
            </a:r>
            <a:r>
              <a:rPr lang="en-US" sz="2000" i="1" dirty="0">
                <a:effectLst/>
                <a:latin typeface="Times New Roman" panose="02020603050405020304" pitchFamily="18" charset="0"/>
                <a:ea typeface="Times New Roman" panose="02020603050405020304" pitchFamily="18" charset="0"/>
              </a:rPr>
              <a:t>n</a:t>
            </a:r>
            <a:r>
              <a:rPr lang="en-US" sz="2000" dirty="0">
                <a:effectLst/>
                <a:latin typeface="Times New Roman" panose="02020603050405020304" pitchFamily="18" charset="0"/>
                <a:ea typeface="Times New Roman" panose="02020603050405020304" pitchFamily="18" charset="0"/>
              </a:rPr>
              <a:t>.</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effectLst/>
                <a:latin typeface="Times New Roman" panose="02020603050405020304" pitchFamily="18" charset="0"/>
                <a:ea typeface="Times New Roman" panose="02020603050405020304" pitchFamily="18" charset="0"/>
              </a:rPr>
              <a:t> </a:t>
            </a:r>
            <a:endParaRPr lang="ru-RU" sz="2000" dirty="0">
              <a:effectLst/>
              <a:latin typeface="Times New Roman" panose="02020603050405020304" pitchFamily="18" charset="0"/>
              <a:ea typeface="Times New Roman" panose="02020603050405020304" pitchFamily="18" charset="0"/>
            </a:endParaRPr>
          </a:p>
        </p:txBody>
      </p:sp>
      <p:sp>
        <p:nvSpPr>
          <p:cNvPr id="6" name="Подзаголовок 2">
            <a:extLst>
              <a:ext uri="{FF2B5EF4-FFF2-40B4-BE49-F238E27FC236}">
                <a16:creationId xmlns:a16="http://schemas.microsoft.com/office/drawing/2014/main" id="{D70FFF75-774C-4084-A504-43B1E225ADAF}"/>
              </a:ext>
            </a:extLst>
          </p:cNvPr>
          <p:cNvSpPr txBox="1">
            <a:spLocks/>
          </p:cNvSpPr>
          <p:nvPr/>
        </p:nvSpPr>
        <p:spPr>
          <a:xfrm>
            <a:off x="844010" y="3742248"/>
            <a:ext cx="2053194" cy="103188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b="1" dirty="0">
                <a:latin typeface="Times New Roman CYR" panose="02020603050405020304" pitchFamily="18" charset="0"/>
                <a:ea typeface="Times New Roman" panose="02020603050405020304" pitchFamily="18" charset="0"/>
                <a:cs typeface="Times New Roman" panose="02020603050405020304" pitchFamily="18" charset="0"/>
              </a:rPr>
              <a:t>Sample input</a:t>
            </a:r>
          </a:p>
          <a:p>
            <a:pPr algn="just">
              <a:lnSpc>
                <a:spcPct val="100000"/>
              </a:lnSpc>
              <a:spcBef>
                <a:spcPts val="0"/>
              </a:spcBef>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dirty="0">
                <a:solidFill>
                  <a:srgbClr val="222222"/>
                </a:solidFill>
                <a:effectLst/>
                <a:latin typeface="Courier New" panose="02070309020205020404" pitchFamily="49" charset="0"/>
                <a:ea typeface="Times New Roman" panose="02020603050405020304" pitchFamily="18" charset="0"/>
              </a:rPr>
              <a:t>4</a:t>
            </a:r>
            <a:endParaRPr lang="ru-RU" sz="2000" dirty="0">
              <a:effectLst/>
              <a:latin typeface="Times New Roman" panose="02020603050405020304" pitchFamily="18" charset="0"/>
              <a:ea typeface="Times New Roman" panose="02020603050405020304" pitchFamily="18" charset="0"/>
            </a:endParaRPr>
          </a:p>
          <a:p>
            <a:pPr algn="just">
              <a:lnSpc>
                <a:spcPct val="100000"/>
              </a:lnSpc>
              <a:spcBef>
                <a:spcPts val="0"/>
              </a:spcBef>
            </a:pPr>
            <a:r>
              <a:rPr lang="en-US" sz="2000" dirty="0">
                <a:solidFill>
                  <a:srgbClr val="222222"/>
                </a:solidFill>
                <a:effectLst/>
                <a:latin typeface="Courier New" panose="02070309020205020404" pitchFamily="49" charset="0"/>
                <a:ea typeface="Times New Roman" panose="02020603050405020304" pitchFamily="18" charset="0"/>
              </a:rPr>
              <a:t>10 30 40 20</a:t>
            </a:r>
            <a:endParaRPr lang="ru-RU" sz="4400" dirty="0">
              <a:effectLst/>
              <a:latin typeface="Times New Roman" panose="02020603050405020304" pitchFamily="18" charset="0"/>
              <a:ea typeface="Times New Roman" panose="02020603050405020304" pitchFamily="18" charset="0"/>
            </a:endParaRPr>
          </a:p>
        </p:txBody>
      </p:sp>
      <p:sp>
        <p:nvSpPr>
          <p:cNvPr id="7" name="Подзаголовок 2">
            <a:extLst>
              <a:ext uri="{FF2B5EF4-FFF2-40B4-BE49-F238E27FC236}">
                <a16:creationId xmlns:a16="http://schemas.microsoft.com/office/drawing/2014/main" id="{174FF610-2C25-43E4-A545-027EE56584C2}"/>
              </a:ext>
            </a:extLst>
          </p:cNvPr>
          <p:cNvSpPr txBox="1">
            <a:spLocks/>
          </p:cNvSpPr>
          <p:nvPr/>
        </p:nvSpPr>
        <p:spPr>
          <a:xfrm>
            <a:off x="3917676" y="3742249"/>
            <a:ext cx="2199604" cy="88266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lnSpc>
                <a:spcPct val="100000"/>
              </a:lnSpc>
              <a:spcBef>
                <a:spcPts val="0"/>
              </a:spcBef>
            </a:pPr>
            <a:r>
              <a:rPr lang="en-US" sz="2000" b="1" dirty="0">
                <a:latin typeface="Times New Roman CYR" panose="02020603050405020304" pitchFamily="18" charset="0"/>
                <a:ea typeface="Times New Roman" panose="02020603050405020304" pitchFamily="18" charset="0"/>
                <a:cs typeface="Times New Roman" panose="02020603050405020304" pitchFamily="18" charset="0"/>
              </a:rPr>
              <a:t>Sample output</a:t>
            </a:r>
          </a:p>
          <a:p>
            <a:pPr algn="just">
              <a:lnSpc>
                <a:spcPct val="100000"/>
              </a:lnSpc>
              <a:spcBef>
                <a:spcPts val="0"/>
              </a:spcBef>
            </a:pPr>
            <a:r>
              <a:rPr lang="en-US" sz="2000" dirty="0">
                <a:effectLst/>
                <a:latin typeface="Courier New" panose="02070309020205020404" pitchFamily="49" charset="0"/>
                <a:ea typeface="Times New Roman" panose="02020603050405020304" pitchFamily="18" charset="0"/>
              </a:rPr>
              <a:t>30</a:t>
            </a:r>
            <a:endParaRPr lang="ru-RU" sz="2000" dirty="0">
              <a:latin typeface="Times New Roman" panose="02020603050405020304" pitchFamily="18" charset="0"/>
              <a:ea typeface="Times New Roman" panose="02020603050405020304" pitchFamily="18" charset="0"/>
              <a:cs typeface="Times New Roman" panose="02020603050405020304" pitchFamily="18" charset="0"/>
            </a:endParaRPr>
          </a:p>
        </p:txBody>
      </p:sp>
      <p:graphicFrame>
        <p:nvGraphicFramePr>
          <p:cNvPr id="3" name="Объект 2">
            <a:extLst>
              <a:ext uri="{FF2B5EF4-FFF2-40B4-BE49-F238E27FC236}">
                <a16:creationId xmlns:a16="http://schemas.microsoft.com/office/drawing/2014/main" id="{0463EFB8-F319-4611-BB4A-F79DCF32B398}"/>
              </a:ext>
            </a:extLst>
          </p:cNvPr>
          <p:cNvGraphicFramePr>
            <a:graphicFrameLocks noChangeAspect="1"/>
          </p:cNvGraphicFramePr>
          <p:nvPr>
            <p:extLst>
              <p:ext uri="{D42A27DB-BD31-4B8C-83A1-F6EECF244321}">
                <p14:modId xmlns:p14="http://schemas.microsoft.com/office/powerpoint/2010/main" val="2079877979"/>
              </p:ext>
            </p:extLst>
          </p:nvPr>
        </p:nvGraphicFramePr>
        <p:xfrm>
          <a:off x="7752658" y="4022351"/>
          <a:ext cx="3345271" cy="2729037"/>
        </p:xfrm>
        <a:graphic>
          <a:graphicData uri="http://schemas.openxmlformats.org/presentationml/2006/ole">
            <mc:AlternateContent xmlns:mc="http://schemas.openxmlformats.org/markup-compatibility/2006">
              <mc:Choice xmlns:v="urn:schemas-microsoft-com:vml" Requires="v">
                <p:oleObj name="Visio" r:id="rId3" imgW="2171102" imgH="1774627" progId="Visio.Drawing.11">
                  <p:embed/>
                </p:oleObj>
              </mc:Choice>
              <mc:Fallback>
                <p:oleObj name="Visio" r:id="rId3" imgW="2171102" imgH="1774627"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52658" y="4022351"/>
                        <a:ext cx="3345271" cy="2729037"/>
                      </a:xfrm>
                      <a:prstGeom prst="rect">
                        <a:avLst/>
                      </a:prstGeom>
                      <a:noFill/>
                    </p:spPr>
                  </p:pic>
                </p:oleObj>
              </mc:Fallback>
            </mc:AlternateContent>
          </a:graphicData>
        </a:graphic>
      </p:graphicFrame>
    </p:spTree>
    <p:extLst>
      <p:ext uri="{BB962C8B-B14F-4D97-AF65-F5344CB8AC3E}">
        <p14:creationId xmlns:p14="http://schemas.microsoft.com/office/powerpoint/2010/main" val="485736731"/>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3910</TotalTime>
  <Words>3006</Words>
  <Application>Microsoft Macintosh PowerPoint</Application>
  <PresentationFormat>Widescreen</PresentationFormat>
  <Paragraphs>180</Paragraphs>
  <Slides>21</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21</vt:i4>
      </vt:variant>
    </vt:vector>
  </HeadingPairs>
  <TitlesOfParts>
    <vt:vector size="32" baseType="lpstr">
      <vt:lpstr>-apple-system</vt:lpstr>
      <vt:lpstr>Arial</vt:lpstr>
      <vt:lpstr>Calibri</vt:lpstr>
      <vt:lpstr>Calibri Light</vt:lpstr>
      <vt:lpstr>Courier New</vt:lpstr>
      <vt:lpstr>Symbol</vt:lpstr>
      <vt:lpstr>Times New Roman</vt:lpstr>
      <vt:lpstr>Times New Roman CYR</vt:lpstr>
      <vt:lpstr>Тема Office</vt:lpstr>
      <vt:lpstr>Visio</vt:lpstr>
      <vt:lpstr>Формула</vt:lpstr>
      <vt:lpstr>Dynamic Programming</vt:lpstr>
      <vt:lpstr>What is Dynamic Programming (DP)</vt:lpstr>
      <vt:lpstr>DP Approaches</vt:lpstr>
      <vt:lpstr>Dynamic Programming</vt:lpstr>
      <vt:lpstr>Dynamic Programming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Mykhailo Medvediev</dc:creator>
  <cp:lastModifiedBy>Azar Aliyev</cp:lastModifiedBy>
  <cp:revision>131</cp:revision>
  <dcterms:created xsi:type="dcterms:W3CDTF">2021-09-06T11:36:46Z</dcterms:created>
  <dcterms:modified xsi:type="dcterms:W3CDTF">2024-03-03T10:30:54Z</dcterms:modified>
</cp:coreProperties>
</file>