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>
      <p:cViewPr varScale="1">
        <p:scale>
          <a:sx n="114" d="100"/>
          <a:sy n="114" d="100"/>
        </p:scale>
        <p:origin x="7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436" y="614172"/>
            <a:ext cx="11311127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7807" y="1279359"/>
            <a:ext cx="5012690" cy="415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36" y="614172"/>
            <a:ext cx="11311127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7628" y="2855929"/>
            <a:ext cx="5702300" cy="281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174511"/>
            <a:ext cx="10906760" cy="9848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200" spc="145" dirty="0">
                <a:solidFill>
                  <a:srgbClr val="1A315F"/>
                </a:solidFill>
              </a:rPr>
              <a:t>INT</a:t>
            </a:r>
            <a:r>
              <a:rPr sz="3200" spc="-135" dirty="0">
                <a:solidFill>
                  <a:srgbClr val="1A315F"/>
                </a:solidFill>
              </a:rPr>
              <a:t>R</a:t>
            </a:r>
            <a:r>
              <a:rPr sz="3200" spc="290" dirty="0">
                <a:solidFill>
                  <a:srgbClr val="1A315F"/>
                </a:solidFill>
              </a:rPr>
              <a:t>ODUCTIO</a:t>
            </a:r>
            <a:r>
              <a:rPr sz="3200" spc="325" dirty="0">
                <a:solidFill>
                  <a:srgbClr val="1A315F"/>
                </a:solidFill>
              </a:rPr>
              <a:t>N</a:t>
            </a:r>
            <a:r>
              <a:rPr sz="3200" spc="-480" dirty="0">
                <a:solidFill>
                  <a:srgbClr val="1A315F"/>
                </a:solidFill>
              </a:rPr>
              <a:t> </a:t>
            </a:r>
            <a:r>
              <a:rPr sz="3200" spc="-135" dirty="0">
                <a:solidFill>
                  <a:srgbClr val="1A315F"/>
                </a:solidFill>
              </a:rPr>
              <a:t>T</a:t>
            </a:r>
            <a:r>
              <a:rPr sz="3200" spc="480" dirty="0">
                <a:solidFill>
                  <a:srgbClr val="1A315F"/>
                </a:solidFill>
              </a:rPr>
              <a:t>O</a:t>
            </a:r>
            <a:r>
              <a:rPr sz="3200" spc="-75" dirty="0">
                <a:solidFill>
                  <a:srgbClr val="1A315F"/>
                </a:solidFill>
              </a:rPr>
              <a:t> </a:t>
            </a:r>
            <a:r>
              <a:rPr sz="3200" spc="254" dirty="0">
                <a:solidFill>
                  <a:srgbClr val="1A315F"/>
                </a:solidFill>
              </a:rPr>
              <a:t>D</a:t>
            </a:r>
            <a:r>
              <a:rPr sz="3200" spc="-80" dirty="0">
                <a:solidFill>
                  <a:srgbClr val="1A315F"/>
                </a:solidFill>
              </a:rPr>
              <a:t>A</a:t>
            </a:r>
            <a:r>
              <a:rPr sz="3200" spc="-254" dirty="0">
                <a:solidFill>
                  <a:srgbClr val="1A315F"/>
                </a:solidFill>
              </a:rPr>
              <a:t>T</a:t>
            </a:r>
            <a:r>
              <a:rPr sz="3200" spc="245" dirty="0">
                <a:solidFill>
                  <a:srgbClr val="1A315F"/>
                </a:solidFill>
              </a:rPr>
              <a:t>A</a:t>
            </a:r>
            <a:r>
              <a:rPr sz="3200" spc="-75" dirty="0">
                <a:solidFill>
                  <a:srgbClr val="1A315F"/>
                </a:solidFill>
              </a:rPr>
              <a:t> </a:t>
            </a:r>
            <a:r>
              <a:rPr sz="3200" spc="25" dirty="0">
                <a:solidFill>
                  <a:srgbClr val="1A315F"/>
                </a:solidFill>
              </a:rPr>
              <a:t>ST</a:t>
            </a:r>
            <a:r>
              <a:rPr sz="3200" spc="-75" dirty="0">
                <a:solidFill>
                  <a:srgbClr val="1A315F"/>
                </a:solidFill>
              </a:rPr>
              <a:t>R</a:t>
            </a:r>
            <a:r>
              <a:rPr sz="3200" spc="95" dirty="0">
                <a:solidFill>
                  <a:srgbClr val="1A315F"/>
                </a:solidFill>
              </a:rPr>
              <a:t>UCTURE</a:t>
            </a:r>
            <a:r>
              <a:rPr sz="3200" spc="80" dirty="0">
                <a:solidFill>
                  <a:srgbClr val="1A315F"/>
                </a:solidFill>
              </a:rPr>
              <a:t>S</a:t>
            </a:r>
            <a:r>
              <a:rPr sz="3200" spc="-409" dirty="0">
                <a:solidFill>
                  <a:srgbClr val="1A315F"/>
                </a:solidFill>
              </a:rPr>
              <a:t> </a:t>
            </a:r>
            <a:r>
              <a:rPr sz="3200" spc="380" dirty="0">
                <a:solidFill>
                  <a:srgbClr val="1A315F"/>
                </a:solidFill>
              </a:rPr>
              <a:t>AND</a:t>
            </a:r>
            <a:r>
              <a:rPr sz="3200" spc="-400" dirty="0">
                <a:solidFill>
                  <a:srgbClr val="1A315F"/>
                </a:solidFill>
              </a:rPr>
              <a:t> </a:t>
            </a:r>
            <a:r>
              <a:rPr sz="3200" spc="145" dirty="0">
                <a:solidFill>
                  <a:srgbClr val="1A315F"/>
                </a:solidFill>
              </a:rPr>
              <a:t>ALGORIT</a:t>
            </a:r>
            <a:r>
              <a:rPr sz="3200" spc="175" dirty="0">
                <a:solidFill>
                  <a:srgbClr val="1A315F"/>
                </a:solidFill>
              </a:rPr>
              <a:t>H</a:t>
            </a:r>
            <a:r>
              <a:rPr sz="3200" spc="75" dirty="0">
                <a:solidFill>
                  <a:srgbClr val="1A315F"/>
                </a:solidFill>
              </a:rPr>
              <a:t>MS</a:t>
            </a:r>
            <a:endParaRPr sz="32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240" dirty="0"/>
              <a:t>ANA</a:t>
            </a:r>
            <a:r>
              <a:rPr spc="-320" dirty="0"/>
              <a:t>L</a:t>
            </a:r>
            <a:r>
              <a:rPr spc="35" dirty="0"/>
              <a:t>Y</a:t>
            </a:r>
            <a:r>
              <a:rPr spc="-65" dirty="0"/>
              <a:t>SIS</a:t>
            </a:r>
            <a:r>
              <a:rPr spc="-45" dirty="0"/>
              <a:t> </a:t>
            </a:r>
            <a:r>
              <a:rPr spc="120" dirty="0"/>
              <a:t>O</a:t>
            </a:r>
            <a:r>
              <a:rPr spc="100" dirty="0"/>
              <a:t>F</a:t>
            </a:r>
            <a:r>
              <a:rPr spc="-300" dirty="0"/>
              <a:t> </a:t>
            </a:r>
            <a:r>
              <a:rPr spc="100" dirty="0"/>
              <a:t>ALGORI</a:t>
            </a:r>
            <a:r>
              <a:rPr spc="114" dirty="0"/>
              <a:t>T</a:t>
            </a:r>
            <a:r>
              <a:rPr spc="95" dirty="0"/>
              <a:t>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887" y="1637792"/>
            <a:ext cx="526478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1) </a:t>
            </a:r>
            <a:r>
              <a:rPr sz="2000" spc="-55" dirty="0">
                <a:solidFill>
                  <a:srgbClr val="3C3C3C"/>
                </a:solidFill>
                <a:latin typeface="Cambria Math"/>
                <a:cs typeface="Cambria Math"/>
              </a:rPr>
              <a:t>𝑂(1)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:Time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complexity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of </a:t>
            </a:r>
            <a:r>
              <a:rPr sz="20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function </a:t>
            </a:r>
            <a:r>
              <a:rPr sz="2000" spc="-20" dirty="0">
                <a:solidFill>
                  <a:srgbClr val="3C3C3C"/>
                </a:solidFill>
                <a:latin typeface="Trebuchet MS"/>
                <a:cs typeface="Trebuchet MS"/>
              </a:rPr>
              <a:t>(or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set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of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statements)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is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considered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C3C3C"/>
                </a:solidFill>
                <a:latin typeface="Cambria Math"/>
                <a:cs typeface="Cambria Math"/>
              </a:rPr>
              <a:t>𝑂</a:t>
            </a:r>
            <a:r>
              <a:rPr sz="2000" spc="5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Cambria Math"/>
                <a:cs typeface="Cambria Math"/>
              </a:rPr>
              <a:t>(1)</a:t>
            </a:r>
            <a:r>
              <a:rPr sz="2000" spc="9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2000" spc="-190" dirty="0">
                <a:solidFill>
                  <a:srgbClr val="3C3C3C"/>
                </a:solidFill>
                <a:latin typeface="Trebuchet MS"/>
                <a:cs typeface="Trebuchet MS"/>
              </a:rPr>
              <a:t>if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doesn’t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cont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ain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loo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295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2000" spc="-2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ecursion 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C3C3C"/>
                </a:solidFill>
                <a:latin typeface="Trebuchet MS"/>
                <a:cs typeface="Trebuchet MS"/>
              </a:rPr>
              <a:t>call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ot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-  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nstant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000" spc="-19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nct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195" dirty="0">
                <a:solidFill>
                  <a:srgbClr val="3C3C3C"/>
                </a:solidFill>
                <a:latin typeface="Trebuchet MS"/>
                <a:cs typeface="Trebuchet MS"/>
              </a:rPr>
              <a:t>n.</a:t>
            </a:r>
            <a:r>
              <a:rPr sz="2000" spc="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loo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ecur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io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at  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ru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constant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2000" spc="1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z="2000" spc="-2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ls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conside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ed  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3C3C3C"/>
                </a:solidFill>
                <a:latin typeface="Cambria Math"/>
                <a:cs typeface="Cambria Math"/>
              </a:rPr>
              <a:t>𝑂</a:t>
            </a:r>
            <a:r>
              <a:rPr sz="20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2000" spc="-10" dirty="0">
                <a:solidFill>
                  <a:srgbClr val="3C3C3C"/>
                </a:solidFill>
                <a:latin typeface="Cambria Math"/>
                <a:cs typeface="Cambria Math"/>
              </a:rPr>
              <a:t>1</a:t>
            </a:r>
            <a:r>
              <a:rPr sz="2000" spc="-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2000" spc="-29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2000" spc="-2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0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ex</a:t>
            </a:r>
            <a:r>
              <a:rPr sz="2000" spc="-170" dirty="0">
                <a:solidFill>
                  <a:srgbClr val="3C3C3C"/>
                </a:solidFill>
                <a:latin typeface="Trebuchet MS"/>
                <a:cs typeface="Trebuchet MS"/>
              </a:rPr>
              <a:t>amp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6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ol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wi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loo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i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3C3C3C"/>
                </a:solidFill>
                <a:latin typeface="Cambria Math"/>
                <a:cs typeface="Cambria Math"/>
              </a:rPr>
              <a:t>𝑂</a:t>
            </a:r>
            <a:r>
              <a:rPr sz="20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2000" spc="-10" dirty="0">
                <a:solidFill>
                  <a:srgbClr val="3C3C3C"/>
                </a:solidFill>
                <a:latin typeface="Cambria Math"/>
                <a:cs typeface="Cambria Math"/>
              </a:rPr>
              <a:t>1</a:t>
            </a:r>
            <a:r>
              <a:rPr sz="2000" spc="-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2000" spc="-29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954" y="4433138"/>
            <a:ext cx="55759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2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24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constant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2400" spc="5" dirty="0">
                <a:latin typeface="Consolas"/>
                <a:cs typeface="Consolas"/>
              </a:rPr>
              <a:t>(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2400" dirty="0">
                <a:latin typeface="Consolas"/>
                <a:cs typeface="Consolas"/>
              </a:rPr>
              <a:t>i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 </a:t>
            </a:r>
            <a:r>
              <a:rPr sz="2400" spc="5" dirty="0">
                <a:latin typeface="Consolas"/>
                <a:cs typeface="Consolas"/>
              </a:rPr>
              <a:t>1;</a:t>
            </a:r>
            <a:r>
              <a:rPr sz="2400" dirty="0">
                <a:latin typeface="Consolas"/>
                <a:cs typeface="Consolas"/>
              </a:rPr>
              <a:t> i &lt;= c;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i++)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1358265">
              <a:lnSpc>
                <a:spcPct val="100000"/>
              </a:lnSpc>
            </a:pP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some</a:t>
            </a: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 O(1) </a:t>
            </a:r>
            <a:r>
              <a:rPr sz="2400" dirty="0">
                <a:solidFill>
                  <a:srgbClr val="008000"/>
                </a:solidFill>
                <a:latin typeface="Consolas"/>
                <a:cs typeface="Consolas"/>
              </a:rPr>
              <a:t>expressions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6894" y="1730120"/>
            <a:ext cx="5787390" cy="4564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Trebuchet MS"/>
                <a:cs typeface="Trebuchet MS"/>
              </a:rPr>
              <a:t>2)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Cambria Math"/>
                <a:cs typeface="Cambria Math"/>
              </a:rPr>
              <a:t>𝑂(𝑛)</a:t>
            </a:r>
            <a:r>
              <a:rPr sz="2000" spc="-55" dirty="0">
                <a:latin typeface="Trebuchet MS"/>
                <a:cs typeface="Trebuchet MS"/>
              </a:rPr>
              <a:t>:Time </a:t>
            </a:r>
            <a:r>
              <a:rPr sz="2000" spc="-65" dirty="0">
                <a:latin typeface="Trebuchet MS"/>
                <a:cs typeface="Trebuchet MS"/>
              </a:rPr>
              <a:t>Complexity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loop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considered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15" dirty="0">
                <a:latin typeface="Cambria Math"/>
                <a:cs typeface="Cambria Math"/>
              </a:rPr>
              <a:t>𝑂(𝑛)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if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55" dirty="0">
                <a:latin typeface="Trebuchet MS"/>
                <a:cs typeface="Trebuchet MS"/>
              </a:rPr>
              <a:t> loop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variables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incremented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490" dirty="0">
                <a:latin typeface="Trebuchet MS"/>
                <a:cs typeface="Trebuchet MS"/>
              </a:rPr>
              <a:t>/</a:t>
            </a:r>
            <a:r>
              <a:rPr sz="2000" spc="-48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decremented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b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constant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amou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215" dirty="0">
                <a:latin typeface="Trebuchet MS"/>
                <a:cs typeface="Trebuchet MS"/>
              </a:rPr>
              <a:t>t.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ex</a:t>
            </a:r>
            <a:r>
              <a:rPr sz="2000" spc="-150" dirty="0">
                <a:latin typeface="Trebuchet MS"/>
                <a:cs typeface="Trebuchet MS"/>
              </a:rPr>
              <a:t>am</a:t>
            </a:r>
            <a:r>
              <a:rPr sz="2000" spc="-120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85" dirty="0">
                <a:latin typeface="Trebuchet MS"/>
                <a:cs typeface="Trebuchet MS"/>
              </a:rPr>
              <a:t>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f</a:t>
            </a:r>
            <a:r>
              <a:rPr sz="2000" spc="-100" dirty="0">
                <a:latin typeface="Trebuchet MS"/>
                <a:cs typeface="Trebuchet MS"/>
              </a:rPr>
              <a:t>ol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35" dirty="0">
                <a:latin typeface="Trebuchet MS"/>
                <a:cs typeface="Trebuchet MS"/>
              </a:rPr>
              <a:t>w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f</a:t>
            </a:r>
            <a:r>
              <a:rPr sz="2000" spc="-195" dirty="0">
                <a:latin typeface="Trebuchet MS"/>
                <a:cs typeface="Trebuchet MS"/>
              </a:rPr>
              <a:t>u</a:t>
            </a:r>
            <a:r>
              <a:rPr sz="2000" spc="-120" dirty="0">
                <a:latin typeface="Trebuchet MS"/>
                <a:cs typeface="Trebuchet MS"/>
              </a:rPr>
              <a:t>nc</a:t>
            </a:r>
            <a:r>
              <a:rPr sz="2000" spc="-90" dirty="0">
                <a:latin typeface="Trebuchet MS"/>
                <a:cs typeface="Trebuchet MS"/>
              </a:rPr>
              <a:t>t</a:t>
            </a:r>
            <a:r>
              <a:rPr sz="2000" spc="-60" dirty="0">
                <a:latin typeface="Trebuchet MS"/>
                <a:cs typeface="Trebuchet MS"/>
              </a:rPr>
              <a:t>ions  </a:t>
            </a:r>
            <a:r>
              <a:rPr sz="2000" spc="-150" dirty="0">
                <a:latin typeface="Trebuchet MS"/>
                <a:cs typeface="Trebuchet MS"/>
              </a:rPr>
              <a:t>h</a:t>
            </a:r>
            <a:r>
              <a:rPr sz="2000" spc="-220" dirty="0">
                <a:latin typeface="Trebuchet MS"/>
                <a:cs typeface="Trebuchet MS"/>
              </a:rPr>
              <a:t>a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𝑂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25" dirty="0">
                <a:latin typeface="Cambria Math"/>
                <a:cs typeface="Cambria Math"/>
              </a:rPr>
              <a:t>𝑛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125" dirty="0">
                <a:latin typeface="Trebuchet MS"/>
                <a:cs typeface="Trebuchet MS"/>
              </a:rPr>
              <a:t>me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comp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-70" dirty="0">
                <a:latin typeface="Trebuchet MS"/>
                <a:cs typeface="Trebuchet MS"/>
              </a:rPr>
              <a:t>ex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140" dirty="0">
                <a:latin typeface="Trebuchet MS"/>
                <a:cs typeface="Trebuchet MS"/>
              </a:rPr>
              <a:t>t</a:t>
            </a:r>
            <a:r>
              <a:rPr sz="2000" spc="-270" dirty="0">
                <a:latin typeface="Trebuchet MS"/>
                <a:cs typeface="Trebuchet MS"/>
              </a:rPr>
              <a:t>y</a:t>
            </a:r>
            <a:r>
              <a:rPr sz="2000" spc="-29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1839"/>
              </a:spcBef>
            </a:pP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// Here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c is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positive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integer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constant</a:t>
            </a:r>
            <a:endParaRPr sz="2000">
              <a:latin typeface="Consolas"/>
              <a:cs typeface="Consolas"/>
            </a:endParaRPr>
          </a:p>
          <a:p>
            <a:pPr marL="104139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&lt;= </a:t>
            </a:r>
            <a:r>
              <a:rPr sz="2000" dirty="0">
                <a:latin typeface="Consolas"/>
                <a:cs typeface="Consolas"/>
              </a:rPr>
              <a:t>n;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c)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8020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some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 O(1)</a:t>
            </a:r>
            <a:r>
              <a:rPr sz="20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expressions</a:t>
            </a:r>
            <a:endParaRPr sz="2000">
              <a:latin typeface="Consolas"/>
              <a:cs typeface="Consolas"/>
            </a:endParaRPr>
          </a:p>
          <a:p>
            <a:pPr marL="104139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/>
              <a:cs typeface="Consolas"/>
            </a:endParaRPr>
          </a:p>
          <a:p>
            <a:pPr marL="104139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 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0;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-=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8020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some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 O(1)</a:t>
            </a:r>
            <a:r>
              <a:rPr sz="20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expressions</a:t>
            </a:r>
            <a:endParaRPr sz="2000">
              <a:latin typeface="Consolas"/>
              <a:cs typeface="Consolas"/>
            </a:endParaRPr>
          </a:p>
          <a:p>
            <a:pPr marL="104139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784" y="4273296"/>
            <a:ext cx="5681980" cy="1999614"/>
          </a:xfrm>
          <a:custGeom>
            <a:avLst/>
            <a:gdLst/>
            <a:ahLst/>
            <a:cxnLst/>
            <a:rect l="l" t="t" r="r" b="b"/>
            <a:pathLst>
              <a:path w="5681980" h="1999614">
                <a:moveTo>
                  <a:pt x="0" y="333247"/>
                </a:moveTo>
                <a:lnTo>
                  <a:pt x="3613" y="284008"/>
                </a:lnTo>
                <a:lnTo>
                  <a:pt x="14109" y="237010"/>
                </a:lnTo>
                <a:lnTo>
                  <a:pt x="30972" y="192769"/>
                </a:lnTo>
                <a:lnTo>
                  <a:pt x="53688" y="151801"/>
                </a:lnTo>
                <a:lnTo>
                  <a:pt x="81739" y="114622"/>
                </a:lnTo>
                <a:lnTo>
                  <a:pt x="114612" y="81748"/>
                </a:lnTo>
                <a:lnTo>
                  <a:pt x="151790" y="53694"/>
                </a:lnTo>
                <a:lnTo>
                  <a:pt x="192758" y="30976"/>
                </a:lnTo>
                <a:lnTo>
                  <a:pt x="237001" y="14111"/>
                </a:lnTo>
                <a:lnTo>
                  <a:pt x="284002" y="3613"/>
                </a:lnTo>
                <a:lnTo>
                  <a:pt x="333247" y="0"/>
                </a:lnTo>
                <a:lnTo>
                  <a:pt x="5348224" y="0"/>
                </a:lnTo>
                <a:lnTo>
                  <a:pt x="5397463" y="3613"/>
                </a:lnTo>
                <a:lnTo>
                  <a:pt x="5444461" y="14111"/>
                </a:lnTo>
                <a:lnTo>
                  <a:pt x="5488702" y="30976"/>
                </a:lnTo>
                <a:lnTo>
                  <a:pt x="5529670" y="53694"/>
                </a:lnTo>
                <a:lnTo>
                  <a:pt x="5566849" y="81748"/>
                </a:lnTo>
                <a:lnTo>
                  <a:pt x="5599723" y="114622"/>
                </a:lnTo>
                <a:lnTo>
                  <a:pt x="5627777" y="151801"/>
                </a:lnTo>
                <a:lnTo>
                  <a:pt x="5650495" y="192769"/>
                </a:lnTo>
                <a:lnTo>
                  <a:pt x="5667360" y="237010"/>
                </a:lnTo>
                <a:lnTo>
                  <a:pt x="5677858" y="284008"/>
                </a:lnTo>
                <a:lnTo>
                  <a:pt x="5681471" y="333247"/>
                </a:lnTo>
                <a:lnTo>
                  <a:pt x="5681471" y="1666239"/>
                </a:lnTo>
                <a:lnTo>
                  <a:pt x="5677858" y="1715485"/>
                </a:lnTo>
                <a:lnTo>
                  <a:pt x="5667360" y="1762486"/>
                </a:lnTo>
                <a:lnTo>
                  <a:pt x="5650495" y="1806729"/>
                </a:lnTo>
                <a:lnTo>
                  <a:pt x="5627777" y="1847697"/>
                </a:lnTo>
                <a:lnTo>
                  <a:pt x="5599723" y="1884875"/>
                </a:lnTo>
                <a:lnTo>
                  <a:pt x="5566849" y="1917748"/>
                </a:lnTo>
                <a:lnTo>
                  <a:pt x="5529670" y="1945799"/>
                </a:lnTo>
                <a:lnTo>
                  <a:pt x="5488702" y="1968515"/>
                </a:lnTo>
                <a:lnTo>
                  <a:pt x="5444461" y="1985378"/>
                </a:lnTo>
                <a:lnTo>
                  <a:pt x="5397463" y="1995874"/>
                </a:lnTo>
                <a:lnTo>
                  <a:pt x="5348224" y="1999488"/>
                </a:lnTo>
                <a:lnTo>
                  <a:pt x="333247" y="1999488"/>
                </a:lnTo>
                <a:lnTo>
                  <a:pt x="284002" y="1995874"/>
                </a:lnTo>
                <a:lnTo>
                  <a:pt x="237001" y="1985378"/>
                </a:lnTo>
                <a:lnTo>
                  <a:pt x="192758" y="1968515"/>
                </a:lnTo>
                <a:lnTo>
                  <a:pt x="151790" y="1945799"/>
                </a:lnTo>
                <a:lnTo>
                  <a:pt x="114612" y="1917748"/>
                </a:lnTo>
                <a:lnTo>
                  <a:pt x="81739" y="1884875"/>
                </a:lnTo>
                <a:lnTo>
                  <a:pt x="53688" y="1847697"/>
                </a:lnTo>
                <a:lnTo>
                  <a:pt x="30972" y="1806729"/>
                </a:lnTo>
                <a:lnTo>
                  <a:pt x="14109" y="1762486"/>
                </a:lnTo>
                <a:lnTo>
                  <a:pt x="3613" y="1715485"/>
                </a:lnTo>
                <a:lnTo>
                  <a:pt x="0" y="1666239"/>
                </a:lnTo>
                <a:lnTo>
                  <a:pt x="0" y="333247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0196" y="3410711"/>
            <a:ext cx="5815965" cy="1651000"/>
          </a:xfrm>
          <a:custGeom>
            <a:avLst/>
            <a:gdLst/>
            <a:ahLst/>
            <a:cxnLst/>
            <a:rect l="l" t="t" r="r" b="b"/>
            <a:pathLst>
              <a:path w="5815965" h="1651000">
                <a:moveTo>
                  <a:pt x="0" y="275081"/>
                </a:moveTo>
                <a:lnTo>
                  <a:pt x="4432" y="225643"/>
                </a:lnTo>
                <a:lnTo>
                  <a:pt x="17213" y="179109"/>
                </a:lnTo>
                <a:lnTo>
                  <a:pt x="37563" y="136256"/>
                </a:lnTo>
                <a:lnTo>
                  <a:pt x="64706" y="97863"/>
                </a:lnTo>
                <a:lnTo>
                  <a:pt x="97863" y="64706"/>
                </a:lnTo>
                <a:lnTo>
                  <a:pt x="136256" y="37563"/>
                </a:lnTo>
                <a:lnTo>
                  <a:pt x="179109" y="17213"/>
                </a:lnTo>
                <a:lnTo>
                  <a:pt x="225643" y="4432"/>
                </a:lnTo>
                <a:lnTo>
                  <a:pt x="275081" y="0"/>
                </a:lnTo>
                <a:lnTo>
                  <a:pt x="5540502" y="0"/>
                </a:lnTo>
                <a:lnTo>
                  <a:pt x="5589940" y="4432"/>
                </a:lnTo>
                <a:lnTo>
                  <a:pt x="5636474" y="17213"/>
                </a:lnTo>
                <a:lnTo>
                  <a:pt x="5679327" y="37563"/>
                </a:lnTo>
                <a:lnTo>
                  <a:pt x="5717720" y="64706"/>
                </a:lnTo>
                <a:lnTo>
                  <a:pt x="5750877" y="97863"/>
                </a:lnTo>
                <a:lnTo>
                  <a:pt x="5778020" y="136256"/>
                </a:lnTo>
                <a:lnTo>
                  <a:pt x="5798370" y="179109"/>
                </a:lnTo>
                <a:lnTo>
                  <a:pt x="5811151" y="225643"/>
                </a:lnTo>
                <a:lnTo>
                  <a:pt x="5815583" y="275081"/>
                </a:lnTo>
                <a:lnTo>
                  <a:pt x="5815583" y="1375410"/>
                </a:lnTo>
                <a:lnTo>
                  <a:pt x="5811151" y="1424848"/>
                </a:lnTo>
                <a:lnTo>
                  <a:pt x="5798370" y="1471382"/>
                </a:lnTo>
                <a:lnTo>
                  <a:pt x="5778020" y="1514235"/>
                </a:lnTo>
                <a:lnTo>
                  <a:pt x="5750877" y="1552628"/>
                </a:lnTo>
                <a:lnTo>
                  <a:pt x="5717720" y="1585785"/>
                </a:lnTo>
                <a:lnTo>
                  <a:pt x="5679327" y="1612928"/>
                </a:lnTo>
                <a:lnTo>
                  <a:pt x="5636474" y="1633278"/>
                </a:lnTo>
                <a:lnTo>
                  <a:pt x="5589940" y="1646059"/>
                </a:lnTo>
                <a:lnTo>
                  <a:pt x="5540502" y="1650492"/>
                </a:lnTo>
                <a:lnTo>
                  <a:pt x="275081" y="1650492"/>
                </a:lnTo>
                <a:lnTo>
                  <a:pt x="225643" y="1646059"/>
                </a:lnTo>
                <a:lnTo>
                  <a:pt x="179109" y="1633278"/>
                </a:lnTo>
                <a:lnTo>
                  <a:pt x="136256" y="1612928"/>
                </a:lnTo>
                <a:lnTo>
                  <a:pt x="97863" y="1585785"/>
                </a:lnTo>
                <a:lnTo>
                  <a:pt x="64706" y="1552628"/>
                </a:lnTo>
                <a:lnTo>
                  <a:pt x="37563" y="1514235"/>
                </a:lnTo>
                <a:lnTo>
                  <a:pt x="17213" y="1471382"/>
                </a:lnTo>
                <a:lnTo>
                  <a:pt x="4432" y="1424848"/>
                </a:lnTo>
                <a:lnTo>
                  <a:pt x="0" y="1375410"/>
                </a:lnTo>
                <a:lnTo>
                  <a:pt x="0" y="275081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40196" y="5201411"/>
            <a:ext cx="5815965" cy="1483360"/>
          </a:xfrm>
          <a:custGeom>
            <a:avLst/>
            <a:gdLst/>
            <a:ahLst/>
            <a:cxnLst/>
            <a:rect l="l" t="t" r="r" b="b"/>
            <a:pathLst>
              <a:path w="5815965" h="1483359">
                <a:moveTo>
                  <a:pt x="0" y="247141"/>
                </a:moveTo>
                <a:lnTo>
                  <a:pt x="5019" y="197325"/>
                </a:lnTo>
                <a:lnTo>
                  <a:pt x="19417" y="150929"/>
                </a:lnTo>
                <a:lnTo>
                  <a:pt x="42199" y="108948"/>
                </a:lnTo>
                <a:lnTo>
                  <a:pt x="72374" y="72374"/>
                </a:lnTo>
                <a:lnTo>
                  <a:pt x="108948" y="42199"/>
                </a:lnTo>
                <a:lnTo>
                  <a:pt x="150929" y="19417"/>
                </a:lnTo>
                <a:lnTo>
                  <a:pt x="197325" y="5019"/>
                </a:lnTo>
                <a:lnTo>
                  <a:pt x="247141" y="0"/>
                </a:lnTo>
                <a:lnTo>
                  <a:pt x="5568442" y="0"/>
                </a:lnTo>
                <a:lnTo>
                  <a:pt x="5618258" y="5019"/>
                </a:lnTo>
                <a:lnTo>
                  <a:pt x="5664654" y="19417"/>
                </a:lnTo>
                <a:lnTo>
                  <a:pt x="5706635" y="42199"/>
                </a:lnTo>
                <a:lnTo>
                  <a:pt x="5743209" y="72374"/>
                </a:lnTo>
                <a:lnTo>
                  <a:pt x="5773384" y="108948"/>
                </a:lnTo>
                <a:lnTo>
                  <a:pt x="5796166" y="150929"/>
                </a:lnTo>
                <a:lnTo>
                  <a:pt x="5810564" y="197325"/>
                </a:lnTo>
                <a:lnTo>
                  <a:pt x="5815583" y="247141"/>
                </a:lnTo>
                <a:lnTo>
                  <a:pt x="5815583" y="1235710"/>
                </a:lnTo>
                <a:lnTo>
                  <a:pt x="5810564" y="1285516"/>
                </a:lnTo>
                <a:lnTo>
                  <a:pt x="5796166" y="1331906"/>
                </a:lnTo>
                <a:lnTo>
                  <a:pt x="5773384" y="1373886"/>
                </a:lnTo>
                <a:lnTo>
                  <a:pt x="5743209" y="1410463"/>
                </a:lnTo>
                <a:lnTo>
                  <a:pt x="5706635" y="1440642"/>
                </a:lnTo>
                <a:lnTo>
                  <a:pt x="5664654" y="1463429"/>
                </a:lnTo>
                <a:lnTo>
                  <a:pt x="5618258" y="1477830"/>
                </a:lnTo>
                <a:lnTo>
                  <a:pt x="5568442" y="1482852"/>
                </a:lnTo>
                <a:lnTo>
                  <a:pt x="247141" y="1482852"/>
                </a:lnTo>
                <a:lnTo>
                  <a:pt x="197325" y="1477830"/>
                </a:lnTo>
                <a:lnTo>
                  <a:pt x="150929" y="1463429"/>
                </a:lnTo>
                <a:lnTo>
                  <a:pt x="108948" y="1440642"/>
                </a:lnTo>
                <a:lnTo>
                  <a:pt x="72374" y="1410463"/>
                </a:lnTo>
                <a:lnTo>
                  <a:pt x="42199" y="1373886"/>
                </a:lnTo>
                <a:lnTo>
                  <a:pt x="19417" y="1331906"/>
                </a:lnTo>
                <a:lnTo>
                  <a:pt x="5019" y="1285516"/>
                </a:lnTo>
                <a:lnTo>
                  <a:pt x="0" y="1235710"/>
                </a:lnTo>
                <a:lnTo>
                  <a:pt x="0" y="247141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240" dirty="0"/>
              <a:t>ANA</a:t>
            </a:r>
            <a:r>
              <a:rPr spc="-320" dirty="0"/>
              <a:t>L</a:t>
            </a:r>
            <a:r>
              <a:rPr spc="35" dirty="0"/>
              <a:t>Y</a:t>
            </a:r>
            <a:r>
              <a:rPr spc="-65" dirty="0"/>
              <a:t>SIS</a:t>
            </a:r>
            <a:r>
              <a:rPr spc="-45" dirty="0"/>
              <a:t> </a:t>
            </a:r>
            <a:r>
              <a:rPr spc="120" dirty="0"/>
              <a:t>O</a:t>
            </a:r>
            <a:r>
              <a:rPr spc="100" dirty="0"/>
              <a:t>F</a:t>
            </a:r>
            <a:r>
              <a:rPr spc="-300" dirty="0"/>
              <a:t> </a:t>
            </a:r>
            <a:r>
              <a:rPr spc="100" dirty="0"/>
              <a:t>ALGORI</a:t>
            </a:r>
            <a:r>
              <a:rPr spc="114" dirty="0"/>
              <a:t>T</a:t>
            </a:r>
            <a:r>
              <a:rPr spc="95" dirty="0"/>
              <a:t>HMS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3776" y="1554556"/>
            <a:ext cx="572262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Trebuchet MS"/>
                <a:cs typeface="Trebuchet MS"/>
              </a:rPr>
              <a:t>3)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𝑂(𝑛</a:t>
            </a:r>
            <a:r>
              <a:rPr sz="1950" spc="30" baseline="25641" dirty="0">
                <a:latin typeface="Cambria Math"/>
                <a:cs typeface="Cambria Math"/>
              </a:rPr>
              <a:t>𝑐</a:t>
            </a:r>
            <a:r>
              <a:rPr sz="2000" spc="20" dirty="0">
                <a:latin typeface="Cambria Math"/>
                <a:cs typeface="Cambria Math"/>
              </a:rPr>
              <a:t>):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Time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complexity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nested</a:t>
            </a:r>
            <a:r>
              <a:rPr sz="2000" spc="-55" dirty="0">
                <a:latin typeface="Trebuchet MS"/>
                <a:cs typeface="Trebuchet MS"/>
              </a:rPr>
              <a:t> loops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equal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u</a:t>
            </a:r>
            <a:r>
              <a:rPr sz="2000" spc="-120" dirty="0">
                <a:latin typeface="Trebuchet MS"/>
                <a:cs typeface="Trebuchet MS"/>
              </a:rPr>
              <a:t>m</a:t>
            </a:r>
            <a:r>
              <a:rPr sz="2000" spc="-125" dirty="0">
                <a:latin typeface="Trebuchet MS"/>
                <a:cs typeface="Trebuchet MS"/>
              </a:rPr>
              <a:t>be</a:t>
            </a:r>
            <a:r>
              <a:rPr sz="2000" spc="15" dirty="0">
                <a:latin typeface="Trebuchet MS"/>
                <a:cs typeface="Trebuchet MS"/>
              </a:rPr>
              <a:t>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mes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</a:t>
            </a:r>
            <a:r>
              <a:rPr sz="2000" spc="-145" dirty="0">
                <a:latin typeface="Trebuchet MS"/>
                <a:cs typeface="Trebuchet MS"/>
              </a:rPr>
              <a:t>n</a:t>
            </a:r>
            <a:r>
              <a:rPr sz="2000" spc="-114" dirty="0">
                <a:latin typeface="Trebuchet MS"/>
                <a:cs typeface="Trebuchet MS"/>
              </a:rPr>
              <a:t>ne</a:t>
            </a:r>
            <a:r>
              <a:rPr sz="2000" spc="-50" dirty="0">
                <a:latin typeface="Trebuchet MS"/>
                <a:cs typeface="Trebuchet MS"/>
              </a:rPr>
              <a:t>rmost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stateme</a:t>
            </a:r>
            <a:r>
              <a:rPr sz="2000" spc="-114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85" dirty="0">
                <a:latin typeface="Trebuchet MS"/>
                <a:cs typeface="Trebuchet MS"/>
              </a:rPr>
              <a:t> is  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120" dirty="0">
                <a:latin typeface="Trebuchet MS"/>
                <a:cs typeface="Trebuchet MS"/>
              </a:rPr>
              <a:t>x</a:t>
            </a:r>
            <a:r>
              <a:rPr sz="2000" spc="-125" dirty="0">
                <a:latin typeface="Trebuchet MS"/>
                <a:cs typeface="Trebuchet MS"/>
              </a:rPr>
              <a:t>ecu</a:t>
            </a:r>
            <a:r>
              <a:rPr sz="2000" spc="-90" dirty="0">
                <a:latin typeface="Trebuchet MS"/>
                <a:cs typeface="Trebuchet MS"/>
              </a:rPr>
              <a:t>t</a:t>
            </a:r>
            <a:r>
              <a:rPr sz="2000" spc="-175" dirty="0">
                <a:latin typeface="Trebuchet MS"/>
                <a:cs typeface="Trebuchet MS"/>
              </a:rPr>
              <a:t>ed.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ex</a:t>
            </a:r>
            <a:r>
              <a:rPr sz="2000" spc="-170" dirty="0">
                <a:latin typeface="Trebuchet MS"/>
                <a:cs typeface="Trebuchet MS"/>
              </a:rPr>
              <a:t>amp</a:t>
            </a:r>
            <a:r>
              <a:rPr sz="2000" spc="-75" dirty="0">
                <a:latin typeface="Trebuchet MS"/>
                <a:cs typeface="Trebuchet MS"/>
              </a:rPr>
              <a:t>l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f</a:t>
            </a:r>
            <a:r>
              <a:rPr sz="2000" spc="-100" dirty="0">
                <a:latin typeface="Trebuchet MS"/>
                <a:cs typeface="Trebuchet MS"/>
              </a:rPr>
              <a:t>ol</a:t>
            </a:r>
            <a:r>
              <a:rPr sz="2000" spc="-7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95" dirty="0">
                <a:latin typeface="Trebuchet MS"/>
                <a:cs typeface="Trebuchet MS"/>
              </a:rPr>
              <a:t>wi</a:t>
            </a:r>
            <a:r>
              <a:rPr sz="2000" spc="-90" dirty="0">
                <a:latin typeface="Trebuchet MS"/>
                <a:cs typeface="Trebuchet MS"/>
              </a:rPr>
              <a:t>n</a:t>
            </a:r>
            <a:r>
              <a:rPr sz="2000" spc="-150" dirty="0">
                <a:latin typeface="Trebuchet MS"/>
                <a:cs typeface="Trebuchet MS"/>
              </a:rPr>
              <a:t>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s</a:t>
            </a:r>
            <a:r>
              <a:rPr sz="2000" spc="-145" dirty="0">
                <a:latin typeface="Trebuchet MS"/>
                <a:cs typeface="Trebuchet MS"/>
              </a:rPr>
              <a:t>a</a:t>
            </a:r>
            <a:r>
              <a:rPr sz="2000" spc="-140" dirty="0">
                <a:latin typeface="Trebuchet MS"/>
                <a:cs typeface="Trebuchet MS"/>
              </a:rPr>
              <a:t>m</a:t>
            </a:r>
            <a:r>
              <a:rPr sz="2000" spc="-90" dirty="0">
                <a:latin typeface="Trebuchet MS"/>
                <a:cs typeface="Trebuchet MS"/>
              </a:rPr>
              <a:t>p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loo</a:t>
            </a:r>
            <a:r>
              <a:rPr sz="2000" spc="-60" dirty="0">
                <a:latin typeface="Trebuchet MS"/>
                <a:cs typeface="Trebuchet MS"/>
              </a:rPr>
              <a:t>p</a:t>
            </a:r>
            <a:r>
              <a:rPr sz="2000" spc="-40" dirty="0">
                <a:latin typeface="Trebuchet MS"/>
                <a:cs typeface="Trebuchet MS"/>
              </a:rPr>
              <a:t>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h</a:t>
            </a:r>
            <a:r>
              <a:rPr sz="2000" spc="-220" dirty="0">
                <a:latin typeface="Trebuchet MS"/>
                <a:cs typeface="Trebuchet MS"/>
              </a:rPr>
              <a:t>a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latin typeface="Cambria Math"/>
                <a:cs typeface="Cambria Math"/>
              </a:rPr>
              <a:t>𝑂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𝑛</a:t>
            </a:r>
            <a:r>
              <a:rPr sz="1950" spc="7" baseline="25641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125" dirty="0">
                <a:latin typeface="Trebuchet MS"/>
                <a:cs typeface="Trebuchet MS"/>
              </a:rPr>
              <a:t>me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comp</a:t>
            </a:r>
            <a:r>
              <a:rPr sz="2000" spc="-45" dirty="0">
                <a:latin typeface="Trebuchet MS"/>
                <a:cs typeface="Trebuchet MS"/>
              </a:rPr>
              <a:t>l</a:t>
            </a:r>
            <a:r>
              <a:rPr sz="2000" spc="-70" dirty="0">
                <a:latin typeface="Trebuchet MS"/>
                <a:cs typeface="Trebuchet MS"/>
              </a:rPr>
              <a:t>ex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08" y="3007613"/>
            <a:ext cx="54749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1;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&lt;=n;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+= </a:t>
            </a:r>
            <a:r>
              <a:rPr sz="2000" spc="-10" dirty="0">
                <a:latin typeface="Consolas"/>
                <a:cs typeface="Consolas"/>
              </a:rPr>
              <a:t>c)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906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j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1;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j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&lt;=n;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j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+= </a:t>
            </a:r>
            <a:r>
              <a:rPr sz="2000" dirty="0">
                <a:latin typeface="Consolas"/>
                <a:cs typeface="Consolas"/>
              </a:rPr>
              <a:t>c)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410335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some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O(1)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expressions</a:t>
            </a:r>
            <a:endParaRPr sz="2000">
              <a:latin typeface="Consolas"/>
              <a:cs typeface="Consolas"/>
            </a:endParaRPr>
          </a:p>
          <a:p>
            <a:pPr marL="9906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108" y="5141467"/>
            <a:ext cx="575373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5" dirty="0">
                <a:latin typeface="Consolas"/>
                <a:cs typeface="Consolas"/>
              </a:rPr>
              <a:t> 0;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+= </a:t>
            </a:r>
            <a:r>
              <a:rPr sz="2000" spc="-10" dirty="0">
                <a:latin typeface="Consolas"/>
                <a:cs typeface="Consolas"/>
              </a:rPr>
              <a:t>c)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90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j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i+1; </a:t>
            </a:r>
            <a:r>
              <a:rPr sz="2000" dirty="0">
                <a:latin typeface="Consolas"/>
                <a:cs typeface="Consolas"/>
              </a:rPr>
              <a:t>j </a:t>
            </a:r>
            <a:r>
              <a:rPr sz="2000" spc="-5" dirty="0">
                <a:latin typeface="Consolas"/>
                <a:cs typeface="Consolas"/>
              </a:rPr>
              <a:t>&lt;=n;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j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410335">
              <a:lnSpc>
                <a:spcPct val="100000"/>
              </a:lnSpc>
            </a:pP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some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O(1)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expressions</a:t>
            </a:r>
            <a:endParaRPr sz="2000">
              <a:latin typeface="Consolas"/>
              <a:cs typeface="Consolas"/>
            </a:endParaRPr>
          </a:p>
          <a:p>
            <a:pPr marL="9906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108" y="6362496"/>
            <a:ext cx="165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238" y="1531365"/>
            <a:ext cx="47523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Trebuchet MS"/>
                <a:cs typeface="Trebuchet MS"/>
              </a:rPr>
              <a:t>4)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𝑂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𝐿𝑜𝑔</a:t>
            </a:r>
            <a:r>
              <a:rPr sz="2000" spc="25" dirty="0">
                <a:latin typeface="Cambria Math"/>
                <a:cs typeface="Cambria Math"/>
              </a:rPr>
              <a:t>𝑛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Ti</a:t>
            </a:r>
            <a:r>
              <a:rPr sz="2000" spc="-125" dirty="0">
                <a:latin typeface="Trebuchet MS"/>
                <a:cs typeface="Trebuchet MS"/>
              </a:rPr>
              <a:t>me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Comp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spc="-70" dirty="0">
                <a:latin typeface="Trebuchet MS"/>
                <a:cs typeface="Trebuchet MS"/>
              </a:rPr>
              <a:t>ex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ty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loo</a:t>
            </a:r>
            <a:r>
              <a:rPr sz="2000" spc="-60" dirty="0">
                <a:latin typeface="Trebuchet MS"/>
                <a:cs typeface="Trebuchet MS"/>
              </a:rPr>
              <a:t>p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is  </a:t>
            </a:r>
            <a:r>
              <a:rPr sz="2000" spc="-75" dirty="0">
                <a:latin typeface="Trebuchet MS"/>
                <a:cs typeface="Trebuchet MS"/>
              </a:rPr>
              <a:t>conside</a:t>
            </a:r>
            <a:r>
              <a:rPr sz="2000" spc="-100" dirty="0">
                <a:latin typeface="Trebuchet MS"/>
                <a:cs typeface="Trebuchet MS"/>
              </a:rPr>
              <a:t>r</a:t>
            </a:r>
            <a:r>
              <a:rPr sz="2000" spc="-114" dirty="0">
                <a:latin typeface="Trebuchet MS"/>
                <a:cs typeface="Trebuchet MS"/>
              </a:rPr>
              <a:t>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𝑂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dirty="0">
                <a:latin typeface="Cambria Math"/>
                <a:cs typeface="Cambria Math"/>
              </a:rPr>
              <a:t>𝐿𝑜𝑔</a:t>
            </a:r>
            <a:r>
              <a:rPr sz="2000" spc="25" dirty="0">
                <a:latin typeface="Cambria Math"/>
                <a:cs typeface="Cambria Math"/>
              </a:rPr>
              <a:t>𝑛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i</a:t>
            </a:r>
            <a:r>
              <a:rPr sz="2000" spc="-210" dirty="0">
                <a:latin typeface="Trebuchet MS"/>
                <a:cs typeface="Trebuchet MS"/>
              </a:rPr>
              <a:t>f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loo</a:t>
            </a:r>
            <a:r>
              <a:rPr sz="2000" spc="-60" dirty="0">
                <a:latin typeface="Trebuchet MS"/>
                <a:cs typeface="Trebuchet MS"/>
              </a:rPr>
              <a:t>p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va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-135" dirty="0">
                <a:latin typeface="Trebuchet MS"/>
                <a:cs typeface="Trebuchet MS"/>
              </a:rPr>
              <a:t>ia</a:t>
            </a:r>
            <a:r>
              <a:rPr sz="2000" spc="-175" dirty="0">
                <a:latin typeface="Trebuchet MS"/>
                <a:cs typeface="Trebuchet MS"/>
              </a:rPr>
              <a:t>b</a:t>
            </a:r>
            <a:r>
              <a:rPr sz="2000" spc="-114" dirty="0">
                <a:latin typeface="Trebuchet MS"/>
                <a:cs typeface="Trebuchet MS"/>
              </a:rPr>
              <a:t>le</a:t>
            </a:r>
            <a:r>
              <a:rPr sz="2000" spc="-105" dirty="0">
                <a:latin typeface="Trebuchet MS"/>
                <a:cs typeface="Trebuchet MS"/>
              </a:rPr>
              <a:t>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is  </a:t>
            </a:r>
            <a:r>
              <a:rPr sz="2000" spc="-114" dirty="0">
                <a:latin typeface="Trebuchet MS"/>
                <a:cs typeface="Trebuchet MS"/>
              </a:rPr>
              <a:t>divi</a:t>
            </a:r>
            <a:r>
              <a:rPr sz="2000" spc="-110" dirty="0">
                <a:latin typeface="Trebuchet MS"/>
                <a:cs typeface="Trebuchet MS"/>
              </a:rPr>
              <a:t>ded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90" dirty="0">
                <a:latin typeface="Trebuchet MS"/>
                <a:cs typeface="Trebuchet MS"/>
              </a:rPr>
              <a:t>/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m</a:t>
            </a:r>
            <a:r>
              <a:rPr sz="2000" spc="-160" dirty="0">
                <a:latin typeface="Trebuchet MS"/>
                <a:cs typeface="Trebuchet MS"/>
              </a:rPr>
              <a:t>u</a:t>
            </a:r>
            <a:r>
              <a:rPr sz="2000" spc="-75" dirty="0">
                <a:latin typeface="Trebuchet MS"/>
                <a:cs typeface="Trebuchet MS"/>
              </a:rPr>
              <a:t>l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pl</a:t>
            </a:r>
            <a:r>
              <a:rPr sz="2000" spc="-110" dirty="0">
                <a:latin typeface="Trebuchet MS"/>
                <a:cs typeface="Trebuchet MS"/>
              </a:rPr>
              <a:t>i</a:t>
            </a:r>
            <a:r>
              <a:rPr sz="2000" spc="-114" dirty="0">
                <a:latin typeface="Trebuchet MS"/>
                <a:cs typeface="Trebuchet MS"/>
              </a:rPr>
              <a:t>ed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b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constant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amou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140" dirty="0">
                <a:latin typeface="Trebuchet MS"/>
                <a:cs typeface="Trebuchet MS"/>
              </a:rPr>
              <a:t>t</a:t>
            </a:r>
            <a:r>
              <a:rPr sz="2000" spc="-29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4238" y="3619246"/>
            <a:ext cx="4497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1; i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&lt;=n;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*= </a:t>
            </a:r>
            <a:r>
              <a:rPr sz="2000" spc="-10" dirty="0">
                <a:latin typeface="Consolas"/>
                <a:cs typeface="Consolas"/>
              </a:rPr>
              <a:t>c)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91235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some O(1) expressions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4238" y="5143627"/>
            <a:ext cx="449707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n;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 </a:t>
            </a:r>
            <a:r>
              <a:rPr sz="2000" spc="-5" dirty="0">
                <a:latin typeface="Consolas"/>
                <a:cs typeface="Consolas"/>
              </a:rPr>
              <a:t>0;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/= </a:t>
            </a:r>
            <a:r>
              <a:rPr sz="2000" spc="-10" dirty="0">
                <a:latin typeface="Consolas"/>
                <a:cs typeface="Consolas"/>
              </a:rPr>
              <a:t>c)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91235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some O(1) expressions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436" y="2935223"/>
            <a:ext cx="6022975" cy="1789430"/>
          </a:xfrm>
          <a:custGeom>
            <a:avLst/>
            <a:gdLst/>
            <a:ahLst/>
            <a:cxnLst/>
            <a:rect l="l" t="t" r="r" b="b"/>
            <a:pathLst>
              <a:path w="6022975" h="1789429">
                <a:moveTo>
                  <a:pt x="0" y="298196"/>
                </a:moveTo>
                <a:lnTo>
                  <a:pt x="3903" y="249819"/>
                </a:lnTo>
                <a:lnTo>
                  <a:pt x="15203" y="203931"/>
                </a:lnTo>
                <a:lnTo>
                  <a:pt x="33285" y="161144"/>
                </a:lnTo>
                <a:lnTo>
                  <a:pt x="57537" y="122072"/>
                </a:lnTo>
                <a:lnTo>
                  <a:pt x="87344" y="87328"/>
                </a:lnTo>
                <a:lnTo>
                  <a:pt x="122091" y="57525"/>
                </a:lnTo>
                <a:lnTo>
                  <a:pt x="161165" y="33278"/>
                </a:lnTo>
                <a:lnTo>
                  <a:pt x="203952" y="15199"/>
                </a:lnTo>
                <a:lnTo>
                  <a:pt x="249838" y="3902"/>
                </a:lnTo>
                <a:lnTo>
                  <a:pt x="298208" y="0"/>
                </a:lnTo>
                <a:lnTo>
                  <a:pt x="5724652" y="0"/>
                </a:lnTo>
                <a:lnTo>
                  <a:pt x="5773028" y="3902"/>
                </a:lnTo>
                <a:lnTo>
                  <a:pt x="5818916" y="15199"/>
                </a:lnTo>
                <a:lnTo>
                  <a:pt x="5861703" y="33278"/>
                </a:lnTo>
                <a:lnTo>
                  <a:pt x="5900775" y="57525"/>
                </a:lnTo>
                <a:lnTo>
                  <a:pt x="5935519" y="87328"/>
                </a:lnTo>
                <a:lnTo>
                  <a:pt x="5965322" y="122072"/>
                </a:lnTo>
                <a:lnTo>
                  <a:pt x="5989569" y="161144"/>
                </a:lnTo>
                <a:lnTo>
                  <a:pt x="6007648" y="203931"/>
                </a:lnTo>
                <a:lnTo>
                  <a:pt x="6018945" y="249819"/>
                </a:lnTo>
                <a:lnTo>
                  <a:pt x="6022848" y="298196"/>
                </a:lnTo>
                <a:lnTo>
                  <a:pt x="6022848" y="1490980"/>
                </a:lnTo>
                <a:lnTo>
                  <a:pt x="6018945" y="1539356"/>
                </a:lnTo>
                <a:lnTo>
                  <a:pt x="6007648" y="1585244"/>
                </a:lnTo>
                <a:lnTo>
                  <a:pt x="5989569" y="1628031"/>
                </a:lnTo>
                <a:lnTo>
                  <a:pt x="5965322" y="1667103"/>
                </a:lnTo>
                <a:lnTo>
                  <a:pt x="5935519" y="1701847"/>
                </a:lnTo>
                <a:lnTo>
                  <a:pt x="5900775" y="1731650"/>
                </a:lnTo>
                <a:lnTo>
                  <a:pt x="5861703" y="1755897"/>
                </a:lnTo>
                <a:lnTo>
                  <a:pt x="5818916" y="1773976"/>
                </a:lnTo>
                <a:lnTo>
                  <a:pt x="5773028" y="1785273"/>
                </a:lnTo>
                <a:lnTo>
                  <a:pt x="5724652" y="1789176"/>
                </a:lnTo>
                <a:lnTo>
                  <a:pt x="298208" y="1789176"/>
                </a:lnTo>
                <a:lnTo>
                  <a:pt x="249838" y="1785273"/>
                </a:lnTo>
                <a:lnTo>
                  <a:pt x="203952" y="1773976"/>
                </a:lnTo>
                <a:lnTo>
                  <a:pt x="161165" y="1755897"/>
                </a:lnTo>
                <a:lnTo>
                  <a:pt x="122091" y="1731650"/>
                </a:lnTo>
                <a:lnTo>
                  <a:pt x="87344" y="1701847"/>
                </a:lnTo>
                <a:lnTo>
                  <a:pt x="57537" y="1667103"/>
                </a:lnTo>
                <a:lnTo>
                  <a:pt x="33285" y="1628031"/>
                </a:lnTo>
                <a:lnTo>
                  <a:pt x="15203" y="1585244"/>
                </a:lnTo>
                <a:lnTo>
                  <a:pt x="3903" y="1539356"/>
                </a:lnTo>
                <a:lnTo>
                  <a:pt x="0" y="1490980"/>
                </a:lnTo>
                <a:lnTo>
                  <a:pt x="0" y="298196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436" y="4986528"/>
            <a:ext cx="6022975" cy="1788160"/>
          </a:xfrm>
          <a:custGeom>
            <a:avLst/>
            <a:gdLst/>
            <a:ahLst/>
            <a:cxnLst/>
            <a:rect l="l" t="t" r="r" b="b"/>
            <a:pathLst>
              <a:path w="6022975" h="1788159">
                <a:moveTo>
                  <a:pt x="0" y="297942"/>
                </a:moveTo>
                <a:lnTo>
                  <a:pt x="3899" y="249603"/>
                </a:lnTo>
                <a:lnTo>
                  <a:pt x="15190" y="203752"/>
                </a:lnTo>
                <a:lnTo>
                  <a:pt x="33257" y="161001"/>
                </a:lnTo>
                <a:lnTo>
                  <a:pt x="57487" y="121962"/>
                </a:lnTo>
                <a:lnTo>
                  <a:pt x="87268" y="87248"/>
                </a:lnTo>
                <a:lnTo>
                  <a:pt x="121984" y="57473"/>
                </a:lnTo>
                <a:lnTo>
                  <a:pt x="161023" y="33247"/>
                </a:lnTo>
                <a:lnTo>
                  <a:pt x="203772" y="15185"/>
                </a:lnTo>
                <a:lnTo>
                  <a:pt x="249616" y="3898"/>
                </a:lnTo>
                <a:lnTo>
                  <a:pt x="297942" y="0"/>
                </a:lnTo>
                <a:lnTo>
                  <a:pt x="5724906" y="0"/>
                </a:lnTo>
                <a:lnTo>
                  <a:pt x="5773244" y="3898"/>
                </a:lnTo>
                <a:lnTo>
                  <a:pt x="5819095" y="15185"/>
                </a:lnTo>
                <a:lnTo>
                  <a:pt x="5861846" y="33247"/>
                </a:lnTo>
                <a:lnTo>
                  <a:pt x="5900885" y="57473"/>
                </a:lnTo>
                <a:lnTo>
                  <a:pt x="5935599" y="87249"/>
                </a:lnTo>
                <a:lnTo>
                  <a:pt x="5965374" y="121962"/>
                </a:lnTo>
                <a:lnTo>
                  <a:pt x="5989600" y="161001"/>
                </a:lnTo>
                <a:lnTo>
                  <a:pt x="6007662" y="203752"/>
                </a:lnTo>
                <a:lnTo>
                  <a:pt x="6018949" y="249603"/>
                </a:lnTo>
                <a:lnTo>
                  <a:pt x="6022848" y="297942"/>
                </a:lnTo>
                <a:lnTo>
                  <a:pt x="6022848" y="1489697"/>
                </a:lnTo>
                <a:lnTo>
                  <a:pt x="6018949" y="1538026"/>
                </a:lnTo>
                <a:lnTo>
                  <a:pt x="6007662" y="1583873"/>
                </a:lnTo>
                <a:lnTo>
                  <a:pt x="5989600" y="1626623"/>
                </a:lnTo>
                <a:lnTo>
                  <a:pt x="5965374" y="1665664"/>
                </a:lnTo>
                <a:lnTo>
                  <a:pt x="5935599" y="1700382"/>
                </a:lnTo>
                <a:lnTo>
                  <a:pt x="5900885" y="1730163"/>
                </a:lnTo>
                <a:lnTo>
                  <a:pt x="5861846" y="1754394"/>
                </a:lnTo>
                <a:lnTo>
                  <a:pt x="5819095" y="1772461"/>
                </a:lnTo>
                <a:lnTo>
                  <a:pt x="5773244" y="1783752"/>
                </a:lnTo>
                <a:lnTo>
                  <a:pt x="5724906" y="1787652"/>
                </a:lnTo>
                <a:lnTo>
                  <a:pt x="297942" y="1787652"/>
                </a:lnTo>
                <a:lnTo>
                  <a:pt x="249616" y="1783752"/>
                </a:lnTo>
                <a:lnTo>
                  <a:pt x="203772" y="1772461"/>
                </a:lnTo>
                <a:lnTo>
                  <a:pt x="161023" y="1754394"/>
                </a:lnTo>
                <a:lnTo>
                  <a:pt x="121984" y="1730163"/>
                </a:lnTo>
                <a:lnTo>
                  <a:pt x="87268" y="1700382"/>
                </a:lnTo>
                <a:lnTo>
                  <a:pt x="57487" y="1665664"/>
                </a:lnTo>
                <a:lnTo>
                  <a:pt x="33257" y="1626623"/>
                </a:lnTo>
                <a:lnTo>
                  <a:pt x="15190" y="1583873"/>
                </a:lnTo>
                <a:lnTo>
                  <a:pt x="3899" y="1538026"/>
                </a:lnTo>
                <a:lnTo>
                  <a:pt x="0" y="1489697"/>
                </a:lnTo>
                <a:lnTo>
                  <a:pt x="0" y="297942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092" y="3467100"/>
            <a:ext cx="5012690" cy="1414780"/>
          </a:xfrm>
          <a:custGeom>
            <a:avLst/>
            <a:gdLst/>
            <a:ahLst/>
            <a:cxnLst/>
            <a:rect l="l" t="t" r="r" b="b"/>
            <a:pathLst>
              <a:path w="5012690" h="1414779">
                <a:moveTo>
                  <a:pt x="0" y="235712"/>
                </a:moveTo>
                <a:lnTo>
                  <a:pt x="4789" y="188209"/>
                </a:lnTo>
                <a:lnTo>
                  <a:pt x="18524" y="143964"/>
                </a:lnTo>
                <a:lnTo>
                  <a:pt x="40257" y="103925"/>
                </a:lnTo>
                <a:lnTo>
                  <a:pt x="69040" y="69040"/>
                </a:lnTo>
                <a:lnTo>
                  <a:pt x="103925" y="40257"/>
                </a:lnTo>
                <a:lnTo>
                  <a:pt x="143964" y="18524"/>
                </a:lnTo>
                <a:lnTo>
                  <a:pt x="188209" y="4789"/>
                </a:lnTo>
                <a:lnTo>
                  <a:pt x="235711" y="0"/>
                </a:lnTo>
                <a:lnTo>
                  <a:pt x="4776724" y="0"/>
                </a:lnTo>
                <a:lnTo>
                  <a:pt x="4824226" y="4789"/>
                </a:lnTo>
                <a:lnTo>
                  <a:pt x="4868471" y="18524"/>
                </a:lnTo>
                <a:lnTo>
                  <a:pt x="4908510" y="40257"/>
                </a:lnTo>
                <a:lnTo>
                  <a:pt x="4943395" y="69040"/>
                </a:lnTo>
                <a:lnTo>
                  <a:pt x="4972178" y="103925"/>
                </a:lnTo>
                <a:lnTo>
                  <a:pt x="4993911" y="143964"/>
                </a:lnTo>
                <a:lnTo>
                  <a:pt x="5007646" y="188209"/>
                </a:lnTo>
                <a:lnTo>
                  <a:pt x="5012435" y="235712"/>
                </a:lnTo>
                <a:lnTo>
                  <a:pt x="5012435" y="1178560"/>
                </a:lnTo>
                <a:lnTo>
                  <a:pt x="5007646" y="1226062"/>
                </a:lnTo>
                <a:lnTo>
                  <a:pt x="4993911" y="1270307"/>
                </a:lnTo>
                <a:lnTo>
                  <a:pt x="4972178" y="1310346"/>
                </a:lnTo>
                <a:lnTo>
                  <a:pt x="4943395" y="1345231"/>
                </a:lnTo>
                <a:lnTo>
                  <a:pt x="4908510" y="1374014"/>
                </a:lnTo>
                <a:lnTo>
                  <a:pt x="4868471" y="1395747"/>
                </a:lnTo>
                <a:lnTo>
                  <a:pt x="4824226" y="1409482"/>
                </a:lnTo>
                <a:lnTo>
                  <a:pt x="4776724" y="1414272"/>
                </a:lnTo>
                <a:lnTo>
                  <a:pt x="235711" y="1414272"/>
                </a:lnTo>
                <a:lnTo>
                  <a:pt x="188209" y="1409482"/>
                </a:lnTo>
                <a:lnTo>
                  <a:pt x="143964" y="1395747"/>
                </a:lnTo>
                <a:lnTo>
                  <a:pt x="103925" y="1374014"/>
                </a:lnTo>
                <a:lnTo>
                  <a:pt x="69040" y="1345231"/>
                </a:lnTo>
                <a:lnTo>
                  <a:pt x="40257" y="1310346"/>
                </a:lnTo>
                <a:lnTo>
                  <a:pt x="18524" y="1270307"/>
                </a:lnTo>
                <a:lnTo>
                  <a:pt x="4789" y="1226062"/>
                </a:lnTo>
                <a:lnTo>
                  <a:pt x="0" y="1178560"/>
                </a:lnTo>
                <a:lnTo>
                  <a:pt x="0" y="235712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092" y="5009388"/>
            <a:ext cx="5012690" cy="1765300"/>
          </a:xfrm>
          <a:custGeom>
            <a:avLst/>
            <a:gdLst/>
            <a:ahLst/>
            <a:cxnLst/>
            <a:rect l="l" t="t" r="r" b="b"/>
            <a:pathLst>
              <a:path w="5012690" h="1765300">
                <a:moveTo>
                  <a:pt x="0" y="294131"/>
                </a:moveTo>
                <a:lnTo>
                  <a:pt x="3850" y="246425"/>
                </a:lnTo>
                <a:lnTo>
                  <a:pt x="14996" y="201168"/>
                </a:lnTo>
                <a:lnTo>
                  <a:pt x="32832" y="158966"/>
                </a:lnTo>
                <a:lnTo>
                  <a:pt x="56753" y="120426"/>
                </a:lnTo>
                <a:lnTo>
                  <a:pt x="86153" y="86153"/>
                </a:lnTo>
                <a:lnTo>
                  <a:pt x="120426" y="56753"/>
                </a:lnTo>
                <a:lnTo>
                  <a:pt x="158966" y="32832"/>
                </a:lnTo>
                <a:lnTo>
                  <a:pt x="201167" y="14996"/>
                </a:lnTo>
                <a:lnTo>
                  <a:pt x="246425" y="3850"/>
                </a:lnTo>
                <a:lnTo>
                  <a:pt x="294131" y="0"/>
                </a:lnTo>
                <a:lnTo>
                  <a:pt x="4718304" y="0"/>
                </a:lnTo>
                <a:lnTo>
                  <a:pt x="4766010" y="3850"/>
                </a:lnTo>
                <a:lnTo>
                  <a:pt x="4811267" y="14996"/>
                </a:lnTo>
                <a:lnTo>
                  <a:pt x="4853469" y="32832"/>
                </a:lnTo>
                <a:lnTo>
                  <a:pt x="4892009" y="56753"/>
                </a:lnTo>
                <a:lnTo>
                  <a:pt x="4926282" y="86153"/>
                </a:lnTo>
                <a:lnTo>
                  <a:pt x="4955682" y="120426"/>
                </a:lnTo>
                <a:lnTo>
                  <a:pt x="4979603" y="158966"/>
                </a:lnTo>
                <a:lnTo>
                  <a:pt x="4997439" y="201167"/>
                </a:lnTo>
                <a:lnTo>
                  <a:pt x="5008585" y="246425"/>
                </a:lnTo>
                <a:lnTo>
                  <a:pt x="5012435" y="294131"/>
                </a:lnTo>
                <a:lnTo>
                  <a:pt x="5012435" y="1470660"/>
                </a:lnTo>
                <a:lnTo>
                  <a:pt x="5008585" y="1518370"/>
                </a:lnTo>
                <a:lnTo>
                  <a:pt x="4997439" y="1563628"/>
                </a:lnTo>
                <a:lnTo>
                  <a:pt x="4979603" y="1605831"/>
                </a:lnTo>
                <a:lnTo>
                  <a:pt x="4955682" y="1644371"/>
                </a:lnTo>
                <a:lnTo>
                  <a:pt x="4926282" y="1678643"/>
                </a:lnTo>
                <a:lnTo>
                  <a:pt x="4892009" y="1708041"/>
                </a:lnTo>
                <a:lnTo>
                  <a:pt x="4853469" y="1731961"/>
                </a:lnTo>
                <a:lnTo>
                  <a:pt x="4811268" y="1749797"/>
                </a:lnTo>
                <a:lnTo>
                  <a:pt x="4766010" y="1760942"/>
                </a:lnTo>
                <a:lnTo>
                  <a:pt x="4718304" y="1764792"/>
                </a:lnTo>
                <a:lnTo>
                  <a:pt x="294131" y="1764792"/>
                </a:lnTo>
                <a:lnTo>
                  <a:pt x="246425" y="1760942"/>
                </a:lnTo>
                <a:lnTo>
                  <a:pt x="201168" y="1749797"/>
                </a:lnTo>
                <a:lnTo>
                  <a:pt x="158966" y="1731961"/>
                </a:lnTo>
                <a:lnTo>
                  <a:pt x="120426" y="1708041"/>
                </a:lnTo>
                <a:lnTo>
                  <a:pt x="86153" y="1678643"/>
                </a:lnTo>
                <a:lnTo>
                  <a:pt x="56753" y="1644371"/>
                </a:lnTo>
                <a:lnTo>
                  <a:pt x="32832" y="1605831"/>
                </a:lnTo>
                <a:lnTo>
                  <a:pt x="14996" y="1563628"/>
                </a:lnTo>
                <a:lnTo>
                  <a:pt x="3850" y="1518370"/>
                </a:lnTo>
                <a:lnTo>
                  <a:pt x="0" y="1470660"/>
                </a:lnTo>
                <a:lnTo>
                  <a:pt x="0" y="294131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240" dirty="0"/>
              <a:t>ANA</a:t>
            </a:r>
            <a:r>
              <a:rPr spc="-320" dirty="0"/>
              <a:t>L</a:t>
            </a:r>
            <a:r>
              <a:rPr spc="35" dirty="0"/>
              <a:t>Y</a:t>
            </a:r>
            <a:r>
              <a:rPr spc="-65" dirty="0"/>
              <a:t>SIS</a:t>
            </a:r>
            <a:r>
              <a:rPr spc="-45" dirty="0"/>
              <a:t> </a:t>
            </a:r>
            <a:r>
              <a:rPr spc="120" dirty="0"/>
              <a:t>O</a:t>
            </a:r>
            <a:r>
              <a:rPr spc="100" dirty="0"/>
              <a:t>F</a:t>
            </a:r>
            <a:r>
              <a:rPr spc="-300" dirty="0"/>
              <a:t> </a:t>
            </a:r>
            <a:r>
              <a:rPr spc="100" dirty="0"/>
              <a:t>ALGORI</a:t>
            </a:r>
            <a:r>
              <a:rPr spc="114" dirty="0"/>
              <a:t>T</a:t>
            </a:r>
            <a:r>
              <a:rPr spc="95" dirty="0"/>
              <a:t>HMS</a:t>
            </a:r>
          </a:p>
        </p:txBody>
      </p:sp>
      <p:sp>
        <p:nvSpPr>
          <p:cNvPr id="5" name="object 5"/>
          <p:cNvSpPr/>
          <p:nvPr/>
        </p:nvSpPr>
        <p:spPr>
          <a:xfrm>
            <a:off x="2404872" y="2801111"/>
            <a:ext cx="5299075" cy="1379220"/>
          </a:xfrm>
          <a:custGeom>
            <a:avLst/>
            <a:gdLst/>
            <a:ahLst/>
            <a:cxnLst/>
            <a:rect l="l" t="t" r="r" b="b"/>
            <a:pathLst>
              <a:path w="5299075" h="1379220">
                <a:moveTo>
                  <a:pt x="0" y="229870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09" y="67310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69" y="0"/>
                </a:lnTo>
                <a:lnTo>
                  <a:pt x="5069078" y="0"/>
                </a:lnTo>
                <a:lnTo>
                  <a:pt x="5115418" y="4668"/>
                </a:lnTo>
                <a:lnTo>
                  <a:pt x="5158573" y="18057"/>
                </a:lnTo>
                <a:lnTo>
                  <a:pt x="5197620" y="39245"/>
                </a:lnTo>
                <a:lnTo>
                  <a:pt x="5231638" y="67310"/>
                </a:lnTo>
                <a:lnTo>
                  <a:pt x="5259702" y="101327"/>
                </a:lnTo>
                <a:lnTo>
                  <a:pt x="5280890" y="140374"/>
                </a:lnTo>
                <a:lnTo>
                  <a:pt x="5294279" y="183529"/>
                </a:lnTo>
                <a:lnTo>
                  <a:pt x="5298948" y="229870"/>
                </a:lnTo>
                <a:lnTo>
                  <a:pt x="5298948" y="1149350"/>
                </a:lnTo>
                <a:lnTo>
                  <a:pt x="5294279" y="1195690"/>
                </a:lnTo>
                <a:lnTo>
                  <a:pt x="5280890" y="1238845"/>
                </a:lnTo>
                <a:lnTo>
                  <a:pt x="5259702" y="1277892"/>
                </a:lnTo>
                <a:lnTo>
                  <a:pt x="5231637" y="1311909"/>
                </a:lnTo>
                <a:lnTo>
                  <a:pt x="5197620" y="1339974"/>
                </a:lnTo>
                <a:lnTo>
                  <a:pt x="5158573" y="1361162"/>
                </a:lnTo>
                <a:lnTo>
                  <a:pt x="5115418" y="1374551"/>
                </a:lnTo>
                <a:lnTo>
                  <a:pt x="5069078" y="1379220"/>
                </a:lnTo>
                <a:lnTo>
                  <a:pt x="229869" y="1379220"/>
                </a:lnTo>
                <a:lnTo>
                  <a:pt x="183529" y="1374551"/>
                </a:lnTo>
                <a:lnTo>
                  <a:pt x="140374" y="1361162"/>
                </a:lnTo>
                <a:lnTo>
                  <a:pt x="101327" y="1339974"/>
                </a:lnTo>
                <a:lnTo>
                  <a:pt x="67310" y="1311910"/>
                </a:lnTo>
                <a:lnTo>
                  <a:pt x="39245" y="1277892"/>
                </a:lnTo>
                <a:lnTo>
                  <a:pt x="18057" y="1238845"/>
                </a:lnTo>
                <a:lnTo>
                  <a:pt x="4668" y="1195690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1061" y="1546936"/>
            <a:ext cx="5614670" cy="245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5)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𝑂(𝐿𝑜𝑔𝐿𝑜𝑔𝑛)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Time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Complexity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loop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considered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12700" marR="40132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ambria Math"/>
                <a:cs typeface="Cambria Math"/>
              </a:rPr>
              <a:t>𝑂(𝐿𝑜𝑔𝐿𝑜𝑔𝑛) </a:t>
            </a:r>
            <a:r>
              <a:rPr sz="1800" spc="-170" dirty="0">
                <a:latin typeface="Trebuchet MS"/>
                <a:cs typeface="Trebuchet MS"/>
              </a:rPr>
              <a:t>if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50" dirty="0">
                <a:latin typeface="Trebuchet MS"/>
                <a:cs typeface="Trebuchet MS"/>
              </a:rPr>
              <a:t>loop </a:t>
            </a:r>
            <a:r>
              <a:rPr sz="1800" spc="-110" dirty="0">
                <a:latin typeface="Trebuchet MS"/>
                <a:cs typeface="Trebuchet MS"/>
              </a:rPr>
              <a:t>variables </a:t>
            </a:r>
            <a:r>
              <a:rPr sz="1800" spc="-80" dirty="0">
                <a:latin typeface="Trebuchet MS"/>
                <a:cs typeface="Trebuchet MS"/>
              </a:rPr>
              <a:t>is </a:t>
            </a:r>
            <a:r>
              <a:rPr sz="1800" spc="-90" dirty="0">
                <a:latin typeface="Trebuchet MS"/>
                <a:cs typeface="Trebuchet MS"/>
              </a:rPr>
              <a:t>reduced </a:t>
            </a:r>
            <a:r>
              <a:rPr sz="1800" spc="-440" dirty="0">
                <a:latin typeface="Trebuchet MS"/>
                <a:cs typeface="Trebuchet MS"/>
              </a:rPr>
              <a:t>/</a:t>
            </a:r>
            <a:r>
              <a:rPr sz="1800" spc="-434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increased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expone</a:t>
            </a:r>
            <a:r>
              <a:rPr sz="1800" spc="-135" dirty="0">
                <a:latin typeface="Trebuchet MS"/>
                <a:cs typeface="Trebuchet MS"/>
              </a:rPr>
              <a:t>ntial</a:t>
            </a:r>
            <a:r>
              <a:rPr sz="1800" spc="-110" dirty="0">
                <a:latin typeface="Trebuchet MS"/>
                <a:cs typeface="Trebuchet MS"/>
              </a:rPr>
              <a:t>l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b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105" dirty="0">
                <a:latin typeface="Trebuchet MS"/>
                <a:cs typeface="Trebuchet MS"/>
              </a:rPr>
              <a:t>nstant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am</a:t>
            </a:r>
            <a:r>
              <a:rPr sz="1800" spc="-105" dirty="0">
                <a:latin typeface="Trebuchet MS"/>
                <a:cs typeface="Trebuchet MS"/>
              </a:rPr>
              <a:t>ount.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98755">
              <a:lnSpc>
                <a:spcPct val="100000"/>
              </a:lnSpc>
              <a:spcBef>
                <a:spcPts val="1540"/>
              </a:spcBef>
            </a:pP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Here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constant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greater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  <a:p>
            <a:pPr marL="19875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10" dirty="0">
                <a:latin typeface="Consolas"/>
                <a:cs typeface="Consolas"/>
              </a:rPr>
              <a:t>2;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 </a:t>
            </a:r>
            <a:r>
              <a:rPr sz="1800" spc="-5" dirty="0">
                <a:latin typeface="Consolas"/>
                <a:cs typeface="Consolas"/>
              </a:rPr>
              <a:t>&lt;=n;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 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pow(i,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c))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</a:pPr>
            <a:r>
              <a:rPr sz="18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some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O(1)</a:t>
            </a:r>
            <a:r>
              <a:rPr sz="18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expressions</a:t>
            </a:r>
            <a:endParaRPr sz="1800">
              <a:latin typeface="Consolas"/>
              <a:cs typeface="Consolas"/>
            </a:endParaRPr>
          </a:p>
          <a:p>
            <a:pPr marL="1987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68448" y="4593613"/>
          <a:ext cx="7209789" cy="777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650">
                <a:tc>
                  <a:txBody>
                    <a:bodyPr/>
                    <a:lstStyle/>
                    <a:p>
                      <a:pPr marR="53975" algn="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//Here</a:t>
                      </a:r>
                      <a:r>
                        <a:rPr sz="1800" spc="-8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fun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1800" spc="-3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sqrt</a:t>
                      </a:r>
                      <a:r>
                        <a:rPr sz="1800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800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cuberoot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800" spc="-2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any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other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constant</a:t>
                      </a:r>
                      <a:r>
                        <a:rPr sz="1800" spc="-7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root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R="53975" algn="r">
                        <a:lnSpc>
                          <a:spcPts val="188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sz="1800" spc="-5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8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n;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0;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fun(i))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R="54610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800" spc="-6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some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O(1)</a:t>
                      </a:r>
                      <a:r>
                        <a:rPr sz="1800" spc="-6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expressions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87498" y="534690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4183" y="4431791"/>
            <a:ext cx="7764780" cy="1377950"/>
          </a:xfrm>
          <a:custGeom>
            <a:avLst/>
            <a:gdLst/>
            <a:ahLst/>
            <a:cxnLst/>
            <a:rect l="l" t="t" r="r" b="b"/>
            <a:pathLst>
              <a:path w="7764780" h="1377950">
                <a:moveTo>
                  <a:pt x="0" y="229615"/>
                </a:moveTo>
                <a:lnTo>
                  <a:pt x="4662" y="183323"/>
                </a:lnTo>
                <a:lnTo>
                  <a:pt x="18035" y="140213"/>
                </a:lnTo>
                <a:lnTo>
                  <a:pt x="39199" y="101209"/>
                </a:lnTo>
                <a:lnTo>
                  <a:pt x="67230" y="67230"/>
                </a:lnTo>
                <a:lnTo>
                  <a:pt x="101209" y="39199"/>
                </a:lnTo>
                <a:lnTo>
                  <a:pt x="140213" y="18035"/>
                </a:lnTo>
                <a:lnTo>
                  <a:pt x="183323" y="4662"/>
                </a:lnTo>
                <a:lnTo>
                  <a:pt x="229616" y="0"/>
                </a:lnTo>
                <a:lnTo>
                  <a:pt x="7535164" y="0"/>
                </a:lnTo>
                <a:lnTo>
                  <a:pt x="7581420" y="4662"/>
                </a:lnTo>
                <a:lnTo>
                  <a:pt x="7624512" y="18035"/>
                </a:lnTo>
                <a:lnTo>
                  <a:pt x="7663514" y="39199"/>
                </a:lnTo>
                <a:lnTo>
                  <a:pt x="7697501" y="67230"/>
                </a:lnTo>
                <a:lnTo>
                  <a:pt x="7725547" y="101209"/>
                </a:lnTo>
                <a:lnTo>
                  <a:pt x="7746726" y="140213"/>
                </a:lnTo>
                <a:lnTo>
                  <a:pt x="7760112" y="183323"/>
                </a:lnTo>
                <a:lnTo>
                  <a:pt x="7764780" y="229615"/>
                </a:lnTo>
                <a:lnTo>
                  <a:pt x="7764780" y="1148079"/>
                </a:lnTo>
                <a:lnTo>
                  <a:pt x="7760112" y="1194354"/>
                </a:lnTo>
                <a:lnTo>
                  <a:pt x="7746726" y="1237455"/>
                </a:lnTo>
                <a:lnTo>
                  <a:pt x="7725547" y="1276458"/>
                </a:lnTo>
                <a:lnTo>
                  <a:pt x="7697501" y="1310441"/>
                </a:lnTo>
                <a:lnTo>
                  <a:pt x="7663514" y="1338480"/>
                </a:lnTo>
                <a:lnTo>
                  <a:pt x="7624512" y="1359651"/>
                </a:lnTo>
                <a:lnTo>
                  <a:pt x="7581420" y="1373030"/>
                </a:lnTo>
                <a:lnTo>
                  <a:pt x="7535164" y="1377695"/>
                </a:lnTo>
                <a:lnTo>
                  <a:pt x="229616" y="1377695"/>
                </a:lnTo>
                <a:lnTo>
                  <a:pt x="183323" y="1373030"/>
                </a:lnTo>
                <a:lnTo>
                  <a:pt x="140213" y="1359651"/>
                </a:lnTo>
                <a:lnTo>
                  <a:pt x="101209" y="1338480"/>
                </a:lnTo>
                <a:lnTo>
                  <a:pt x="67230" y="1310441"/>
                </a:lnTo>
                <a:lnTo>
                  <a:pt x="39199" y="1276458"/>
                </a:lnTo>
                <a:lnTo>
                  <a:pt x="18035" y="1237455"/>
                </a:lnTo>
                <a:lnTo>
                  <a:pt x="4662" y="1194354"/>
                </a:lnTo>
                <a:lnTo>
                  <a:pt x="0" y="1148079"/>
                </a:lnTo>
                <a:lnTo>
                  <a:pt x="0" y="229615"/>
                </a:lnTo>
                <a:close/>
              </a:path>
            </a:pathLst>
          </a:custGeom>
          <a:ln w="9144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2981" y="185419"/>
            <a:ext cx="1489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260" dirty="0"/>
              <a:t>CO</a:t>
            </a:r>
            <a:r>
              <a:rPr spc="280" dirty="0"/>
              <a:t>M</a:t>
            </a:r>
            <a:r>
              <a:rPr spc="45" dirty="0"/>
              <a:t>BINE</a:t>
            </a:r>
            <a:r>
              <a:rPr spc="-20" dirty="0"/>
              <a:t> </a:t>
            </a:r>
            <a:r>
              <a:rPr spc="120" dirty="0"/>
              <a:t>O</a:t>
            </a:r>
            <a:r>
              <a:rPr spc="100" dirty="0"/>
              <a:t>F</a:t>
            </a:r>
            <a:r>
              <a:rPr spc="-355" dirty="0"/>
              <a:t> </a:t>
            </a:r>
            <a:r>
              <a:rPr spc="15" dirty="0"/>
              <a:t>TIME</a:t>
            </a:r>
            <a:r>
              <a:rPr spc="-50" dirty="0"/>
              <a:t> </a:t>
            </a:r>
            <a:r>
              <a:rPr spc="260" dirty="0"/>
              <a:t>CO</a:t>
            </a:r>
            <a:r>
              <a:rPr spc="280" dirty="0"/>
              <a:t>M</a:t>
            </a:r>
            <a:r>
              <a:rPr spc="-15" dirty="0"/>
              <a:t>PLEXITIES</a:t>
            </a:r>
            <a:r>
              <a:rPr spc="10" dirty="0"/>
              <a:t> </a:t>
            </a:r>
            <a:r>
              <a:rPr spc="140" dirty="0"/>
              <a:t>IN</a:t>
            </a:r>
            <a:r>
              <a:rPr spc="-60" dirty="0"/>
              <a:t> </a:t>
            </a:r>
            <a:r>
              <a:rPr spc="300" dirty="0"/>
              <a:t>C</a:t>
            </a:r>
            <a:r>
              <a:rPr spc="330" dirty="0"/>
              <a:t>O</a:t>
            </a:r>
            <a:r>
              <a:rPr spc="165" dirty="0"/>
              <a:t>N</a:t>
            </a:r>
            <a:r>
              <a:rPr spc="114" dirty="0"/>
              <a:t>S</a:t>
            </a:r>
            <a:r>
              <a:rPr spc="85" dirty="0"/>
              <a:t>E</a:t>
            </a:r>
            <a:r>
              <a:rPr spc="100" dirty="0"/>
              <a:t>C</a:t>
            </a:r>
            <a:r>
              <a:rPr spc="15" dirty="0"/>
              <a:t>UTIVE</a:t>
            </a:r>
            <a:r>
              <a:rPr spc="5" dirty="0"/>
              <a:t> </a:t>
            </a:r>
            <a:r>
              <a:rPr spc="95" dirty="0"/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1617" y="1407033"/>
            <a:ext cx="5418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rebuchet MS"/>
                <a:cs typeface="Trebuchet MS"/>
              </a:rPr>
              <a:t>When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90" dirty="0">
                <a:latin typeface="Trebuchet MS"/>
                <a:cs typeface="Trebuchet MS"/>
              </a:rPr>
              <a:t>nse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100" dirty="0">
                <a:latin typeface="Trebuchet MS"/>
                <a:cs typeface="Trebuchet MS"/>
              </a:rPr>
              <a:t>uti</a:t>
            </a:r>
            <a:r>
              <a:rPr sz="1800" spc="-155" dirty="0">
                <a:latin typeface="Trebuchet MS"/>
                <a:cs typeface="Trebuchet MS"/>
              </a:rPr>
              <a:t>v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loo</a:t>
            </a:r>
            <a:r>
              <a:rPr sz="1800" spc="-140" dirty="0">
                <a:latin typeface="Trebuchet MS"/>
                <a:cs typeface="Trebuchet MS"/>
              </a:rPr>
              <a:t>ps,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cal</a:t>
            </a:r>
            <a:r>
              <a:rPr sz="1800" spc="-140" dirty="0">
                <a:latin typeface="Trebuchet MS"/>
                <a:cs typeface="Trebuchet MS"/>
              </a:rPr>
              <a:t>c</a:t>
            </a:r>
            <a:r>
              <a:rPr sz="1800" spc="-130" dirty="0">
                <a:latin typeface="Trebuchet MS"/>
                <a:cs typeface="Trebuchet MS"/>
              </a:rPr>
              <a:t>ulate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time  </a:t>
            </a:r>
            <a:r>
              <a:rPr sz="1800" spc="-90" dirty="0">
                <a:latin typeface="Trebuchet MS"/>
                <a:cs typeface="Trebuchet MS"/>
              </a:rPr>
              <a:t>complexity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sum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time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complexities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individual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loops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66667" y="2727602"/>
          <a:ext cx="4073525" cy="18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489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800" spc="-9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some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&lt;=m;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+=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c)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O(1)</a:t>
                      </a:r>
                      <a:r>
                        <a:rPr sz="1800" spc="-8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expressions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4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1800" spc="-9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some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62230" marR="24130" indent="-6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&lt;=n;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+=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c)</a:t>
                      </a:r>
                      <a:r>
                        <a:rPr sz="18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{ </a:t>
                      </a:r>
                      <a:r>
                        <a:rPr sz="1800" spc="-9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O(1)</a:t>
                      </a:r>
                      <a:r>
                        <a:rPr sz="1800" spc="-8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expressions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5092" y="5349036"/>
            <a:ext cx="5412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Trebuchet MS"/>
                <a:cs typeface="Trebuchet MS"/>
              </a:rPr>
              <a:t>T</a:t>
            </a:r>
            <a:r>
              <a:rPr sz="1800" spc="-25" dirty="0">
                <a:latin typeface="Trebuchet MS"/>
                <a:cs typeface="Trebuchet MS"/>
              </a:rPr>
              <a:t>i</a:t>
            </a:r>
            <a:r>
              <a:rPr sz="1800" spc="-114" dirty="0">
                <a:latin typeface="Trebuchet MS"/>
                <a:cs typeface="Trebuchet MS"/>
              </a:rPr>
              <a:t>me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120" dirty="0">
                <a:latin typeface="Trebuchet MS"/>
                <a:cs typeface="Trebuchet MS"/>
              </a:rPr>
              <a:t>mpl</a:t>
            </a:r>
            <a:r>
              <a:rPr sz="1800" spc="-95" dirty="0">
                <a:latin typeface="Trebuchet MS"/>
                <a:cs typeface="Trebuchet MS"/>
              </a:rPr>
              <a:t>exity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ab</a:t>
            </a:r>
            <a:r>
              <a:rPr sz="1800" spc="-100" dirty="0">
                <a:latin typeface="Trebuchet MS"/>
                <a:cs typeface="Trebuchet MS"/>
              </a:rPr>
              <a:t>o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</a:t>
            </a:r>
            <a:r>
              <a:rPr sz="1800" spc="-95" dirty="0">
                <a:latin typeface="Trebuchet MS"/>
                <a:cs typeface="Trebuchet MS"/>
              </a:rPr>
              <a:t>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𝑂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25" dirty="0">
                <a:latin typeface="Cambria Math"/>
                <a:cs typeface="Cambria Math"/>
              </a:rPr>
              <a:t>𝑚</a:t>
            </a:r>
            <a:r>
              <a:rPr sz="1800" dirty="0">
                <a:latin typeface="Cambria Math"/>
                <a:cs typeface="Cambria Math"/>
              </a:rPr>
              <a:t>) 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𝑂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35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whi</a:t>
            </a:r>
            <a:r>
              <a:rPr sz="1800" spc="-80" dirty="0">
                <a:latin typeface="Trebuchet MS"/>
                <a:cs typeface="Trebuchet MS"/>
              </a:rPr>
              <a:t>c</a:t>
            </a:r>
            <a:r>
              <a:rPr sz="1800" spc="-85" dirty="0">
                <a:latin typeface="Trebuchet MS"/>
                <a:cs typeface="Trebuchet MS"/>
              </a:rPr>
              <a:t>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latin typeface="Cambria Math"/>
                <a:cs typeface="Cambria Math"/>
              </a:rPr>
              <a:t>𝑂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dirty="0">
                <a:latin typeface="Cambria Math"/>
                <a:cs typeface="Cambria Math"/>
              </a:rPr>
              <a:t>𝑚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m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75" dirty="0">
                <a:latin typeface="Trebuchet MS"/>
                <a:cs typeface="Trebuchet MS"/>
              </a:rPr>
              <a:t>n,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ti</a:t>
            </a:r>
            <a:r>
              <a:rPr sz="1800" spc="-185" dirty="0">
                <a:latin typeface="Trebuchet MS"/>
                <a:cs typeface="Trebuchet MS"/>
              </a:rPr>
              <a:t>m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0" dirty="0">
                <a:latin typeface="Trebuchet MS"/>
                <a:cs typeface="Trebuchet MS"/>
              </a:rPr>
              <a:t> co</a:t>
            </a:r>
            <a:r>
              <a:rPr sz="1800" spc="-120" dirty="0">
                <a:latin typeface="Trebuchet MS"/>
                <a:cs typeface="Trebuchet MS"/>
              </a:rPr>
              <a:t>mpl</a:t>
            </a:r>
            <a:r>
              <a:rPr sz="1800" spc="-95" dirty="0">
                <a:latin typeface="Trebuchet MS"/>
                <a:cs typeface="Trebuchet MS"/>
              </a:rPr>
              <a:t>exity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bec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m</a:t>
            </a:r>
            <a:r>
              <a:rPr sz="1800" spc="-80" dirty="0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latin typeface="Cambria Math"/>
                <a:cs typeface="Cambria Math"/>
              </a:rPr>
              <a:t>𝑂</a:t>
            </a:r>
            <a:r>
              <a:rPr sz="1800" spc="-5" dirty="0">
                <a:latin typeface="Cambria Math"/>
                <a:cs typeface="Cambria Math"/>
              </a:rPr>
              <a:t>(2</a:t>
            </a:r>
            <a:r>
              <a:rPr sz="1800" spc="45" dirty="0"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which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i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𝑂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3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)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9192" y="2464307"/>
            <a:ext cx="6369050" cy="2423160"/>
          </a:xfrm>
          <a:custGeom>
            <a:avLst/>
            <a:gdLst/>
            <a:ahLst/>
            <a:cxnLst/>
            <a:rect l="l" t="t" r="r" b="b"/>
            <a:pathLst>
              <a:path w="6369050" h="2423160">
                <a:moveTo>
                  <a:pt x="0" y="292734"/>
                </a:moveTo>
                <a:lnTo>
                  <a:pt x="3831" y="245252"/>
                </a:lnTo>
                <a:lnTo>
                  <a:pt x="14924" y="200208"/>
                </a:lnTo>
                <a:lnTo>
                  <a:pt x="32674" y="158207"/>
                </a:lnTo>
                <a:lnTo>
                  <a:pt x="56481" y="119850"/>
                </a:lnTo>
                <a:lnTo>
                  <a:pt x="85740" y="85740"/>
                </a:lnTo>
                <a:lnTo>
                  <a:pt x="119850" y="56481"/>
                </a:lnTo>
                <a:lnTo>
                  <a:pt x="158207" y="32674"/>
                </a:lnTo>
                <a:lnTo>
                  <a:pt x="200208" y="14924"/>
                </a:lnTo>
                <a:lnTo>
                  <a:pt x="245252" y="3831"/>
                </a:lnTo>
                <a:lnTo>
                  <a:pt x="292734" y="0"/>
                </a:lnTo>
                <a:lnTo>
                  <a:pt x="6076060" y="0"/>
                </a:lnTo>
                <a:lnTo>
                  <a:pt x="6123543" y="3831"/>
                </a:lnTo>
                <a:lnTo>
                  <a:pt x="6168587" y="14924"/>
                </a:lnTo>
                <a:lnTo>
                  <a:pt x="6210588" y="32674"/>
                </a:lnTo>
                <a:lnTo>
                  <a:pt x="6248945" y="56481"/>
                </a:lnTo>
                <a:lnTo>
                  <a:pt x="6283055" y="85740"/>
                </a:lnTo>
                <a:lnTo>
                  <a:pt x="6312314" y="119850"/>
                </a:lnTo>
                <a:lnTo>
                  <a:pt x="6336121" y="158207"/>
                </a:lnTo>
                <a:lnTo>
                  <a:pt x="6353871" y="200208"/>
                </a:lnTo>
                <a:lnTo>
                  <a:pt x="6364964" y="245252"/>
                </a:lnTo>
                <a:lnTo>
                  <a:pt x="6368796" y="292734"/>
                </a:lnTo>
                <a:lnTo>
                  <a:pt x="6368796" y="2130424"/>
                </a:lnTo>
                <a:lnTo>
                  <a:pt x="6364964" y="2177907"/>
                </a:lnTo>
                <a:lnTo>
                  <a:pt x="6353871" y="2222951"/>
                </a:lnTo>
                <a:lnTo>
                  <a:pt x="6336121" y="2264952"/>
                </a:lnTo>
                <a:lnTo>
                  <a:pt x="6312314" y="2303309"/>
                </a:lnTo>
                <a:lnTo>
                  <a:pt x="6283055" y="2337419"/>
                </a:lnTo>
                <a:lnTo>
                  <a:pt x="6248945" y="2366678"/>
                </a:lnTo>
                <a:lnTo>
                  <a:pt x="6210588" y="2390485"/>
                </a:lnTo>
                <a:lnTo>
                  <a:pt x="6168587" y="2408235"/>
                </a:lnTo>
                <a:lnTo>
                  <a:pt x="6123543" y="2419328"/>
                </a:lnTo>
                <a:lnTo>
                  <a:pt x="6076060" y="2423160"/>
                </a:lnTo>
                <a:lnTo>
                  <a:pt x="292734" y="2423160"/>
                </a:lnTo>
                <a:lnTo>
                  <a:pt x="245252" y="2419328"/>
                </a:lnTo>
                <a:lnTo>
                  <a:pt x="200208" y="2408235"/>
                </a:lnTo>
                <a:lnTo>
                  <a:pt x="158207" y="2390485"/>
                </a:lnTo>
                <a:lnTo>
                  <a:pt x="119850" y="2366678"/>
                </a:lnTo>
                <a:lnTo>
                  <a:pt x="85740" y="2337419"/>
                </a:lnTo>
                <a:lnTo>
                  <a:pt x="56481" y="2303309"/>
                </a:lnTo>
                <a:lnTo>
                  <a:pt x="32674" y="2264952"/>
                </a:lnTo>
                <a:lnTo>
                  <a:pt x="14924" y="2222951"/>
                </a:lnTo>
                <a:lnTo>
                  <a:pt x="3831" y="2177907"/>
                </a:lnTo>
                <a:lnTo>
                  <a:pt x="0" y="2130424"/>
                </a:lnTo>
                <a:lnTo>
                  <a:pt x="0" y="292734"/>
                </a:lnTo>
                <a:close/>
              </a:path>
            </a:pathLst>
          </a:custGeom>
          <a:ln w="6096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2350" y="1749072"/>
            <a:ext cx="7091674" cy="392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7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25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STRUCUTRES</a:t>
            </a:r>
            <a:r>
              <a:rPr sz="25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76" y="1492123"/>
            <a:ext cx="4342130" cy="2441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Content</a:t>
            </a:r>
            <a:endParaRPr sz="2800" dirty="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48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Concept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orithms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Data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structu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endParaRPr sz="1800" dirty="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Algorithms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Complexity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analyses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Big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3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tat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Calculation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3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2500" spc="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spc="25" dirty="0">
                <a:solidFill>
                  <a:srgbClr val="FFFFFF"/>
                </a:solidFill>
                <a:latin typeface="Trebuchet MS"/>
                <a:cs typeface="Trebuchet MS"/>
              </a:rPr>
              <a:t>CEPT</a:t>
            </a:r>
            <a:r>
              <a:rPr sz="2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5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HMS</a:t>
            </a:r>
            <a:r>
              <a:rPr sz="25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UCTURES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2120" y="1853183"/>
            <a:ext cx="596265" cy="721360"/>
            <a:chOff x="5532120" y="1853183"/>
            <a:chExt cx="596265" cy="721360"/>
          </a:xfrm>
        </p:grpSpPr>
        <p:sp>
          <p:nvSpPr>
            <p:cNvPr id="6" name="object 6"/>
            <p:cNvSpPr/>
            <p:nvPr/>
          </p:nvSpPr>
          <p:spPr>
            <a:xfrm>
              <a:off x="5542026" y="2312034"/>
              <a:ext cx="576580" cy="252095"/>
            </a:xfrm>
            <a:custGeom>
              <a:avLst/>
              <a:gdLst/>
              <a:ahLst/>
              <a:cxnLst/>
              <a:rect l="l" t="t" r="r" b="b"/>
              <a:pathLst>
                <a:path w="576579" h="252094">
                  <a:moveTo>
                    <a:pt x="576072" y="0"/>
                  </a:moveTo>
                  <a:lnTo>
                    <a:pt x="536758" y="18212"/>
                  </a:lnTo>
                  <a:lnTo>
                    <a:pt x="491728" y="25511"/>
                  </a:lnTo>
                  <a:lnTo>
                    <a:pt x="433436" y="31147"/>
                  </a:lnTo>
                  <a:lnTo>
                    <a:pt x="364625" y="34780"/>
                  </a:lnTo>
                  <a:lnTo>
                    <a:pt x="288036" y="36067"/>
                  </a:lnTo>
                  <a:lnTo>
                    <a:pt x="211446" y="34780"/>
                  </a:lnTo>
                  <a:lnTo>
                    <a:pt x="142635" y="31147"/>
                  </a:lnTo>
                  <a:lnTo>
                    <a:pt x="84343" y="25511"/>
                  </a:lnTo>
                  <a:lnTo>
                    <a:pt x="39313" y="18212"/>
                  </a:lnTo>
                  <a:lnTo>
                    <a:pt x="0" y="0"/>
                  </a:lnTo>
                  <a:lnTo>
                    <a:pt x="0" y="216026"/>
                  </a:lnTo>
                  <a:lnTo>
                    <a:pt x="39313" y="234239"/>
                  </a:lnTo>
                  <a:lnTo>
                    <a:pt x="84343" y="241538"/>
                  </a:lnTo>
                  <a:lnTo>
                    <a:pt x="142635" y="247174"/>
                  </a:lnTo>
                  <a:lnTo>
                    <a:pt x="211446" y="250807"/>
                  </a:lnTo>
                  <a:lnTo>
                    <a:pt x="288036" y="252094"/>
                  </a:lnTo>
                  <a:lnTo>
                    <a:pt x="364625" y="250807"/>
                  </a:lnTo>
                  <a:lnTo>
                    <a:pt x="433436" y="247174"/>
                  </a:lnTo>
                  <a:lnTo>
                    <a:pt x="491728" y="241538"/>
                  </a:lnTo>
                  <a:lnTo>
                    <a:pt x="536758" y="234239"/>
                  </a:lnTo>
                  <a:lnTo>
                    <a:pt x="576072" y="21602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2026" y="2276093"/>
              <a:ext cx="576580" cy="72390"/>
            </a:xfrm>
            <a:custGeom>
              <a:avLst/>
              <a:gdLst/>
              <a:ahLst/>
              <a:cxnLst/>
              <a:rect l="l" t="t" r="r" b="b"/>
              <a:pathLst>
                <a:path w="576579" h="72389">
                  <a:moveTo>
                    <a:pt x="288036" y="0"/>
                  </a:moveTo>
                  <a:lnTo>
                    <a:pt x="211446" y="1286"/>
                  </a:lnTo>
                  <a:lnTo>
                    <a:pt x="142635" y="4915"/>
                  </a:lnTo>
                  <a:lnTo>
                    <a:pt x="84343" y="10540"/>
                  </a:lnTo>
                  <a:lnTo>
                    <a:pt x="39313" y="17817"/>
                  </a:lnTo>
                  <a:lnTo>
                    <a:pt x="0" y="35940"/>
                  </a:lnTo>
                  <a:lnTo>
                    <a:pt x="10285" y="45535"/>
                  </a:lnTo>
                  <a:lnTo>
                    <a:pt x="84343" y="61452"/>
                  </a:lnTo>
                  <a:lnTo>
                    <a:pt x="142635" y="67088"/>
                  </a:lnTo>
                  <a:lnTo>
                    <a:pt x="211446" y="70721"/>
                  </a:lnTo>
                  <a:lnTo>
                    <a:pt x="288036" y="72008"/>
                  </a:lnTo>
                  <a:lnTo>
                    <a:pt x="364625" y="70721"/>
                  </a:lnTo>
                  <a:lnTo>
                    <a:pt x="433436" y="67088"/>
                  </a:lnTo>
                  <a:lnTo>
                    <a:pt x="491728" y="61452"/>
                  </a:lnTo>
                  <a:lnTo>
                    <a:pt x="536758" y="54153"/>
                  </a:lnTo>
                  <a:lnTo>
                    <a:pt x="576072" y="35940"/>
                  </a:lnTo>
                  <a:lnTo>
                    <a:pt x="565786" y="26399"/>
                  </a:lnTo>
                  <a:lnTo>
                    <a:pt x="491728" y="10540"/>
                  </a:lnTo>
                  <a:lnTo>
                    <a:pt x="433436" y="4915"/>
                  </a:lnTo>
                  <a:lnTo>
                    <a:pt x="364625" y="128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B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2026" y="2276093"/>
              <a:ext cx="576580" cy="288290"/>
            </a:xfrm>
            <a:custGeom>
              <a:avLst/>
              <a:gdLst/>
              <a:ahLst/>
              <a:cxnLst/>
              <a:rect l="l" t="t" r="r" b="b"/>
              <a:pathLst>
                <a:path w="576579" h="288289">
                  <a:moveTo>
                    <a:pt x="576072" y="35940"/>
                  </a:moveTo>
                  <a:lnTo>
                    <a:pt x="536758" y="54153"/>
                  </a:lnTo>
                  <a:lnTo>
                    <a:pt x="491728" y="61452"/>
                  </a:lnTo>
                  <a:lnTo>
                    <a:pt x="433436" y="67088"/>
                  </a:lnTo>
                  <a:lnTo>
                    <a:pt x="364625" y="70721"/>
                  </a:lnTo>
                  <a:lnTo>
                    <a:pt x="288036" y="72008"/>
                  </a:lnTo>
                  <a:lnTo>
                    <a:pt x="211446" y="70721"/>
                  </a:lnTo>
                  <a:lnTo>
                    <a:pt x="142635" y="67088"/>
                  </a:lnTo>
                  <a:lnTo>
                    <a:pt x="84343" y="61452"/>
                  </a:lnTo>
                  <a:lnTo>
                    <a:pt x="39313" y="54153"/>
                  </a:lnTo>
                  <a:lnTo>
                    <a:pt x="0" y="35940"/>
                  </a:lnTo>
                  <a:lnTo>
                    <a:pt x="10285" y="26399"/>
                  </a:lnTo>
                  <a:lnTo>
                    <a:pt x="84343" y="10540"/>
                  </a:lnTo>
                  <a:lnTo>
                    <a:pt x="142635" y="4915"/>
                  </a:lnTo>
                  <a:lnTo>
                    <a:pt x="211446" y="1286"/>
                  </a:lnTo>
                  <a:lnTo>
                    <a:pt x="288036" y="0"/>
                  </a:lnTo>
                  <a:lnTo>
                    <a:pt x="364625" y="1286"/>
                  </a:lnTo>
                  <a:lnTo>
                    <a:pt x="433436" y="4915"/>
                  </a:lnTo>
                  <a:lnTo>
                    <a:pt x="491728" y="10540"/>
                  </a:lnTo>
                  <a:lnTo>
                    <a:pt x="536758" y="17817"/>
                  </a:lnTo>
                  <a:lnTo>
                    <a:pt x="576072" y="35940"/>
                  </a:lnTo>
                  <a:close/>
                </a:path>
                <a:path w="576579" h="288289">
                  <a:moveTo>
                    <a:pt x="576072" y="35940"/>
                  </a:moveTo>
                  <a:lnTo>
                    <a:pt x="576072" y="251967"/>
                  </a:lnTo>
                  <a:lnTo>
                    <a:pt x="565786" y="261562"/>
                  </a:lnTo>
                  <a:lnTo>
                    <a:pt x="491728" y="277479"/>
                  </a:lnTo>
                  <a:lnTo>
                    <a:pt x="433436" y="283115"/>
                  </a:lnTo>
                  <a:lnTo>
                    <a:pt x="364625" y="286748"/>
                  </a:lnTo>
                  <a:lnTo>
                    <a:pt x="288036" y="288035"/>
                  </a:lnTo>
                  <a:lnTo>
                    <a:pt x="211446" y="286748"/>
                  </a:lnTo>
                  <a:lnTo>
                    <a:pt x="142635" y="283115"/>
                  </a:lnTo>
                  <a:lnTo>
                    <a:pt x="84343" y="277479"/>
                  </a:lnTo>
                  <a:lnTo>
                    <a:pt x="39313" y="270180"/>
                  </a:lnTo>
                  <a:lnTo>
                    <a:pt x="0" y="251967"/>
                  </a:lnTo>
                  <a:lnTo>
                    <a:pt x="0" y="3594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2026" y="2168778"/>
              <a:ext cx="576580" cy="252095"/>
            </a:xfrm>
            <a:custGeom>
              <a:avLst/>
              <a:gdLst/>
              <a:ahLst/>
              <a:cxnLst/>
              <a:rect l="l" t="t" r="r" b="b"/>
              <a:pathLst>
                <a:path w="576579" h="252094">
                  <a:moveTo>
                    <a:pt x="576072" y="0"/>
                  </a:moveTo>
                  <a:lnTo>
                    <a:pt x="536758" y="18212"/>
                  </a:lnTo>
                  <a:lnTo>
                    <a:pt x="491728" y="25511"/>
                  </a:lnTo>
                  <a:lnTo>
                    <a:pt x="433436" y="31147"/>
                  </a:lnTo>
                  <a:lnTo>
                    <a:pt x="364625" y="34780"/>
                  </a:lnTo>
                  <a:lnTo>
                    <a:pt x="288036" y="36068"/>
                  </a:lnTo>
                  <a:lnTo>
                    <a:pt x="211446" y="34780"/>
                  </a:lnTo>
                  <a:lnTo>
                    <a:pt x="142635" y="31147"/>
                  </a:lnTo>
                  <a:lnTo>
                    <a:pt x="84343" y="25511"/>
                  </a:lnTo>
                  <a:lnTo>
                    <a:pt x="39313" y="18212"/>
                  </a:lnTo>
                  <a:lnTo>
                    <a:pt x="0" y="0"/>
                  </a:lnTo>
                  <a:lnTo>
                    <a:pt x="0" y="216026"/>
                  </a:lnTo>
                  <a:lnTo>
                    <a:pt x="39313" y="234239"/>
                  </a:lnTo>
                  <a:lnTo>
                    <a:pt x="84343" y="241538"/>
                  </a:lnTo>
                  <a:lnTo>
                    <a:pt x="142635" y="247174"/>
                  </a:lnTo>
                  <a:lnTo>
                    <a:pt x="211446" y="250807"/>
                  </a:lnTo>
                  <a:lnTo>
                    <a:pt x="288036" y="252095"/>
                  </a:lnTo>
                  <a:lnTo>
                    <a:pt x="364625" y="250807"/>
                  </a:lnTo>
                  <a:lnTo>
                    <a:pt x="433436" y="247174"/>
                  </a:lnTo>
                  <a:lnTo>
                    <a:pt x="491728" y="241538"/>
                  </a:lnTo>
                  <a:lnTo>
                    <a:pt x="536758" y="234239"/>
                  </a:lnTo>
                  <a:lnTo>
                    <a:pt x="576072" y="216026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2026" y="2132837"/>
              <a:ext cx="576580" cy="72390"/>
            </a:xfrm>
            <a:custGeom>
              <a:avLst/>
              <a:gdLst/>
              <a:ahLst/>
              <a:cxnLst/>
              <a:rect l="l" t="t" r="r" b="b"/>
              <a:pathLst>
                <a:path w="576579" h="72389">
                  <a:moveTo>
                    <a:pt x="288036" y="0"/>
                  </a:moveTo>
                  <a:lnTo>
                    <a:pt x="211446" y="1286"/>
                  </a:lnTo>
                  <a:lnTo>
                    <a:pt x="142635" y="4915"/>
                  </a:lnTo>
                  <a:lnTo>
                    <a:pt x="84343" y="10540"/>
                  </a:lnTo>
                  <a:lnTo>
                    <a:pt x="39313" y="17817"/>
                  </a:lnTo>
                  <a:lnTo>
                    <a:pt x="0" y="35940"/>
                  </a:lnTo>
                  <a:lnTo>
                    <a:pt x="10285" y="45535"/>
                  </a:lnTo>
                  <a:lnTo>
                    <a:pt x="84343" y="61452"/>
                  </a:lnTo>
                  <a:lnTo>
                    <a:pt x="142635" y="67088"/>
                  </a:lnTo>
                  <a:lnTo>
                    <a:pt x="211446" y="70721"/>
                  </a:lnTo>
                  <a:lnTo>
                    <a:pt x="288036" y="72009"/>
                  </a:lnTo>
                  <a:lnTo>
                    <a:pt x="364625" y="70721"/>
                  </a:lnTo>
                  <a:lnTo>
                    <a:pt x="433436" y="67088"/>
                  </a:lnTo>
                  <a:lnTo>
                    <a:pt x="491728" y="61452"/>
                  </a:lnTo>
                  <a:lnTo>
                    <a:pt x="536758" y="54153"/>
                  </a:lnTo>
                  <a:lnTo>
                    <a:pt x="576072" y="35940"/>
                  </a:lnTo>
                  <a:lnTo>
                    <a:pt x="565786" y="26399"/>
                  </a:lnTo>
                  <a:lnTo>
                    <a:pt x="491728" y="10540"/>
                  </a:lnTo>
                  <a:lnTo>
                    <a:pt x="433436" y="4915"/>
                  </a:lnTo>
                  <a:lnTo>
                    <a:pt x="364625" y="128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B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42026" y="2132837"/>
              <a:ext cx="576580" cy="288290"/>
            </a:xfrm>
            <a:custGeom>
              <a:avLst/>
              <a:gdLst/>
              <a:ahLst/>
              <a:cxnLst/>
              <a:rect l="l" t="t" r="r" b="b"/>
              <a:pathLst>
                <a:path w="576579" h="288289">
                  <a:moveTo>
                    <a:pt x="576072" y="35940"/>
                  </a:moveTo>
                  <a:lnTo>
                    <a:pt x="536758" y="54153"/>
                  </a:lnTo>
                  <a:lnTo>
                    <a:pt x="491728" y="61452"/>
                  </a:lnTo>
                  <a:lnTo>
                    <a:pt x="433436" y="67088"/>
                  </a:lnTo>
                  <a:lnTo>
                    <a:pt x="364625" y="70721"/>
                  </a:lnTo>
                  <a:lnTo>
                    <a:pt x="288036" y="72009"/>
                  </a:lnTo>
                  <a:lnTo>
                    <a:pt x="211446" y="70721"/>
                  </a:lnTo>
                  <a:lnTo>
                    <a:pt x="142635" y="67088"/>
                  </a:lnTo>
                  <a:lnTo>
                    <a:pt x="84343" y="61452"/>
                  </a:lnTo>
                  <a:lnTo>
                    <a:pt x="39313" y="54153"/>
                  </a:lnTo>
                  <a:lnTo>
                    <a:pt x="0" y="35940"/>
                  </a:lnTo>
                  <a:lnTo>
                    <a:pt x="10285" y="26399"/>
                  </a:lnTo>
                  <a:lnTo>
                    <a:pt x="84343" y="10540"/>
                  </a:lnTo>
                  <a:lnTo>
                    <a:pt x="142635" y="4915"/>
                  </a:lnTo>
                  <a:lnTo>
                    <a:pt x="211446" y="1286"/>
                  </a:lnTo>
                  <a:lnTo>
                    <a:pt x="288036" y="0"/>
                  </a:lnTo>
                  <a:lnTo>
                    <a:pt x="364625" y="1286"/>
                  </a:lnTo>
                  <a:lnTo>
                    <a:pt x="433436" y="4915"/>
                  </a:lnTo>
                  <a:lnTo>
                    <a:pt x="491728" y="10540"/>
                  </a:lnTo>
                  <a:lnTo>
                    <a:pt x="536758" y="17817"/>
                  </a:lnTo>
                  <a:lnTo>
                    <a:pt x="576072" y="35940"/>
                  </a:lnTo>
                  <a:close/>
                </a:path>
                <a:path w="576579" h="288289">
                  <a:moveTo>
                    <a:pt x="576072" y="35940"/>
                  </a:moveTo>
                  <a:lnTo>
                    <a:pt x="576072" y="251967"/>
                  </a:lnTo>
                  <a:lnTo>
                    <a:pt x="565786" y="261562"/>
                  </a:lnTo>
                  <a:lnTo>
                    <a:pt x="491728" y="277479"/>
                  </a:lnTo>
                  <a:lnTo>
                    <a:pt x="433436" y="283115"/>
                  </a:lnTo>
                  <a:lnTo>
                    <a:pt x="364625" y="286748"/>
                  </a:lnTo>
                  <a:lnTo>
                    <a:pt x="288036" y="288036"/>
                  </a:lnTo>
                  <a:lnTo>
                    <a:pt x="211446" y="286748"/>
                  </a:lnTo>
                  <a:lnTo>
                    <a:pt x="142635" y="283115"/>
                  </a:lnTo>
                  <a:lnTo>
                    <a:pt x="84343" y="277479"/>
                  </a:lnTo>
                  <a:lnTo>
                    <a:pt x="39313" y="270180"/>
                  </a:lnTo>
                  <a:lnTo>
                    <a:pt x="0" y="251967"/>
                  </a:lnTo>
                  <a:lnTo>
                    <a:pt x="0" y="3594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2026" y="2039365"/>
              <a:ext cx="576580" cy="252095"/>
            </a:xfrm>
            <a:custGeom>
              <a:avLst/>
              <a:gdLst/>
              <a:ahLst/>
              <a:cxnLst/>
              <a:rect l="l" t="t" r="r" b="b"/>
              <a:pathLst>
                <a:path w="576579" h="252094">
                  <a:moveTo>
                    <a:pt x="576072" y="0"/>
                  </a:moveTo>
                  <a:lnTo>
                    <a:pt x="536758" y="18123"/>
                  </a:lnTo>
                  <a:lnTo>
                    <a:pt x="491728" y="25400"/>
                  </a:lnTo>
                  <a:lnTo>
                    <a:pt x="433436" y="31025"/>
                  </a:lnTo>
                  <a:lnTo>
                    <a:pt x="364625" y="34654"/>
                  </a:lnTo>
                  <a:lnTo>
                    <a:pt x="288036" y="35941"/>
                  </a:lnTo>
                  <a:lnTo>
                    <a:pt x="211446" y="34654"/>
                  </a:lnTo>
                  <a:lnTo>
                    <a:pt x="142635" y="31025"/>
                  </a:lnTo>
                  <a:lnTo>
                    <a:pt x="84343" y="25400"/>
                  </a:lnTo>
                  <a:lnTo>
                    <a:pt x="39313" y="18123"/>
                  </a:lnTo>
                  <a:lnTo>
                    <a:pt x="0" y="0"/>
                  </a:lnTo>
                  <a:lnTo>
                    <a:pt x="0" y="215900"/>
                  </a:lnTo>
                  <a:lnTo>
                    <a:pt x="39313" y="234112"/>
                  </a:lnTo>
                  <a:lnTo>
                    <a:pt x="84343" y="241411"/>
                  </a:lnTo>
                  <a:lnTo>
                    <a:pt x="142635" y="247047"/>
                  </a:lnTo>
                  <a:lnTo>
                    <a:pt x="211446" y="250680"/>
                  </a:lnTo>
                  <a:lnTo>
                    <a:pt x="288036" y="251968"/>
                  </a:lnTo>
                  <a:lnTo>
                    <a:pt x="364625" y="250680"/>
                  </a:lnTo>
                  <a:lnTo>
                    <a:pt x="433436" y="247047"/>
                  </a:lnTo>
                  <a:lnTo>
                    <a:pt x="491728" y="241411"/>
                  </a:lnTo>
                  <a:lnTo>
                    <a:pt x="536758" y="234112"/>
                  </a:lnTo>
                  <a:lnTo>
                    <a:pt x="576072" y="215900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42026" y="2003297"/>
              <a:ext cx="576580" cy="72390"/>
            </a:xfrm>
            <a:custGeom>
              <a:avLst/>
              <a:gdLst/>
              <a:ahLst/>
              <a:cxnLst/>
              <a:rect l="l" t="t" r="r" b="b"/>
              <a:pathLst>
                <a:path w="576579" h="72389">
                  <a:moveTo>
                    <a:pt x="288036" y="0"/>
                  </a:moveTo>
                  <a:lnTo>
                    <a:pt x="211446" y="1287"/>
                  </a:lnTo>
                  <a:lnTo>
                    <a:pt x="142635" y="4920"/>
                  </a:lnTo>
                  <a:lnTo>
                    <a:pt x="84343" y="10556"/>
                  </a:lnTo>
                  <a:lnTo>
                    <a:pt x="39313" y="17855"/>
                  </a:lnTo>
                  <a:lnTo>
                    <a:pt x="0" y="36067"/>
                  </a:lnTo>
                  <a:lnTo>
                    <a:pt x="10285" y="45609"/>
                  </a:lnTo>
                  <a:lnTo>
                    <a:pt x="84343" y="61468"/>
                  </a:lnTo>
                  <a:lnTo>
                    <a:pt x="142635" y="67093"/>
                  </a:lnTo>
                  <a:lnTo>
                    <a:pt x="211446" y="70722"/>
                  </a:lnTo>
                  <a:lnTo>
                    <a:pt x="288036" y="72009"/>
                  </a:lnTo>
                  <a:lnTo>
                    <a:pt x="364625" y="70722"/>
                  </a:lnTo>
                  <a:lnTo>
                    <a:pt x="433436" y="67093"/>
                  </a:lnTo>
                  <a:lnTo>
                    <a:pt x="491728" y="61467"/>
                  </a:lnTo>
                  <a:lnTo>
                    <a:pt x="536758" y="54191"/>
                  </a:lnTo>
                  <a:lnTo>
                    <a:pt x="576072" y="36067"/>
                  </a:lnTo>
                  <a:lnTo>
                    <a:pt x="565786" y="26473"/>
                  </a:lnTo>
                  <a:lnTo>
                    <a:pt x="491728" y="10556"/>
                  </a:lnTo>
                  <a:lnTo>
                    <a:pt x="433436" y="4920"/>
                  </a:lnTo>
                  <a:lnTo>
                    <a:pt x="364625" y="1287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B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42026" y="2003297"/>
              <a:ext cx="576580" cy="288290"/>
            </a:xfrm>
            <a:custGeom>
              <a:avLst/>
              <a:gdLst/>
              <a:ahLst/>
              <a:cxnLst/>
              <a:rect l="l" t="t" r="r" b="b"/>
              <a:pathLst>
                <a:path w="576579" h="288289">
                  <a:moveTo>
                    <a:pt x="576072" y="36067"/>
                  </a:moveTo>
                  <a:lnTo>
                    <a:pt x="536758" y="54191"/>
                  </a:lnTo>
                  <a:lnTo>
                    <a:pt x="491728" y="61467"/>
                  </a:lnTo>
                  <a:lnTo>
                    <a:pt x="433436" y="67093"/>
                  </a:lnTo>
                  <a:lnTo>
                    <a:pt x="364625" y="70722"/>
                  </a:lnTo>
                  <a:lnTo>
                    <a:pt x="288036" y="72009"/>
                  </a:lnTo>
                  <a:lnTo>
                    <a:pt x="211446" y="70722"/>
                  </a:lnTo>
                  <a:lnTo>
                    <a:pt x="142635" y="67093"/>
                  </a:lnTo>
                  <a:lnTo>
                    <a:pt x="84343" y="61468"/>
                  </a:lnTo>
                  <a:lnTo>
                    <a:pt x="39313" y="54191"/>
                  </a:lnTo>
                  <a:lnTo>
                    <a:pt x="0" y="36067"/>
                  </a:lnTo>
                  <a:lnTo>
                    <a:pt x="10285" y="26473"/>
                  </a:lnTo>
                  <a:lnTo>
                    <a:pt x="84343" y="10556"/>
                  </a:lnTo>
                  <a:lnTo>
                    <a:pt x="142635" y="4920"/>
                  </a:lnTo>
                  <a:lnTo>
                    <a:pt x="211446" y="1287"/>
                  </a:lnTo>
                  <a:lnTo>
                    <a:pt x="288036" y="0"/>
                  </a:lnTo>
                  <a:lnTo>
                    <a:pt x="364625" y="1287"/>
                  </a:lnTo>
                  <a:lnTo>
                    <a:pt x="433436" y="4920"/>
                  </a:lnTo>
                  <a:lnTo>
                    <a:pt x="491728" y="10556"/>
                  </a:lnTo>
                  <a:lnTo>
                    <a:pt x="536758" y="17855"/>
                  </a:lnTo>
                  <a:lnTo>
                    <a:pt x="576072" y="36067"/>
                  </a:lnTo>
                  <a:close/>
                </a:path>
                <a:path w="576579" h="288289">
                  <a:moveTo>
                    <a:pt x="576072" y="36067"/>
                  </a:moveTo>
                  <a:lnTo>
                    <a:pt x="576072" y="251967"/>
                  </a:lnTo>
                  <a:lnTo>
                    <a:pt x="565786" y="261562"/>
                  </a:lnTo>
                  <a:lnTo>
                    <a:pt x="491728" y="277479"/>
                  </a:lnTo>
                  <a:lnTo>
                    <a:pt x="433436" y="283115"/>
                  </a:lnTo>
                  <a:lnTo>
                    <a:pt x="364625" y="286748"/>
                  </a:lnTo>
                  <a:lnTo>
                    <a:pt x="288036" y="288036"/>
                  </a:lnTo>
                  <a:lnTo>
                    <a:pt x="211446" y="286748"/>
                  </a:lnTo>
                  <a:lnTo>
                    <a:pt x="142635" y="283115"/>
                  </a:lnTo>
                  <a:lnTo>
                    <a:pt x="84343" y="277479"/>
                  </a:lnTo>
                  <a:lnTo>
                    <a:pt x="39313" y="270180"/>
                  </a:lnTo>
                  <a:lnTo>
                    <a:pt x="0" y="251967"/>
                  </a:lnTo>
                  <a:lnTo>
                    <a:pt x="0" y="3606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2026" y="1899030"/>
              <a:ext cx="576580" cy="252095"/>
            </a:xfrm>
            <a:custGeom>
              <a:avLst/>
              <a:gdLst/>
              <a:ahLst/>
              <a:cxnLst/>
              <a:rect l="l" t="t" r="r" b="b"/>
              <a:pathLst>
                <a:path w="576579" h="252094">
                  <a:moveTo>
                    <a:pt x="576072" y="0"/>
                  </a:moveTo>
                  <a:lnTo>
                    <a:pt x="536758" y="18212"/>
                  </a:lnTo>
                  <a:lnTo>
                    <a:pt x="491728" y="25511"/>
                  </a:lnTo>
                  <a:lnTo>
                    <a:pt x="433436" y="31147"/>
                  </a:lnTo>
                  <a:lnTo>
                    <a:pt x="364625" y="34780"/>
                  </a:lnTo>
                  <a:lnTo>
                    <a:pt x="288036" y="36068"/>
                  </a:lnTo>
                  <a:lnTo>
                    <a:pt x="211446" y="34780"/>
                  </a:lnTo>
                  <a:lnTo>
                    <a:pt x="142635" y="31147"/>
                  </a:lnTo>
                  <a:lnTo>
                    <a:pt x="84343" y="25511"/>
                  </a:lnTo>
                  <a:lnTo>
                    <a:pt x="39313" y="18212"/>
                  </a:lnTo>
                  <a:lnTo>
                    <a:pt x="0" y="0"/>
                  </a:lnTo>
                  <a:lnTo>
                    <a:pt x="0" y="216027"/>
                  </a:lnTo>
                  <a:lnTo>
                    <a:pt x="39313" y="234239"/>
                  </a:lnTo>
                  <a:lnTo>
                    <a:pt x="84343" y="241538"/>
                  </a:lnTo>
                  <a:lnTo>
                    <a:pt x="142635" y="247174"/>
                  </a:lnTo>
                  <a:lnTo>
                    <a:pt x="211446" y="250807"/>
                  </a:lnTo>
                  <a:lnTo>
                    <a:pt x="288036" y="252095"/>
                  </a:lnTo>
                  <a:lnTo>
                    <a:pt x="364625" y="250807"/>
                  </a:lnTo>
                  <a:lnTo>
                    <a:pt x="433436" y="247174"/>
                  </a:lnTo>
                  <a:lnTo>
                    <a:pt x="491728" y="241538"/>
                  </a:lnTo>
                  <a:lnTo>
                    <a:pt x="536758" y="234239"/>
                  </a:lnTo>
                  <a:lnTo>
                    <a:pt x="576072" y="216027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2026" y="1863089"/>
              <a:ext cx="576580" cy="72390"/>
            </a:xfrm>
            <a:custGeom>
              <a:avLst/>
              <a:gdLst/>
              <a:ahLst/>
              <a:cxnLst/>
              <a:rect l="l" t="t" r="r" b="b"/>
              <a:pathLst>
                <a:path w="576579" h="72389">
                  <a:moveTo>
                    <a:pt x="288036" y="0"/>
                  </a:moveTo>
                  <a:lnTo>
                    <a:pt x="211446" y="1286"/>
                  </a:lnTo>
                  <a:lnTo>
                    <a:pt x="142635" y="4915"/>
                  </a:lnTo>
                  <a:lnTo>
                    <a:pt x="84343" y="10541"/>
                  </a:lnTo>
                  <a:lnTo>
                    <a:pt x="39313" y="17817"/>
                  </a:lnTo>
                  <a:lnTo>
                    <a:pt x="0" y="35940"/>
                  </a:lnTo>
                  <a:lnTo>
                    <a:pt x="10285" y="45535"/>
                  </a:lnTo>
                  <a:lnTo>
                    <a:pt x="84343" y="61452"/>
                  </a:lnTo>
                  <a:lnTo>
                    <a:pt x="142635" y="67088"/>
                  </a:lnTo>
                  <a:lnTo>
                    <a:pt x="211446" y="70721"/>
                  </a:lnTo>
                  <a:lnTo>
                    <a:pt x="288036" y="72009"/>
                  </a:lnTo>
                  <a:lnTo>
                    <a:pt x="364625" y="70721"/>
                  </a:lnTo>
                  <a:lnTo>
                    <a:pt x="433436" y="67088"/>
                  </a:lnTo>
                  <a:lnTo>
                    <a:pt x="491728" y="61452"/>
                  </a:lnTo>
                  <a:lnTo>
                    <a:pt x="536758" y="54153"/>
                  </a:lnTo>
                  <a:lnTo>
                    <a:pt x="576072" y="35940"/>
                  </a:lnTo>
                  <a:lnTo>
                    <a:pt x="565786" y="26399"/>
                  </a:lnTo>
                  <a:lnTo>
                    <a:pt x="491728" y="10540"/>
                  </a:lnTo>
                  <a:lnTo>
                    <a:pt x="433436" y="4915"/>
                  </a:lnTo>
                  <a:lnTo>
                    <a:pt x="364625" y="128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B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42026" y="1863089"/>
              <a:ext cx="576580" cy="288290"/>
            </a:xfrm>
            <a:custGeom>
              <a:avLst/>
              <a:gdLst/>
              <a:ahLst/>
              <a:cxnLst/>
              <a:rect l="l" t="t" r="r" b="b"/>
              <a:pathLst>
                <a:path w="576579" h="288289">
                  <a:moveTo>
                    <a:pt x="576072" y="35940"/>
                  </a:moveTo>
                  <a:lnTo>
                    <a:pt x="536758" y="54153"/>
                  </a:lnTo>
                  <a:lnTo>
                    <a:pt x="491728" y="61452"/>
                  </a:lnTo>
                  <a:lnTo>
                    <a:pt x="433436" y="67088"/>
                  </a:lnTo>
                  <a:lnTo>
                    <a:pt x="364625" y="70721"/>
                  </a:lnTo>
                  <a:lnTo>
                    <a:pt x="288036" y="72009"/>
                  </a:lnTo>
                  <a:lnTo>
                    <a:pt x="211446" y="70721"/>
                  </a:lnTo>
                  <a:lnTo>
                    <a:pt x="142635" y="67088"/>
                  </a:lnTo>
                  <a:lnTo>
                    <a:pt x="84343" y="61452"/>
                  </a:lnTo>
                  <a:lnTo>
                    <a:pt x="39313" y="54153"/>
                  </a:lnTo>
                  <a:lnTo>
                    <a:pt x="0" y="35940"/>
                  </a:lnTo>
                  <a:lnTo>
                    <a:pt x="10285" y="26399"/>
                  </a:lnTo>
                  <a:lnTo>
                    <a:pt x="84343" y="10541"/>
                  </a:lnTo>
                  <a:lnTo>
                    <a:pt x="142635" y="4915"/>
                  </a:lnTo>
                  <a:lnTo>
                    <a:pt x="211446" y="1286"/>
                  </a:lnTo>
                  <a:lnTo>
                    <a:pt x="288036" y="0"/>
                  </a:lnTo>
                  <a:lnTo>
                    <a:pt x="364625" y="1286"/>
                  </a:lnTo>
                  <a:lnTo>
                    <a:pt x="433436" y="4915"/>
                  </a:lnTo>
                  <a:lnTo>
                    <a:pt x="491728" y="10540"/>
                  </a:lnTo>
                  <a:lnTo>
                    <a:pt x="536758" y="17817"/>
                  </a:lnTo>
                  <a:lnTo>
                    <a:pt x="576072" y="35940"/>
                  </a:lnTo>
                  <a:close/>
                </a:path>
                <a:path w="576579" h="288289">
                  <a:moveTo>
                    <a:pt x="576072" y="35940"/>
                  </a:moveTo>
                  <a:lnTo>
                    <a:pt x="576072" y="251968"/>
                  </a:lnTo>
                  <a:lnTo>
                    <a:pt x="565786" y="261562"/>
                  </a:lnTo>
                  <a:lnTo>
                    <a:pt x="491728" y="277479"/>
                  </a:lnTo>
                  <a:lnTo>
                    <a:pt x="433436" y="283115"/>
                  </a:lnTo>
                  <a:lnTo>
                    <a:pt x="364625" y="286748"/>
                  </a:lnTo>
                  <a:lnTo>
                    <a:pt x="288036" y="288036"/>
                  </a:lnTo>
                  <a:lnTo>
                    <a:pt x="211446" y="286748"/>
                  </a:lnTo>
                  <a:lnTo>
                    <a:pt x="142635" y="283115"/>
                  </a:lnTo>
                  <a:lnTo>
                    <a:pt x="84343" y="277479"/>
                  </a:lnTo>
                  <a:lnTo>
                    <a:pt x="39313" y="270180"/>
                  </a:lnTo>
                  <a:lnTo>
                    <a:pt x="0" y="251968"/>
                  </a:lnTo>
                  <a:lnTo>
                    <a:pt x="0" y="3594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84191" y="2685288"/>
            <a:ext cx="2491740" cy="452755"/>
            <a:chOff x="4584191" y="2685288"/>
            <a:chExt cx="2491740" cy="452755"/>
          </a:xfrm>
        </p:grpSpPr>
        <p:sp>
          <p:nvSpPr>
            <p:cNvPr id="19" name="object 19"/>
            <p:cNvSpPr/>
            <p:nvPr/>
          </p:nvSpPr>
          <p:spPr>
            <a:xfrm>
              <a:off x="4594097" y="2695194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576072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576072" y="43281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4097" y="2695194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0" y="432815"/>
                  </a:moveTo>
                  <a:lnTo>
                    <a:pt x="576072" y="432815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0263" y="2872359"/>
              <a:ext cx="382270" cy="76200"/>
            </a:xfrm>
            <a:custGeom>
              <a:avLst/>
              <a:gdLst/>
              <a:ahLst/>
              <a:cxnLst/>
              <a:rect l="l" t="t" r="r" b="b"/>
              <a:pathLst>
                <a:path w="382270" h="76200">
                  <a:moveTo>
                    <a:pt x="362198" y="28066"/>
                  </a:moveTo>
                  <a:lnTo>
                    <a:pt x="323596" y="28066"/>
                  </a:lnTo>
                  <a:lnTo>
                    <a:pt x="328040" y="32512"/>
                  </a:lnTo>
                  <a:lnTo>
                    <a:pt x="328082" y="34289"/>
                  </a:lnTo>
                  <a:lnTo>
                    <a:pt x="328168" y="43433"/>
                  </a:lnTo>
                  <a:lnTo>
                    <a:pt x="323723" y="47878"/>
                  </a:lnTo>
                  <a:lnTo>
                    <a:pt x="318262" y="48005"/>
                  </a:lnTo>
                  <a:lnTo>
                    <a:pt x="305548" y="48068"/>
                  </a:lnTo>
                  <a:lnTo>
                    <a:pt x="305688" y="76200"/>
                  </a:lnTo>
                  <a:lnTo>
                    <a:pt x="381762" y="37718"/>
                  </a:lnTo>
                  <a:lnTo>
                    <a:pt x="362198" y="28066"/>
                  </a:lnTo>
                  <a:close/>
                </a:path>
                <a:path w="382270" h="76200">
                  <a:moveTo>
                    <a:pt x="305449" y="28256"/>
                  </a:moveTo>
                  <a:lnTo>
                    <a:pt x="9906" y="29717"/>
                  </a:lnTo>
                  <a:lnTo>
                    <a:pt x="4445" y="29844"/>
                  </a:lnTo>
                  <a:lnTo>
                    <a:pt x="0" y="34289"/>
                  </a:lnTo>
                  <a:lnTo>
                    <a:pt x="0" y="45212"/>
                  </a:lnTo>
                  <a:lnTo>
                    <a:pt x="4445" y="49656"/>
                  </a:lnTo>
                  <a:lnTo>
                    <a:pt x="9906" y="49529"/>
                  </a:lnTo>
                  <a:lnTo>
                    <a:pt x="305548" y="48068"/>
                  </a:lnTo>
                  <a:lnTo>
                    <a:pt x="305449" y="28256"/>
                  </a:lnTo>
                  <a:close/>
                </a:path>
                <a:path w="382270" h="76200">
                  <a:moveTo>
                    <a:pt x="323596" y="28066"/>
                  </a:moveTo>
                  <a:lnTo>
                    <a:pt x="318135" y="28193"/>
                  </a:lnTo>
                  <a:lnTo>
                    <a:pt x="305449" y="28256"/>
                  </a:lnTo>
                  <a:lnTo>
                    <a:pt x="305548" y="48068"/>
                  </a:lnTo>
                  <a:lnTo>
                    <a:pt x="318262" y="48005"/>
                  </a:lnTo>
                  <a:lnTo>
                    <a:pt x="323723" y="47878"/>
                  </a:lnTo>
                  <a:lnTo>
                    <a:pt x="328168" y="43433"/>
                  </a:lnTo>
                  <a:lnTo>
                    <a:pt x="328082" y="34289"/>
                  </a:lnTo>
                  <a:lnTo>
                    <a:pt x="328040" y="32512"/>
                  </a:lnTo>
                  <a:lnTo>
                    <a:pt x="323596" y="28066"/>
                  </a:lnTo>
                  <a:close/>
                </a:path>
                <a:path w="382270" h="76200">
                  <a:moveTo>
                    <a:pt x="305308" y="0"/>
                  </a:moveTo>
                  <a:lnTo>
                    <a:pt x="305449" y="28256"/>
                  </a:lnTo>
                  <a:lnTo>
                    <a:pt x="318135" y="28193"/>
                  </a:lnTo>
                  <a:lnTo>
                    <a:pt x="323596" y="28066"/>
                  </a:lnTo>
                  <a:lnTo>
                    <a:pt x="362198" y="28066"/>
                  </a:lnTo>
                  <a:lnTo>
                    <a:pt x="305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42025" y="2695194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576072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576072" y="43281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42025" y="2695194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0" y="432815"/>
                  </a:moveTo>
                  <a:lnTo>
                    <a:pt x="576072" y="432815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9047" y="2869311"/>
              <a:ext cx="382270" cy="76200"/>
            </a:xfrm>
            <a:custGeom>
              <a:avLst/>
              <a:gdLst/>
              <a:ahLst/>
              <a:cxnLst/>
              <a:rect l="l" t="t" r="r" b="b"/>
              <a:pathLst>
                <a:path w="382270" h="76200">
                  <a:moveTo>
                    <a:pt x="362198" y="28066"/>
                  </a:moveTo>
                  <a:lnTo>
                    <a:pt x="323596" y="28066"/>
                  </a:lnTo>
                  <a:lnTo>
                    <a:pt x="328040" y="32512"/>
                  </a:lnTo>
                  <a:lnTo>
                    <a:pt x="328167" y="43434"/>
                  </a:lnTo>
                  <a:lnTo>
                    <a:pt x="323723" y="47878"/>
                  </a:lnTo>
                  <a:lnTo>
                    <a:pt x="318262" y="48005"/>
                  </a:lnTo>
                  <a:lnTo>
                    <a:pt x="305548" y="48068"/>
                  </a:lnTo>
                  <a:lnTo>
                    <a:pt x="305688" y="76200"/>
                  </a:lnTo>
                  <a:lnTo>
                    <a:pt x="381762" y="37718"/>
                  </a:lnTo>
                  <a:lnTo>
                    <a:pt x="362198" y="28066"/>
                  </a:lnTo>
                  <a:close/>
                </a:path>
                <a:path w="382270" h="76200">
                  <a:moveTo>
                    <a:pt x="305449" y="28256"/>
                  </a:moveTo>
                  <a:lnTo>
                    <a:pt x="9905" y="29717"/>
                  </a:lnTo>
                  <a:lnTo>
                    <a:pt x="4444" y="29844"/>
                  </a:lnTo>
                  <a:lnTo>
                    <a:pt x="0" y="34289"/>
                  </a:lnTo>
                  <a:lnTo>
                    <a:pt x="0" y="45212"/>
                  </a:lnTo>
                  <a:lnTo>
                    <a:pt x="4444" y="49656"/>
                  </a:lnTo>
                  <a:lnTo>
                    <a:pt x="9905" y="49529"/>
                  </a:lnTo>
                  <a:lnTo>
                    <a:pt x="305548" y="48068"/>
                  </a:lnTo>
                  <a:lnTo>
                    <a:pt x="305449" y="28256"/>
                  </a:lnTo>
                  <a:close/>
                </a:path>
                <a:path w="382270" h="76200">
                  <a:moveTo>
                    <a:pt x="323596" y="28066"/>
                  </a:moveTo>
                  <a:lnTo>
                    <a:pt x="318135" y="28193"/>
                  </a:lnTo>
                  <a:lnTo>
                    <a:pt x="305449" y="28256"/>
                  </a:lnTo>
                  <a:lnTo>
                    <a:pt x="305548" y="48068"/>
                  </a:lnTo>
                  <a:lnTo>
                    <a:pt x="318262" y="48005"/>
                  </a:lnTo>
                  <a:lnTo>
                    <a:pt x="323723" y="47878"/>
                  </a:lnTo>
                  <a:lnTo>
                    <a:pt x="328167" y="43434"/>
                  </a:lnTo>
                  <a:lnTo>
                    <a:pt x="328040" y="32512"/>
                  </a:lnTo>
                  <a:lnTo>
                    <a:pt x="323596" y="28066"/>
                  </a:lnTo>
                  <a:close/>
                </a:path>
                <a:path w="382270" h="76200">
                  <a:moveTo>
                    <a:pt x="305307" y="0"/>
                  </a:moveTo>
                  <a:lnTo>
                    <a:pt x="305449" y="28256"/>
                  </a:lnTo>
                  <a:lnTo>
                    <a:pt x="318135" y="28193"/>
                  </a:lnTo>
                  <a:lnTo>
                    <a:pt x="323596" y="28066"/>
                  </a:lnTo>
                  <a:lnTo>
                    <a:pt x="362198" y="28066"/>
                  </a:lnTo>
                  <a:lnTo>
                    <a:pt x="305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9953" y="2695194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576072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576072" y="432815"/>
                  </a:lnTo>
                  <a:lnTo>
                    <a:pt x="576072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89953" y="2695194"/>
              <a:ext cx="576580" cy="433070"/>
            </a:xfrm>
            <a:custGeom>
              <a:avLst/>
              <a:gdLst/>
              <a:ahLst/>
              <a:cxnLst/>
              <a:rect l="l" t="t" r="r" b="b"/>
              <a:pathLst>
                <a:path w="576579" h="433069">
                  <a:moveTo>
                    <a:pt x="0" y="432815"/>
                  </a:moveTo>
                  <a:lnTo>
                    <a:pt x="576072" y="432815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356859" y="3233927"/>
            <a:ext cx="955675" cy="949960"/>
            <a:chOff x="5356859" y="3233927"/>
            <a:chExt cx="955675" cy="949960"/>
          </a:xfrm>
        </p:grpSpPr>
        <p:sp>
          <p:nvSpPr>
            <p:cNvPr id="28" name="object 28"/>
            <p:cNvSpPr/>
            <p:nvPr/>
          </p:nvSpPr>
          <p:spPr>
            <a:xfrm>
              <a:off x="5366765" y="3243833"/>
              <a:ext cx="935990" cy="929640"/>
            </a:xfrm>
            <a:custGeom>
              <a:avLst/>
              <a:gdLst/>
              <a:ahLst/>
              <a:cxnLst/>
              <a:rect l="l" t="t" r="r" b="b"/>
              <a:pathLst>
                <a:path w="935989" h="929639">
                  <a:moveTo>
                    <a:pt x="467868" y="0"/>
                  </a:moveTo>
                  <a:lnTo>
                    <a:pt x="420023" y="2400"/>
                  </a:lnTo>
                  <a:lnTo>
                    <a:pt x="373562" y="9445"/>
                  </a:lnTo>
                  <a:lnTo>
                    <a:pt x="328720" y="20901"/>
                  </a:lnTo>
                  <a:lnTo>
                    <a:pt x="285732" y="36534"/>
                  </a:lnTo>
                  <a:lnTo>
                    <a:pt x="244832" y="56110"/>
                  </a:lnTo>
                  <a:lnTo>
                    <a:pt x="206257" y="79396"/>
                  </a:lnTo>
                  <a:lnTo>
                    <a:pt x="170240" y="106157"/>
                  </a:lnTo>
                  <a:lnTo>
                    <a:pt x="137017" y="136159"/>
                  </a:lnTo>
                  <a:lnTo>
                    <a:pt x="106822" y="169170"/>
                  </a:lnTo>
                  <a:lnTo>
                    <a:pt x="79891" y="204954"/>
                  </a:lnTo>
                  <a:lnTo>
                    <a:pt x="56459" y="243279"/>
                  </a:lnTo>
                  <a:lnTo>
                    <a:pt x="36760" y="283910"/>
                  </a:lnTo>
                  <a:lnTo>
                    <a:pt x="21030" y="326613"/>
                  </a:lnTo>
                  <a:lnTo>
                    <a:pt x="9503" y="371155"/>
                  </a:lnTo>
                  <a:lnTo>
                    <a:pt x="2415" y="417302"/>
                  </a:lnTo>
                  <a:lnTo>
                    <a:pt x="0" y="464819"/>
                  </a:lnTo>
                  <a:lnTo>
                    <a:pt x="2415" y="512337"/>
                  </a:lnTo>
                  <a:lnTo>
                    <a:pt x="9503" y="558484"/>
                  </a:lnTo>
                  <a:lnTo>
                    <a:pt x="21030" y="603026"/>
                  </a:lnTo>
                  <a:lnTo>
                    <a:pt x="36760" y="645729"/>
                  </a:lnTo>
                  <a:lnTo>
                    <a:pt x="56459" y="686360"/>
                  </a:lnTo>
                  <a:lnTo>
                    <a:pt x="79891" y="724685"/>
                  </a:lnTo>
                  <a:lnTo>
                    <a:pt x="106822" y="760469"/>
                  </a:lnTo>
                  <a:lnTo>
                    <a:pt x="137017" y="793480"/>
                  </a:lnTo>
                  <a:lnTo>
                    <a:pt x="170240" y="823482"/>
                  </a:lnTo>
                  <a:lnTo>
                    <a:pt x="206257" y="850243"/>
                  </a:lnTo>
                  <a:lnTo>
                    <a:pt x="244832" y="873529"/>
                  </a:lnTo>
                  <a:lnTo>
                    <a:pt x="285732" y="893105"/>
                  </a:lnTo>
                  <a:lnTo>
                    <a:pt x="328720" y="908738"/>
                  </a:lnTo>
                  <a:lnTo>
                    <a:pt x="373562" y="920194"/>
                  </a:lnTo>
                  <a:lnTo>
                    <a:pt x="420023" y="927239"/>
                  </a:lnTo>
                  <a:lnTo>
                    <a:pt x="467868" y="929639"/>
                  </a:lnTo>
                  <a:lnTo>
                    <a:pt x="515712" y="927239"/>
                  </a:lnTo>
                  <a:lnTo>
                    <a:pt x="562173" y="920194"/>
                  </a:lnTo>
                  <a:lnTo>
                    <a:pt x="607015" y="908738"/>
                  </a:lnTo>
                  <a:lnTo>
                    <a:pt x="650003" y="893105"/>
                  </a:lnTo>
                  <a:lnTo>
                    <a:pt x="690903" y="873529"/>
                  </a:lnTo>
                  <a:lnTo>
                    <a:pt x="729478" y="850243"/>
                  </a:lnTo>
                  <a:lnTo>
                    <a:pt x="765495" y="823482"/>
                  </a:lnTo>
                  <a:lnTo>
                    <a:pt x="798718" y="793480"/>
                  </a:lnTo>
                  <a:lnTo>
                    <a:pt x="828913" y="760469"/>
                  </a:lnTo>
                  <a:lnTo>
                    <a:pt x="855844" y="724685"/>
                  </a:lnTo>
                  <a:lnTo>
                    <a:pt x="872630" y="697229"/>
                  </a:lnTo>
                  <a:lnTo>
                    <a:pt x="467868" y="697229"/>
                  </a:lnTo>
                  <a:lnTo>
                    <a:pt x="420412" y="692509"/>
                  </a:lnTo>
                  <a:lnTo>
                    <a:pt x="376213" y="678971"/>
                  </a:lnTo>
                  <a:lnTo>
                    <a:pt x="336217" y="657548"/>
                  </a:lnTo>
                  <a:lnTo>
                    <a:pt x="301371" y="629173"/>
                  </a:lnTo>
                  <a:lnTo>
                    <a:pt x="272620" y="594780"/>
                  </a:lnTo>
                  <a:lnTo>
                    <a:pt x="250912" y="555301"/>
                  </a:lnTo>
                  <a:lnTo>
                    <a:pt x="237193" y="511670"/>
                  </a:lnTo>
                  <a:lnTo>
                    <a:pt x="232410" y="464819"/>
                  </a:lnTo>
                  <a:lnTo>
                    <a:pt x="237193" y="417969"/>
                  </a:lnTo>
                  <a:lnTo>
                    <a:pt x="250912" y="374338"/>
                  </a:lnTo>
                  <a:lnTo>
                    <a:pt x="272620" y="334859"/>
                  </a:lnTo>
                  <a:lnTo>
                    <a:pt x="301371" y="300466"/>
                  </a:lnTo>
                  <a:lnTo>
                    <a:pt x="336217" y="272091"/>
                  </a:lnTo>
                  <a:lnTo>
                    <a:pt x="376213" y="250668"/>
                  </a:lnTo>
                  <a:lnTo>
                    <a:pt x="420412" y="237130"/>
                  </a:lnTo>
                  <a:lnTo>
                    <a:pt x="467868" y="232410"/>
                  </a:lnTo>
                  <a:lnTo>
                    <a:pt x="872630" y="232410"/>
                  </a:lnTo>
                  <a:lnTo>
                    <a:pt x="855844" y="204954"/>
                  </a:lnTo>
                  <a:lnTo>
                    <a:pt x="828913" y="169170"/>
                  </a:lnTo>
                  <a:lnTo>
                    <a:pt x="798718" y="136159"/>
                  </a:lnTo>
                  <a:lnTo>
                    <a:pt x="765495" y="106157"/>
                  </a:lnTo>
                  <a:lnTo>
                    <a:pt x="729478" y="79396"/>
                  </a:lnTo>
                  <a:lnTo>
                    <a:pt x="690903" y="56110"/>
                  </a:lnTo>
                  <a:lnTo>
                    <a:pt x="650003" y="36534"/>
                  </a:lnTo>
                  <a:lnTo>
                    <a:pt x="607015" y="20901"/>
                  </a:lnTo>
                  <a:lnTo>
                    <a:pt x="562173" y="9445"/>
                  </a:lnTo>
                  <a:lnTo>
                    <a:pt x="515712" y="2400"/>
                  </a:lnTo>
                  <a:lnTo>
                    <a:pt x="467868" y="0"/>
                  </a:lnTo>
                  <a:close/>
                </a:path>
                <a:path w="935989" h="929639">
                  <a:moveTo>
                    <a:pt x="872630" y="232410"/>
                  </a:moveTo>
                  <a:lnTo>
                    <a:pt x="467868" y="232410"/>
                  </a:lnTo>
                  <a:lnTo>
                    <a:pt x="515323" y="237130"/>
                  </a:lnTo>
                  <a:lnTo>
                    <a:pt x="559522" y="250668"/>
                  </a:lnTo>
                  <a:lnTo>
                    <a:pt x="599518" y="272091"/>
                  </a:lnTo>
                  <a:lnTo>
                    <a:pt x="634365" y="300466"/>
                  </a:lnTo>
                  <a:lnTo>
                    <a:pt x="663115" y="334859"/>
                  </a:lnTo>
                  <a:lnTo>
                    <a:pt x="684823" y="374338"/>
                  </a:lnTo>
                  <a:lnTo>
                    <a:pt x="698542" y="417969"/>
                  </a:lnTo>
                  <a:lnTo>
                    <a:pt x="703326" y="464819"/>
                  </a:lnTo>
                  <a:lnTo>
                    <a:pt x="698542" y="511670"/>
                  </a:lnTo>
                  <a:lnTo>
                    <a:pt x="684823" y="555301"/>
                  </a:lnTo>
                  <a:lnTo>
                    <a:pt x="663115" y="594780"/>
                  </a:lnTo>
                  <a:lnTo>
                    <a:pt x="634365" y="629173"/>
                  </a:lnTo>
                  <a:lnTo>
                    <a:pt x="599518" y="657548"/>
                  </a:lnTo>
                  <a:lnTo>
                    <a:pt x="559522" y="678971"/>
                  </a:lnTo>
                  <a:lnTo>
                    <a:pt x="515323" y="692509"/>
                  </a:lnTo>
                  <a:lnTo>
                    <a:pt x="467868" y="697229"/>
                  </a:lnTo>
                  <a:lnTo>
                    <a:pt x="872630" y="697229"/>
                  </a:lnTo>
                  <a:lnTo>
                    <a:pt x="898975" y="645729"/>
                  </a:lnTo>
                  <a:lnTo>
                    <a:pt x="914705" y="603026"/>
                  </a:lnTo>
                  <a:lnTo>
                    <a:pt x="926232" y="558484"/>
                  </a:lnTo>
                  <a:lnTo>
                    <a:pt x="933320" y="512337"/>
                  </a:lnTo>
                  <a:lnTo>
                    <a:pt x="935736" y="464819"/>
                  </a:lnTo>
                  <a:lnTo>
                    <a:pt x="933320" y="417302"/>
                  </a:lnTo>
                  <a:lnTo>
                    <a:pt x="926232" y="371155"/>
                  </a:lnTo>
                  <a:lnTo>
                    <a:pt x="914705" y="326613"/>
                  </a:lnTo>
                  <a:lnTo>
                    <a:pt x="898975" y="283910"/>
                  </a:lnTo>
                  <a:lnTo>
                    <a:pt x="879276" y="243279"/>
                  </a:lnTo>
                  <a:lnTo>
                    <a:pt x="872630" y="23241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66765" y="3243833"/>
              <a:ext cx="935990" cy="929640"/>
            </a:xfrm>
            <a:custGeom>
              <a:avLst/>
              <a:gdLst/>
              <a:ahLst/>
              <a:cxnLst/>
              <a:rect l="l" t="t" r="r" b="b"/>
              <a:pathLst>
                <a:path w="935989" h="929639">
                  <a:moveTo>
                    <a:pt x="0" y="464819"/>
                  </a:moveTo>
                  <a:lnTo>
                    <a:pt x="2415" y="417302"/>
                  </a:lnTo>
                  <a:lnTo>
                    <a:pt x="9503" y="371155"/>
                  </a:lnTo>
                  <a:lnTo>
                    <a:pt x="21030" y="326613"/>
                  </a:lnTo>
                  <a:lnTo>
                    <a:pt x="36760" y="283910"/>
                  </a:lnTo>
                  <a:lnTo>
                    <a:pt x="56459" y="243279"/>
                  </a:lnTo>
                  <a:lnTo>
                    <a:pt x="79891" y="204954"/>
                  </a:lnTo>
                  <a:lnTo>
                    <a:pt x="106822" y="169170"/>
                  </a:lnTo>
                  <a:lnTo>
                    <a:pt x="137017" y="136159"/>
                  </a:lnTo>
                  <a:lnTo>
                    <a:pt x="170240" y="106157"/>
                  </a:lnTo>
                  <a:lnTo>
                    <a:pt x="206257" y="79396"/>
                  </a:lnTo>
                  <a:lnTo>
                    <a:pt x="244832" y="56110"/>
                  </a:lnTo>
                  <a:lnTo>
                    <a:pt x="285732" y="36534"/>
                  </a:lnTo>
                  <a:lnTo>
                    <a:pt x="328720" y="20901"/>
                  </a:lnTo>
                  <a:lnTo>
                    <a:pt x="373562" y="9445"/>
                  </a:lnTo>
                  <a:lnTo>
                    <a:pt x="420023" y="2400"/>
                  </a:lnTo>
                  <a:lnTo>
                    <a:pt x="467868" y="0"/>
                  </a:lnTo>
                  <a:lnTo>
                    <a:pt x="515712" y="2400"/>
                  </a:lnTo>
                  <a:lnTo>
                    <a:pt x="562173" y="9445"/>
                  </a:lnTo>
                  <a:lnTo>
                    <a:pt x="607015" y="20901"/>
                  </a:lnTo>
                  <a:lnTo>
                    <a:pt x="650003" y="36534"/>
                  </a:lnTo>
                  <a:lnTo>
                    <a:pt x="690903" y="56110"/>
                  </a:lnTo>
                  <a:lnTo>
                    <a:pt x="729478" y="79396"/>
                  </a:lnTo>
                  <a:lnTo>
                    <a:pt x="765495" y="106157"/>
                  </a:lnTo>
                  <a:lnTo>
                    <a:pt x="798718" y="136159"/>
                  </a:lnTo>
                  <a:lnTo>
                    <a:pt x="828913" y="169170"/>
                  </a:lnTo>
                  <a:lnTo>
                    <a:pt x="855844" y="204954"/>
                  </a:lnTo>
                  <a:lnTo>
                    <a:pt x="879276" y="243279"/>
                  </a:lnTo>
                  <a:lnTo>
                    <a:pt x="898975" y="283910"/>
                  </a:lnTo>
                  <a:lnTo>
                    <a:pt x="914705" y="326613"/>
                  </a:lnTo>
                  <a:lnTo>
                    <a:pt x="926232" y="371155"/>
                  </a:lnTo>
                  <a:lnTo>
                    <a:pt x="933320" y="417302"/>
                  </a:lnTo>
                  <a:lnTo>
                    <a:pt x="935736" y="464819"/>
                  </a:lnTo>
                  <a:lnTo>
                    <a:pt x="933320" y="512337"/>
                  </a:lnTo>
                  <a:lnTo>
                    <a:pt x="926232" y="558484"/>
                  </a:lnTo>
                  <a:lnTo>
                    <a:pt x="914705" y="603026"/>
                  </a:lnTo>
                  <a:lnTo>
                    <a:pt x="898975" y="645729"/>
                  </a:lnTo>
                  <a:lnTo>
                    <a:pt x="879276" y="686360"/>
                  </a:lnTo>
                  <a:lnTo>
                    <a:pt x="855844" y="724685"/>
                  </a:lnTo>
                  <a:lnTo>
                    <a:pt x="828913" y="760469"/>
                  </a:lnTo>
                  <a:lnTo>
                    <a:pt x="798718" y="793480"/>
                  </a:lnTo>
                  <a:lnTo>
                    <a:pt x="765495" y="823482"/>
                  </a:lnTo>
                  <a:lnTo>
                    <a:pt x="729478" y="850243"/>
                  </a:lnTo>
                  <a:lnTo>
                    <a:pt x="690903" y="873529"/>
                  </a:lnTo>
                  <a:lnTo>
                    <a:pt x="650003" y="893105"/>
                  </a:lnTo>
                  <a:lnTo>
                    <a:pt x="607015" y="908738"/>
                  </a:lnTo>
                  <a:lnTo>
                    <a:pt x="562173" y="920194"/>
                  </a:lnTo>
                  <a:lnTo>
                    <a:pt x="515712" y="927239"/>
                  </a:lnTo>
                  <a:lnTo>
                    <a:pt x="467868" y="929639"/>
                  </a:lnTo>
                  <a:lnTo>
                    <a:pt x="420023" y="927239"/>
                  </a:lnTo>
                  <a:lnTo>
                    <a:pt x="373562" y="920194"/>
                  </a:lnTo>
                  <a:lnTo>
                    <a:pt x="328720" y="908738"/>
                  </a:lnTo>
                  <a:lnTo>
                    <a:pt x="285732" y="893105"/>
                  </a:lnTo>
                  <a:lnTo>
                    <a:pt x="244832" y="873529"/>
                  </a:lnTo>
                  <a:lnTo>
                    <a:pt x="206257" y="850243"/>
                  </a:lnTo>
                  <a:lnTo>
                    <a:pt x="170240" y="823482"/>
                  </a:lnTo>
                  <a:lnTo>
                    <a:pt x="137017" y="793480"/>
                  </a:lnTo>
                  <a:lnTo>
                    <a:pt x="106822" y="760469"/>
                  </a:lnTo>
                  <a:lnTo>
                    <a:pt x="79891" y="724685"/>
                  </a:lnTo>
                  <a:lnTo>
                    <a:pt x="56459" y="686360"/>
                  </a:lnTo>
                  <a:lnTo>
                    <a:pt x="36760" y="645729"/>
                  </a:lnTo>
                  <a:lnTo>
                    <a:pt x="21030" y="603026"/>
                  </a:lnTo>
                  <a:lnTo>
                    <a:pt x="9503" y="558484"/>
                  </a:lnTo>
                  <a:lnTo>
                    <a:pt x="2415" y="512337"/>
                  </a:lnTo>
                  <a:lnTo>
                    <a:pt x="0" y="464819"/>
                  </a:lnTo>
                  <a:close/>
                </a:path>
                <a:path w="935989" h="929639">
                  <a:moveTo>
                    <a:pt x="232410" y="464819"/>
                  </a:moveTo>
                  <a:lnTo>
                    <a:pt x="237193" y="511670"/>
                  </a:lnTo>
                  <a:lnTo>
                    <a:pt x="250912" y="555301"/>
                  </a:lnTo>
                  <a:lnTo>
                    <a:pt x="272620" y="594780"/>
                  </a:lnTo>
                  <a:lnTo>
                    <a:pt x="301370" y="629173"/>
                  </a:lnTo>
                  <a:lnTo>
                    <a:pt x="336217" y="657548"/>
                  </a:lnTo>
                  <a:lnTo>
                    <a:pt x="376213" y="678971"/>
                  </a:lnTo>
                  <a:lnTo>
                    <a:pt x="420412" y="692509"/>
                  </a:lnTo>
                  <a:lnTo>
                    <a:pt x="467868" y="697229"/>
                  </a:lnTo>
                  <a:lnTo>
                    <a:pt x="515323" y="692509"/>
                  </a:lnTo>
                  <a:lnTo>
                    <a:pt x="559522" y="678971"/>
                  </a:lnTo>
                  <a:lnTo>
                    <a:pt x="599518" y="657548"/>
                  </a:lnTo>
                  <a:lnTo>
                    <a:pt x="634365" y="629173"/>
                  </a:lnTo>
                  <a:lnTo>
                    <a:pt x="663115" y="594780"/>
                  </a:lnTo>
                  <a:lnTo>
                    <a:pt x="684823" y="555301"/>
                  </a:lnTo>
                  <a:lnTo>
                    <a:pt x="698542" y="511670"/>
                  </a:lnTo>
                  <a:lnTo>
                    <a:pt x="703326" y="464819"/>
                  </a:lnTo>
                  <a:lnTo>
                    <a:pt x="698542" y="417969"/>
                  </a:lnTo>
                  <a:lnTo>
                    <a:pt x="684823" y="374338"/>
                  </a:lnTo>
                  <a:lnTo>
                    <a:pt x="663115" y="334859"/>
                  </a:lnTo>
                  <a:lnTo>
                    <a:pt x="634365" y="300466"/>
                  </a:lnTo>
                  <a:lnTo>
                    <a:pt x="599518" y="272091"/>
                  </a:lnTo>
                  <a:lnTo>
                    <a:pt x="559522" y="250668"/>
                  </a:lnTo>
                  <a:lnTo>
                    <a:pt x="515323" y="237130"/>
                  </a:lnTo>
                  <a:lnTo>
                    <a:pt x="467868" y="232410"/>
                  </a:lnTo>
                  <a:lnTo>
                    <a:pt x="420412" y="237130"/>
                  </a:lnTo>
                  <a:lnTo>
                    <a:pt x="376213" y="250668"/>
                  </a:lnTo>
                  <a:lnTo>
                    <a:pt x="336217" y="272091"/>
                  </a:lnTo>
                  <a:lnTo>
                    <a:pt x="301371" y="300466"/>
                  </a:lnTo>
                  <a:lnTo>
                    <a:pt x="272620" y="334859"/>
                  </a:lnTo>
                  <a:lnTo>
                    <a:pt x="250912" y="374338"/>
                  </a:lnTo>
                  <a:lnTo>
                    <a:pt x="237193" y="417969"/>
                  </a:lnTo>
                  <a:lnTo>
                    <a:pt x="232410" y="464819"/>
                  </a:lnTo>
                  <a:close/>
                </a:path>
                <a:path w="935989" h="929639">
                  <a:moveTo>
                    <a:pt x="467868" y="0"/>
                  </a:moveTo>
                  <a:lnTo>
                    <a:pt x="467868" y="23342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6765" y="3698747"/>
              <a:ext cx="234315" cy="20320"/>
            </a:xfrm>
            <a:custGeom>
              <a:avLst/>
              <a:gdLst/>
              <a:ahLst/>
              <a:cxnLst/>
              <a:rect l="l" t="t" r="r" b="b"/>
              <a:pathLst>
                <a:path w="234314" h="20320">
                  <a:moveTo>
                    <a:pt x="0" y="19812"/>
                  </a:moveTo>
                  <a:lnTo>
                    <a:pt x="234061" y="19812"/>
                  </a:lnTo>
                  <a:lnTo>
                    <a:pt x="234061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34633" y="3938777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234823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6765" y="3698747"/>
              <a:ext cx="234315" cy="20320"/>
            </a:xfrm>
            <a:custGeom>
              <a:avLst/>
              <a:gdLst/>
              <a:ahLst/>
              <a:cxnLst/>
              <a:rect l="l" t="t" r="r" b="b"/>
              <a:pathLst>
                <a:path w="234314" h="20320">
                  <a:moveTo>
                    <a:pt x="0" y="19812"/>
                  </a:moveTo>
                  <a:lnTo>
                    <a:pt x="234061" y="19812"/>
                  </a:lnTo>
                  <a:lnTo>
                    <a:pt x="234061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03925" y="3379469"/>
              <a:ext cx="799465" cy="658495"/>
            </a:xfrm>
            <a:custGeom>
              <a:avLst/>
              <a:gdLst/>
              <a:ahLst/>
              <a:cxnLst/>
              <a:rect l="l" t="t" r="r" b="b"/>
              <a:pathLst>
                <a:path w="799464" h="658495">
                  <a:moveTo>
                    <a:pt x="799464" y="329183"/>
                  </a:moveTo>
                  <a:lnTo>
                    <a:pt x="565403" y="329183"/>
                  </a:lnTo>
                </a:path>
                <a:path w="799464" h="658495">
                  <a:moveTo>
                    <a:pt x="0" y="0"/>
                  </a:moveTo>
                  <a:lnTo>
                    <a:pt x="154559" y="164591"/>
                  </a:lnTo>
                </a:path>
                <a:path w="799464" h="658495">
                  <a:moveTo>
                    <a:pt x="662939" y="0"/>
                  </a:moveTo>
                  <a:lnTo>
                    <a:pt x="507491" y="157352"/>
                  </a:lnTo>
                </a:path>
                <a:path w="799464" h="658495">
                  <a:moveTo>
                    <a:pt x="0" y="657732"/>
                  </a:moveTo>
                  <a:lnTo>
                    <a:pt x="174751" y="515111"/>
                  </a:lnTo>
                </a:path>
                <a:path w="799464" h="658495">
                  <a:moveTo>
                    <a:pt x="661797" y="658240"/>
                  </a:moveTo>
                  <a:lnTo>
                    <a:pt x="495300" y="5029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574791" y="4273296"/>
          <a:ext cx="583565" cy="548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FD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2939795" y="4137659"/>
            <a:ext cx="1122045" cy="254635"/>
            <a:chOff x="2939795" y="4137659"/>
            <a:chExt cx="1122045" cy="254635"/>
          </a:xfrm>
        </p:grpSpPr>
        <p:sp>
          <p:nvSpPr>
            <p:cNvPr id="36" name="object 36"/>
            <p:cNvSpPr/>
            <p:nvPr/>
          </p:nvSpPr>
          <p:spPr>
            <a:xfrm>
              <a:off x="2951225" y="4149089"/>
              <a:ext cx="1099185" cy="231775"/>
            </a:xfrm>
            <a:custGeom>
              <a:avLst/>
              <a:gdLst/>
              <a:ahLst/>
              <a:cxnLst/>
              <a:rect l="l" t="t" r="r" b="b"/>
              <a:pathLst>
                <a:path w="1099185" h="231775">
                  <a:moveTo>
                    <a:pt x="982979" y="0"/>
                  </a:moveTo>
                  <a:lnTo>
                    <a:pt x="982979" y="57912"/>
                  </a:lnTo>
                  <a:lnTo>
                    <a:pt x="115824" y="57912"/>
                  </a:lnTo>
                  <a:lnTo>
                    <a:pt x="115824" y="0"/>
                  </a:lnTo>
                  <a:lnTo>
                    <a:pt x="0" y="115824"/>
                  </a:lnTo>
                  <a:lnTo>
                    <a:pt x="115824" y="231648"/>
                  </a:lnTo>
                  <a:lnTo>
                    <a:pt x="115824" y="173736"/>
                  </a:lnTo>
                  <a:lnTo>
                    <a:pt x="982979" y="173736"/>
                  </a:lnTo>
                  <a:lnTo>
                    <a:pt x="982979" y="231648"/>
                  </a:lnTo>
                  <a:lnTo>
                    <a:pt x="1098803" y="115824"/>
                  </a:lnTo>
                  <a:lnTo>
                    <a:pt x="98297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51225" y="4149089"/>
              <a:ext cx="1099185" cy="231775"/>
            </a:xfrm>
            <a:custGeom>
              <a:avLst/>
              <a:gdLst/>
              <a:ahLst/>
              <a:cxnLst/>
              <a:rect l="l" t="t" r="r" b="b"/>
              <a:pathLst>
                <a:path w="1099185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982979" y="57912"/>
                  </a:lnTo>
                  <a:lnTo>
                    <a:pt x="982979" y="0"/>
                  </a:lnTo>
                  <a:lnTo>
                    <a:pt x="1098803" y="115824"/>
                  </a:lnTo>
                  <a:lnTo>
                    <a:pt x="982979" y="231648"/>
                  </a:lnTo>
                  <a:lnTo>
                    <a:pt x="982979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384291" y="4945379"/>
            <a:ext cx="998219" cy="670560"/>
            <a:chOff x="5384291" y="4945379"/>
            <a:chExt cx="998219" cy="670560"/>
          </a:xfrm>
        </p:grpSpPr>
        <p:sp>
          <p:nvSpPr>
            <p:cNvPr id="39" name="object 39"/>
            <p:cNvSpPr/>
            <p:nvPr/>
          </p:nvSpPr>
          <p:spPr>
            <a:xfrm>
              <a:off x="5746241" y="4955285"/>
              <a:ext cx="216535" cy="204470"/>
            </a:xfrm>
            <a:custGeom>
              <a:avLst/>
              <a:gdLst/>
              <a:ahLst/>
              <a:cxnLst/>
              <a:rect l="l" t="t" r="r" b="b"/>
              <a:pathLst>
                <a:path w="216535" h="204470">
                  <a:moveTo>
                    <a:pt x="108204" y="0"/>
                  </a:moveTo>
                  <a:lnTo>
                    <a:pt x="66061" y="8024"/>
                  </a:lnTo>
                  <a:lnTo>
                    <a:pt x="31670" y="29908"/>
                  </a:lnTo>
                  <a:lnTo>
                    <a:pt x="8495" y="62364"/>
                  </a:lnTo>
                  <a:lnTo>
                    <a:pt x="0" y="102107"/>
                  </a:lnTo>
                  <a:lnTo>
                    <a:pt x="8495" y="141851"/>
                  </a:lnTo>
                  <a:lnTo>
                    <a:pt x="31670" y="174307"/>
                  </a:lnTo>
                  <a:lnTo>
                    <a:pt x="66061" y="196191"/>
                  </a:lnTo>
                  <a:lnTo>
                    <a:pt x="108204" y="204215"/>
                  </a:lnTo>
                  <a:lnTo>
                    <a:pt x="150346" y="196191"/>
                  </a:lnTo>
                  <a:lnTo>
                    <a:pt x="184737" y="174307"/>
                  </a:lnTo>
                  <a:lnTo>
                    <a:pt x="207912" y="141851"/>
                  </a:lnTo>
                  <a:lnTo>
                    <a:pt x="216408" y="102107"/>
                  </a:lnTo>
                  <a:lnTo>
                    <a:pt x="207912" y="62364"/>
                  </a:lnTo>
                  <a:lnTo>
                    <a:pt x="184737" y="29908"/>
                  </a:lnTo>
                  <a:lnTo>
                    <a:pt x="150346" y="802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46241" y="4955285"/>
              <a:ext cx="216535" cy="204470"/>
            </a:xfrm>
            <a:custGeom>
              <a:avLst/>
              <a:gdLst/>
              <a:ahLst/>
              <a:cxnLst/>
              <a:rect l="l" t="t" r="r" b="b"/>
              <a:pathLst>
                <a:path w="216535" h="204470">
                  <a:moveTo>
                    <a:pt x="0" y="102107"/>
                  </a:moveTo>
                  <a:lnTo>
                    <a:pt x="8495" y="62364"/>
                  </a:lnTo>
                  <a:lnTo>
                    <a:pt x="31670" y="29908"/>
                  </a:lnTo>
                  <a:lnTo>
                    <a:pt x="66061" y="8024"/>
                  </a:lnTo>
                  <a:lnTo>
                    <a:pt x="108204" y="0"/>
                  </a:lnTo>
                  <a:lnTo>
                    <a:pt x="150346" y="8024"/>
                  </a:lnTo>
                  <a:lnTo>
                    <a:pt x="184737" y="29908"/>
                  </a:lnTo>
                  <a:lnTo>
                    <a:pt x="207912" y="62364"/>
                  </a:lnTo>
                  <a:lnTo>
                    <a:pt x="216408" y="102107"/>
                  </a:lnTo>
                  <a:lnTo>
                    <a:pt x="207912" y="141851"/>
                  </a:lnTo>
                  <a:lnTo>
                    <a:pt x="184737" y="174307"/>
                  </a:lnTo>
                  <a:lnTo>
                    <a:pt x="150346" y="196191"/>
                  </a:lnTo>
                  <a:lnTo>
                    <a:pt x="108204" y="204215"/>
                  </a:lnTo>
                  <a:lnTo>
                    <a:pt x="66061" y="196191"/>
                  </a:lnTo>
                  <a:lnTo>
                    <a:pt x="31670" y="174307"/>
                  </a:lnTo>
                  <a:lnTo>
                    <a:pt x="8495" y="141851"/>
                  </a:lnTo>
                  <a:lnTo>
                    <a:pt x="0" y="10210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37453" y="5153405"/>
              <a:ext cx="216535" cy="204470"/>
            </a:xfrm>
            <a:custGeom>
              <a:avLst/>
              <a:gdLst/>
              <a:ahLst/>
              <a:cxnLst/>
              <a:rect l="l" t="t" r="r" b="b"/>
              <a:pathLst>
                <a:path w="216535" h="204470">
                  <a:moveTo>
                    <a:pt x="108204" y="0"/>
                  </a:moveTo>
                  <a:lnTo>
                    <a:pt x="66061" y="8024"/>
                  </a:lnTo>
                  <a:lnTo>
                    <a:pt x="31670" y="29908"/>
                  </a:lnTo>
                  <a:lnTo>
                    <a:pt x="8495" y="62364"/>
                  </a:lnTo>
                  <a:lnTo>
                    <a:pt x="0" y="102108"/>
                  </a:lnTo>
                  <a:lnTo>
                    <a:pt x="8495" y="141851"/>
                  </a:lnTo>
                  <a:lnTo>
                    <a:pt x="31670" y="174307"/>
                  </a:lnTo>
                  <a:lnTo>
                    <a:pt x="66061" y="196191"/>
                  </a:lnTo>
                  <a:lnTo>
                    <a:pt x="108204" y="204216"/>
                  </a:lnTo>
                  <a:lnTo>
                    <a:pt x="150346" y="196191"/>
                  </a:lnTo>
                  <a:lnTo>
                    <a:pt x="184737" y="174307"/>
                  </a:lnTo>
                  <a:lnTo>
                    <a:pt x="207912" y="141851"/>
                  </a:lnTo>
                  <a:lnTo>
                    <a:pt x="216408" y="102108"/>
                  </a:lnTo>
                  <a:lnTo>
                    <a:pt x="207912" y="62364"/>
                  </a:lnTo>
                  <a:lnTo>
                    <a:pt x="184737" y="29908"/>
                  </a:lnTo>
                  <a:lnTo>
                    <a:pt x="150346" y="802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37453" y="5153405"/>
              <a:ext cx="216535" cy="204470"/>
            </a:xfrm>
            <a:custGeom>
              <a:avLst/>
              <a:gdLst/>
              <a:ahLst/>
              <a:cxnLst/>
              <a:rect l="l" t="t" r="r" b="b"/>
              <a:pathLst>
                <a:path w="216535" h="204470">
                  <a:moveTo>
                    <a:pt x="0" y="102108"/>
                  </a:moveTo>
                  <a:lnTo>
                    <a:pt x="8495" y="62364"/>
                  </a:lnTo>
                  <a:lnTo>
                    <a:pt x="31670" y="29908"/>
                  </a:lnTo>
                  <a:lnTo>
                    <a:pt x="66061" y="8024"/>
                  </a:lnTo>
                  <a:lnTo>
                    <a:pt x="108204" y="0"/>
                  </a:lnTo>
                  <a:lnTo>
                    <a:pt x="150346" y="8024"/>
                  </a:lnTo>
                  <a:lnTo>
                    <a:pt x="184737" y="29908"/>
                  </a:lnTo>
                  <a:lnTo>
                    <a:pt x="207912" y="62364"/>
                  </a:lnTo>
                  <a:lnTo>
                    <a:pt x="216408" y="102108"/>
                  </a:lnTo>
                  <a:lnTo>
                    <a:pt x="207912" y="141851"/>
                  </a:lnTo>
                  <a:lnTo>
                    <a:pt x="184737" y="174307"/>
                  </a:lnTo>
                  <a:lnTo>
                    <a:pt x="150346" y="196191"/>
                  </a:lnTo>
                  <a:lnTo>
                    <a:pt x="108204" y="204216"/>
                  </a:lnTo>
                  <a:lnTo>
                    <a:pt x="66061" y="196191"/>
                  </a:lnTo>
                  <a:lnTo>
                    <a:pt x="31670" y="174307"/>
                  </a:lnTo>
                  <a:lnTo>
                    <a:pt x="8495" y="141851"/>
                  </a:lnTo>
                  <a:lnTo>
                    <a:pt x="0" y="10210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38265" y="5159501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108204" y="0"/>
                  </a:moveTo>
                  <a:lnTo>
                    <a:pt x="66061" y="8090"/>
                  </a:lnTo>
                  <a:lnTo>
                    <a:pt x="31670" y="30146"/>
                  </a:lnTo>
                  <a:lnTo>
                    <a:pt x="8495" y="62847"/>
                  </a:lnTo>
                  <a:lnTo>
                    <a:pt x="0" y="102870"/>
                  </a:lnTo>
                  <a:lnTo>
                    <a:pt x="8495" y="142892"/>
                  </a:lnTo>
                  <a:lnTo>
                    <a:pt x="31670" y="175593"/>
                  </a:lnTo>
                  <a:lnTo>
                    <a:pt x="66061" y="197649"/>
                  </a:lnTo>
                  <a:lnTo>
                    <a:pt x="108204" y="205740"/>
                  </a:lnTo>
                  <a:lnTo>
                    <a:pt x="150346" y="197649"/>
                  </a:lnTo>
                  <a:lnTo>
                    <a:pt x="184737" y="175593"/>
                  </a:lnTo>
                  <a:lnTo>
                    <a:pt x="207912" y="142892"/>
                  </a:lnTo>
                  <a:lnTo>
                    <a:pt x="216408" y="102870"/>
                  </a:lnTo>
                  <a:lnTo>
                    <a:pt x="207912" y="62847"/>
                  </a:lnTo>
                  <a:lnTo>
                    <a:pt x="184737" y="30146"/>
                  </a:lnTo>
                  <a:lnTo>
                    <a:pt x="150346" y="8090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38265" y="5159501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0" y="102870"/>
                  </a:moveTo>
                  <a:lnTo>
                    <a:pt x="8495" y="62847"/>
                  </a:lnTo>
                  <a:lnTo>
                    <a:pt x="31670" y="30146"/>
                  </a:lnTo>
                  <a:lnTo>
                    <a:pt x="66061" y="8090"/>
                  </a:lnTo>
                  <a:lnTo>
                    <a:pt x="108204" y="0"/>
                  </a:lnTo>
                  <a:lnTo>
                    <a:pt x="150346" y="8090"/>
                  </a:lnTo>
                  <a:lnTo>
                    <a:pt x="184737" y="30146"/>
                  </a:lnTo>
                  <a:lnTo>
                    <a:pt x="207912" y="62847"/>
                  </a:lnTo>
                  <a:lnTo>
                    <a:pt x="216408" y="102870"/>
                  </a:lnTo>
                  <a:lnTo>
                    <a:pt x="207912" y="142892"/>
                  </a:lnTo>
                  <a:lnTo>
                    <a:pt x="184737" y="175593"/>
                  </a:lnTo>
                  <a:lnTo>
                    <a:pt x="150346" y="197649"/>
                  </a:lnTo>
                  <a:lnTo>
                    <a:pt x="108204" y="205740"/>
                  </a:lnTo>
                  <a:lnTo>
                    <a:pt x="66061" y="197649"/>
                  </a:lnTo>
                  <a:lnTo>
                    <a:pt x="31670" y="175593"/>
                  </a:lnTo>
                  <a:lnTo>
                    <a:pt x="8495" y="142892"/>
                  </a:lnTo>
                  <a:lnTo>
                    <a:pt x="0" y="10287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94197" y="5392673"/>
              <a:ext cx="215265" cy="205740"/>
            </a:xfrm>
            <a:custGeom>
              <a:avLst/>
              <a:gdLst/>
              <a:ahLst/>
              <a:cxnLst/>
              <a:rect l="l" t="t" r="r" b="b"/>
              <a:pathLst>
                <a:path w="215264" h="205739">
                  <a:moveTo>
                    <a:pt x="107441" y="0"/>
                  </a:moveTo>
                  <a:lnTo>
                    <a:pt x="65633" y="8090"/>
                  </a:lnTo>
                  <a:lnTo>
                    <a:pt x="31480" y="30146"/>
                  </a:lnTo>
                  <a:lnTo>
                    <a:pt x="8447" y="62847"/>
                  </a:lnTo>
                  <a:lnTo>
                    <a:pt x="0" y="102869"/>
                  </a:lnTo>
                  <a:lnTo>
                    <a:pt x="8447" y="142892"/>
                  </a:lnTo>
                  <a:lnTo>
                    <a:pt x="31480" y="175593"/>
                  </a:lnTo>
                  <a:lnTo>
                    <a:pt x="65633" y="197649"/>
                  </a:lnTo>
                  <a:lnTo>
                    <a:pt x="107441" y="205739"/>
                  </a:lnTo>
                  <a:lnTo>
                    <a:pt x="149250" y="197649"/>
                  </a:lnTo>
                  <a:lnTo>
                    <a:pt x="183403" y="175593"/>
                  </a:lnTo>
                  <a:lnTo>
                    <a:pt x="206436" y="142892"/>
                  </a:lnTo>
                  <a:lnTo>
                    <a:pt x="214884" y="102869"/>
                  </a:lnTo>
                  <a:lnTo>
                    <a:pt x="206436" y="62847"/>
                  </a:lnTo>
                  <a:lnTo>
                    <a:pt x="183403" y="30146"/>
                  </a:lnTo>
                  <a:lnTo>
                    <a:pt x="149250" y="8090"/>
                  </a:lnTo>
                  <a:lnTo>
                    <a:pt x="107441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94197" y="5392673"/>
              <a:ext cx="215265" cy="205740"/>
            </a:xfrm>
            <a:custGeom>
              <a:avLst/>
              <a:gdLst/>
              <a:ahLst/>
              <a:cxnLst/>
              <a:rect l="l" t="t" r="r" b="b"/>
              <a:pathLst>
                <a:path w="215264" h="205739">
                  <a:moveTo>
                    <a:pt x="0" y="102869"/>
                  </a:moveTo>
                  <a:lnTo>
                    <a:pt x="8447" y="62847"/>
                  </a:lnTo>
                  <a:lnTo>
                    <a:pt x="31480" y="30146"/>
                  </a:lnTo>
                  <a:lnTo>
                    <a:pt x="65633" y="8090"/>
                  </a:lnTo>
                  <a:lnTo>
                    <a:pt x="107441" y="0"/>
                  </a:lnTo>
                  <a:lnTo>
                    <a:pt x="149250" y="8090"/>
                  </a:lnTo>
                  <a:lnTo>
                    <a:pt x="183403" y="30146"/>
                  </a:lnTo>
                  <a:lnTo>
                    <a:pt x="206436" y="62847"/>
                  </a:lnTo>
                  <a:lnTo>
                    <a:pt x="214884" y="102869"/>
                  </a:lnTo>
                  <a:lnTo>
                    <a:pt x="206436" y="142892"/>
                  </a:lnTo>
                  <a:lnTo>
                    <a:pt x="183403" y="175593"/>
                  </a:lnTo>
                  <a:lnTo>
                    <a:pt x="149250" y="197649"/>
                  </a:lnTo>
                  <a:lnTo>
                    <a:pt x="107441" y="205739"/>
                  </a:lnTo>
                  <a:lnTo>
                    <a:pt x="65633" y="197649"/>
                  </a:lnTo>
                  <a:lnTo>
                    <a:pt x="31480" y="175593"/>
                  </a:lnTo>
                  <a:lnTo>
                    <a:pt x="8447" y="142892"/>
                  </a:lnTo>
                  <a:lnTo>
                    <a:pt x="0" y="102869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53861" y="5395721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108203" y="0"/>
                  </a:moveTo>
                  <a:lnTo>
                    <a:pt x="66061" y="8090"/>
                  </a:lnTo>
                  <a:lnTo>
                    <a:pt x="31670" y="30146"/>
                  </a:lnTo>
                  <a:lnTo>
                    <a:pt x="8495" y="62847"/>
                  </a:lnTo>
                  <a:lnTo>
                    <a:pt x="0" y="102869"/>
                  </a:lnTo>
                  <a:lnTo>
                    <a:pt x="8495" y="142892"/>
                  </a:lnTo>
                  <a:lnTo>
                    <a:pt x="31670" y="175593"/>
                  </a:lnTo>
                  <a:lnTo>
                    <a:pt x="66061" y="197649"/>
                  </a:lnTo>
                  <a:lnTo>
                    <a:pt x="108203" y="205739"/>
                  </a:lnTo>
                  <a:lnTo>
                    <a:pt x="150346" y="197649"/>
                  </a:lnTo>
                  <a:lnTo>
                    <a:pt x="184737" y="175593"/>
                  </a:lnTo>
                  <a:lnTo>
                    <a:pt x="207912" y="142892"/>
                  </a:lnTo>
                  <a:lnTo>
                    <a:pt x="216408" y="102869"/>
                  </a:lnTo>
                  <a:lnTo>
                    <a:pt x="207912" y="62847"/>
                  </a:lnTo>
                  <a:lnTo>
                    <a:pt x="184737" y="30146"/>
                  </a:lnTo>
                  <a:lnTo>
                    <a:pt x="150346" y="8090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53861" y="5395721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0" y="102869"/>
                  </a:moveTo>
                  <a:lnTo>
                    <a:pt x="8495" y="62847"/>
                  </a:lnTo>
                  <a:lnTo>
                    <a:pt x="31670" y="30146"/>
                  </a:lnTo>
                  <a:lnTo>
                    <a:pt x="66061" y="8090"/>
                  </a:lnTo>
                  <a:lnTo>
                    <a:pt x="108203" y="0"/>
                  </a:lnTo>
                  <a:lnTo>
                    <a:pt x="150346" y="8090"/>
                  </a:lnTo>
                  <a:lnTo>
                    <a:pt x="184737" y="30146"/>
                  </a:lnTo>
                  <a:lnTo>
                    <a:pt x="207912" y="62847"/>
                  </a:lnTo>
                  <a:lnTo>
                    <a:pt x="216408" y="102869"/>
                  </a:lnTo>
                  <a:lnTo>
                    <a:pt x="207912" y="142892"/>
                  </a:lnTo>
                  <a:lnTo>
                    <a:pt x="184737" y="175593"/>
                  </a:lnTo>
                  <a:lnTo>
                    <a:pt x="150346" y="197649"/>
                  </a:lnTo>
                  <a:lnTo>
                    <a:pt x="108203" y="205739"/>
                  </a:lnTo>
                  <a:lnTo>
                    <a:pt x="66061" y="197649"/>
                  </a:lnTo>
                  <a:lnTo>
                    <a:pt x="31670" y="175593"/>
                  </a:lnTo>
                  <a:lnTo>
                    <a:pt x="8495" y="142892"/>
                  </a:lnTo>
                  <a:lnTo>
                    <a:pt x="0" y="10286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56197" y="5400293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108203" y="0"/>
                  </a:moveTo>
                  <a:lnTo>
                    <a:pt x="66061" y="8090"/>
                  </a:lnTo>
                  <a:lnTo>
                    <a:pt x="31670" y="30146"/>
                  </a:lnTo>
                  <a:lnTo>
                    <a:pt x="8495" y="62847"/>
                  </a:lnTo>
                  <a:lnTo>
                    <a:pt x="0" y="102869"/>
                  </a:lnTo>
                  <a:lnTo>
                    <a:pt x="8495" y="142892"/>
                  </a:lnTo>
                  <a:lnTo>
                    <a:pt x="31670" y="175593"/>
                  </a:lnTo>
                  <a:lnTo>
                    <a:pt x="66061" y="197649"/>
                  </a:lnTo>
                  <a:lnTo>
                    <a:pt x="108203" y="205739"/>
                  </a:lnTo>
                  <a:lnTo>
                    <a:pt x="150346" y="197649"/>
                  </a:lnTo>
                  <a:lnTo>
                    <a:pt x="184737" y="175593"/>
                  </a:lnTo>
                  <a:lnTo>
                    <a:pt x="207912" y="142892"/>
                  </a:lnTo>
                  <a:lnTo>
                    <a:pt x="216407" y="102869"/>
                  </a:lnTo>
                  <a:lnTo>
                    <a:pt x="207912" y="62847"/>
                  </a:lnTo>
                  <a:lnTo>
                    <a:pt x="184737" y="30146"/>
                  </a:lnTo>
                  <a:lnTo>
                    <a:pt x="150346" y="8090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00877" y="5129021"/>
              <a:ext cx="871855" cy="477520"/>
            </a:xfrm>
            <a:custGeom>
              <a:avLst/>
              <a:gdLst/>
              <a:ahLst/>
              <a:cxnLst/>
              <a:rect l="l" t="t" r="r" b="b"/>
              <a:pathLst>
                <a:path w="871854" h="477520">
                  <a:moveTo>
                    <a:pt x="655320" y="374141"/>
                  </a:moveTo>
                  <a:lnTo>
                    <a:pt x="663815" y="334119"/>
                  </a:lnTo>
                  <a:lnTo>
                    <a:pt x="686990" y="301418"/>
                  </a:lnTo>
                  <a:lnTo>
                    <a:pt x="721381" y="279362"/>
                  </a:lnTo>
                  <a:lnTo>
                    <a:pt x="763524" y="271271"/>
                  </a:lnTo>
                  <a:lnTo>
                    <a:pt x="805666" y="279362"/>
                  </a:lnTo>
                  <a:lnTo>
                    <a:pt x="840057" y="301418"/>
                  </a:lnTo>
                  <a:lnTo>
                    <a:pt x="863232" y="334119"/>
                  </a:lnTo>
                  <a:lnTo>
                    <a:pt x="871727" y="374141"/>
                  </a:lnTo>
                  <a:lnTo>
                    <a:pt x="863232" y="414164"/>
                  </a:lnTo>
                  <a:lnTo>
                    <a:pt x="840057" y="446865"/>
                  </a:lnTo>
                  <a:lnTo>
                    <a:pt x="805666" y="468921"/>
                  </a:lnTo>
                  <a:lnTo>
                    <a:pt x="763524" y="477011"/>
                  </a:lnTo>
                  <a:lnTo>
                    <a:pt x="721381" y="468921"/>
                  </a:lnTo>
                  <a:lnTo>
                    <a:pt x="686990" y="446865"/>
                  </a:lnTo>
                  <a:lnTo>
                    <a:pt x="663815" y="414164"/>
                  </a:lnTo>
                  <a:lnTo>
                    <a:pt x="655320" y="374141"/>
                  </a:lnTo>
                  <a:close/>
                </a:path>
                <a:path w="871854" h="477520">
                  <a:moveTo>
                    <a:pt x="0" y="264667"/>
                  </a:moveTo>
                  <a:lnTo>
                    <a:pt x="67691" y="199643"/>
                  </a:lnTo>
                </a:path>
                <a:path w="871854" h="477520">
                  <a:moveTo>
                    <a:pt x="220980" y="53466"/>
                  </a:moveTo>
                  <a:lnTo>
                    <a:pt x="277113" y="0"/>
                  </a:lnTo>
                </a:path>
                <a:path w="871854" h="477520">
                  <a:moveTo>
                    <a:pt x="429768" y="0"/>
                  </a:moveTo>
                  <a:lnTo>
                    <a:pt x="468630" y="60070"/>
                  </a:lnTo>
                </a:path>
                <a:path w="871854" h="477520">
                  <a:moveTo>
                    <a:pt x="621792" y="205739"/>
                  </a:moveTo>
                  <a:lnTo>
                    <a:pt x="687070" y="301624"/>
                  </a:lnTo>
                </a:path>
                <a:path w="871854" h="477520">
                  <a:moveTo>
                    <a:pt x="230124" y="198119"/>
                  </a:moveTo>
                  <a:lnTo>
                    <a:pt x="293370" y="29629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504188" y="1889760"/>
            <a:ext cx="662940" cy="850900"/>
            <a:chOff x="1504188" y="1889760"/>
            <a:chExt cx="662940" cy="850900"/>
          </a:xfrm>
        </p:grpSpPr>
        <p:sp>
          <p:nvSpPr>
            <p:cNvPr id="52" name="object 52"/>
            <p:cNvSpPr/>
            <p:nvPr/>
          </p:nvSpPr>
          <p:spPr>
            <a:xfrm>
              <a:off x="1515618" y="1901190"/>
              <a:ext cx="640080" cy="828040"/>
            </a:xfrm>
            <a:custGeom>
              <a:avLst/>
              <a:gdLst/>
              <a:ahLst/>
              <a:cxnLst/>
              <a:rect l="l" t="t" r="r" b="b"/>
              <a:pathLst>
                <a:path w="640080" h="828039">
                  <a:moveTo>
                    <a:pt x="251079" y="0"/>
                  </a:moveTo>
                  <a:lnTo>
                    <a:pt x="0" y="148971"/>
                  </a:lnTo>
                  <a:lnTo>
                    <a:pt x="225298" y="321183"/>
                  </a:lnTo>
                  <a:lnTo>
                    <a:pt x="148844" y="371856"/>
                  </a:lnTo>
                  <a:lnTo>
                    <a:pt x="362204" y="535813"/>
                  </a:lnTo>
                  <a:lnTo>
                    <a:pt x="296671" y="571373"/>
                  </a:lnTo>
                  <a:lnTo>
                    <a:pt x="640080" y="827532"/>
                  </a:lnTo>
                  <a:lnTo>
                    <a:pt x="437642" y="493395"/>
                  </a:lnTo>
                  <a:lnTo>
                    <a:pt x="491236" y="459994"/>
                  </a:lnTo>
                  <a:lnTo>
                    <a:pt x="327406" y="260350"/>
                  </a:lnTo>
                  <a:lnTo>
                    <a:pt x="381126" y="232918"/>
                  </a:lnTo>
                  <a:lnTo>
                    <a:pt x="25107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15618" y="1901190"/>
              <a:ext cx="640080" cy="828040"/>
            </a:xfrm>
            <a:custGeom>
              <a:avLst/>
              <a:gdLst/>
              <a:ahLst/>
              <a:cxnLst/>
              <a:rect l="l" t="t" r="r" b="b"/>
              <a:pathLst>
                <a:path w="640080" h="828039">
                  <a:moveTo>
                    <a:pt x="251079" y="0"/>
                  </a:moveTo>
                  <a:lnTo>
                    <a:pt x="381126" y="232918"/>
                  </a:lnTo>
                  <a:lnTo>
                    <a:pt x="327406" y="260350"/>
                  </a:lnTo>
                  <a:lnTo>
                    <a:pt x="491236" y="459994"/>
                  </a:lnTo>
                  <a:lnTo>
                    <a:pt x="437642" y="493395"/>
                  </a:lnTo>
                  <a:lnTo>
                    <a:pt x="640080" y="827532"/>
                  </a:lnTo>
                  <a:lnTo>
                    <a:pt x="296671" y="571373"/>
                  </a:lnTo>
                  <a:lnTo>
                    <a:pt x="362204" y="535813"/>
                  </a:lnTo>
                  <a:lnTo>
                    <a:pt x="148844" y="371856"/>
                  </a:lnTo>
                  <a:lnTo>
                    <a:pt x="225298" y="321183"/>
                  </a:lnTo>
                  <a:lnTo>
                    <a:pt x="0" y="148971"/>
                  </a:lnTo>
                  <a:lnTo>
                    <a:pt x="251079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919598" y="1186941"/>
            <a:ext cx="2603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346C89"/>
                </a:solidFill>
                <a:latin typeface="Trebuchet MS"/>
                <a:cs typeface="Trebuchet MS"/>
              </a:rPr>
              <a:t>Data</a:t>
            </a:r>
            <a:r>
              <a:rPr sz="3200" spc="-90" dirty="0">
                <a:solidFill>
                  <a:srgbClr val="346C89"/>
                </a:solidFill>
                <a:latin typeface="Trebuchet MS"/>
                <a:cs typeface="Trebuchet MS"/>
              </a:rPr>
              <a:t> str</a:t>
            </a:r>
            <a:r>
              <a:rPr sz="3200" spc="-114" dirty="0">
                <a:solidFill>
                  <a:srgbClr val="346C89"/>
                </a:solidFill>
                <a:latin typeface="Trebuchet MS"/>
                <a:cs typeface="Trebuchet MS"/>
              </a:rPr>
              <a:t>u</a:t>
            </a:r>
            <a:r>
              <a:rPr sz="3200" spc="-135" dirty="0">
                <a:solidFill>
                  <a:srgbClr val="346C89"/>
                </a:solidFill>
                <a:latin typeface="Trebuchet MS"/>
                <a:cs typeface="Trebuchet MS"/>
              </a:rPr>
              <a:t>ctu</a:t>
            </a:r>
            <a:r>
              <a:rPr sz="3200" spc="-185" dirty="0">
                <a:solidFill>
                  <a:srgbClr val="346C89"/>
                </a:solidFill>
                <a:latin typeface="Trebuchet MS"/>
                <a:cs typeface="Trebuchet MS"/>
              </a:rPr>
              <a:t>r</a:t>
            </a:r>
            <a:r>
              <a:rPr sz="3200" spc="-140" dirty="0">
                <a:solidFill>
                  <a:srgbClr val="346C89"/>
                </a:solidFill>
                <a:latin typeface="Trebuchet MS"/>
                <a:cs typeface="Trebuchet MS"/>
              </a:rPr>
              <a:t>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9176" y="1206500"/>
            <a:ext cx="1840230" cy="111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" dirty="0">
                <a:solidFill>
                  <a:srgbClr val="346C89"/>
                </a:solidFill>
                <a:latin typeface="Trebuchet MS"/>
                <a:cs typeface="Trebuchet MS"/>
              </a:rPr>
              <a:t>Al</a:t>
            </a:r>
            <a:r>
              <a:rPr sz="3200" spc="-120" dirty="0">
                <a:solidFill>
                  <a:srgbClr val="346C89"/>
                </a:solidFill>
                <a:latin typeface="Trebuchet MS"/>
                <a:cs typeface="Trebuchet MS"/>
              </a:rPr>
              <a:t>g</a:t>
            </a:r>
            <a:r>
              <a:rPr sz="3200" spc="-90" dirty="0">
                <a:solidFill>
                  <a:srgbClr val="346C89"/>
                </a:solidFill>
                <a:latin typeface="Trebuchet MS"/>
                <a:cs typeface="Trebuchet MS"/>
              </a:rPr>
              <a:t>orit</a:t>
            </a:r>
            <a:r>
              <a:rPr sz="3200" spc="-114" dirty="0">
                <a:solidFill>
                  <a:srgbClr val="346C89"/>
                </a:solidFill>
                <a:latin typeface="Trebuchet MS"/>
                <a:cs typeface="Trebuchet MS"/>
              </a:rPr>
              <a:t>h</a:t>
            </a:r>
            <a:r>
              <a:rPr sz="3200" spc="-200" dirty="0">
                <a:solidFill>
                  <a:srgbClr val="346C89"/>
                </a:solidFill>
                <a:latin typeface="Trebuchet MS"/>
                <a:cs typeface="Trebuchet MS"/>
              </a:rPr>
              <a:t>m</a:t>
            </a:r>
            <a:r>
              <a:rPr sz="3200" spc="-65" dirty="0">
                <a:solidFill>
                  <a:srgbClr val="346C89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  <a:p>
            <a:pPr marL="205740">
              <a:lnSpc>
                <a:spcPct val="100000"/>
              </a:lnSpc>
              <a:spcBef>
                <a:spcPts val="2595"/>
              </a:spcBef>
            </a:pPr>
            <a:r>
              <a:rPr sz="1800" spc="-65" dirty="0">
                <a:latin typeface="Trebuchet MS"/>
                <a:cs typeface="Trebuchet MS"/>
              </a:rPr>
              <a:t>sorting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298440" y="5725667"/>
            <a:ext cx="1093470" cy="981075"/>
            <a:chOff x="5298440" y="5725667"/>
            <a:chExt cx="1093470" cy="981075"/>
          </a:xfrm>
        </p:grpSpPr>
        <p:sp>
          <p:nvSpPr>
            <p:cNvPr id="57" name="object 57"/>
            <p:cNvSpPr/>
            <p:nvPr/>
          </p:nvSpPr>
          <p:spPr>
            <a:xfrm>
              <a:off x="5746242" y="5962649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108204" y="0"/>
                  </a:moveTo>
                  <a:lnTo>
                    <a:pt x="66061" y="8083"/>
                  </a:lnTo>
                  <a:lnTo>
                    <a:pt x="31670" y="30127"/>
                  </a:lnTo>
                  <a:lnTo>
                    <a:pt x="8495" y="62825"/>
                  </a:lnTo>
                  <a:lnTo>
                    <a:pt x="0" y="102870"/>
                  </a:lnTo>
                  <a:lnTo>
                    <a:pt x="8495" y="142908"/>
                  </a:lnTo>
                  <a:lnTo>
                    <a:pt x="31670" y="175607"/>
                  </a:lnTo>
                  <a:lnTo>
                    <a:pt x="66061" y="197655"/>
                  </a:lnTo>
                  <a:lnTo>
                    <a:pt x="108204" y="205740"/>
                  </a:lnTo>
                  <a:lnTo>
                    <a:pt x="150346" y="197655"/>
                  </a:lnTo>
                  <a:lnTo>
                    <a:pt x="184737" y="175607"/>
                  </a:lnTo>
                  <a:lnTo>
                    <a:pt x="207912" y="142908"/>
                  </a:lnTo>
                  <a:lnTo>
                    <a:pt x="216408" y="102870"/>
                  </a:lnTo>
                  <a:lnTo>
                    <a:pt x="207912" y="62825"/>
                  </a:lnTo>
                  <a:lnTo>
                    <a:pt x="184737" y="30127"/>
                  </a:lnTo>
                  <a:lnTo>
                    <a:pt x="150346" y="8083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46242" y="5962649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0" y="102870"/>
                  </a:moveTo>
                  <a:lnTo>
                    <a:pt x="8495" y="62825"/>
                  </a:lnTo>
                  <a:lnTo>
                    <a:pt x="31670" y="30127"/>
                  </a:lnTo>
                  <a:lnTo>
                    <a:pt x="66061" y="8083"/>
                  </a:lnTo>
                  <a:lnTo>
                    <a:pt x="108204" y="0"/>
                  </a:lnTo>
                  <a:lnTo>
                    <a:pt x="150346" y="8083"/>
                  </a:lnTo>
                  <a:lnTo>
                    <a:pt x="184737" y="30127"/>
                  </a:lnTo>
                  <a:lnTo>
                    <a:pt x="207912" y="62825"/>
                  </a:lnTo>
                  <a:lnTo>
                    <a:pt x="216408" y="102870"/>
                  </a:lnTo>
                  <a:lnTo>
                    <a:pt x="207912" y="142908"/>
                  </a:lnTo>
                  <a:lnTo>
                    <a:pt x="184737" y="175607"/>
                  </a:lnTo>
                  <a:lnTo>
                    <a:pt x="150346" y="197655"/>
                  </a:lnTo>
                  <a:lnTo>
                    <a:pt x="108204" y="205740"/>
                  </a:lnTo>
                  <a:lnTo>
                    <a:pt x="66061" y="197655"/>
                  </a:lnTo>
                  <a:lnTo>
                    <a:pt x="31670" y="175607"/>
                  </a:lnTo>
                  <a:lnTo>
                    <a:pt x="8495" y="142908"/>
                  </a:lnTo>
                  <a:lnTo>
                    <a:pt x="0" y="10287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86578" y="5962649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108204" y="0"/>
                  </a:moveTo>
                  <a:lnTo>
                    <a:pt x="66061" y="8083"/>
                  </a:lnTo>
                  <a:lnTo>
                    <a:pt x="31670" y="30127"/>
                  </a:lnTo>
                  <a:lnTo>
                    <a:pt x="8495" y="62825"/>
                  </a:lnTo>
                  <a:lnTo>
                    <a:pt x="0" y="102870"/>
                  </a:lnTo>
                  <a:lnTo>
                    <a:pt x="8495" y="142908"/>
                  </a:lnTo>
                  <a:lnTo>
                    <a:pt x="31670" y="175607"/>
                  </a:lnTo>
                  <a:lnTo>
                    <a:pt x="66061" y="197655"/>
                  </a:lnTo>
                  <a:lnTo>
                    <a:pt x="108204" y="205740"/>
                  </a:lnTo>
                  <a:lnTo>
                    <a:pt x="150346" y="197655"/>
                  </a:lnTo>
                  <a:lnTo>
                    <a:pt x="184737" y="175607"/>
                  </a:lnTo>
                  <a:lnTo>
                    <a:pt x="207912" y="142908"/>
                  </a:lnTo>
                  <a:lnTo>
                    <a:pt x="216408" y="102870"/>
                  </a:lnTo>
                  <a:lnTo>
                    <a:pt x="207912" y="62825"/>
                  </a:lnTo>
                  <a:lnTo>
                    <a:pt x="184737" y="30127"/>
                  </a:lnTo>
                  <a:lnTo>
                    <a:pt x="150346" y="8083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86578" y="5962649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0" y="102870"/>
                  </a:moveTo>
                  <a:lnTo>
                    <a:pt x="8495" y="62825"/>
                  </a:lnTo>
                  <a:lnTo>
                    <a:pt x="31670" y="30127"/>
                  </a:lnTo>
                  <a:lnTo>
                    <a:pt x="66061" y="8083"/>
                  </a:lnTo>
                  <a:lnTo>
                    <a:pt x="108204" y="0"/>
                  </a:lnTo>
                  <a:lnTo>
                    <a:pt x="150346" y="8083"/>
                  </a:lnTo>
                  <a:lnTo>
                    <a:pt x="184737" y="30127"/>
                  </a:lnTo>
                  <a:lnTo>
                    <a:pt x="207912" y="62825"/>
                  </a:lnTo>
                  <a:lnTo>
                    <a:pt x="216408" y="102870"/>
                  </a:lnTo>
                  <a:lnTo>
                    <a:pt x="207912" y="142908"/>
                  </a:lnTo>
                  <a:lnTo>
                    <a:pt x="184737" y="175607"/>
                  </a:lnTo>
                  <a:lnTo>
                    <a:pt x="150346" y="197655"/>
                  </a:lnTo>
                  <a:lnTo>
                    <a:pt x="108204" y="205740"/>
                  </a:lnTo>
                  <a:lnTo>
                    <a:pt x="66061" y="197655"/>
                  </a:lnTo>
                  <a:lnTo>
                    <a:pt x="31670" y="175607"/>
                  </a:lnTo>
                  <a:lnTo>
                    <a:pt x="8495" y="142908"/>
                  </a:lnTo>
                  <a:lnTo>
                    <a:pt x="0" y="10287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94198" y="6401561"/>
              <a:ext cx="215265" cy="204470"/>
            </a:xfrm>
            <a:custGeom>
              <a:avLst/>
              <a:gdLst/>
              <a:ahLst/>
              <a:cxnLst/>
              <a:rect l="l" t="t" r="r" b="b"/>
              <a:pathLst>
                <a:path w="215264" h="204470">
                  <a:moveTo>
                    <a:pt x="107441" y="0"/>
                  </a:moveTo>
                  <a:lnTo>
                    <a:pt x="65633" y="8024"/>
                  </a:lnTo>
                  <a:lnTo>
                    <a:pt x="31480" y="29908"/>
                  </a:lnTo>
                  <a:lnTo>
                    <a:pt x="8447" y="62364"/>
                  </a:lnTo>
                  <a:lnTo>
                    <a:pt x="0" y="102107"/>
                  </a:lnTo>
                  <a:lnTo>
                    <a:pt x="8447" y="141851"/>
                  </a:lnTo>
                  <a:lnTo>
                    <a:pt x="31480" y="174307"/>
                  </a:lnTo>
                  <a:lnTo>
                    <a:pt x="65633" y="196191"/>
                  </a:lnTo>
                  <a:lnTo>
                    <a:pt x="107441" y="204215"/>
                  </a:lnTo>
                  <a:lnTo>
                    <a:pt x="149250" y="196191"/>
                  </a:lnTo>
                  <a:lnTo>
                    <a:pt x="183403" y="174307"/>
                  </a:lnTo>
                  <a:lnTo>
                    <a:pt x="206436" y="141851"/>
                  </a:lnTo>
                  <a:lnTo>
                    <a:pt x="214884" y="102107"/>
                  </a:lnTo>
                  <a:lnTo>
                    <a:pt x="206436" y="62364"/>
                  </a:lnTo>
                  <a:lnTo>
                    <a:pt x="183403" y="29908"/>
                  </a:lnTo>
                  <a:lnTo>
                    <a:pt x="149250" y="8024"/>
                  </a:lnTo>
                  <a:lnTo>
                    <a:pt x="107441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94198" y="6401561"/>
              <a:ext cx="215265" cy="204470"/>
            </a:xfrm>
            <a:custGeom>
              <a:avLst/>
              <a:gdLst/>
              <a:ahLst/>
              <a:cxnLst/>
              <a:rect l="l" t="t" r="r" b="b"/>
              <a:pathLst>
                <a:path w="215264" h="204470">
                  <a:moveTo>
                    <a:pt x="0" y="102107"/>
                  </a:moveTo>
                  <a:lnTo>
                    <a:pt x="8447" y="62364"/>
                  </a:lnTo>
                  <a:lnTo>
                    <a:pt x="31480" y="29908"/>
                  </a:lnTo>
                  <a:lnTo>
                    <a:pt x="65633" y="8024"/>
                  </a:lnTo>
                  <a:lnTo>
                    <a:pt x="107441" y="0"/>
                  </a:lnTo>
                  <a:lnTo>
                    <a:pt x="149250" y="8024"/>
                  </a:lnTo>
                  <a:lnTo>
                    <a:pt x="183403" y="29908"/>
                  </a:lnTo>
                  <a:lnTo>
                    <a:pt x="206436" y="62364"/>
                  </a:lnTo>
                  <a:lnTo>
                    <a:pt x="214884" y="102107"/>
                  </a:lnTo>
                  <a:lnTo>
                    <a:pt x="206436" y="141851"/>
                  </a:lnTo>
                  <a:lnTo>
                    <a:pt x="183403" y="174307"/>
                  </a:lnTo>
                  <a:lnTo>
                    <a:pt x="149250" y="196191"/>
                  </a:lnTo>
                  <a:lnTo>
                    <a:pt x="107441" y="204215"/>
                  </a:lnTo>
                  <a:lnTo>
                    <a:pt x="65633" y="196191"/>
                  </a:lnTo>
                  <a:lnTo>
                    <a:pt x="31480" y="174307"/>
                  </a:lnTo>
                  <a:lnTo>
                    <a:pt x="8447" y="141851"/>
                  </a:lnTo>
                  <a:lnTo>
                    <a:pt x="0" y="10210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94782" y="6168389"/>
              <a:ext cx="7620" cy="233679"/>
            </a:xfrm>
            <a:custGeom>
              <a:avLst/>
              <a:gdLst/>
              <a:ahLst/>
              <a:cxnLst/>
              <a:rect l="l" t="t" r="r" b="b"/>
              <a:pathLst>
                <a:path w="7620" h="233679">
                  <a:moveTo>
                    <a:pt x="3619" y="-9905"/>
                  </a:moveTo>
                  <a:lnTo>
                    <a:pt x="3619" y="243306"/>
                  </a:lnTo>
                </a:path>
              </a:pathLst>
            </a:custGeom>
            <a:ln w="27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02986" y="6064757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5">
                  <a:moveTo>
                    <a:pt x="0" y="0"/>
                  </a:moveTo>
                  <a:lnTo>
                    <a:pt x="144017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65342" y="5961125"/>
              <a:ext cx="216535" cy="205740"/>
            </a:xfrm>
            <a:custGeom>
              <a:avLst/>
              <a:gdLst/>
              <a:ahLst/>
              <a:cxnLst/>
              <a:rect l="l" t="t" r="r" b="b"/>
              <a:pathLst>
                <a:path w="216535" h="205739">
                  <a:moveTo>
                    <a:pt x="108204" y="0"/>
                  </a:moveTo>
                  <a:lnTo>
                    <a:pt x="66061" y="8083"/>
                  </a:lnTo>
                  <a:lnTo>
                    <a:pt x="31670" y="30127"/>
                  </a:lnTo>
                  <a:lnTo>
                    <a:pt x="8495" y="62825"/>
                  </a:lnTo>
                  <a:lnTo>
                    <a:pt x="0" y="102870"/>
                  </a:lnTo>
                  <a:lnTo>
                    <a:pt x="8495" y="142908"/>
                  </a:lnTo>
                  <a:lnTo>
                    <a:pt x="31670" y="175607"/>
                  </a:lnTo>
                  <a:lnTo>
                    <a:pt x="66061" y="197655"/>
                  </a:lnTo>
                  <a:lnTo>
                    <a:pt x="108204" y="205740"/>
                  </a:lnTo>
                  <a:lnTo>
                    <a:pt x="150346" y="197655"/>
                  </a:lnTo>
                  <a:lnTo>
                    <a:pt x="184737" y="175607"/>
                  </a:lnTo>
                  <a:lnTo>
                    <a:pt x="207912" y="142908"/>
                  </a:lnTo>
                  <a:lnTo>
                    <a:pt x="216408" y="102870"/>
                  </a:lnTo>
                  <a:lnTo>
                    <a:pt x="207912" y="62825"/>
                  </a:lnTo>
                  <a:lnTo>
                    <a:pt x="184737" y="30127"/>
                  </a:lnTo>
                  <a:lnTo>
                    <a:pt x="150346" y="8083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62650" y="5961125"/>
              <a:ext cx="419100" cy="205740"/>
            </a:xfrm>
            <a:custGeom>
              <a:avLst/>
              <a:gdLst/>
              <a:ahLst/>
              <a:cxnLst/>
              <a:rect l="l" t="t" r="r" b="b"/>
              <a:pathLst>
                <a:path w="419100" h="205739">
                  <a:moveTo>
                    <a:pt x="202691" y="102870"/>
                  </a:moveTo>
                  <a:lnTo>
                    <a:pt x="211187" y="62825"/>
                  </a:lnTo>
                  <a:lnTo>
                    <a:pt x="234362" y="30127"/>
                  </a:lnTo>
                  <a:lnTo>
                    <a:pt x="268753" y="8083"/>
                  </a:lnTo>
                  <a:lnTo>
                    <a:pt x="310896" y="0"/>
                  </a:lnTo>
                  <a:lnTo>
                    <a:pt x="353038" y="8083"/>
                  </a:lnTo>
                  <a:lnTo>
                    <a:pt x="387429" y="30127"/>
                  </a:lnTo>
                  <a:lnTo>
                    <a:pt x="410604" y="62825"/>
                  </a:lnTo>
                  <a:lnTo>
                    <a:pt x="419100" y="102870"/>
                  </a:lnTo>
                  <a:lnTo>
                    <a:pt x="410604" y="142908"/>
                  </a:lnTo>
                  <a:lnTo>
                    <a:pt x="387429" y="175607"/>
                  </a:lnTo>
                  <a:lnTo>
                    <a:pt x="353038" y="197655"/>
                  </a:lnTo>
                  <a:lnTo>
                    <a:pt x="310896" y="205740"/>
                  </a:lnTo>
                  <a:lnTo>
                    <a:pt x="268753" y="197655"/>
                  </a:lnTo>
                  <a:lnTo>
                    <a:pt x="234362" y="175607"/>
                  </a:lnTo>
                  <a:lnTo>
                    <a:pt x="211187" y="142908"/>
                  </a:lnTo>
                  <a:lnTo>
                    <a:pt x="202691" y="102870"/>
                  </a:lnTo>
                  <a:close/>
                </a:path>
                <a:path w="419100" h="205739">
                  <a:moveTo>
                    <a:pt x="0" y="103593"/>
                  </a:moveTo>
                  <a:lnTo>
                    <a:pt x="203073" y="10210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46242" y="6409181"/>
              <a:ext cx="216535" cy="204470"/>
            </a:xfrm>
            <a:custGeom>
              <a:avLst/>
              <a:gdLst/>
              <a:ahLst/>
              <a:cxnLst/>
              <a:rect l="l" t="t" r="r" b="b"/>
              <a:pathLst>
                <a:path w="216535" h="204470">
                  <a:moveTo>
                    <a:pt x="108204" y="0"/>
                  </a:moveTo>
                  <a:lnTo>
                    <a:pt x="66061" y="8024"/>
                  </a:lnTo>
                  <a:lnTo>
                    <a:pt x="31670" y="29908"/>
                  </a:lnTo>
                  <a:lnTo>
                    <a:pt x="8495" y="62364"/>
                  </a:lnTo>
                  <a:lnTo>
                    <a:pt x="0" y="102108"/>
                  </a:lnTo>
                  <a:lnTo>
                    <a:pt x="8495" y="141851"/>
                  </a:lnTo>
                  <a:lnTo>
                    <a:pt x="31670" y="174307"/>
                  </a:lnTo>
                  <a:lnTo>
                    <a:pt x="66061" y="196191"/>
                  </a:lnTo>
                  <a:lnTo>
                    <a:pt x="108204" y="204216"/>
                  </a:lnTo>
                  <a:lnTo>
                    <a:pt x="150346" y="196191"/>
                  </a:lnTo>
                  <a:lnTo>
                    <a:pt x="184737" y="174307"/>
                  </a:lnTo>
                  <a:lnTo>
                    <a:pt x="207912" y="141851"/>
                  </a:lnTo>
                  <a:lnTo>
                    <a:pt x="216408" y="102108"/>
                  </a:lnTo>
                  <a:lnTo>
                    <a:pt x="207912" y="62364"/>
                  </a:lnTo>
                  <a:lnTo>
                    <a:pt x="184737" y="29908"/>
                  </a:lnTo>
                  <a:lnTo>
                    <a:pt x="150346" y="8024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8FD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46242" y="6168389"/>
              <a:ext cx="216535" cy="445134"/>
            </a:xfrm>
            <a:custGeom>
              <a:avLst/>
              <a:gdLst/>
              <a:ahLst/>
              <a:cxnLst/>
              <a:rect l="l" t="t" r="r" b="b"/>
              <a:pathLst>
                <a:path w="216535" h="445134">
                  <a:moveTo>
                    <a:pt x="0" y="342900"/>
                  </a:moveTo>
                  <a:lnTo>
                    <a:pt x="8495" y="303156"/>
                  </a:lnTo>
                  <a:lnTo>
                    <a:pt x="31670" y="270700"/>
                  </a:lnTo>
                  <a:lnTo>
                    <a:pt x="66061" y="248816"/>
                  </a:lnTo>
                  <a:lnTo>
                    <a:pt x="108204" y="240792"/>
                  </a:lnTo>
                  <a:lnTo>
                    <a:pt x="150346" y="248816"/>
                  </a:lnTo>
                  <a:lnTo>
                    <a:pt x="184737" y="270700"/>
                  </a:lnTo>
                  <a:lnTo>
                    <a:pt x="207912" y="303156"/>
                  </a:lnTo>
                  <a:lnTo>
                    <a:pt x="216408" y="342900"/>
                  </a:lnTo>
                  <a:lnTo>
                    <a:pt x="207912" y="382643"/>
                  </a:lnTo>
                  <a:lnTo>
                    <a:pt x="184737" y="415099"/>
                  </a:lnTo>
                  <a:lnTo>
                    <a:pt x="150346" y="436983"/>
                  </a:lnTo>
                  <a:lnTo>
                    <a:pt x="108204" y="445008"/>
                  </a:lnTo>
                  <a:lnTo>
                    <a:pt x="66061" y="436983"/>
                  </a:lnTo>
                  <a:lnTo>
                    <a:pt x="31670" y="415099"/>
                  </a:lnTo>
                  <a:lnTo>
                    <a:pt x="8495" y="382643"/>
                  </a:lnTo>
                  <a:lnTo>
                    <a:pt x="0" y="342900"/>
                  </a:lnTo>
                  <a:close/>
                </a:path>
                <a:path w="216535" h="445134">
                  <a:moveTo>
                    <a:pt x="108204" y="0"/>
                  </a:moveTo>
                  <a:lnTo>
                    <a:pt x="108204" y="24080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6292" y="6399275"/>
              <a:ext cx="236219" cy="22402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930646" y="6137909"/>
              <a:ext cx="257175" cy="300990"/>
            </a:xfrm>
            <a:custGeom>
              <a:avLst/>
              <a:gdLst/>
              <a:ahLst/>
              <a:cxnLst/>
              <a:rect l="l" t="t" r="r" b="b"/>
              <a:pathLst>
                <a:path w="257175" h="300989">
                  <a:moveTo>
                    <a:pt x="0" y="0"/>
                  </a:moveTo>
                  <a:lnTo>
                    <a:pt x="256920" y="30083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440" y="6496811"/>
              <a:ext cx="209042" cy="209918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494020" y="5731763"/>
              <a:ext cx="779145" cy="230504"/>
            </a:xfrm>
            <a:custGeom>
              <a:avLst/>
              <a:gdLst/>
              <a:ahLst/>
              <a:cxnLst/>
              <a:rect l="l" t="t" r="r" b="b"/>
              <a:pathLst>
                <a:path w="779145" h="230504">
                  <a:moveTo>
                    <a:pt x="0" y="230085"/>
                  </a:moveTo>
                  <a:lnTo>
                    <a:pt x="18149" y="168028"/>
                  </a:lnTo>
                  <a:lnTo>
                    <a:pt x="67909" y="110119"/>
                  </a:lnTo>
                  <a:lnTo>
                    <a:pt x="102446" y="84015"/>
                  </a:lnTo>
                  <a:lnTo>
                    <a:pt x="142250" y="60505"/>
                  </a:lnTo>
                  <a:lnTo>
                    <a:pt x="186442" y="40106"/>
                  </a:lnTo>
                  <a:lnTo>
                    <a:pt x="234142" y="23338"/>
                  </a:lnTo>
                  <a:lnTo>
                    <a:pt x="284473" y="10718"/>
                  </a:lnTo>
                  <a:lnTo>
                    <a:pt x="336554" y="2766"/>
                  </a:lnTo>
                  <a:lnTo>
                    <a:pt x="389508" y="0"/>
                  </a:lnTo>
                  <a:lnTo>
                    <a:pt x="442494" y="2748"/>
                  </a:lnTo>
                  <a:lnTo>
                    <a:pt x="494602" y="10648"/>
                  </a:lnTo>
                  <a:lnTo>
                    <a:pt x="544953" y="23186"/>
                  </a:lnTo>
                  <a:lnTo>
                    <a:pt x="592670" y="39846"/>
                  </a:lnTo>
                  <a:lnTo>
                    <a:pt x="636873" y="60112"/>
                  </a:lnTo>
                  <a:lnTo>
                    <a:pt x="676686" y="83470"/>
                  </a:lnTo>
                  <a:lnTo>
                    <a:pt x="711229" y="109405"/>
                  </a:lnTo>
                  <a:lnTo>
                    <a:pt x="739625" y="137400"/>
                  </a:lnTo>
                  <a:lnTo>
                    <a:pt x="774461" y="197513"/>
                  </a:lnTo>
                  <a:lnTo>
                    <a:pt x="779144" y="228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78307" y="2817621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sea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chi</a:t>
            </a:r>
            <a:r>
              <a:rPr sz="1800" spc="-110" dirty="0"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5777" y="430784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traversing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7542" y="3514470"/>
            <a:ext cx="67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parsing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9019" y="4942078"/>
            <a:ext cx="120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transforming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51828" y="2211451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rebuchet MS"/>
                <a:cs typeface="Trebuchet MS"/>
              </a:rPr>
              <a:t>Stac</a:t>
            </a:r>
            <a:r>
              <a:rPr sz="1800" spc="-50" dirty="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94550" y="2839973"/>
            <a:ext cx="35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95" dirty="0">
                <a:latin typeface="Trebuchet MS"/>
                <a:cs typeface="Trebuchet MS"/>
              </a:rPr>
              <a:t>ist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382003" y="3812794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4" dirty="0">
                <a:latin typeface="Trebuchet MS"/>
                <a:cs typeface="Trebuchet MS"/>
              </a:rPr>
              <a:t>Q</a:t>
            </a:r>
            <a:r>
              <a:rPr sz="1800" spc="-105" dirty="0">
                <a:latin typeface="Trebuchet MS"/>
                <a:cs typeface="Trebuchet MS"/>
              </a:rPr>
              <a:t>ueue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87566" y="4364228"/>
            <a:ext cx="1621155" cy="86233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30"/>
              </a:spcBef>
            </a:pPr>
            <a:r>
              <a:rPr sz="1800" spc="-50" dirty="0"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spc="-20" dirty="0">
                <a:latin typeface="Trebuchet MS"/>
                <a:cs typeface="Trebuchet MS"/>
              </a:rPr>
              <a:t>B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-180" dirty="0">
                <a:latin typeface="Trebuchet MS"/>
                <a:cs typeface="Trebuchet MS"/>
              </a:rPr>
              <a:t>T</a:t>
            </a:r>
            <a:r>
              <a:rPr sz="1800" spc="-270" dirty="0">
                <a:latin typeface="Trebuchet MS"/>
                <a:cs typeface="Trebuchet MS"/>
              </a:rPr>
              <a:t>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He</a:t>
            </a:r>
            <a:r>
              <a:rPr sz="1800" spc="-65" dirty="0">
                <a:latin typeface="Trebuchet MS"/>
                <a:cs typeface="Trebuchet MS"/>
              </a:rPr>
              <a:t>a</a:t>
            </a:r>
            <a:r>
              <a:rPr sz="1800" spc="-155" dirty="0">
                <a:latin typeface="Trebuchet MS"/>
                <a:cs typeface="Trebuchet MS"/>
              </a:rPr>
              <a:t>p</a:t>
            </a:r>
            <a:r>
              <a:rPr sz="1800" spc="-270" dirty="0">
                <a:latin typeface="Trebuchet MS"/>
                <a:cs typeface="Trebuchet MS"/>
              </a:rPr>
              <a:t>,</a:t>
            </a:r>
            <a:r>
              <a:rPr sz="1800" spc="-409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V</a:t>
            </a:r>
            <a:r>
              <a:rPr sz="1800" spc="5" dirty="0">
                <a:latin typeface="Trebuchet MS"/>
                <a:cs typeface="Trebuchet MS"/>
              </a:rPr>
              <a:t>L</a:t>
            </a:r>
            <a:r>
              <a:rPr sz="1800" spc="475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53910" y="6173520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Gr</a:t>
            </a:r>
            <a:r>
              <a:rPr sz="1800" spc="-35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phs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504188" y="1824101"/>
            <a:ext cx="1381125" cy="4890770"/>
            <a:chOff x="1504188" y="1824101"/>
            <a:chExt cx="1381125" cy="4890770"/>
          </a:xfrm>
        </p:grpSpPr>
        <p:sp>
          <p:nvSpPr>
            <p:cNvPr id="83" name="object 83"/>
            <p:cNvSpPr/>
            <p:nvPr/>
          </p:nvSpPr>
          <p:spPr>
            <a:xfrm>
              <a:off x="1515618" y="2728722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5">
                  <a:moveTo>
                    <a:pt x="251079" y="0"/>
                  </a:moveTo>
                  <a:lnTo>
                    <a:pt x="0" y="148716"/>
                  </a:lnTo>
                  <a:lnTo>
                    <a:pt x="225298" y="320548"/>
                  </a:lnTo>
                  <a:lnTo>
                    <a:pt x="148844" y="371093"/>
                  </a:lnTo>
                  <a:lnTo>
                    <a:pt x="362204" y="534924"/>
                  </a:lnTo>
                  <a:lnTo>
                    <a:pt x="296671" y="570356"/>
                  </a:lnTo>
                  <a:lnTo>
                    <a:pt x="640080" y="826007"/>
                  </a:lnTo>
                  <a:lnTo>
                    <a:pt x="437642" y="492378"/>
                  </a:lnTo>
                  <a:lnTo>
                    <a:pt x="491236" y="459104"/>
                  </a:lnTo>
                  <a:lnTo>
                    <a:pt x="327406" y="259968"/>
                  </a:lnTo>
                  <a:lnTo>
                    <a:pt x="381126" y="232537"/>
                  </a:lnTo>
                  <a:lnTo>
                    <a:pt x="25107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15618" y="2728722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5">
                  <a:moveTo>
                    <a:pt x="251079" y="0"/>
                  </a:moveTo>
                  <a:lnTo>
                    <a:pt x="381126" y="232537"/>
                  </a:lnTo>
                  <a:lnTo>
                    <a:pt x="327406" y="259968"/>
                  </a:lnTo>
                  <a:lnTo>
                    <a:pt x="491236" y="459104"/>
                  </a:lnTo>
                  <a:lnTo>
                    <a:pt x="437642" y="492378"/>
                  </a:lnTo>
                  <a:lnTo>
                    <a:pt x="640080" y="826007"/>
                  </a:lnTo>
                  <a:lnTo>
                    <a:pt x="296671" y="570356"/>
                  </a:lnTo>
                  <a:lnTo>
                    <a:pt x="362204" y="534924"/>
                  </a:lnTo>
                  <a:lnTo>
                    <a:pt x="148844" y="371093"/>
                  </a:lnTo>
                  <a:lnTo>
                    <a:pt x="225298" y="320548"/>
                  </a:lnTo>
                  <a:lnTo>
                    <a:pt x="0" y="148716"/>
                  </a:lnTo>
                  <a:lnTo>
                    <a:pt x="251079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515618" y="3554730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5">
                  <a:moveTo>
                    <a:pt x="251079" y="0"/>
                  </a:moveTo>
                  <a:lnTo>
                    <a:pt x="0" y="148717"/>
                  </a:lnTo>
                  <a:lnTo>
                    <a:pt x="225298" y="320548"/>
                  </a:lnTo>
                  <a:lnTo>
                    <a:pt x="148844" y="371094"/>
                  </a:lnTo>
                  <a:lnTo>
                    <a:pt x="362204" y="534924"/>
                  </a:lnTo>
                  <a:lnTo>
                    <a:pt x="296671" y="570357"/>
                  </a:lnTo>
                  <a:lnTo>
                    <a:pt x="640080" y="826008"/>
                  </a:lnTo>
                  <a:lnTo>
                    <a:pt x="437642" y="492379"/>
                  </a:lnTo>
                  <a:lnTo>
                    <a:pt x="491236" y="459105"/>
                  </a:lnTo>
                  <a:lnTo>
                    <a:pt x="327406" y="259969"/>
                  </a:lnTo>
                  <a:lnTo>
                    <a:pt x="381126" y="232537"/>
                  </a:lnTo>
                  <a:lnTo>
                    <a:pt x="25107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515618" y="3554730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5">
                  <a:moveTo>
                    <a:pt x="251079" y="0"/>
                  </a:moveTo>
                  <a:lnTo>
                    <a:pt x="381126" y="232537"/>
                  </a:lnTo>
                  <a:lnTo>
                    <a:pt x="327406" y="259969"/>
                  </a:lnTo>
                  <a:lnTo>
                    <a:pt x="491236" y="459105"/>
                  </a:lnTo>
                  <a:lnTo>
                    <a:pt x="437642" y="492379"/>
                  </a:lnTo>
                  <a:lnTo>
                    <a:pt x="640080" y="826008"/>
                  </a:lnTo>
                  <a:lnTo>
                    <a:pt x="296671" y="570357"/>
                  </a:lnTo>
                  <a:lnTo>
                    <a:pt x="362204" y="534924"/>
                  </a:lnTo>
                  <a:lnTo>
                    <a:pt x="148844" y="371094"/>
                  </a:lnTo>
                  <a:lnTo>
                    <a:pt x="225298" y="320548"/>
                  </a:lnTo>
                  <a:lnTo>
                    <a:pt x="0" y="148717"/>
                  </a:lnTo>
                  <a:lnTo>
                    <a:pt x="251079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15618" y="4298442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5">
                  <a:moveTo>
                    <a:pt x="251079" y="0"/>
                  </a:moveTo>
                  <a:lnTo>
                    <a:pt x="0" y="148716"/>
                  </a:lnTo>
                  <a:lnTo>
                    <a:pt x="225298" y="320547"/>
                  </a:lnTo>
                  <a:lnTo>
                    <a:pt x="148844" y="371093"/>
                  </a:lnTo>
                  <a:lnTo>
                    <a:pt x="362204" y="534923"/>
                  </a:lnTo>
                  <a:lnTo>
                    <a:pt x="296671" y="570356"/>
                  </a:lnTo>
                  <a:lnTo>
                    <a:pt x="640080" y="826007"/>
                  </a:lnTo>
                  <a:lnTo>
                    <a:pt x="437642" y="492378"/>
                  </a:lnTo>
                  <a:lnTo>
                    <a:pt x="491236" y="459104"/>
                  </a:lnTo>
                  <a:lnTo>
                    <a:pt x="327406" y="259968"/>
                  </a:lnTo>
                  <a:lnTo>
                    <a:pt x="381126" y="232536"/>
                  </a:lnTo>
                  <a:lnTo>
                    <a:pt x="25107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15618" y="4298442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5">
                  <a:moveTo>
                    <a:pt x="251079" y="0"/>
                  </a:moveTo>
                  <a:lnTo>
                    <a:pt x="381126" y="232536"/>
                  </a:lnTo>
                  <a:lnTo>
                    <a:pt x="327406" y="259968"/>
                  </a:lnTo>
                  <a:lnTo>
                    <a:pt x="491236" y="459104"/>
                  </a:lnTo>
                  <a:lnTo>
                    <a:pt x="437642" y="492378"/>
                  </a:lnTo>
                  <a:lnTo>
                    <a:pt x="640080" y="826007"/>
                  </a:lnTo>
                  <a:lnTo>
                    <a:pt x="296671" y="570356"/>
                  </a:lnTo>
                  <a:lnTo>
                    <a:pt x="362204" y="534923"/>
                  </a:lnTo>
                  <a:lnTo>
                    <a:pt x="148844" y="371093"/>
                  </a:lnTo>
                  <a:lnTo>
                    <a:pt x="225298" y="320547"/>
                  </a:lnTo>
                  <a:lnTo>
                    <a:pt x="0" y="148716"/>
                  </a:lnTo>
                  <a:lnTo>
                    <a:pt x="251079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15618" y="4955286"/>
              <a:ext cx="640080" cy="828040"/>
            </a:xfrm>
            <a:custGeom>
              <a:avLst/>
              <a:gdLst/>
              <a:ahLst/>
              <a:cxnLst/>
              <a:rect l="l" t="t" r="r" b="b"/>
              <a:pathLst>
                <a:path w="640080" h="828039">
                  <a:moveTo>
                    <a:pt x="251079" y="0"/>
                  </a:moveTo>
                  <a:lnTo>
                    <a:pt x="0" y="148970"/>
                  </a:lnTo>
                  <a:lnTo>
                    <a:pt x="225298" y="321182"/>
                  </a:lnTo>
                  <a:lnTo>
                    <a:pt x="148844" y="371855"/>
                  </a:lnTo>
                  <a:lnTo>
                    <a:pt x="362204" y="535813"/>
                  </a:lnTo>
                  <a:lnTo>
                    <a:pt x="296671" y="571372"/>
                  </a:lnTo>
                  <a:lnTo>
                    <a:pt x="640080" y="827532"/>
                  </a:lnTo>
                  <a:lnTo>
                    <a:pt x="437642" y="493394"/>
                  </a:lnTo>
                  <a:lnTo>
                    <a:pt x="491236" y="459994"/>
                  </a:lnTo>
                  <a:lnTo>
                    <a:pt x="327406" y="260350"/>
                  </a:lnTo>
                  <a:lnTo>
                    <a:pt x="381126" y="232918"/>
                  </a:lnTo>
                  <a:lnTo>
                    <a:pt x="25107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15618" y="4955286"/>
              <a:ext cx="640080" cy="828040"/>
            </a:xfrm>
            <a:custGeom>
              <a:avLst/>
              <a:gdLst/>
              <a:ahLst/>
              <a:cxnLst/>
              <a:rect l="l" t="t" r="r" b="b"/>
              <a:pathLst>
                <a:path w="640080" h="828039">
                  <a:moveTo>
                    <a:pt x="251079" y="0"/>
                  </a:moveTo>
                  <a:lnTo>
                    <a:pt x="381126" y="232918"/>
                  </a:lnTo>
                  <a:lnTo>
                    <a:pt x="327406" y="260350"/>
                  </a:lnTo>
                  <a:lnTo>
                    <a:pt x="491236" y="459994"/>
                  </a:lnTo>
                  <a:lnTo>
                    <a:pt x="437642" y="493394"/>
                  </a:lnTo>
                  <a:lnTo>
                    <a:pt x="640080" y="827532"/>
                  </a:lnTo>
                  <a:lnTo>
                    <a:pt x="296671" y="571372"/>
                  </a:lnTo>
                  <a:lnTo>
                    <a:pt x="362204" y="535813"/>
                  </a:lnTo>
                  <a:lnTo>
                    <a:pt x="148844" y="371855"/>
                  </a:lnTo>
                  <a:lnTo>
                    <a:pt x="225298" y="321182"/>
                  </a:lnTo>
                  <a:lnTo>
                    <a:pt x="0" y="148970"/>
                  </a:lnTo>
                  <a:lnTo>
                    <a:pt x="251079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15618" y="5773673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4">
                  <a:moveTo>
                    <a:pt x="251079" y="0"/>
                  </a:moveTo>
                  <a:lnTo>
                    <a:pt x="0" y="148755"/>
                  </a:lnTo>
                  <a:lnTo>
                    <a:pt x="225298" y="320535"/>
                  </a:lnTo>
                  <a:lnTo>
                    <a:pt x="148844" y="371132"/>
                  </a:lnTo>
                  <a:lnTo>
                    <a:pt x="362204" y="534873"/>
                  </a:lnTo>
                  <a:lnTo>
                    <a:pt x="296671" y="570369"/>
                  </a:lnTo>
                  <a:lnTo>
                    <a:pt x="640080" y="826007"/>
                  </a:lnTo>
                  <a:lnTo>
                    <a:pt x="437642" y="492429"/>
                  </a:lnTo>
                  <a:lnTo>
                    <a:pt x="491236" y="459155"/>
                  </a:lnTo>
                  <a:lnTo>
                    <a:pt x="327406" y="259918"/>
                  </a:lnTo>
                  <a:lnTo>
                    <a:pt x="381126" y="232511"/>
                  </a:lnTo>
                  <a:lnTo>
                    <a:pt x="251079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515618" y="5773673"/>
              <a:ext cx="640080" cy="826135"/>
            </a:xfrm>
            <a:custGeom>
              <a:avLst/>
              <a:gdLst/>
              <a:ahLst/>
              <a:cxnLst/>
              <a:rect l="l" t="t" r="r" b="b"/>
              <a:pathLst>
                <a:path w="640080" h="826134">
                  <a:moveTo>
                    <a:pt x="251079" y="0"/>
                  </a:moveTo>
                  <a:lnTo>
                    <a:pt x="381126" y="232511"/>
                  </a:lnTo>
                  <a:lnTo>
                    <a:pt x="327406" y="259918"/>
                  </a:lnTo>
                  <a:lnTo>
                    <a:pt x="491236" y="459155"/>
                  </a:lnTo>
                  <a:lnTo>
                    <a:pt x="437642" y="492429"/>
                  </a:lnTo>
                  <a:lnTo>
                    <a:pt x="640080" y="826007"/>
                  </a:lnTo>
                  <a:lnTo>
                    <a:pt x="296671" y="570369"/>
                  </a:lnTo>
                  <a:lnTo>
                    <a:pt x="362204" y="534873"/>
                  </a:lnTo>
                  <a:lnTo>
                    <a:pt x="148844" y="371132"/>
                  </a:lnTo>
                  <a:lnTo>
                    <a:pt x="225298" y="320535"/>
                  </a:lnTo>
                  <a:lnTo>
                    <a:pt x="0" y="148755"/>
                  </a:lnTo>
                  <a:lnTo>
                    <a:pt x="251079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99894" y="1838706"/>
              <a:ext cx="670560" cy="4861560"/>
            </a:xfrm>
            <a:custGeom>
              <a:avLst/>
              <a:gdLst/>
              <a:ahLst/>
              <a:cxnLst/>
              <a:rect l="l" t="t" r="r" b="b"/>
              <a:pathLst>
                <a:path w="670560" h="4861559">
                  <a:moveTo>
                    <a:pt x="0" y="0"/>
                  </a:moveTo>
                  <a:lnTo>
                    <a:pt x="42056" y="3220"/>
                  </a:lnTo>
                  <a:lnTo>
                    <a:pt x="82553" y="12622"/>
                  </a:lnTo>
                  <a:lnTo>
                    <a:pt x="121177" y="27820"/>
                  </a:lnTo>
                  <a:lnTo>
                    <a:pt x="157615" y="48426"/>
                  </a:lnTo>
                  <a:lnTo>
                    <a:pt x="191550" y="74053"/>
                  </a:lnTo>
                  <a:lnTo>
                    <a:pt x="222671" y="104315"/>
                  </a:lnTo>
                  <a:lnTo>
                    <a:pt x="250661" y="138823"/>
                  </a:lnTo>
                  <a:lnTo>
                    <a:pt x="275207" y="177191"/>
                  </a:lnTo>
                  <a:lnTo>
                    <a:pt x="295995" y="219033"/>
                  </a:lnTo>
                  <a:lnTo>
                    <a:pt x="312711" y="263959"/>
                  </a:lnTo>
                  <a:lnTo>
                    <a:pt x="325039" y="311585"/>
                  </a:lnTo>
                  <a:lnTo>
                    <a:pt x="332667" y="361523"/>
                  </a:lnTo>
                  <a:lnTo>
                    <a:pt x="335280" y="413385"/>
                  </a:lnTo>
                  <a:lnTo>
                    <a:pt x="335280" y="2017395"/>
                  </a:lnTo>
                  <a:lnTo>
                    <a:pt x="337892" y="2069256"/>
                  </a:lnTo>
                  <a:lnTo>
                    <a:pt x="345520" y="2119194"/>
                  </a:lnTo>
                  <a:lnTo>
                    <a:pt x="357848" y="2166820"/>
                  </a:lnTo>
                  <a:lnTo>
                    <a:pt x="374564" y="2211746"/>
                  </a:lnTo>
                  <a:lnTo>
                    <a:pt x="395352" y="2253588"/>
                  </a:lnTo>
                  <a:lnTo>
                    <a:pt x="419898" y="2291956"/>
                  </a:lnTo>
                  <a:lnTo>
                    <a:pt x="447888" y="2326464"/>
                  </a:lnTo>
                  <a:lnTo>
                    <a:pt x="479009" y="2356726"/>
                  </a:lnTo>
                  <a:lnTo>
                    <a:pt x="512944" y="2382353"/>
                  </a:lnTo>
                  <a:lnTo>
                    <a:pt x="549382" y="2402959"/>
                  </a:lnTo>
                  <a:lnTo>
                    <a:pt x="588006" y="2418157"/>
                  </a:lnTo>
                  <a:lnTo>
                    <a:pt x="628503" y="2427559"/>
                  </a:lnTo>
                  <a:lnTo>
                    <a:pt x="670560" y="2430780"/>
                  </a:lnTo>
                  <a:lnTo>
                    <a:pt x="628503" y="2434000"/>
                  </a:lnTo>
                  <a:lnTo>
                    <a:pt x="588006" y="2443402"/>
                  </a:lnTo>
                  <a:lnTo>
                    <a:pt x="549382" y="2458600"/>
                  </a:lnTo>
                  <a:lnTo>
                    <a:pt x="512944" y="2479206"/>
                  </a:lnTo>
                  <a:lnTo>
                    <a:pt x="479009" y="2504833"/>
                  </a:lnTo>
                  <a:lnTo>
                    <a:pt x="447888" y="2535095"/>
                  </a:lnTo>
                  <a:lnTo>
                    <a:pt x="419898" y="2569603"/>
                  </a:lnTo>
                  <a:lnTo>
                    <a:pt x="395352" y="2607971"/>
                  </a:lnTo>
                  <a:lnTo>
                    <a:pt x="374564" y="2649813"/>
                  </a:lnTo>
                  <a:lnTo>
                    <a:pt x="357848" y="2694739"/>
                  </a:lnTo>
                  <a:lnTo>
                    <a:pt x="345520" y="2742365"/>
                  </a:lnTo>
                  <a:lnTo>
                    <a:pt x="337892" y="2792303"/>
                  </a:lnTo>
                  <a:lnTo>
                    <a:pt x="335280" y="2844165"/>
                  </a:lnTo>
                  <a:lnTo>
                    <a:pt x="335280" y="4448175"/>
                  </a:lnTo>
                  <a:lnTo>
                    <a:pt x="332667" y="4500029"/>
                  </a:lnTo>
                  <a:lnTo>
                    <a:pt x="325039" y="4549961"/>
                  </a:lnTo>
                  <a:lnTo>
                    <a:pt x="312711" y="4597584"/>
                  </a:lnTo>
                  <a:lnTo>
                    <a:pt x="295995" y="4642510"/>
                  </a:lnTo>
                  <a:lnTo>
                    <a:pt x="275207" y="4684351"/>
                  </a:lnTo>
                  <a:lnTo>
                    <a:pt x="250661" y="4722721"/>
                  </a:lnTo>
                  <a:lnTo>
                    <a:pt x="222671" y="4757231"/>
                  </a:lnTo>
                  <a:lnTo>
                    <a:pt x="191550" y="4787495"/>
                  </a:lnTo>
                  <a:lnTo>
                    <a:pt x="157615" y="4813125"/>
                  </a:lnTo>
                  <a:lnTo>
                    <a:pt x="121177" y="4833734"/>
                  </a:lnTo>
                  <a:lnTo>
                    <a:pt x="82553" y="4848934"/>
                  </a:lnTo>
                  <a:lnTo>
                    <a:pt x="42056" y="4858339"/>
                  </a:lnTo>
                  <a:lnTo>
                    <a:pt x="0" y="4861560"/>
                  </a:lnTo>
                </a:path>
              </a:pathLst>
            </a:custGeom>
            <a:ln w="28956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34136" y="5705652"/>
            <a:ext cx="106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rebuchet MS"/>
                <a:cs typeface="Trebuchet MS"/>
              </a:rPr>
              <a:t>Enco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14" dirty="0">
                <a:latin typeface="Trebuchet MS"/>
                <a:cs typeface="Trebuchet MS"/>
              </a:rPr>
              <a:t>in</a:t>
            </a:r>
            <a:r>
              <a:rPr sz="1800" spc="-130" dirty="0">
                <a:latin typeface="Trebuchet MS"/>
                <a:cs typeface="Trebuchet MS"/>
              </a:rPr>
              <a:t>g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&amp;  </a:t>
            </a:r>
            <a:r>
              <a:rPr sz="1800" spc="-105" dirty="0">
                <a:latin typeface="Trebuchet MS"/>
                <a:cs typeface="Trebuchet MS"/>
              </a:rPr>
              <a:t>hashing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114038" y="1838705"/>
            <a:ext cx="670560" cy="4861560"/>
          </a:xfrm>
          <a:custGeom>
            <a:avLst/>
            <a:gdLst/>
            <a:ahLst/>
            <a:cxnLst/>
            <a:rect l="l" t="t" r="r" b="b"/>
            <a:pathLst>
              <a:path w="670560" h="4861559">
                <a:moveTo>
                  <a:pt x="670560" y="4861560"/>
                </a:moveTo>
                <a:lnTo>
                  <a:pt x="628503" y="4858339"/>
                </a:lnTo>
                <a:lnTo>
                  <a:pt x="588006" y="4848934"/>
                </a:lnTo>
                <a:lnTo>
                  <a:pt x="549382" y="4833734"/>
                </a:lnTo>
                <a:lnTo>
                  <a:pt x="512944" y="4813125"/>
                </a:lnTo>
                <a:lnTo>
                  <a:pt x="479009" y="4787495"/>
                </a:lnTo>
                <a:lnTo>
                  <a:pt x="447888" y="4757231"/>
                </a:lnTo>
                <a:lnTo>
                  <a:pt x="419898" y="4722721"/>
                </a:lnTo>
                <a:lnTo>
                  <a:pt x="395352" y="4684351"/>
                </a:lnTo>
                <a:lnTo>
                  <a:pt x="374564" y="4642510"/>
                </a:lnTo>
                <a:lnTo>
                  <a:pt x="357848" y="4597584"/>
                </a:lnTo>
                <a:lnTo>
                  <a:pt x="345520" y="4549961"/>
                </a:lnTo>
                <a:lnTo>
                  <a:pt x="337892" y="4500029"/>
                </a:lnTo>
                <a:lnTo>
                  <a:pt x="335279" y="4448175"/>
                </a:lnTo>
                <a:lnTo>
                  <a:pt x="335279" y="2844165"/>
                </a:lnTo>
                <a:lnTo>
                  <a:pt x="332667" y="2792303"/>
                </a:lnTo>
                <a:lnTo>
                  <a:pt x="325039" y="2742365"/>
                </a:lnTo>
                <a:lnTo>
                  <a:pt x="312711" y="2694739"/>
                </a:lnTo>
                <a:lnTo>
                  <a:pt x="295995" y="2649813"/>
                </a:lnTo>
                <a:lnTo>
                  <a:pt x="275207" y="2607971"/>
                </a:lnTo>
                <a:lnTo>
                  <a:pt x="250661" y="2569603"/>
                </a:lnTo>
                <a:lnTo>
                  <a:pt x="222671" y="2535095"/>
                </a:lnTo>
                <a:lnTo>
                  <a:pt x="191550" y="2504833"/>
                </a:lnTo>
                <a:lnTo>
                  <a:pt x="157615" y="2479206"/>
                </a:lnTo>
                <a:lnTo>
                  <a:pt x="121177" y="2458600"/>
                </a:lnTo>
                <a:lnTo>
                  <a:pt x="82553" y="2443402"/>
                </a:lnTo>
                <a:lnTo>
                  <a:pt x="42056" y="2434000"/>
                </a:lnTo>
                <a:lnTo>
                  <a:pt x="0" y="2430780"/>
                </a:lnTo>
                <a:lnTo>
                  <a:pt x="42056" y="2427559"/>
                </a:lnTo>
                <a:lnTo>
                  <a:pt x="82553" y="2418157"/>
                </a:lnTo>
                <a:lnTo>
                  <a:pt x="121177" y="2402959"/>
                </a:lnTo>
                <a:lnTo>
                  <a:pt x="157615" y="2382353"/>
                </a:lnTo>
                <a:lnTo>
                  <a:pt x="191550" y="2356726"/>
                </a:lnTo>
                <a:lnTo>
                  <a:pt x="222671" y="2326464"/>
                </a:lnTo>
                <a:lnTo>
                  <a:pt x="250661" y="2291956"/>
                </a:lnTo>
                <a:lnTo>
                  <a:pt x="275207" y="2253588"/>
                </a:lnTo>
                <a:lnTo>
                  <a:pt x="295995" y="2211746"/>
                </a:lnTo>
                <a:lnTo>
                  <a:pt x="312711" y="2166820"/>
                </a:lnTo>
                <a:lnTo>
                  <a:pt x="325039" y="2119194"/>
                </a:lnTo>
                <a:lnTo>
                  <a:pt x="332667" y="2069256"/>
                </a:lnTo>
                <a:lnTo>
                  <a:pt x="335279" y="2017395"/>
                </a:lnTo>
                <a:lnTo>
                  <a:pt x="335279" y="413385"/>
                </a:lnTo>
                <a:lnTo>
                  <a:pt x="337892" y="361523"/>
                </a:lnTo>
                <a:lnTo>
                  <a:pt x="345520" y="311585"/>
                </a:lnTo>
                <a:lnTo>
                  <a:pt x="357848" y="263959"/>
                </a:lnTo>
                <a:lnTo>
                  <a:pt x="374564" y="219033"/>
                </a:lnTo>
                <a:lnTo>
                  <a:pt x="395352" y="177191"/>
                </a:lnTo>
                <a:lnTo>
                  <a:pt x="419898" y="138823"/>
                </a:lnTo>
                <a:lnTo>
                  <a:pt x="447888" y="104315"/>
                </a:lnTo>
                <a:lnTo>
                  <a:pt x="479009" y="74053"/>
                </a:lnTo>
                <a:lnTo>
                  <a:pt x="512944" y="48426"/>
                </a:lnTo>
                <a:lnTo>
                  <a:pt x="549382" y="27820"/>
                </a:lnTo>
                <a:lnTo>
                  <a:pt x="588006" y="12622"/>
                </a:lnTo>
                <a:lnTo>
                  <a:pt x="628503" y="3220"/>
                </a:lnTo>
                <a:lnTo>
                  <a:pt x="670560" y="0"/>
                </a:lnTo>
              </a:path>
            </a:pathLst>
          </a:custGeom>
          <a:ln w="28956">
            <a:solidFill>
              <a:srgbClr val="172C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892920" y="1814576"/>
            <a:ext cx="2558415" cy="1610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7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11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13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yzing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sk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op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z="1500" spc="-16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3C3C3C"/>
                </a:solidFill>
                <a:latin typeface="Trebuchet MS"/>
                <a:cs typeface="Trebuchet MS"/>
              </a:rPr>
              <a:t>data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struc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op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z="1500" spc="-16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17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5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500" spc="-12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endParaRPr sz="1500">
              <a:latin typeface="Trebuchet MS"/>
              <a:cs typeface="Trebuchet MS"/>
            </a:endParaRPr>
          </a:p>
          <a:p>
            <a:pPr marL="318770" marR="135255" indent="-306705">
              <a:lnSpc>
                <a:spcPts val="1440"/>
              </a:lnSpc>
              <a:spcBef>
                <a:spcPts val="944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wit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ot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er  </a:t>
            </a:r>
            <a:r>
              <a:rPr sz="1500" spc="-1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pp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comple</a:t>
            </a: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ity  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analysis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837168" y="1347292"/>
            <a:ext cx="2455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solidFill>
                  <a:srgbClr val="117085"/>
                </a:solidFill>
                <a:latin typeface="Trebuchet MS"/>
                <a:cs typeface="Trebuchet MS"/>
              </a:rPr>
              <a:t>Ca</a:t>
            </a:r>
            <a:r>
              <a:rPr sz="2800" spc="-50" dirty="0">
                <a:solidFill>
                  <a:srgbClr val="117085"/>
                </a:solidFill>
                <a:latin typeface="Trebuchet MS"/>
                <a:cs typeface="Trebuchet MS"/>
              </a:rPr>
              <a:t>l</a:t>
            </a: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culation</a:t>
            </a:r>
            <a:r>
              <a:rPr sz="2800" spc="-3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117085"/>
                </a:solidFill>
                <a:latin typeface="Trebuchet MS"/>
                <a:cs typeface="Trebuchet MS"/>
              </a:rPr>
              <a:t>tasks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774048" y="3511372"/>
            <a:ext cx="291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8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0000"/>
                </a:solidFill>
                <a:latin typeface="Trebuchet MS"/>
                <a:cs typeface="Trebuchet MS"/>
              </a:rPr>
              <a:t>calculation</a:t>
            </a:r>
            <a:r>
              <a:rPr sz="28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FF0000"/>
                </a:solidFill>
                <a:latin typeface="Trebuchet MS"/>
                <a:cs typeface="Trebuchet MS"/>
              </a:rPr>
              <a:t>task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940165" y="3967733"/>
            <a:ext cx="2451100" cy="2769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7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85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500" spc="-11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FF0000"/>
                </a:solidFill>
                <a:latin typeface="Trebuchet MS"/>
                <a:cs typeface="Trebuchet MS"/>
              </a:rPr>
              <a:t>syst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em</a:t>
            </a:r>
            <a:r>
              <a:rPr sz="15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5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500" spc="-13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1500" spc="-100" dirty="0">
                <a:solidFill>
                  <a:srgbClr val="FF0000"/>
                </a:solidFill>
                <a:latin typeface="Trebuchet MS"/>
                <a:cs typeface="Trebuchet MS"/>
              </a:rPr>
              <a:t>ing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7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500" spc="65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1500" spc="-114" dirty="0">
                <a:solidFill>
                  <a:srgbClr val="FF0000"/>
                </a:solidFill>
                <a:latin typeface="Trebuchet MS"/>
                <a:cs typeface="Trebuchet MS"/>
              </a:rPr>
              <a:t>ject</a:t>
            </a:r>
            <a:r>
              <a:rPr sz="1500" spc="-10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500" spc="-114" dirty="0">
                <a:solidFill>
                  <a:srgbClr val="FF0000"/>
                </a:solidFill>
                <a:latin typeface="Trebuchet MS"/>
                <a:cs typeface="Trebuchet MS"/>
              </a:rPr>
              <a:t>el</a:t>
            </a:r>
            <a:r>
              <a:rPr sz="1500" spc="-15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65" dirty="0">
                <a:solidFill>
                  <a:srgbClr val="FF0000"/>
                </a:solidFill>
                <a:latin typeface="Trebuchet MS"/>
                <a:cs typeface="Trebuchet MS"/>
              </a:rPr>
              <a:t>tion</a:t>
            </a:r>
            <a:r>
              <a:rPr sz="1500" spc="-3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50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1500" spc="-8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FF0000"/>
                </a:solidFill>
                <a:latin typeface="Trebuchet MS"/>
                <a:cs typeface="Trebuchet MS"/>
              </a:rPr>
              <a:t>Pat</a:t>
            </a:r>
            <a:r>
              <a:rPr sz="1500" spc="-8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3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80" dirty="0">
                <a:solidFill>
                  <a:srgbClr val="FF0000"/>
                </a:solidFill>
                <a:latin typeface="Trebuchet MS"/>
                <a:cs typeface="Trebuchet MS"/>
              </a:rPr>
              <a:t>Refactoring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10" dirty="0">
                <a:solidFill>
                  <a:srgbClr val="FF0000"/>
                </a:solidFill>
                <a:latin typeface="Trebuchet MS"/>
                <a:cs typeface="Trebuchet MS"/>
              </a:rPr>
              <a:t>Network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dirty="0">
                <a:solidFill>
                  <a:srgbClr val="FF0000"/>
                </a:solidFill>
                <a:latin typeface="Trebuchet MS"/>
                <a:cs typeface="Trebuchet MS"/>
              </a:rPr>
              <a:t>Me</a:t>
            </a:r>
            <a:r>
              <a:rPr sz="1500" spc="-65" dirty="0">
                <a:solidFill>
                  <a:srgbClr val="FF0000"/>
                </a:solidFill>
                <a:latin typeface="Trebuchet MS"/>
                <a:cs typeface="Trebuchet MS"/>
              </a:rPr>
              <a:t>ss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1500" spc="-10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60" dirty="0">
                <a:solidFill>
                  <a:srgbClr val="FF0000"/>
                </a:solidFill>
                <a:latin typeface="Trebuchet MS"/>
                <a:cs typeface="Trebuchet MS"/>
              </a:rPr>
              <a:t>ss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114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4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1500" spc="-6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500" spc="-40" dirty="0">
                <a:solidFill>
                  <a:srgbClr val="FF0000"/>
                </a:solidFill>
                <a:latin typeface="Trebuchet MS"/>
                <a:cs typeface="Trebuchet MS"/>
              </a:rPr>
              <a:t>otocols</a:t>
            </a:r>
            <a:r>
              <a:rPr sz="1500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FF0000"/>
                </a:solidFill>
                <a:latin typeface="Trebuchet MS"/>
                <a:cs typeface="Trebuchet MS"/>
              </a:rPr>
              <a:t>stan</a:t>
            </a:r>
            <a:r>
              <a:rPr sz="1500" spc="-80" dirty="0">
                <a:solidFill>
                  <a:srgbClr val="FF0000"/>
                </a:solidFill>
                <a:latin typeface="Trebuchet MS"/>
                <a:cs typeface="Trebuchet MS"/>
              </a:rPr>
              <a:t>da</a:t>
            </a:r>
            <a:r>
              <a:rPr sz="1500" spc="-9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FF0000"/>
                </a:solidFill>
                <a:latin typeface="Trebuchet MS"/>
                <a:cs typeface="Trebuchet MS"/>
              </a:rPr>
              <a:t>ds.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500" spc="-114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500" spc="-8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ion</a:t>
            </a:r>
            <a:r>
              <a:rPr sz="1500" spc="-45" dirty="0">
                <a:solidFill>
                  <a:srgbClr val="FF0000"/>
                </a:solidFill>
                <a:latin typeface="Trebuchet MS"/>
                <a:cs typeface="Trebuchet MS"/>
              </a:rPr>
              <a:t>s 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FF0000"/>
                </a:solidFill>
                <a:latin typeface="Trebuchet MS"/>
                <a:cs typeface="Trebuchet MS"/>
              </a:rPr>
              <a:t>Databases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100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sz="15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395" dirty="0">
                <a:solidFill>
                  <a:srgbClr val="FF0000"/>
                </a:solidFill>
                <a:latin typeface="Trebuchet MS"/>
                <a:cs typeface="Trebuchet MS"/>
              </a:rPr>
              <a:t>……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28341" y="3436747"/>
            <a:ext cx="154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117085"/>
                </a:solidFill>
                <a:latin typeface="Trebuchet MS"/>
                <a:cs typeface="Trebuchet MS"/>
              </a:rPr>
              <a:t>oce</a:t>
            </a:r>
            <a:r>
              <a:rPr sz="2800" spc="-100" dirty="0">
                <a:solidFill>
                  <a:srgbClr val="117085"/>
                </a:solidFill>
                <a:latin typeface="Trebuchet MS"/>
                <a:cs typeface="Trebuchet MS"/>
              </a:rPr>
              <a:t>ssi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215" dirty="0">
                <a:solidFill>
                  <a:srgbClr val="117085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840593" y="2302690"/>
            <a:ext cx="437515" cy="2927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260"/>
              </a:lnSpc>
            </a:pPr>
            <a:r>
              <a:rPr sz="2800" dirty="0">
                <a:solidFill>
                  <a:srgbClr val="117085"/>
                </a:solidFill>
                <a:latin typeface="Trebuchet MS"/>
                <a:cs typeface="Trebuchet MS"/>
              </a:rPr>
              <a:t>Sof</a:t>
            </a:r>
            <a:r>
              <a:rPr sz="2800" spc="5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5" dirty="0">
                <a:solidFill>
                  <a:srgbClr val="117085"/>
                </a:solidFill>
                <a:latin typeface="Trebuchet MS"/>
                <a:cs typeface="Trebuchet MS"/>
              </a:rPr>
              <a:t>wa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4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117085"/>
                </a:solidFill>
                <a:latin typeface="Trebuchet MS"/>
                <a:cs typeface="Trebuchet MS"/>
              </a:rPr>
              <a:t>d</a:t>
            </a:r>
            <a:r>
              <a:rPr sz="2800" spc="-45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v</a:t>
            </a:r>
            <a:r>
              <a:rPr sz="2800" dirty="0">
                <a:solidFill>
                  <a:srgbClr val="117085"/>
                </a:solidFill>
                <a:latin typeface="Trebuchet MS"/>
                <a:cs typeface="Trebuchet MS"/>
              </a:rPr>
              <a:t>el</a:t>
            </a:r>
            <a:r>
              <a:rPr sz="2800" spc="5" dirty="0">
                <a:solidFill>
                  <a:srgbClr val="117085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117085"/>
                </a:solidFill>
                <a:latin typeface="Trebuchet MS"/>
                <a:cs typeface="Trebuchet MS"/>
              </a:rPr>
              <a:t>pi</a:t>
            </a:r>
            <a:r>
              <a:rPr sz="2800" spc="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dirty="0">
                <a:solidFill>
                  <a:srgbClr val="117085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253221" y="1277874"/>
            <a:ext cx="672465" cy="5440680"/>
          </a:xfrm>
          <a:custGeom>
            <a:avLst/>
            <a:gdLst/>
            <a:ahLst/>
            <a:cxnLst/>
            <a:rect l="l" t="t" r="r" b="b"/>
            <a:pathLst>
              <a:path w="672465" h="5440680">
                <a:moveTo>
                  <a:pt x="672083" y="5440680"/>
                </a:moveTo>
                <a:lnTo>
                  <a:pt x="629940" y="5437451"/>
                </a:lnTo>
                <a:lnTo>
                  <a:pt x="589356" y="5428026"/>
                </a:lnTo>
                <a:lnTo>
                  <a:pt x="550647" y="5412791"/>
                </a:lnTo>
                <a:lnTo>
                  <a:pt x="514128" y="5392136"/>
                </a:lnTo>
                <a:lnTo>
                  <a:pt x="480115" y="5366447"/>
                </a:lnTo>
                <a:lnTo>
                  <a:pt x="448922" y="5336115"/>
                </a:lnTo>
                <a:lnTo>
                  <a:pt x="420866" y="5301526"/>
                </a:lnTo>
                <a:lnTo>
                  <a:pt x="396261" y="5263069"/>
                </a:lnTo>
                <a:lnTo>
                  <a:pt x="375423" y="5221132"/>
                </a:lnTo>
                <a:lnTo>
                  <a:pt x="358666" y="5176104"/>
                </a:lnTo>
                <a:lnTo>
                  <a:pt x="346307" y="5128373"/>
                </a:lnTo>
                <a:lnTo>
                  <a:pt x="338660" y="5078327"/>
                </a:lnTo>
                <a:lnTo>
                  <a:pt x="336042" y="5026355"/>
                </a:lnTo>
                <a:lnTo>
                  <a:pt x="336042" y="3134614"/>
                </a:lnTo>
                <a:lnTo>
                  <a:pt x="333423" y="3082662"/>
                </a:lnTo>
                <a:lnTo>
                  <a:pt x="325776" y="3032632"/>
                </a:lnTo>
                <a:lnTo>
                  <a:pt x="313417" y="2984912"/>
                </a:lnTo>
                <a:lnTo>
                  <a:pt x="296660" y="2939892"/>
                </a:lnTo>
                <a:lnTo>
                  <a:pt x="275822" y="2897961"/>
                </a:lnTo>
                <a:lnTo>
                  <a:pt x="251217" y="2859506"/>
                </a:lnTo>
                <a:lnTo>
                  <a:pt x="223161" y="2824917"/>
                </a:lnTo>
                <a:lnTo>
                  <a:pt x="191968" y="2794583"/>
                </a:lnTo>
                <a:lnTo>
                  <a:pt x="157955" y="2768892"/>
                </a:lnTo>
                <a:lnTo>
                  <a:pt x="121436" y="2748233"/>
                </a:lnTo>
                <a:lnTo>
                  <a:pt x="82727" y="2732996"/>
                </a:lnTo>
                <a:lnTo>
                  <a:pt x="42143" y="2723568"/>
                </a:lnTo>
                <a:lnTo>
                  <a:pt x="0" y="2720340"/>
                </a:lnTo>
                <a:lnTo>
                  <a:pt x="42143" y="2717111"/>
                </a:lnTo>
                <a:lnTo>
                  <a:pt x="82727" y="2707683"/>
                </a:lnTo>
                <a:lnTo>
                  <a:pt x="121436" y="2692446"/>
                </a:lnTo>
                <a:lnTo>
                  <a:pt x="157955" y="2671787"/>
                </a:lnTo>
                <a:lnTo>
                  <a:pt x="191968" y="2646096"/>
                </a:lnTo>
                <a:lnTo>
                  <a:pt x="223161" y="2615762"/>
                </a:lnTo>
                <a:lnTo>
                  <a:pt x="251217" y="2581173"/>
                </a:lnTo>
                <a:lnTo>
                  <a:pt x="275822" y="2542718"/>
                </a:lnTo>
                <a:lnTo>
                  <a:pt x="296660" y="2500787"/>
                </a:lnTo>
                <a:lnTo>
                  <a:pt x="313417" y="2455767"/>
                </a:lnTo>
                <a:lnTo>
                  <a:pt x="325776" y="2408047"/>
                </a:lnTo>
                <a:lnTo>
                  <a:pt x="333423" y="2358017"/>
                </a:lnTo>
                <a:lnTo>
                  <a:pt x="336042" y="2306066"/>
                </a:lnTo>
                <a:lnTo>
                  <a:pt x="336042" y="414274"/>
                </a:lnTo>
                <a:lnTo>
                  <a:pt x="338660" y="362322"/>
                </a:lnTo>
                <a:lnTo>
                  <a:pt x="346307" y="312292"/>
                </a:lnTo>
                <a:lnTo>
                  <a:pt x="358666" y="264572"/>
                </a:lnTo>
                <a:lnTo>
                  <a:pt x="375423" y="219552"/>
                </a:lnTo>
                <a:lnTo>
                  <a:pt x="396261" y="177621"/>
                </a:lnTo>
                <a:lnTo>
                  <a:pt x="420866" y="139166"/>
                </a:lnTo>
                <a:lnTo>
                  <a:pt x="448922" y="104577"/>
                </a:lnTo>
                <a:lnTo>
                  <a:pt x="480115" y="74243"/>
                </a:lnTo>
                <a:lnTo>
                  <a:pt x="514128" y="48552"/>
                </a:lnTo>
                <a:lnTo>
                  <a:pt x="550647" y="27893"/>
                </a:lnTo>
                <a:lnTo>
                  <a:pt x="589356" y="12656"/>
                </a:lnTo>
                <a:lnTo>
                  <a:pt x="629940" y="3228"/>
                </a:lnTo>
                <a:lnTo>
                  <a:pt x="672083" y="0"/>
                </a:lnTo>
              </a:path>
            </a:pathLst>
          </a:custGeom>
          <a:ln w="28956">
            <a:solidFill>
              <a:srgbClr val="172C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715514" y="4630928"/>
            <a:ext cx="1524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-160" dirty="0">
                <a:latin typeface="Trebuchet MS"/>
                <a:cs typeface="Trebuchet MS"/>
              </a:rPr>
              <a:t>ata</a:t>
            </a:r>
            <a:r>
              <a:rPr sz="1800" spc="-65" dirty="0">
                <a:latin typeface="Trebuchet MS"/>
                <a:cs typeface="Trebuchet MS"/>
              </a:rPr>
              <a:t> structu</a:t>
            </a:r>
            <a:r>
              <a:rPr sz="1800" spc="-100" dirty="0">
                <a:latin typeface="Trebuchet MS"/>
                <a:cs typeface="Trebuchet MS"/>
              </a:rPr>
              <a:t>r</a:t>
            </a:r>
            <a:r>
              <a:rPr sz="1800" spc="-65" dirty="0">
                <a:latin typeface="Trebuchet MS"/>
                <a:cs typeface="Trebuchet MS"/>
              </a:rPr>
              <a:t>es  </a:t>
            </a:r>
            <a:r>
              <a:rPr sz="1800" spc="-120" dirty="0">
                <a:latin typeface="Trebuchet MS"/>
                <a:cs typeface="Trebuchet MS"/>
              </a:rPr>
              <a:t>and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Al</a:t>
            </a:r>
            <a:r>
              <a:rPr sz="1800" spc="-65" dirty="0">
                <a:latin typeface="Trebuchet MS"/>
                <a:cs typeface="Trebuchet MS"/>
              </a:rPr>
              <a:t>g</a:t>
            </a:r>
            <a:r>
              <a:rPr sz="1800" spc="-55" dirty="0">
                <a:latin typeface="Trebuchet MS"/>
                <a:cs typeface="Trebuchet MS"/>
              </a:rPr>
              <a:t>orithms  </a:t>
            </a:r>
            <a:r>
              <a:rPr sz="1800" spc="-85" dirty="0">
                <a:latin typeface="Trebuchet MS"/>
                <a:cs typeface="Trebuchet MS"/>
              </a:rPr>
              <a:t>used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95" dirty="0">
                <a:latin typeface="Trebuchet MS"/>
                <a:cs typeface="Trebuchet MS"/>
              </a:rPr>
              <a:t>l</a:t>
            </a:r>
            <a:r>
              <a:rPr sz="1800" spc="-180" dirty="0">
                <a:latin typeface="Trebuchet MS"/>
                <a:cs typeface="Trebuchet MS"/>
              </a:rPr>
              <a:t>v</a:t>
            </a:r>
            <a:r>
              <a:rPr sz="1800" spc="-85" dirty="0">
                <a:latin typeface="Trebuchet MS"/>
                <a:cs typeface="Trebuchet MS"/>
              </a:rPr>
              <a:t>e  </a:t>
            </a:r>
            <a:r>
              <a:rPr sz="1800" spc="-130" dirty="0">
                <a:latin typeface="Trebuchet MS"/>
                <a:cs typeface="Trebuchet MS"/>
              </a:rPr>
              <a:t>cal</a:t>
            </a:r>
            <a:r>
              <a:rPr sz="1800" spc="-140" dirty="0">
                <a:latin typeface="Trebuchet MS"/>
                <a:cs typeface="Trebuchet MS"/>
              </a:rPr>
              <a:t>c</a:t>
            </a:r>
            <a:r>
              <a:rPr sz="1800" spc="-105" dirty="0">
                <a:latin typeface="Trebuchet MS"/>
                <a:cs typeface="Trebuchet MS"/>
              </a:rPr>
              <a:t>ulatio</a:t>
            </a:r>
            <a:r>
              <a:rPr sz="1800" spc="-85" dirty="0">
                <a:latin typeface="Trebuchet MS"/>
                <a:cs typeface="Trebuchet MS"/>
              </a:rPr>
              <a:t>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tasks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4432" y="2339339"/>
            <a:ext cx="1487423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1689" y="3872562"/>
            <a:ext cx="2307170" cy="28878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370" dirty="0"/>
              <a:t>W</a:t>
            </a:r>
            <a:r>
              <a:rPr spc="285" dirty="0"/>
              <a:t>H</a:t>
            </a:r>
            <a:r>
              <a:rPr spc="80" dirty="0"/>
              <a:t>Y</a:t>
            </a:r>
            <a:r>
              <a:rPr spc="-60" dirty="0"/>
              <a:t> </a:t>
            </a:r>
            <a:r>
              <a:rPr spc="-5" dirty="0"/>
              <a:t>S</a:t>
            </a:r>
            <a:r>
              <a:rPr dirty="0"/>
              <a:t>T</a:t>
            </a:r>
            <a:r>
              <a:rPr spc="145" dirty="0"/>
              <a:t>U</a:t>
            </a:r>
            <a:r>
              <a:rPr spc="80" dirty="0"/>
              <a:t>DY</a:t>
            </a:r>
            <a:r>
              <a:rPr spc="-270" dirty="0"/>
              <a:t> </a:t>
            </a:r>
            <a:r>
              <a:rPr spc="100" dirty="0"/>
              <a:t>ALGORI</a:t>
            </a:r>
            <a:r>
              <a:rPr spc="114" dirty="0"/>
              <a:t>T</a:t>
            </a:r>
            <a:r>
              <a:rPr spc="95" dirty="0"/>
              <a:t>HMS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22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85" dirty="0"/>
              <a:t>Internet</a:t>
            </a: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Web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search,</a:t>
            </a:r>
            <a:r>
              <a:rPr sz="16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packet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routing,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distributed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file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sharing,</a:t>
            </a:r>
            <a:r>
              <a:rPr sz="16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45" dirty="0">
                <a:solidFill>
                  <a:srgbClr val="3C3C3C"/>
                </a:solidFill>
                <a:latin typeface="Trebuchet MS"/>
                <a:cs typeface="Trebuchet MS"/>
              </a:rPr>
              <a:t>...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60" dirty="0"/>
              <a:t>Automation</a:t>
            </a:r>
          </a:p>
          <a:p>
            <a:pPr marL="641985" lvl="1" indent="-305435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Chain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9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ce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s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lat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65" dirty="0"/>
              <a:t>Biology</a:t>
            </a:r>
          </a:p>
          <a:p>
            <a:pPr marL="698500" lvl="1" indent="-361315">
              <a:lnSpc>
                <a:spcPct val="100000"/>
              </a:lnSpc>
              <a:spcBef>
                <a:spcPts val="99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97865" algn="l"/>
                <a:tab pos="698500" algn="l"/>
              </a:tabLst>
            </a:pP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Hu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ge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70" dirty="0">
                <a:solidFill>
                  <a:srgbClr val="3C3C3C"/>
                </a:solidFill>
                <a:latin typeface="Trebuchet MS"/>
                <a:cs typeface="Trebuchet MS"/>
              </a:rPr>
              <a:t>ject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tein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1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ldi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g,</a:t>
            </a:r>
            <a:r>
              <a:rPr sz="16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19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40" dirty="0"/>
              <a:t>Computers</a:t>
            </a:r>
          </a:p>
          <a:p>
            <a:pPr marL="698500" lvl="1" indent="-361315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97865" algn="l"/>
                <a:tab pos="698500" algn="l"/>
              </a:tabLst>
            </a:pP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Circuit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layout,</a:t>
            </a:r>
            <a:r>
              <a:rPr sz="1600" spc="-1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databases,</a:t>
            </a:r>
            <a:r>
              <a:rPr sz="16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caching,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networking,</a:t>
            </a:r>
            <a:endParaRPr sz="160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</a:pPr>
            <a:r>
              <a:rPr sz="1600" spc="-35" dirty="0"/>
              <a:t>c</a:t>
            </a:r>
            <a:r>
              <a:rPr sz="1600" spc="-50" dirty="0"/>
              <a:t>o</a:t>
            </a:r>
            <a:r>
              <a:rPr sz="1600" spc="-100" dirty="0"/>
              <a:t>m</a:t>
            </a:r>
            <a:r>
              <a:rPr sz="1600" spc="-95" dirty="0"/>
              <a:t>p</a:t>
            </a:r>
            <a:r>
              <a:rPr sz="1600" spc="-110" dirty="0"/>
              <a:t>ilers</a:t>
            </a:r>
            <a:r>
              <a:rPr sz="1600" spc="-100" dirty="0"/>
              <a:t>,</a:t>
            </a:r>
            <a:r>
              <a:rPr sz="1600" spc="-185" dirty="0"/>
              <a:t> </a:t>
            </a:r>
            <a:r>
              <a:rPr sz="1600" spc="420" dirty="0"/>
              <a:t>…</a:t>
            </a:r>
            <a:endParaRPr sz="1600"/>
          </a:p>
          <a:p>
            <a:pPr marL="318770" indent="-30670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pc="-40" dirty="0"/>
              <a:t>Computer</a:t>
            </a:r>
            <a:r>
              <a:rPr spc="-70" dirty="0"/>
              <a:t> </a:t>
            </a:r>
            <a:r>
              <a:rPr spc="-100" dirty="0"/>
              <a:t>graphics</a:t>
            </a:r>
          </a:p>
          <a:p>
            <a:pPr marL="698500" lvl="1" indent="-361315">
              <a:lnSpc>
                <a:spcPct val="100000"/>
              </a:lnSpc>
              <a:spcBef>
                <a:spcPts val="99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97865" algn="l"/>
                <a:tab pos="698500" algn="l"/>
              </a:tabLst>
            </a:pP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Movies,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video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games,</a:t>
            </a:r>
            <a:r>
              <a:rPr sz="16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virtual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reality,</a:t>
            </a:r>
            <a:r>
              <a:rPr sz="1600" spc="-1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5656" y="1179410"/>
            <a:ext cx="4831715" cy="313563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22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Security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Cell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es,</a:t>
            </a:r>
            <a:r>
              <a:rPr sz="16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mm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ach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s,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Multimedia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Cell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es,</a:t>
            </a:r>
            <a:r>
              <a:rPr sz="16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mm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ach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s,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cial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Net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orks</a:t>
            </a:r>
            <a:endParaRPr sz="1800">
              <a:latin typeface="Trebuchet MS"/>
              <a:cs typeface="Trebuchet MS"/>
            </a:endParaRPr>
          </a:p>
          <a:p>
            <a:pPr marL="698500" lvl="1" indent="-361315">
              <a:lnSpc>
                <a:spcPct val="100000"/>
              </a:lnSpc>
              <a:spcBef>
                <a:spcPts val="99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97865" algn="l"/>
                <a:tab pos="698500" algn="l"/>
              </a:tabLst>
            </a:pP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Recommendations,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news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feeds,</a:t>
            </a:r>
            <a:r>
              <a:rPr sz="16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advertisements,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19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Physics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22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dy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lati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cle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lli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lati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420" dirty="0">
                <a:solidFill>
                  <a:srgbClr val="3C3C3C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4" y="4454652"/>
            <a:ext cx="2084832" cy="1071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905954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195" dirty="0">
                <a:solidFill>
                  <a:srgbClr val="1A315F"/>
                </a:solidFill>
              </a:rPr>
              <a:t>COMPLE</a:t>
            </a:r>
            <a:r>
              <a:rPr sz="3600" spc="170" dirty="0">
                <a:solidFill>
                  <a:srgbClr val="1A315F"/>
                </a:solidFill>
              </a:rPr>
              <a:t>X</a:t>
            </a:r>
            <a:r>
              <a:rPr sz="3600" spc="30" dirty="0">
                <a:solidFill>
                  <a:srgbClr val="1A315F"/>
                </a:solidFill>
              </a:rPr>
              <a:t>ITY</a:t>
            </a:r>
            <a:r>
              <a:rPr sz="3600" spc="-430" dirty="0">
                <a:solidFill>
                  <a:srgbClr val="1A315F"/>
                </a:solidFill>
              </a:rPr>
              <a:t> </a:t>
            </a:r>
            <a:r>
              <a:rPr sz="3600" spc="425" dirty="0">
                <a:solidFill>
                  <a:srgbClr val="1A315F"/>
                </a:solidFill>
              </a:rPr>
              <a:t>AND</a:t>
            </a:r>
            <a:r>
              <a:rPr sz="3600" spc="-445" dirty="0">
                <a:solidFill>
                  <a:srgbClr val="1A315F"/>
                </a:solidFill>
              </a:rPr>
              <a:t> </a:t>
            </a:r>
            <a:r>
              <a:rPr sz="3600" spc="130" dirty="0">
                <a:solidFill>
                  <a:srgbClr val="1A315F"/>
                </a:solidFill>
              </a:rPr>
              <a:t>ASY</a:t>
            </a:r>
            <a:r>
              <a:rPr sz="3600" spc="155" dirty="0">
                <a:solidFill>
                  <a:srgbClr val="1A315F"/>
                </a:solidFill>
              </a:rPr>
              <a:t>M</a:t>
            </a:r>
            <a:r>
              <a:rPr sz="3600" spc="-175" dirty="0">
                <a:solidFill>
                  <a:srgbClr val="1A315F"/>
                </a:solidFill>
              </a:rPr>
              <a:t>P</a:t>
            </a:r>
            <a:r>
              <a:rPr sz="3600" spc="-150" dirty="0">
                <a:solidFill>
                  <a:srgbClr val="1A315F"/>
                </a:solidFill>
              </a:rPr>
              <a:t>T</a:t>
            </a:r>
            <a:r>
              <a:rPr sz="3600" spc="305" dirty="0">
                <a:solidFill>
                  <a:srgbClr val="1A315F"/>
                </a:solidFill>
              </a:rPr>
              <a:t>O</a:t>
            </a:r>
            <a:r>
              <a:rPr sz="3600" spc="125" dirty="0">
                <a:solidFill>
                  <a:srgbClr val="1A315F"/>
                </a:solidFill>
              </a:rPr>
              <a:t>TIC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509" dirty="0">
                <a:solidFill>
                  <a:srgbClr val="1A315F"/>
                </a:solidFill>
              </a:rPr>
              <a:t>N</a:t>
            </a:r>
            <a:r>
              <a:rPr sz="3600" spc="305" dirty="0">
                <a:solidFill>
                  <a:srgbClr val="1A315F"/>
                </a:solidFill>
              </a:rPr>
              <a:t>O</a:t>
            </a:r>
            <a:r>
              <a:rPr sz="3600" spc="-285" dirty="0">
                <a:solidFill>
                  <a:srgbClr val="1A315F"/>
                </a:solidFill>
              </a:rPr>
              <a:t>T</a:t>
            </a:r>
            <a:r>
              <a:rPr sz="3600" spc="-85" dirty="0">
                <a:solidFill>
                  <a:srgbClr val="1A315F"/>
                </a:solidFill>
              </a:rPr>
              <a:t>A</a:t>
            </a:r>
            <a:r>
              <a:rPr sz="3600" spc="254" dirty="0">
                <a:solidFill>
                  <a:srgbClr val="1A315F"/>
                </a:solidFill>
              </a:rPr>
              <a:t>TION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40" dirty="0">
                <a:solidFill>
                  <a:srgbClr val="FFFFFF"/>
                </a:solidFill>
                <a:latin typeface="Trebuchet MS"/>
                <a:cs typeface="Trebuchet MS"/>
              </a:rPr>
              <a:t>RAM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098" y="3625977"/>
            <a:ext cx="52800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oops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ub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outin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not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nside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red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ple 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operations.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Instead,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they are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composition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many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single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step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oper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tions.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" y="4985766"/>
            <a:ext cx="5188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Each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ac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ess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ta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exact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one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time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ste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800" spc="-235" dirty="0">
                <a:solidFill>
                  <a:srgbClr val="3C3C3C"/>
                </a:solidFill>
                <a:latin typeface="Trebuchet MS"/>
                <a:cs typeface="Trebuchet MS"/>
              </a:rPr>
              <a:t>. 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Fu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uch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mem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5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need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800" spc="100" dirty="0">
                <a:solidFill>
                  <a:srgbClr val="3C3C3C"/>
                </a:solidFill>
                <a:latin typeface="Trebuchet MS"/>
                <a:cs typeface="Trebuchet MS"/>
              </a:rPr>
              <a:t>RAM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m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el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ta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noti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wheth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ite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in 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ca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he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isk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493" y="1254379"/>
            <a:ext cx="5273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30" dirty="0">
                <a:solidFill>
                  <a:srgbClr val="117085"/>
                </a:solidFill>
                <a:latin typeface="Trebuchet MS"/>
                <a:cs typeface="Trebuchet MS"/>
              </a:rPr>
              <a:t>h</a:t>
            </a:r>
            <a:r>
              <a:rPr sz="2800" spc="-19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155" dirty="0">
                <a:solidFill>
                  <a:srgbClr val="117085"/>
                </a:solidFill>
                <a:latin typeface="Trebuchet MS"/>
                <a:cs typeface="Trebuchet MS"/>
              </a:rPr>
              <a:t>RAM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solidFill>
                  <a:srgbClr val="117085"/>
                </a:solidFill>
                <a:latin typeface="Trebuchet MS"/>
                <a:cs typeface="Trebuchet MS"/>
              </a:rPr>
              <a:t>(Rando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m</a:t>
            </a:r>
            <a:r>
              <a:rPr sz="2800" spc="-33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Access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117085"/>
                </a:solidFill>
                <a:latin typeface="Trebuchet MS"/>
                <a:cs typeface="Trebuchet MS"/>
              </a:rPr>
              <a:t>machi</a:t>
            </a:r>
            <a:r>
              <a:rPr sz="2800" spc="-17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30" dirty="0">
                <a:solidFill>
                  <a:srgbClr val="117085"/>
                </a:solidFill>
                <a:latin typeface="Trebuchet MS"/>
                <a:cs typeface="Trebuchet MS"/>
              </a:rPr>
              <a:t>e)  </a:t>
            </a: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m</a:t>
            </a:r>
            <a:r>
              <a:rPr sz="2800" spc="-50" dirty="0">
                <a:solidFill>
                  <a:srgbClr val="117085"/>
                </a:solidFill>
                <a:latin typeface="Trebuchet MS"/>
                <a:cs typeface="Trebuchet MS"/>
              </a:rPr>
              <a:t>o</a:t>
            </a:r>
            <a:r>
              <a:rPr sz="2800" spc="-180" dirty="0">
                <a:solidFill>
                  <a:srgbClr val="117085"/>
                </a:solidFill>
                <a:latin typeface="Trebuchet MS"/>
                <a:cs typeface="Trebuchet MS"/>
              </a:rPr>
              <a:t>del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of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co</a:t>
            </a: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m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u</a:t>
            </a: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tation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2519" y="5069585"/>
            <a:ext cx="4417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Trebuchet MS"/>
                <a:cs typeface="Trebuchet MS"/>
              </a:rPr>
              <a:t>Machine-independent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algorithm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design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depends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upon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hypothetical </a:t>
            </a:r>
            <a:r>
              <a:rPr sz="1800" spc="-75" dirty="0">
                <a:latin typeface="Trebuchet MS"/>
                <a:cs typeface="Trebuchet MS"/>
              </a:rPr>
              <a:t>computer </a:t>
            </a:r>
            <a:r>
              <a:rPr sz="1800" spc="-130" dirty="0">
                <a:latin typeface="Trebuchet MS"/>
                <a:cs typeface="Trebuchet MS"/>
              </a:rPr>
              <a:t>called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Random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Ac</a:t>
            </a:r>
            <a:r>
              <a:rPr sz="1800" spc="-20" dirty="0">
                <a:latin typeface="Trebuchet MS"/>
                <a:cs typeface="Trebuchet MS"/>
              </a:rPr>
              <a:t>c</a:t>
            </a:r>
            <a:r>
              <a:rPr sz="1800" spc="-65" dirty="0">
                <a:latin typeface="Trebuchet MS"/>
                <a:cs typeface="Trebuchet MS"/>
              </a:rPr>
              <a:t>ess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Machine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RAM.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Under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thi</a:t>
            </a:r>
            <a:r>
              <a:rPr sz="1800" spc="-30" dirty="0">
                <a:latin typeface="Trebuchet MS"/>
                <a:cs typeface="Trebuchet MS"/>
              </a:rPr>
              <a:t>s  </a:t>
            </a:r>
            <a:r>
              <a:rPr sz="1800" spc="-50" dirty="0">
                <a:latin typeface="Trebuchet MS"/>
                <a:cs typeface="Trebuchet MS"/>
              </a:rPr>
              <a:t>m</a:t>
            </a:r>
            <a:r>
              <a:rPr sz="1800" spc="-30" dirty="0">
                <a:latin typeface="Trebuchet MS"/>
                <a:cs typeface="Trebuchet MS"/>
              </a:rPr>
              <a:t>o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30" dirty="0">
                <a:latin typeface="Trebuchet MS"/>
                <a:cs typeface="Trebuchet MS"/>
              </a:rPr>
              <a:t>el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130" dirty="0">
                <a:latin typeface="Trebuchet MS"/>
                <a:cs typeface="Trebuchet MS"/>
              </a:rPr>
              <a:t>mputat</a:t>
            </a:r>
            <a:r>
              <a:rPr sz="1800" spc="-65" dirty="0">
                <a:latin typeface="Trebuchet MS"/>
                <a:cs typeface="Trebuchet MS"/>
              </a:rPr>
              <a:t>i</a:t>
            </a:r>
            <a:r>
              <a:rPr sz="1800" spc="-110" dirty="0">
                <a:latin typeface="Trebuchet MS"/>
                <a:cs typeface="Trebuchet MS"/>
              </a:rPr>
              <a:t>on,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150" dirty="0">
                <a:latin typeface="Trebuchet MS"/>
                <a:cs typeface="Trebuchet MS"/>
              </a:rPr>
              <a:t>nf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-80" dirty="0">
                <a:latin typeface="Trebuchet MS"/>
                <a:cs typeface="Trebuchet MS"/>
              </a:rPr>
              <a:t>onted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with 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com</a:t>
            </a:r>
            <a:r>
              <a:rPr sz="1800" spc="-85" dirty="0">
                <a:latin typeface="Trebuchet MS"/>
                <a:cs typeface="Trebuchet MS"/>
              </a:rPr>
              <a:t>puter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whe</a:t>
            </a:r>
            <a:r>
              <a:rPr sz="1800" spc="-90" dirty="0">
                <a:latin typeface="Trebuchet MS"/>
                <a:cs typeface="Trebuchet MS"/>
              </a:rPr>
              <a:t>r</a:t>
            </a:r>
            <a:r>
              <a:rPr sz="1800" spc="-195" dirty="0">
                <a:latin typeface="Trebuchet MS"/>
                <a:cs typeface="Trebuchet MS"/>
              </a:rPr>
              <a:t>e: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6352" y="3866134"/>
            <a:ext cx="1993264" cy="212090"/>
          </a:xfrm>
          <a:custGeom>
            <a:avLst/>
            <a:gdLst/>
            <a:ahLst/>
            <a:cxnLst/>
            <a:rect l="l" t="t" r="r" b="b"/>
            <a:pathLst>
              <a:path w="1993265" h="212089">
                <a:moveTo>
                  <a:pt x="1925701" y="0"/>
                </a:moveTo>
                <a:lnTo>
                  <a:pt x="1922652" y="8509"/>
                </a:lnTo>
                <a:lnTo>
                  <a:pt x="1934938" y="13819"/>
                </a:lnTo>
                <a:lnTo>
                  <a:pt x="1945497" y="21177"/>
                </a:lnTo>
                <a:lnTo>
                  <a:pt x="1966888" y="55322"/>
                </a:lnTo>
                <a:lnTo>
                  <a:pt x="1973961" y="104775"/>
                </a:lnTo>
                <a:lnTo>
                  <a:pt x="1973175" y="123444"/>
                </a:lnTo>
                <a:lnTo>
                  <a:pt x="1961388" y="169164"/>
                </a:lnTo>
                <a:lnTo>
                  <a:pt x="1935081" y="197739"/>
                </a:lnTo>
                <a:lnTo>
                  <a:pt x="1923033" y="203073"/>
                </a:lnTo>
                <a:lnTo>
                  <a:pt x="1925701" y="211709"/>
                </a:lnTo>
                <a:lnTo>
                  <a:pt x="1966170" y="187652"/>
                </a:lnTo>
                <a:lnTo>
                  <a:pt x="1988899" y="143271"/>
                </a:lnTo>
                <a:lnTo>
                  <a:pt x="1993265" y="105918"/>
                </a:lnTo>
                <a:lnTo>
                  <a:pt x="1992169" y="86465"/>
                </a:lnTo>
                <a:lnTo>
                  <a:pt x="1975739" y="37084"/>
                </a:lnTo>
                <a:lnTo>
                  <a:pt x="1941056" y="5526"/>
                </a:lnTo>
                <a:lnTo>
                  <a:pt x="1925701" y="0"/>
                </a:lnTo>
                <a:close/>
              </a:path>
              <a:path w="1993265" h="212089">
                <a:moveTo>
                  <a:pt x="67564" y="0"/>
                </a:moveTo>
                <a:lnTo>
                  <a:pt x="27219" y="24056"/>
                </a:lnTo>
                <a:lnTo>
                  <a:pt x="4381" y="68500"/>
                </a:lnTo>
                <a:lnTo>
                  <a:pt x="0" y="105918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4" y="211709"/>
                </a:lnTo>
                <a:lnTo>
                  <a:pt x="70230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34810" y="3749039"/>
            <a:ext cx="2324100" cy="6680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ambria Math"/>
                <a:cs typeface="Cambria Math"/>
              </a:rPr>
              <a:t>𝑓𝑜𝑟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0;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800" spc="15" dirty="0">
                <a:latin typeface="Cambria Math"/>
                <a:cs typeface="Cambria Math"/>
              </a:rPr>
              <a:t>;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  <a:p>
            <a:pPr marL="112331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96940" y="3771900"/>
            <a:ext cx="314325" cy="757555"/>
          </a:xfrm>
          <a:custGeom>
            <a:avLst/>
            <a:gdLst/>
            <a:ahLst/>
            <a:cxnLst/>
            <a:rect l="l" t="t" r="r" b="b"/>
            <a:pathLst>
              <a:path w="314325" h="757554">
                <a:moveTo>
                  <a:pt x="313944" y="757427"/>
                </a:moveTo>
                <a:lnTo>
                  <a:pt x="264310" y="752091"/>
                </a:lnTo>
                <a:lnTo>
                  <a:pt x="221217" y="737233"/>
                </a:lnTo>
                <a:lnTo>
                  <a:pt x="187244" y="714579"/>
                </a:lnTo>
                <a:lnTo>
                  <a:pt x="156972" y="652780"/>
                </a:lnTo>
                <a:lnTo>
                  <a:pt x="156972" y="483362"/>
                </a:lnTo>
                <a:lnTo>
                  <a:pt x="148974" y="450289"/>
                </a:lnTo>
                <a:lnTo>
                  <a:pt x="126699" y="421562"/>
                </a:lnTo>
                <a:lnTo>
                  <a:pt x="92726" y="398908"/>
                </a:lnTo>
                <a:lnTo>
                  <a:pt x="49633" y="384050"/>
                </a:lnTo>
                <a:lnTo>
                  <a:pt x="0" y="378713"/>
                </a:lnTo>
                <a:lnTo>
                  <a:pt x="49633" y="373377"/>
                </a:lnTo>
                <a:lnTo>
                  <a:pt x="92726" y="358519"/>
                </a:lnTo>
                <a:lnTo>
                  <a:pt x="126699" y="335865"/>
                </a:lnTo>
                <a:lnTo>
                  <a:pt x="148974" y="307138"/>
                </a:lnTo>
                <a:lnTo>
                  <a:pt x="156972" y="274066"/>
                </a:lnTo>
                <a:lnTo>
                  <a:pt x="156972" y="104648"/>
                </a:lnTo>
                <a:lnTo>
                  <a:pt x="164969" y="71575"/>
                </a:lnTo>
                <a:lnTo>
                  <a:pt x="187244" y="42848"/>
                </a:lnTo>
                <a:lnTo>
                  <a:pt x="221217" y="20194"/>
                </a:lnTo>
                <a:lnTo>
                  <a:pt x="264310" y="5336"/>
                </a:lnTo>
                <a:lnTo>
                  <a:pt x="313944" y="0"/>
                </a:lnTo>
              </a:path>
            </a:pathLst>
          </a:custGeom>
          <a:ln w="12192">
            <a:solidFill>
              <a:srgbClr val="172C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6788" y="3977767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52515" y="3578352"/>
            <a:ext cx="3057525" cy="1138555"/>
          </a:xfrm>
          <a:custGeom>
            <a:avLst/>
            <a:gdLst/>
            <a:ahLst/>
            <a:cxnLst/>
            <a:rect l="l" t="t" r="r" b="b"/>
            <a:pathLst>
              <a:path w="3057525" h="1138554">
                <a:moveTo>
                  <a:pt x="0" y="115316"/>
                </a:moveTo>
                <a:lnTo>
                  <a:pt x="9052" y="70401"/>
                </a:lnTo>
                <a:lnTo>
                  <a:pt x="33750" y="33750"/>
                </a:lnTo>
                <a:lnTo>
                  <a:pt x="70401" y="9052"/>
                </a:lnTo>
                <a:lnTo>
                  <a:pt x="115316" y="0"/>
                </a:lnTo>
                <a:lnTo>
                  <a:pt x="2941828" y="0"/>
                </a:lnTo>
                <a:lnTo>
                  <a:pt x="2986742" y="9052"/>
                </a:lnTo>
                <a:lnTo>
                  <a:pt x="3023393" y="33750"/>
                </a:lnTo>
                <a:lnTo>
                  <a:pt x="3048091" y="70401"/>
                </a:lnTo>
                <a:lnTo>
                  <a:pt x="3057143" y="115316"/>
                </a:lnTo>
                <a:lnTo>
                  <a:pt x="3057143" y="1023112"/>
                </a:lnTo>
                <a:lnTo>
                  <a:pt x="3048091" y="1068026"/>
                </a:lnTo>
                <a:lnTo>
                  <a:pt x="3023393" y="1104677"/>
                </a:lnTo>
                <a:lnTo>
                  <a:pt x="2986742" y="1129375"/>
                </a:lnTo>
                <a:lnTo>
                  <a:pt x="2941828" y="1138428"/>
                </a:lnTo>
                <a:lnTo>
                  <a:pt x="115316" y="1138428"/>
                </a:lnTo>
                <a:lnTo>
                  <a:pt x="70401" y="1129375"/>
                </a:lnTo>
                <a:lnTo>
                  <a:pt x="33750" y="1104677"/>
                </a:lnTo>
                <a:lnTo>
                  <a:pt x="9052" y="1068026"/>
                </a:lnTo>
                <a:lnTo>
                  <a:pt x="0" y="1023112"/>
                </a:lnTo>
                <a:lnTo>
                  <a:pt x="0" y="115316"/>
                </a:lnTo>
                <a:close/>
              </a:path>
            </a:pathLst>
          </a:custGeom>
          <a:ln w="6095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3035" y="2249423"/>
            <a:ext cx="300355" cy="929640"/>
          </a:xfrm>
          <a:custGeom>
            <a:avLst/>
            <a:gdLst/>
            <a:ahLst/>
            <a:cxnLst/>
            <a:rect l="l" t="t" r="r" b="b"/>
            <a:pathLst>
              <a:path w="300354" h="929639">
                <a:moveTo>
                  <a:pt x="300227" y="929639"/>
                </a:moveTo>
                <a:lnTo>
                  <a:pt x="252770" y="922944"/>
                </a:lnTo>
                <a:lnTo>
                  <a:pt x="211561" y="904300"/>
                </a:lnTo>
                <a:lnTo>
                  <a:pt x="179069" y="875873"/>
                </a:lnTo>
                <a:lnTo>
                  <a:pt x="157764" y="839825"/>
                </a:lnTo>
                <a:lnTo>
                  <a:pt x="150113" y="798322"/>
                </a:lnTo>
                <a:lnTo>
                  <a:pt x="150113" y="596138"/>
                </a:lnTo>
                <a:lnTo>
                  <a:pt x="142463" y="554634"/>
                </a:lnTo>
                <a:lnTo>
                  <a:pt x="121158" y="518586"/>
                </a:lnTo>
                <a:lnTo>
                  <a:pt x="88666" y="490159"/>
                </a:lnTo>
                <a:lnTo>
                  <a:pt x="47457" y="471515"/>
                </a:lnTo>
                <a:lnTo>
                  <a:pt x="0" y="464820"/>
                </a:lnTo>
                <a:lnTo>
                  <a:pt x="47457" y="458124"/>
                </a:lnTo>
                <a:lnTo>
                  <a:pt x="88666" y="439480"/>
                </a:lnTo>
                <a:lnTo>
                  <a:pt x="121158" y="411053"/>
                </a:lnTo>
                <a:lnTo>
                  <a:pt x="142463" y="375005"/>
                </a:lnTo>
                <a:lnTo>
                  <a:pt x="150113" y="333501"/>
                </a:lnTo>
                <a:lnTo>
                  <a:pt x="150113" y="131317"/>
                </a:lnTo>
                <a:lnTo>
                  <a:pt x="157764" y="89814"/>
                </a:lnTo>
                <a:lnTo>
                  <a:pt x="179069" y="53766"/>
                </a:lnTo>
                <a:lnTo>
                  <a:pt x="211561" y="25339"/>
                </a:lnTo>
                <a:lnTo>
                  <a:pt x="252770" y="6695"/>
                </a:lnTo>
                <a:lnTo>
                  <a:pt x="300227" y="0"/>
                </a:lnTo>
              </a:path>
            </a:pathLst>
          </a:custGeom>
          <a:ln w="12191">
            <a:solidFill>
              <a:srgbClr val="172C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3098" y="2546045"/>
            <a:ext cx="574611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ts val="2140"/>
              </a:lnSpc>
              <a:spcBef>
                <a:spcPts val="10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  <a:tab pos="5605780" algn="l"/>
              </a:tabLst>
            </a:pPr>
            <a:r>
              <a:rPr sz="2700" spc="-165" baseline="1543" dirty="0">
                <a:solidFill>
                  <a:srgbClr val="3C3C3C"/>
                </a:solidFill>
                <a:latin typeface="Trebuchet MS"/>
                <a:cs typeface="Trebuchet MS"/>
              </a:rPr>
              <a:t>Each</a:t>
            </a:r>
            <a:r>
              <a:rPr sz="2700" spc="-82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35" baseline="1543" dirty="0">
                <a:solidFill>
                  <a:srgbClr val="3C3C3C"/>
                </a:solidFill>
                <a:latin typeface="Trebuchet MS"/>
                <a:cs typeface="Trebuchet MS"/>
              </a:rPr>
              <a:t>sim</a:t>
            </a:r>
            <a:r>
              <a:rPr sz="2700" spc="-179" baseline="1543" dirty="0">
                <a:solidFill>
                  <a:srgbClr val="3C3C3C"/>
                </a:solidFill>
                <a:latin typeface="Trebuchet MS"/>
                <a:cs typeface="Trebuchet MS"/>
              </a:rPr>
              <a:t>ple</a:t>
            </a:r>
            <a:r>
              <a:rPr sz="2700" spc="-82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12" baseline="1543" dirty="0">
                <a:solidFill>
                  <a:srgbClr val="3C3C3C"/>
                </a:solidFill>
                <a:latin typeface="Trebuchet MS"/>
                <a:cs typeface="Trebuchet MS"/>
              </a:rPr>
              <a:t>oper</a:t>
            </a:r>
            <a:r>
              <a:rPr sz="2700" spc="-127" baseline="1543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700" spc="-112" baseline="1543" dirty="0">
                <a:solidFill>
                  <a:srgbClr val="3C3C3C"/>
                </a:solidFill>
                <a:latin typeface="Trebuchet MS"/>
                <a:cs typeface="Trebuchet MS"/>
              </a:rPr>
              <a:t>tion</a:t>
            </a:r>
            <a:r>
              <a:rPr sz="2700" spc="-9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35" baseline="1543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2700" spc="-120" baseline="1543" dirty="0">
                <a:solidFill>
                  <a:srgbClr val="3C3C3C"/>
                </a:solidFill>
                <a:latin typeface="Trebuchet MS"/>
                <a:cs typeface="Trebuchet MS"/>
              </a:rPr>
              <a:t>+,</a:t>
            </a:r>
            <a:r>
              <a:rPr sz="2700" spc="-30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35" baseline="1543" dirty="0">
                <a:solidFill>
                  <a:srgbClr val="3C3C3C"/>
                </a:solidFill>
                <a:latin typeface="Trebuchet MS"/>
                <a:cs typeface="Trebuchet MS"/>
              </a:rPr>
              <a:t>*,</a:t>
            </a:r>
            <a:r>
              <a:rPr sz="2700" spc="-33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359" baseline="1543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2700" spc="-405" baseline="1543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2700" spc="-33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165" baseline="1543" dirty="0">
                <a:solidFill>
                  <a:srgbClr val="3C3C3C"/>
                </a:solidFill>
                <a:latin typeface="Trebuchet MS"/>
                <a:cs typeface="Trebuchet MS"/>
              </a:rPr>
              <a:t>=</a:t>
            </a:r>
            <a:r>
              <a:rPr sz="2700" spc="-405" baseline="1543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2700" spc="-33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225" baseline="1543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700" spc="-277" baseline="1543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700" spc="-405" baseline="1543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2700" spc="-33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57" baseline="1543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2700" spc="-202" baseline="1543" dirty="0">
                <a:solidFill>
                  <a:srgbClr val="3C3C3C"/>
                </a:solidFill>
                <a:latin typeface="Trebuchet MS"/>
                <a:cs typeface="Trebuchet MS"/>
              </a:rPr>
              <a:t>all)</a:t>
            </a:r>
            <a:r>
              <a:rPr sz="2700" spc="-67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65" baseline="1543" dirty="0">
                <a:solidFill>
                  <a:srgbClr val="3C3C3C"/>
                </a:solidFill>
                <a:latin typeface="Trebuchet MS"/>
                <a:cs typeface="Trebuchet MS"/>
              </a:rPr>
              <a:t>ta</a:t>
            </a:r>
            <a:r>
              <a:rPr sz="2700" spc="-262" baseline="1543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2700" spc="-120" baseline="1543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2700" spc="-89" baseline="1543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700" spc="-179" baseline="1543" dirty="0">
                <a:solidFill>
                  <a:srgbClr val="3C3C3C"/>
                </a:solidFill>
                <a:latin typeface="Trebuchet MS"/>
                <a:cs typeface="Trebuchet MS"/>
              </a:rPr>
              <a:t>exact</a:t>
            </a:r>
            <a:r>
              <a:rPr sz="2700" spc="-127" baseline="1543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700" spc="-150" baseline="1543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2700" baseline="1543" dirty="0">
                <a:solidFill>
                  <a:srgbClr val="3C3C3C"/>
                </a:solidFill>
                <a:latin typeface="Trebuchet MS"/>
                <a:cs typeface="Trebuchet MS"/>
              </a:rPr>
              <a:t>	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318770">
              <a:lnSpc>
                <a:spcPts val="2140"/>
              </a:lnSpc>
            </a:pP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one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time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ste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67652" y="2905125"/>
            <a:ext cx="1080770" cy="212090"/>
          </a:xfrm>
          <a:custGeom>
            <a:avLst/>
            <a:gdLst/>
            <a:ahLst/>
            <a:cxnLst/>
            <a:rect l="l" t="t" r="r" b="b"/>
            <a:pathLst>
              <a:path w="1080770" h="212089">
                <a:moveTo>
                  <a:pt x="1012825" y="0"/>
                </a:moveTo>
                <a:lnTo>
                  <a:pt x="1009776" y="8636"/>
                </a:lnTo>
                <a:lnTo>
                  <a:pt x="1022062" y="13946"/>
                </a:lnTo>
                <a:lnTo>
                  <a:pt x="1032621" y="21304"/>
                </a:lnTo>
                <a:lnTo>
                  <a:pt x="1054012" y="55429"/>
                </a:lnTo>
                <a:lnTo>
                  <a:pt x="1061084" y="104775"/>
                </a:lnTo>
                <a:lnTo>
                  <a:pt x="1060299" y="123444"/>
                </a:lnTo>
                <a:lnTo>
                  <a:pt x="1048512" y="169163"/>
                </a:lnTo>
                <a:lnTo>
                  <a:pt x="1022205" y="197792"/>
                </a:lnTo>
                <a:lnTo>
                  <a:pt x="1010157" y="203200"/>
                </a:lnTo>
                <a:lnTo>
                  <a:pt x="1012825" y="211709"/>
                </a:lnTo>
                <a:lnTo>
                  <a:pt x="1053294" y="187705"/>
                </a:lnTo>
                <a:lnTo>
                  <a:pt x="1076023" y="143335"/>
                </a:lnTo>
                <a:lnTo>
                  <a:pt x="1080389" y="105917"/>
                </a:lnTo>
                <a:lnTo>
                  <a:pt x="1079293" y="86536"/>
                </a:lnTo>
                <a:lnTo>
                  <a:pt x="1062863" y="37084"/>
                </a:lnTo>
                <a:lnTo>
                  <a:pt x="1028162" y="5544"/>
                </a:lnTo>
                <a:lnTo>
                  <a:pt x="1012825" y="0"/>
                </a:lnTo>
                <a:close/>
              </a:path>
              <a:path w="1080770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44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78702" y="2304415"/>
            <a:ext cx="1967864" cy="8305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8100" marR="935990" indent="-26034">
              <a:lnSpc>
                <a:spcPts val="1930"/>
              </a:lnSpc>
              <a:spcBef>
                <a:spcPts val="355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 </a:t>
            </a:r>
            <a:r>
              <a:rPr sz="1800" spc="-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X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∗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  <a:tabLst>
                <a:tab pos="563880" algn="l"/>
                <a:tab pos="1641475" algn="l"/>
              </a:tabLst>
            </a:pPr>
            <a:r>
              <a:rPr sz="1800" dirty="0">
                <a:latin typeface="Cambria Math"/>
                <a:cs typeface="Cambria Math"/>
              </a:rPr>
              <a:t>Z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𝑋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∗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𝐴	∗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𝐵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2515" y="2180844"/>
            <a:ext cx="2840990" cy="1138555"/>
          </a:xfrm>
          <a:custGeom>
            <a:avLst/>
            <a:gdLst/>
            <a:ahLst/>
            <a:cxnLst/>
            <a:rect l="l" t="t" r="r" b="b"/>
            <a:pathLst>
              <a:path w="2840990" h="1138554">
                <a:moveTo>
                  <a:pt x="0" y="115315"/>
                </a:moveTo>
                <a:lnTo>
                  <a:pt x="9052" y="70401"/>
                </a:lnTo>
                <a:lnTo>
                  <a:pt x="33750" y="33750"/>
                </a:lnTo>
                <a:lnTo>
                  <a:pt x="70401" y="9052"/>
                </a:lnTo>
                <a:lnTo>
                  <a:pt x="115316" y="0"/>
                </a:lnTo>
                <a:lnTo>
                  <a:pt x="2725419" y="0"/>
                </a:lnTo>
                <a:lnTo>
                  <a:pt x="2770334" y="9052"/>
                </a:lnTo>
                <a:lnTo>
                  <a:pt x="2806985" y="33750"/>
                </a:lnTo>
                <a:lnTo>
                  <a:pt x="2831683" y="70401"/>
                </a:lnTo>
                <a:lnTo>
                  <a:pt x="2840736" y="115315"/>
                </a:lnTo>
                <a:lnTo>
                  <a:pt x="2840736" y="1023111"/>
                </a:lnTo>
                <a:lnTo>
                  <a:pt x="2831683" y="1068026"/>
                </a:lnTo>
                <a:lnTo>
                  <a:pt x="2806985" y="1104677"/>
                </a:lnTo>
                <a:lnTo>
                  <a:pt x="2770334" y="1129375"/>
                </a:lnTo>
                <a:lnTo>
                  <a:pt x="2725419" y="1138427"/>
                </a:lnTo>
                <a:lnTo>
                  <a:pt x="115316" y="1138427"/>
                </a:lnTo>
                <a:lnTo>
                  <a:pt x="70401" y="1129375"/>
                </a:lnTo>
                <a:lnTo>
                  <a:pt x="33750" y="1104677"/>
                </a:lnTo>
                <a:lnTo>
                  <a:pt x="9052" y="1068026"/>
                </a:lnTo>
                <a:lnTo>
                  <a:pt x="0" y="1023111"/>
                </a:lnTo>
                <a:lnTo>
                  <a:pt x="0" y="115315"/>
                </a:lnTo>
                <a:close/>
              </a:path>
            </a:pathLst>
          </a:custGeom>
          <a:ln w="6096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9180321" y="3658870"/>
            <a:ext cx="2628265" cy="975994"/>
            <a:chOff x="9180321" y="3658870"/>
            <a:chExt cx="2628265" cy="975994"/>
          </a:xfrm>
        </p:grpSpPr>
        <p:sp>
          <p:nvSpPr>
            <p:cNvPr id="20" name="object 20"/>
            <p:cNvSpPr/>
            <p:nvPr/>
          </p:nvSpPr>
          <p:spPr>
            <a:xfrm>
              <a:off x="9814940" y="3759454"/>
              <a:ext cx="1993264" cy="212090"/>
            </a:xfrm>
            <a:custGeom>
              <a:avLst/>
              <a:gdLst/>
              <a:ahLst/>
              <a:cxnLst/>
              <a:rect l="l" t="t" r="r" b="b"/>
              <a:pathLst>
                <a:path w="1993265" h="212089">
                  <a:moveTo>
                    <a:pt x="1925701" y="0"/>
                  </a:moveTo>
                  <a:lnTo>
                    <a:pt x="1922779" y="8636"/>
                  </a:lnTo>
                  <a:lnTo>
                    <a:pt x="1934993" y="13946"/>
                  </a:lnTo>
                  <a:lnTo>
                    <a:pt x="1945528" y="21304"/>
                  </a:lnTo>
                  <a:lnTo>
                    <a:pt x="1966942" y="55429"/>
                  </a:lnTo>
                  <a:lnTo>
                    <a:pt x="1973960" y="104775"/>
                  </a:lnTo>
                  <a:lnTo>
                    <a:pt x="1973175" y="123444"/>
                  </a:lnTo>
                  <a:lnTo>
                    <a:pt x="1961387" y="169164"/>
                  </a:lnTo>
                  <a:lnTo>
                    <a:pt x="1935134" y="197792"/>
                  </a:lnTo>
                  <a:lnTo>
                    <a:pt x="1923033" y="203200"/>
                  </a:lnTo>
                  <a:lnTo>
                    <a:pt x="1925701" y="211709"/>
                  </a:lnTo>
                  <a:lnTo>
                    <a:pt x="1966170" y="187706"/>
                  </a:lnTo>
                  <a:lnTo>
                    <a:pt x="1988899" y="143335"/>
                  </a:lnTo>
                  <a:lnTo>
                    <a:pt x="1993264" y="105918"/>
                  </a:lnTo>
                  <a:lnTo>
                    <a:pt x="1992169" y="86483"/>
                  </a:lnTo>
                  <a:lnTo>
                    <a:pt x="1975738" y="37084"/>
                  </a:lnTo>
                  <a:lnTo>
                    <a:pt x="1941056" y="5526"/>
                  </a:lnTo>
                  <a:lnTo>
                    <a:pt x="1925701" y="0"/>
                  </a:lnTo>
                  <a:close/>
                </a:path>
                <a:path w="1993265" h="212089">
                  <a:moveTo>
                    <a:pt x="67563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8"/>
                  </a:lnTo>
                  <a:lnTo>
                    <a:pt x="1093" y="125370"/>
                  </a:lnTo>
                  <a:lnTo>
                    <a:pt x="17399" y="174752"/>
                  </a:lnTo>
                  <a:lnTo>
                    <a:pt x="52153" y="206184"/>
                  </a:lnTo>
                  <a:lnTo>
                    <a:pt x="67563" y="211709"/>
                  </a:lnTo>
                  <a:lnTo>
                    <a:pt x="70230" y="203200"/>
                  </a:lnTo>
                  <a:lnTo>
                    <a:pt x="58183" y="197792"/>
                  </a:lnTo>
                  <a:lnTo>
                    <a:pt x="47767" y="190325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23"/>
                  </a:lnTo>
                  <a:lnTo>
                    <a:pt x="31876" y="42164"/>
                  </a:lnTo>
                  <a:lnTo>
                    <a:pt x="58398" y="13946"/>
                  </a:lnTo>
                  <a:lnTo>
                    <a:pt x="70611" y="8636"/>
                  </a:lnTo>
                  <a:lnTo>
                    <a:pt x="6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86671" y="3665220"/>
              <a:ext cx="312420" cy="963294"/>
            </a:xfrm>
            <a:custGeom>
              <a:avLst/>
              <a:gdLst/>
              <a:ahLst/>
              <a:cxnLst/>
              <a:rect l="l" t="t" r="r" b="b"/>
              <a:pathLst>
                <a:path w="312420" h="963295">
                  <a:moveTo>
                    <a:pt x="312420" y="963167"/>
                  </a:moveTo>
                  <a:lnTo>
                    <a:pt x="251632" y="954986"/>
                  </a:lnTo>
                  <a:lnTo>
                    <a:pt x="201977" y="932672"/>
                  </a:lnTo>
                  <a:lnTo>
                    <a:pt x="168491" y="899570"/>
                  </a:lnTo>
                  <a:lnTo>
                    <a:pt x="156209" y="859027"/>
                  </a:lnTo>
                  <a:lnTo>
                    <a:pt x="156209" y="585723"/>
                  </a:lnTo>
                  <a:lnTo>
                    <a:pt x="143928" y="545181"/>
                  </a:lnTo>
                  <a:lnTo>
                    <a:pt x="110442" y="512079"/>
                  </a:lnTo>
                  <a:lnTo>
                    <a:pt x="60787" y="489765"/>
                  </a:lnTo>
                  <a:lnTo>
                    <a:pt x="0" y="481583"/>
                  </a:lnTo>
                  <a:lnTo>
                    <a:pt x="60787" y="473402"/>
                  </a:lnTo>
                  <a:lnTo>
                    <a:pt x="110442" y="451088"/>
                  </a:lnTo>
                  <a:lnTo>
                    <a:pt x="143928" y="417986"/>
                  </a:lnTo>
                  <a:lnTo>
                    <a:pt x="156209" y="377443"/>
                  </a:lnTo>
                  <a:lnTo>
                    <a:pt x="156209" y="104139"/>
                  </a:lnTo>
                  <a:lnTo>
                    <a:pt x="168491" y="63597"/>
                  </a:lnTo>
                  <a:lnTo>
                    <a:pt x="201977" y="30495"/>
                  </a:lnTo>
                  <a:lnTo>
                    <a:pt x="251632" y="8181"/>
                  </a:lnTo>
                  <a:lnTo>
                    <a:pt x="312420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84284" y="3861307"/>
            <a:ext cx="309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52" baseline="-20061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300" spc="3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91673" y="4039615"/>
            <a:ext cx="1961514" cy="212090"/>
          </a:xfrm>
          <a:custGeom>
            <a:avLst/>
            <a:gdLst/>
            <a:ahLst/>
            <a:cxnLst/>
            <a:rect l="l" t="t" r="r" b="b"/>
            <a:pathLst>
              <a:path w="1961515" h="212089">
                <a:moveTo>
                  <a:pt x="1893697" y="0"/>
                </a:moveTo>
                <a:lnTo>
                  <a:pt x="1890776" y="8635"/>
                </a:lnTo>
                <a:lnTo>
                  <a:pt x="1902989" y="13946"/>
                </a:lnTo>
                <a:lnTo>
                  <a:pt x="1913524" y="21304"/>
                </a:lnTo>
                <a:lnTo>
                  <a:pt x="1934938" y="55429"/>
                </a:lnTo>
                <a:lnTo>
                  <a:pt x="1941956" y="104774"/>
                </a:lnTo>
                <a:lnTo>
                  <a:pt x="1941171" y="123463"/>
                </a:lnTo>
                <a:lnTo>
                  <a:pt x="1929383" y="169290"/>
                </a:lnTo>
                <a:lnTo>
                  <a:pt x="1903130" y="197865"/>
                </a:lnTo>
                <a:lnTo>
                  <a:pt x="1891029" y="203199"/>
                </a:lnTo>
                <a:lnTo>
                  <a:pt x="1893697" y="211708"/>
                </a:lnTo>
                <a:lnTo>
                  <a:pt x="1934219" y="187705"/>
                </a:lnTo>
                <a:lnTo>
                  <a:pt x="1956895" y="143335"/>
                </a:lnTo>
                <a:lnTo>
                  <a:pt x="1961260" y="105917"/>
                </a:lnTo>
                <a:lnTo>
                  <a:pt x="1960167" y="86536"/>
                </a:lnTo>
                <a:lnTo>
                  <a:pt x="1943861" y="37083"/>
                </a:lnTo>
                <a:lnTo>
                  <a:pt x="1909054" y="5544"/>
                </a:lnTo>
                <a:lnTo>
                  <a:pt x="1893697" y="0"/>
                </a:lnTo>
                <a:close/>
              </a:path>
              <a:path w="1961515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7"/>
                </a:lnTo>
                <a:lnTo>
                  <a:pt x="1095" y="125370"/>
                </a:lnTo>
                <a:lnTo>
                  <a:pt x="17525" y="174751"/>
                </a:lnTo>
                <a:lnTo>
                  <a:pt x="52155" y="206184"/>
                </a:lnTo>
                <a:lnTo>
                  <a:pt x="67564" y="211708"/>
                </a:lnTo>
                <a:lnTo>
                  <a:pt x="70230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45"/>
                </a:lnTo>
                <a:lnTo>
                  <a:pt x="19303" y="104774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23654" y="3689350"/>
            <a:ext cx="256921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𝑓𝑜𝑟</a:t>
            </a:r>
            <a:r>
              <a:rPr sz="1800" spc="3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0;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800" spc="15" dirty="0">
                <a:latin typeface="Cambria Math"/>
                <a:cs typeface="Cambria Math"/>
              </a:rPr>
              <a:t>;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𝑖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  <a:p>
            <a:pPr marL="28956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Cambria Math"/>
                <a:cs typeface="Cambria Math"/>
              </a:rPr>
              <a:t>𝑓</a:t>
            </a:r>
            <a:r>
              <a:rPr sz="1800" dirty="0">
                <a:latin typeface="Cambria Math"/>
                <a:cs typeface="Cambria Math"/>
              </a:rPr>
              <a:t>𝑜𝑟 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;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&lt;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latin typeface="Cambria Math"/>
                <a:cs typeface="Cambria Math"/>
              </a:rPr>
              <a:t>;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𝑗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  <a:p>
            <a:pPr marL="13970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28531" y="3578352"/>
            <a:ext cx="3305810" cy="1225550"/>
          </a:xfrm>
          <a:custGeom>
            <a:avLst/>
            <a:gdLst/>
            <a:ahLst/>
            <a:cxnLst/>
            <a:rect l="l" t="t" r="r" b="b"/>
            <a:pathLst>
              <a:path w="3305809" h="1225550">
                <a:moveTo>
                  <a:pt x="0" y="124079"/>
                </a:moveTo>
                <a:lnTo>
                  <a:pt x="9743" y="75759"/>
                </a:lnTo>
                <a:lnTo>
                  <a:pt x="36322" y="36321"/>
                </a:lnTo>
                <a:lnTo>
                  <a:pt x="75759" y="9743"/>
                </a:lnTo>
                <a:lnTo>
                  <a:pt x="124078" y="0"/>
                </a:lnTo>
                <a:lnTo>
                  <a:pt x="3181477" y="0"/>
                </a:lnTo>
                <a:lnTo>
                  <a:pt x="3229796" y="9743"/>
                </a:lnTo>
                <a:lnTo>
                  <a:pt x="3269234" y="36321"/>
                </a:lnTo>
                <a:lnTo>
                  <a:pt x="3295812" y="75759"/>
                </a:lnTo>
                <a:lnTo>
                  <a:pt x="3305556" y="124079"/>
                </a:lnTo>
                <a:lnTo>
                  <a:pt x="3305556" y="1101217"/>
                </a:lnTo>
                <a:lnTo>
                  <a:pt x="3295812" y="1149536"/>
                </a:lnTo>
                <a:lnTo>
                  <a:pt x="3269234" y="1188974"/>
                </a:lnTo>
                <a:lnTo>
                  <a:pt x="3229796" y="1215552"/>
                </a:lnTo>
                <a:lnTo>
                  <a:pt x="3181477" y="1225296"/>
                </a:lnTo>
                <a:lnTo>
                  <a:pt x="124078" y="1225296"/>
                </a:lnTo>
                <a:lnTo>
                  <a:pt x="75759" y="1215552"/>
                </a:lnTo>
                <a:lnTo>
                  <a:pt x="36322" y="1188974"/>
                </a:lnTo>
                <a:lnTo>
                  <a:pt x="9743" y="1149536"/>
                </a:lnTo>
                <a:lnTo>
                  <a:pt x="0" y="1101217"/>
                </a:lnTo>
                <a:lnTo>
                  <a:pt x="0" y="124079"/>
                </a:lnTo>
                <a:close/>
              </a:path>
            </a:pathLst>
          </a:custGeom>
          <a:ln w="6096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986" y="1439690"/>
            <a:ext cx="6172575" cy="41843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900"/>
              </a:spcBef>
            </a:pP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BEST,WORST,</a:t>
            </a:r>
            <a:r>
              <a:rPr sz="2500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Trebuchet MS"/>
                <a:cs typeface="Trebuchet MS"/>
              </a:rPr>
              <a:t>AVERAGE-CASE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COMPLEXITY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94" y="1453134"/>
            <a:ext cx="5347970" cy="448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Al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g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orit</a:t>
            </a:r>
            <a:r>
              <a:rPr sz="2800" spc="-110" dirty="0">
                <a:solidFill>
                  <a:srgbClr val="117085"/>
                </a:solidFill>
                <a:latin typeface="Trebuchet MS"/>
                <a:cs typeface="Trebuchet MS"/>
              </a:rPr>
              <a:t>h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ms</a:t>
            </a:r>
            <a:r>
              <a:rPr sz="28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90" dirty="0">
                <a:solidFill>
                  <a:srgbClr val="117085"/>
                </a:solidFill>
                <a:latin typeface="Trebuchet MS"/>
                <a:cs typeface="Trebuchet MS"/>
              </a:rPr>
              <a:t>classific</a:t>
            </a:r>
            <a:r>
              <a:rPr sz="2800" spc="-265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95" dirty="0">
                <a:solidFill>
                  <a:srgbClr val="117085"/>
                </a:solidFill>
                <a:latin typeface="Trebuchet MS"/>
                <a:cs typeface="Trebuchet MS"/>
              </a:rPr>
              <a:t>ti</a:t>
            </a:r>
            <a:r>
              <a:rPr sz="2800" spc="-140" dirty="0">
                <a:solidFill>
                  <a:srgbClr val="117085"/>
                </a:solidFill>
                <a:latin typeface="Trebuchet MS"/>
                <a:cs typeface="Trebuchet MS"/>
              </a:rPr>
              <a:t>o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85" dirty="0">
                <a:solidFill>
                  <a:srgbClr val="117085"/>
                </a:solidFill>
                <a:latin typeface="Trebuchet MS"/>
                <a:cs typeface="Trebuchet MS"/>
              </a:rPr>
              <a:t>b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y</a:t>
            </a: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117085"/>
                </a:solidFill>
                <a:latin typeface="Trebuchet MS"/>
                <a:cs typeface="Trebuchet MS"/>
              </a:rPr>
              <a:t>s</a:t>
            </a: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185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  <a:p>
            <a:pPr marL="318770" marR="353695" indent="-306705">
              <a:lnSpc>
                <a:spcPct val="100000"/>
              </a:lnSpc>
              <a:spcBef>
                <a:spcPts val="16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worst-case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complexity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algorithm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function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deﬁned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maximum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steps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ta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instanc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z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nts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cu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passi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ough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highest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point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each 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column</a:t>
            </a:r>
            <a:endParaRPr sz="1800">
              <a:latin typeface="Trebuchet MS"/>
              <a:cs typeface="Trebuchet MS"/>
            </a:endParaRPr>
          </a:p>
          <a:p>
            <a:pPr marL="318770" marR="399415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53695" algn="l"/>
                <a:tab pos="354965" algn="l"/>
              </a:tabLst>
            </a:pPr>
            <a:r>
              <a:rPr dirty="0"/>
              <a:t>	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bes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cas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mpl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exity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orithm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uncti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eﬁned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mi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ni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um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numbe</a:t>
            </a:r>
            <a:r>
              <a:rPr sz="18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ste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ps 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ta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instanc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z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nts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cu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passi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ough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l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est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point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each 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column.</a:t>
            </a:r>
            <a:endParaRPr sz="1800">
              <a:latin typeface="Trebuchet MS"/>
              <a:cs typeface="Trebuchet MS"/>
            </a:endParaRPr>
          </a:p>
          <a:p>
            <a:pPr marL="318770" marR="5080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erage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cas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mpl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exity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orithm,</a:t>
            </a:r>
            <a:r>
              <a:rPr sz="18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whi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h 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function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deﬁned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average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number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steps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ins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ances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z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7729" y="5702909"/>
            <a:ext cx="5895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Using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6F2F9F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6F2F9F"/>
                </a:solidFill>
                <a:latin typeface="Trebuchet MS"/>
                <a:cs typeface="Trebuchet MS"/>
              </a:rPr>
              <a:t>RAM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6F2F9F"/>
                </a:solidFill>
                <a:latin typeface="Trebuchet MS"/>
                <a:cs typeface="Trebuchet MS"/>
              </a:rPr>
              <a:t>model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6F2F9F"/>
                </a:solidFill>
                <a:latin typeface="Trebuchet MS"/>
                <a:cs typeface="Trebuchet MS"/>
              </a:rPr>
              <a:t>computation,</a:t>
            </a:r>
            <a:r>
              <a:rPr sz="1800" spc="-2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6F2F9F"/>
                </a:solidFill>
                <a:latin typeface="Trebuchet MS"/>
                <a:cs typeface="Trebuchet MS"/>
              </a:rPr>
              <a:t>we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can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6F2F9F"/>
                </a:solidFill>
                <a:latin typeface="Trebuchet MS"/>
                <a:cs typeface="Trebuchet MS"/>
              </a:rPr>
              <a:t>count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how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6F2F9F"/>
                </a:solidFill>
                <a:latin typeface="Trebuchet MS"/>
                <a:cs typeface="Trebuchet MS"/>
              </a:rPr>
              <a:t>many </a:t>
            </a:r>
            <a:r>
              <a:rPr sz="1800" spc="-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6F2F9F"/>
                </a:solidFill>
                <a:latin typeface="Trebuchet MS"/>
                <a:cs typeface="Trebuchet MS"/>
              </a:rPr>
              <a:t>ste</a:t>
            </a:r>
            <a:r>
              <a:rPr sz="1800" spc="-70" dirty="0">
                <a:solidFill>
                  <a:srgbClr val="6F2F9F"/>
                </a:solidFill>
                <a:latin typeface="Trebuchet MS"/>
                <a:cs typeface="Trebuchet MS"/>
              </a:rPr>
              <a:t>ps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our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6F2F9F"/>
                </a:solidFill>
                <a:latin typeface="Trebuchet MS"/>
                <a:cs typeface="Trebuchet MS"/>
              </a:rPr>
              <a:t>al</a:t>
            </a:r>
            <a:r>
              <a:rPr sz="1800" spc="-190" dirty="0">
                <a:solidFill>
                  <a:srgbClr val="6F2F9F"/>
                </a:solidFill>
                <a:latin typeface="Trebuchet MS"/>
                <a:cs typeface="Trebuchet MS"/>
              </a:rPr>
              <a:t>g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orithm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6F2F9F"/>
                </a:solidFill>
                <a:latin typeface="Trebuchet MS"/>
                <a:cs typeface="Trebuchet MS"/>
              </a:rPr>
              <a:t>ta</a:t>
            </a:r>
            <a:r>
              <a:rPr sz="1800" spc="-175" dirty="0">
                <a:solidFill>
                  <a:srgbClr val="6F2F9F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6F2F9F"/>
                </a:solidFill>
                <a:latin typeface="Trebuchet MS"/>
                <a:cs typeface="Trebuchet MS"/>
              </a:rPr>
              <a:t>es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F2F9F"/>
                </a:solidFill>
                <a:latin typeface="Trebuchet MS"/>
                <a:cs typeface="Trebuchet MS"/>
              </a:rPr>
              <a:t>on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6F2F9F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6F2F9F"/>
                </a:solidFill>
                <a:latin typeface="Trebuchet MS"/>
                <a:cs typeface="Trebuchet MS"/>
              </a:rPr>
              <a:t>gi</a:t>
            </a:r>
            <a:r>
              <a:rPr sz="1800" spc="-175" dirty="0">
                <a:solidFill>
                  <a:srgbClr val="6F2F9F"/>
                </a:solidFill>
                <a:latin typeface="Trebuchet MS"/>
                <a:cs typeface="Trebuchet MS"/>
              </a:rPr>
              <a:t>v</a:t>
            </a:r>
            <a:r>
              <a:rPr sz="1800" spc="-105" dirty="0">
                <a:solidFill>
                  <a:srgbClr val="6F2F9F"/>
                </a:solidFill>
                <a:latin typeface="Trebuchet MS"/>
                <a:cs typeface="Trebuchet MS"/>
              </a:rPr>
              <a:t>en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6F2F9F"/>
                </a:solidFill>
                <a:latin typeface="Trebuchet MS"/>
                <a:cs typeface="Trebuchet MS"/>
              </a:rPr>
              <a:t>inpu</a:t>
            </a:r>
            <a:r>
              <a:rPr sz="1800" spc="-9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ins</a:t>
            </a:r>
            <a:r>
              <a:rPr sz="1800" spc="-9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ance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b</a:t>
            </a:r>
            <a:r>
              <a:rPr sz="1800" spc="-75" dirty="0">
                <a:solidFill>
                  <a:srgbClr val="6F2F9F"/>
                </a:solidFill>
                <a:latin typeface="Trebuchet MS"/>
                <a:cs typeface="Trebuchet MS"/>
              </a:rPr>
              <a:t>y  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6F2F9F"/>
                </a:solidFill>
                <a:latin typeface="Trebuchet MS"/>
                <a:cs typeface="Trebuchet MS"/>
              </a:rPr>
              <a:t>x</a:t>
            </a:r>
            <a:r>
              <a:rPr sz="1800" spc="-105" dirty="0">
                <a:solidFill>
                  <a:srgbClr val="6F2F9F"/>
                </a:solidFill>
                <a:latin typeface="Trebuchet MS"/>
                <a:cs typeface="Trebuchet MS"/>
              </a:rPr>
              <a:t>ecut</a:t>
            </a:r>
            <a:r>
              <a:rPr sz="1800" spc="-114" dirty="0">
                <a:solidFill>
                  <a:srgbClr val="6F2F9F"/>
                </a:solidFill>
                <a:latin typeface="Trebuchet MS"/>
                <a:cs typeface="Trebuchet MS"/>
              </a:rPr>
              <a:t>in</a:t>
            </a:r>
            <a:r>
              <a:rPr sz="1800" spc="-130" dirty="0">
                <a:solidFill>
                  <a:srgbClr val="6F2F9F"/>
                </a:solidFill>
                <a:latin typeface="Trebuchet MS"/>
                <a:cs typeface="Trebuchet MS"/>
              </a:rPr>
              <a:t>g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NOTATION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396490"/>
            <a:ext cx="5243830" cy="30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5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0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40" dirty="0">
                <a:solidFill>
                  <a:srgbClr val="3C3C3C"/>
                </a:solidFill>
                <a:latin typeface="Cambria Math"/>
                <a:cs typeface="Cambria Math"/>
              </a:rPr>
              <a:t>𝑂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ans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</a:t>
            </a:r>
            <a:r>
              <a:rPr sz="1800" spc="5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upper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bound 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Cambria Math"/>
                <a:cs typeface="Cambria Math"/>
              </a:rPr>
              <a:t>𝑓(𝑛)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.Thus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there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exists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some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constant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such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sz="1800" spc="5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ys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≤ 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</a:t>
            </a:r>
            <a:r>
              <a:rPr sz="1800" spc="5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larg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eno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ugh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(i.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𝑛 </a:t>
            </a:r>
            <a:r>
              <a:rPr sz="1800" spc="14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≥ </a:t>
            </a:r>
            <a:r>
              <a:rPr sz="1800" spc="10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0</a:t>
            </a:r>
            <a:r>
              <a:rPr sz="1800" spc="12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co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nstant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10" dirty="0">
                <a:solidFill>
                  <a:srgbClr val="3C3C3C"/>
                </a:solidFill>
                <a:latin typeface="Cambria Math"/>
                <a:cs typeface="Cambria Math"/>
              </a:rPr>
              <a:t>0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marR="5080" indent="-30670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82905" algn="l"/>
                <a:tab pos="383540" algn="l"/>
              </a:tabLst>
            </a:pPr>
            <a:r>
              <a:rPr dirty="0"/>
              <a:t>	</a:t>
            </a:r>
            <a:r>
              <a:rPr sz="1800" spc="4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 </a:t>
            </a:r>
            <a:r>
              <a:rPr sz="1800" spc="10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= </a:t>
            </a:r>
            <a:r>
              <a:rPr sz="1800" spc="12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Ω(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ans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</a:t>
            </a:r>
            <a:r>
              <a:rPr sz="1800" spc="5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er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bound 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Cambria Math"/>
                <a:cs typeface="Cambria Math"/>
              </a:rPr>
              <a:t>𝑓(𝑛)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.Thus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there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exists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some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constant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such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sz="1800" spc="5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ys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≥ 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</a:t>
            </a:r>
            <a:r>
              <a:rPr sz="1800" spc="5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𝑛 </a:t>
            </a:r>
            <a:r>
              <a:rPr sz="1800" spc="14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≥ 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𝑛0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18770" marR="222885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82905" algn="l"/>
                <a:tab pos="383540" algn="l"/>
              </a:tabLst>
            </a:pPr>
            <a:r>
              <a:rPr dirty="0"/>
              <a:t>	</a:t>
            </a:r>
            <a:r>
              <a:rPr sz="1800" spc="4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 </a:t>
            </a:r>
            <a:r>
              <a:rPr sz="1800" spc="10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= </a:t>
            </a:r>
            <a:r>
              <a:rPr sz="1800" spc="12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Θ(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ans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𝑐1 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upper  bound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𝑎𝑛𝑑𝑐2 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9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er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bound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sz="1800" spc="-40" dirty="0">
                <a:solidFill>
                  <a:srgbClr val="3C3C3C"/>
                </a:solidFill>
                <a:latin typeface="Cambria Math"/>
                <a:cs typeface="Cambria Math"/>
              </a:rPr>
              <a:t>𝑓(𝑛)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14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≥</a:t>
            </a:r>
            <a:r>
              <a:rPr sz="1800" spc="50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3C3C3C"/>
                </a:solidFill>
                <a:latin typeface="Cambria Math"/>
                <a:cs typeface="Cambria Math"/>
              </a:rPr>
              <a:t>𝑛0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.Thus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there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exist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constants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0701" y="5471921"/>
            <a:ext cx="285115" cy="212090"/>
          </a:xfrm>
          <a:custGeom>
            <a:avLst/>
            <a:gdLst/>
            <a:ahLst/>
            <a:cxnLst/>
            <a:rect l="l" t="t" r="r" b="b"/>
            <a:pathLst>
              <a:path w="285114" h="212089">
                <a:moveTo>
                  <a:pt x="217297" y="0"/>
                </a:moveTo>
                <a:lnTo>
                  <a:pt x="214249" y="8635"/>
                </a:lnTo>
                <a:lnTo>
                  <a:pt x="226534" y="13946"/>
                </a:lnTo>
                <a:lnTo>
                  <a:pt x="237093" y="21304"/>
                </a:lnTo>
                <a:lnTo>
                  <a:pt x="258484" y="55449"/>
                </a:lnTo>
                <a:lnTo>
                  <a:pt x="265556" y="104901"/>
                </a:lnTo>
                <a:lnTo>
                  <a:pt x="264771" y="123556"/>
                </a:lnTo>
                <a:lnTo>
                  <a:pt x="252984" y="169265"/>
                </a:lnTo>
                <a:lnTo>
                  <a:pt x="226677" y="197856"/>
                </a:lnTo>
                <a:lnTo>
                  <a:pt x="214630" y="203199"/>
                </a:lnTo>
                <a:lnTo>
                  <a:pt x="217297" y="211797"/>
                </a:lnTo>
                <a:lnTo>
                  <a:pt x="257766" y="187755"/>
                </a:lnTo>
                <a:lnTo>
                  <a:pt x="280495" y="143378"/>
                </a:lnTo>
                <a:lnTo>
                  <a:pt x="284861" y="105917"/>
                </a:lnTo>
                <a:lnTo>
                  <a:pt x="283765" y="86538"/>
                </a:lnTo>
                <a:lnTo>
                  <a:pt x="267335" y="37210"/>
                </a:lnTo>
                <a:lnTo>
                  <a:pt x="232652" y="5599"/>
                </a:lnTo>
                <a:lnTo>
                  <a:pt x="217297" y="0"/>
                </a:lnTo>
                <a:close/>
              </a:path>
              <a:path w="285114" h="212089">
                <a:moveTo>
                  <a:pt x="67564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07"/>
                </a:lnTo>
                <a:lnTo>
                  <a:pt x="17399" y="174790"/>
                </a:lnTo>
                <a:lnTo>
                  <a:pt x="52153" y="206261"/>
                </a:lnTo>
                <a:lnTo>
                  <a:pt x="67564" y="211797"/>
                </a:lnTo>
                <a:lnTo>
                  <a:pt x="70231" y="203199"/>
                </a:lnTo>
                <a:lnTo>
                  <a:pt x="58183" y="197856"/>
                </a:lnTo>
                <a:lnTo>
                  <a:pt x="47767" y="190419"/>
                </a:lnTo>
                <a:lnTo>
                  <a:pt x="26376" y="155740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4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8378" y="5471921"/>
            <a:ext cx="285115" cy="212090"/>
          </a:xfrm>
          <a:custGeom>
            <a:avLst/>
            <a:gdLst/>
            <a:ahLst/>
            <a:cxnLst/>
            <a:rect l="l" t="t" r="r" b="b"/>
            <a:pathLst>
              <a:path w="285114" h="212089">
                <a:moveTo>
                  <a:pt x="217297" y="0"/>
                </a:moveTo>
                <a:lnTo>
                  <a:pt x="214249" y="8635"/>
                </a:lnTo>
                <a:lnTo>
                  <a:pt x="226534" y="13946"/>
                </a:lnTo>
                <a:lnTo>
                  <a:pt x="237093" y="21304"/>
                </a:lnTo>
                <a:lnTo>
                  <a:pt x="258484" y="55449"/>
                </a:lnTo>
                <a:lnTo>
                  <a:pt x="265557" y="104901"/>
                </a:lnTo>
                <a:lnTo>
                  <a:pt x="264771" y="123556"/>
                </a:lnTo>
                <a:lnTo>
                  <a:pt x="252984" y="169265"/>
                </a:lnTo>
                <a:lnTo>
                  <a:pt x="226677" y="197856"/>
                </a:lnTo>
                <a:lnTo>
                  <a:pt x="214630" y="203199"/>
                </a:lnTo>
                <a:lnTo>
                  <a:pt x="217297" y="211797"/>
                </a:lnTo>
                <a:lnTo>
                  <a:pt x="257766" y="187755"/>
                </a:lnTo>
                <a:lnTo>
                  <a:pt x="280495" y="143378"/>
                </a:lnTo>
                <a:lnTo>
                  <a:pt x="284861" y="105917"/>
                </a:lnTo>
                <a:lnTo>
                  <a:pt x="283765" y="86538"/>
                </a:lnTo>
                <a:lnTo>
                  <a:pt x="267335" y="37210"/>
                </a:lnTo>
                <a:lnTo>
                  <a:pt x="232652" y="5599"/>
                </a:lnTo>
                <a:lnTo>
                  <a:pt x="217297" y="0"/>
                </a:lnTo>
                <a:close/>
              </a:path>
              <a:path w="285114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07"/>
                </a:lnTo>
                <a:lnTo>
                  <a:pt x="17399" y="174790"/>
                </a:lnTo>
                <a:lnTo>
                  <a:pt x="52153" y="206261"/>
                </a:lnTo>
                <a:lnTo>
                  <a:pt x="67563" y="211797"/>
                </a:lnTo>
                <a:lnTo>
                  <a:pt x="70231" y="203199"/>
                </a:lnTo>
                <a:lnTo>
                  <a:pt x="58183" y="197856"/>
                </a:lnTo>
                <a:lnTo>
                  <a:pt x="47767" y="190419"/>
                </a:lnTo>
                <a:lnTo>
                  <a:pt x="26376" y="155740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063" y="5402376"/>
            <a:ext cx="4865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4064" algn="l"/>
                <a:tab pos="3248660" algn="l"/>
              </a:tabLst>
            </a:pP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c2such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𝑓</a:t>
            </a:r>
            <a:r>
              <a:rPr sz="1800" spc="39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𝑛	≤</a:t>
            </a:r>
            <a:r>
              <a:rPr sz="1800" spc="509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𝑐1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39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𝑛	𝑎𝑛𝑑</a:t>
            </a:r>
            <a:r>
              <a:rPr sz="1800" spc="4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20" dirty="0">
                <a:solidFill>
                  <a:srgbClr val="3C3C3C"/>
                </a:solidFill>
                <a:latin typeface="Cambria Math"/>
                <a:cs typeface="Cambria Math"/>
              </a:rPr>
              <a:t>𝑓(𝑛)</a:t>
            </a:r>
            <a:r>
              <a:rPr sz="1800" spc="8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≥</a:t>
            </a:r>
            <a:r>
              <a:rPr sz="1800" spc="47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𝑐2</a:t>
            </a:r>
            <a:r>
              <a:rPr sz="1800" spc="-20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·</a:t>
            </a:r>
            <a:endParaRPr sz="1800">
              <a:latin typeface="Cambria Math"/>
              <a:cs typeface="Cambria Math"/>
            </a:endParaRPr>
          </a:p>
          <a:p>
            <a:pPr marL="12700" marR="356870">
              <a:lnSpc>
                <a:spcPct val="100000"/>
              </a:lnSpc>
            </a:pP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-17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ans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3C3C3C"/>
                </a:solidFill>
                <a:latin typeface="Cambria Math"/>
                <a:cs typeface="Cambria Math"/>
              </a:rPr>
              <a:t>𝑔</a:t>
            </a:r>
            <a:r>
              <a:rPr sz="1800" spc="-5" dirty="0">
                <a:solidFill>
                  <a:srgbClr val="3C3C3C"/>
                </a:solidFill>
                <a:latin typeface="Cambria Math"/>
                <a:cs typeface="Cambria Math"/>
              </a:rPr>
              <a:t>(</a:t>
            </a:r>
            <a:r>
              <a:rPr sz="1800" spc="35" dirty="0">
                <a:solidFill>
                  <a:srgbClr val="3C3C3C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3C3C3C"/>
                </a:solidFill>
                <a:latin typeface="Cambria Math"/>
                <a:cs typeface="Cambria Math"/>
              </a:rPr>
              <a:t>)</a:t>
            </a:r>
            <a:r>
              <a:rPr sz="1800" spc="114" dirty="0">
                <a:solidFill>
                  <a:srgbClr val="3C3C3C"/>
                </a:solidFill>
                <a:latin typeface="Cambria Math"/>
                <a:cs typeface="Cambria Math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vides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ni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tight 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bound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Cambria Math"/>
                <a:cs typeface="Cambria Math"/>
              </a:rPr>
              <a:t>𝑓(𝑛)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417" y="1377475"/>
            <a:ext cx="6292999" cy="44131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19176" y="1553336"/>
            <a:ext cx="2444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>
                <a:solidFill>
                  <a:srgbClr val="117085"/>
                </a:solidFill>
                <a:latin typeface="Trebuchet MS"/>
                <a:cs typeface="Trebuchet MS"/>
              </a:rPr>
              <a:t>F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ormal</a:t>
            </a:r>
            <a:r>
              <a:rPr sz="2800" spc="-3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117085"/>
                </a:solidFill>
                <a:latin typeface="Trebuchet MS"/>
                <a:cs typeface="Trebuchet MS"/>
              </a:rPr>
              <a:t>No</a:t>
            </a:r>
            <a:r>
              <a:rPr sz="2800" spc="65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7469" y="5847994"/>
            <a:ext cx="5266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Upper </a:t>
            </a:r>
            <a:r>
              <a:rPr sz="1800" spc="-120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lower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bounds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valid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for</a:t>
            </a:r>
            <a:r>
              <a:rPr sz="1800" spc="-7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n&gt;n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0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smooth</a:t>
            </a:r>
            <a:r>
              <a:rPr sz="1800" spc="-7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out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6F2F9F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beh</a:t>
            </a:r>
            <a:r>
              <a:rPr sz="1800" spc="-180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vi</a:t>
            </a:r>
            <a:r>
              <a:rPr sz="1800" spc="-75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co</a:t>
            </a:r>
            <a:r>
              <a:rPr sz="1800" spc="-120" dirty="0">
                <a:solidFill>
                  <a:srgbClr val="6F2F9F"/>
                </a:solidFill>
                <a:latin typeface="Trebuchet MS"/>
                <a:cs typeface="Trebuchet MS"/>
              </a:rPr>
              <a:t>mpl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ex</a:t>
            </a:r>
            <a:r>
              <a:rPr sz="1800" spc="-6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6F2F9F"/>
                </a:solidFill>
                <a:latin typeface="Trebuchet MS"/>
                <a:cs typeface="Trebuchet MS"/>
              </a:rPr>
              <a:t>f</a:t>
            </a:r>
            <a:r>
              <a:rPr sz="1800" spc="-105" dirty="0">
                <a:solidFill>
                  <a:srgbClr val="6F2F9F"/>
                </a:solidFill>
                <a:latin typeface="Trebuchet MS"/>
                <a:cs typeface="Trebuchet MS"/>
              </a:rPr>
              <a:t>uncti</a:t>
            </a:r>
            <a:r>
              <a:rPr sz="1800" spc="-35" dirty="0">
                <a:solidFill>
                  <a:srgbClr val="6F2F9F"/>
                </a:solidFill>
                <a:latin typeface="Trebuchet MS"/>
                <a:cs typeface="Trebuchet MS"/>
              </a:rPr>
              <a:t>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24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Trebuchet MS"/>
                <a:cs typeface="Trebuchet MS"/>
              </a:rPr>
              <a:t>IT’S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136" y="2438922"/>
            <a:ext cx="11220450" cy="34680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8576" y="1339088"/>
            <a:ext cx="10305415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600"/>
              </a:lnSpc>
              <a:spcBef>
                <a:spcPts val="85"/>
              </a:spcBef>
            </a:pPr>
            <a:r>
              <a:rPr sz="1800" spc="-55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running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times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(rounded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up)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different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algorithms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on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inputs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increasing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size,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for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processor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performing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million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Hight-level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instructions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per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second.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In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case,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were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running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time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exceeds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10</a:t>
            </a:r>
            <a:r>
              <a:rPr sz="1950" spc="22" baseline="27777" dirty="0">
                <a:latin typeface="Cambria Math"/>
                <a:cs typeface="Cambria Math"/>
              </a:rPr>
              <a:t>25</a:t>
            </a:r>
            <a:r>
              <a:rPr sz="1950" spc="442" baseline="27777" dirty="0">
                <a:latin typeface="Cambria Math"/>
                <a:cs typeface="Cambria Math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years,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we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simply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record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algorithm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taking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very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long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1521</Words>
  <Application>Microsoft Macintosh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</vt:lpstr>
      <vt:lpstr>Cambria Math</vt:lpstr>
      <vt:lpstr>Consolas</vt:lpstr>
      <vt:lpstr>Times New Roman</vt:lpstr>
      <vt:lpstr>Trebuchet MS</vt:lpstr>
      <vt:lpstr>Office Theme</vt:lpstr>
      <vt:lpstr>INTRODUCTION TO DATA STRUCTURES AND ALGORITHMS DATA STRUCTURES AND ALGORITHMS</vt:lpstr>
      <vt:lpstr>PowerPoint Presentation</vt:lpstr>
      <vt:lpstr>PowerPoint Presentation</vt:lpstr>
      <vt:lpstr>WHY STUDY ALGORITHMS</vt:lpstr>
      <vt:lpstr>COMPLEXITY AND ASYMPTOTIC NOTATION DATA STRUCTURES AND ALGORITHMS</vt:lpstr>
      <vt:lpstr>PowerPoint Presentation</vt:lpstr>
      <vt:lpstr>PowerPoint Presentation</vt:lpstr>
      <vt:lpstr>PowerPoint Presentation</vt:lpstr>
      <vt:lpstr>PowerPoint Presentation</vt:lpstr>
      <vt:lpstr>ANALYSIS OF ALGORITHMS</vt:lpstr>
      <vt:lpstr>ANALYSIS OF ALGORITHMS</vt:lpstr>
      <vt:lpstr>ANALYSIS OF ALGORITHMS</vt:lpstr>
      <vt:lpstr>COMBINE OF TIME COMPLEXITIES IN CONSECUTIVE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Suleyman Suleyman-zade</dc:creator>
  <cp:lastModifiedBy>Azar Aliyev</cp:lastModifiedBy>
  <cp:revision>2</cp:revision>
  <dcterms:created xsi:type="dcterms:W3CDTF">2023-01-23T05:31:18Z</dcterms:created>
  <dcterms:modified xsi:type="dcterms:W3CDTF">2023-01-23T17:51:16Z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2023-01-23T00:00:00Z</vt:filetime>
  </property>
</Properties>
</file>