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60" r:id="rId4"/>
    <p:sldId id="261" r:id="rId5"/>
    <p:sldId id="262" r:id="rId6"/>
    <p:sldId id="266" r:id="rId7"/>
    <p:sldId id="274" r:id="rId8"/>
    <p:sldId id="273" r:id="rId9"/>
    <p:sldId id="275" r:id="rId10"/>
    <p:sldId id="263" r:id="rId11"/>
    <p:sldId id="264" r:id="rId12"/>
    <p:sldId id="265" r:id="rId13"/>
    <p:sldId id="295" r:id="rId14"/>
    <p:sldId id="318" r:id="rId15"/>
    <p:sldId id="296" r:id="rId16"/>
    <p:sldId id="298" r:id="rId17"/>
    <p:sldId id="299" r:id="rId18"/>
    <p:sldId id="297" r:id="rId19"/>
    <p:sldId id="303" r:id="rId20"/>
    <p:sldId id="305" r:id="rId21"/>
    <p:sldId id="306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5899" autoAdjust="0"/>
  </p:normalViewPr>
  <p:slideViewPr>
    <p:cSldViewPr snapToGrid="0">
      <p:cViewPr varScale="1">
        <p:scale>
          <a:sx n="115" d="100"/>
          <a:sy n="115" d="100"/>
        </p:scale>
        <p:origin x="69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1DED5-4EED-4622-B5D2-50BB1B859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C0B725C-1E63-40A2-8681-A95E31E2E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54B33-C986-421E-82DE-ADCCDDE1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D44601-EC16-49FF-B7E9-BD8ED75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C3F98B-DF93-49EA-AC8E-E8C38F2F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77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393CB-F52F-4547-827C-477047452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31EF9F7-B7C8-47B9-92D1-FE9F6934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72876F-8D0E-42A5-9422-000EC207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59F252-FD75-4C8E-A333-1C087011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88EE0-1157-43D5-8C15-CF09CEF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94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5146F-6B57-4569-9D63-1C02AC9C26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5FE119-0A15-4013-8529-8EF1B22C47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8074DB-8E8F-48FB-A18D-58A88796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197BA9-C29C-4A9A-A032-CC3763C8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72A629-1C8F-4E5A-9D4F-1A2795A3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29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AE0BA-8D5A-4CFF-B780-433AF710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DB154-9F37-40C8-A14D-45BD294B9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542E20-FC54-4919-B881-FC6E795C9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01C222-3B9F-4F81-803D-4B7F9423B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9CD27C-54F6-4264-95B2-4F9124E4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94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B98E0-9BA1-4853-A7E7-BBEEAF68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72161C-96C9-4AEF-BBB4-2DD10348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577D2-F49F-449B-BA62-548D4A57E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077228-BAEE-4556-8154-9F9DAA847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E8CDE4-C468-4804-8795-84BEF56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67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12690-FA9F-4609-BDB4-EBF900C14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1A7F0B-F6C7-4AF1-A86B-D9F2C4B45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865DD3-A24F-45B8-A6DB-71B864924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DC57FA-51AC-4999-A48D-3207A96F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4EB41A-EC94-4F80-818E-092FA93B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7F068EB-E730-477C-8C2E-3F375ED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6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14A982-A901-4B82-AF09-6FF746782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256E8-55B5-49CE-8CCD-4526712EA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886E1E-DFB2-4980-86F0-5569D3B89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5FD8C1-D5E3-4271-897F-D63E8712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7B5BB2-4309-4741-97EB-FF74C38A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8249D8-941C-4288-A05C-4F8378BDE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8C6BA9-3797-4362-B3EE-B3363851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D1C1C8-67F0-44B8-9E13-CB6DF0B0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653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059D8D-6B97-4E57-AD18-7030A156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49DF1A-BE00-4427-9C24-05298523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E2C30B-E21C-4377-BECA-067C09B27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84CD34-5C99-42C0-9B18-6CA540A3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39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22A0301-F28E-4212-B76B-3A3C04B73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232B55-BAEB-430B-AD19-4B8533BE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5E67FF-2221-4FC6-8100-8F09CDD5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2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740EC-4505-4DE6-A05D-F153D07E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75EBC-539E-43EF-A4B0-0441E1E0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8CA841-9EE3-40A3-9687-D17ECCDD2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1BB9F7-BDEB-482D-A977-E26368D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9BE4D0-BA77-48D7-A311-3DBC6AE1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7BAF0C-1FAF-481C-9E0B-1B1C3560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50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BD636E-6D74-4DEA-AB8D-9B6EAE7D5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C2B02F4-B18C-4F12-B3C7-1BF982E37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532B20D-CBD7-46F5-9D13-EA2070E2F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8ECBE4-BA7D-4F73-BC33-7DA8E512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124270-20FB-4B0E-9B1D-B142C6AB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BA85F5-35FF-45A0-9A44-7B7B93E70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312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256CF0-3DC0-4731-AF6E-8DF3431CD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A40EEC-831D-4265-9F95-A5106D2F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62F55-419B-4976-B438-044095DDB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B27D0-5327-42F8-A98F-4D324E2C0DCB}" type="datetimeFigureOut">
              <a:rPr lang="ru-RU" smtClean="0"/>
              <a:t>26.01.2023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761C6-EFAA-4F17-94ED-2EF53FFD6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4CE264-6131-4EE3-A6FE-E2360B525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9506E-D0E7-4FC6-B51F-795CE2F3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45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1616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image" Target="../media/image11.wmf"/><Relationship Id="rId2" Type="http://schemas.openxmlformats.org/officeDocument/2006/relationships/hyperlink" Target="https://www.e-olymp.com/en/problems/1616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-olymp.com/en/problems/8669" TargetMode="Externa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hyperlink" Target="https://www.e-olymp.com/en/problems/473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hyperlink" Target="https://www.e-olymp.com/en/problems/4730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11.wmf"/><Relationship Id="rId2" Type="http://schemas.openxmlformats.org/officeDocument/2006/relationships/hyperlink" Target="https://www.e-olymp.com/en/problems/8669" TargetMode="Externa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www.e-olymp.com/en/problems/9557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hyperlink" Target="https://www.e-olymp.com/en/problems/955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Recursion</a:t>
            </a:r>
            <a:endParaRPr lang="ru-RU" sz="199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DF0DB00-0D1B-490E-A819-E787B7DF5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16531"/>
            <a:ext cx="9144000" cy="538052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 algorithm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an algorithm that calls itself on “smaller” input (smaller in size or values or both).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 function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consists of two types of cases: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base case(s)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recursive case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base case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small problem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solution to this problem should not be recursive, so that the function is guaranteed to terminate;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can be more than one base case;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recursive case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defines the problem in terms of a smaller problem of the same type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recursive case includes a recursive function call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  <a:tabLst>
                <a:tab pos="817245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can be more than one recursive case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92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815C0B4-AF11-48C5-9B47-F0C02E917AB6}"/>
              </a:ext>
            </a:extLst>
          </p:cNvPr>
          <p:cNvSpPr txBox="1">
            <a:spLocks/>
          </p:cNvSpPr>
          <p:nvPr/>
        </p:nvSpPr>
        <p:spPr>
          <a:xfrm>
            <a:off x="3141045" y="2057800"/>
            <a:ext cx="5078930" cy="233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x,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y)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(x == 0)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y;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f(x-1,y) + 1;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650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815C0B4-AF11-48C5-9B47-F0C02E917AB6}"/>
              </a:ext>
            </a:extLst>
          </p:cNvPr>
          <p:cNvSpPr txBox="1">
            <a:spLocks/>
          </p:cNvSpPr>
          <p:nvPr/>
        </p:nvSpPr>
        <p:spPr>
          <a:xfrm>
            <a:off x="3141045" y="2057800"/>
            <a:ext cx="5078930" cy="233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n)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(n == 0)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1;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f(n-1) * 2;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080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F815C0B4-AF11-48C5-9B47-F0C02E917AB6}"/>
              </a:ext>
            </a:extLst>
          </p:cNvPr>
          <p:cNvSpPr txBox="1">
            <a:spLocks/>
          </p:cNvSpPr>
          <p:nvPr/>
        </p:nvSpPr>
        <p:spPr>
          <a:xfrm>
            <a:off x="926762" y="1753000"/>
            <a:ext cx="5078930" cy="233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n)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(n == 0)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printf(</a:t>
            </a:r>
            <a:r>
              <a:rPr lang="en-US" sz="2800" noProof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"%d "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,n);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f(n-1);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14D8EF7-F584-45FE-9993-3152ED1B13F0}"/>
              </a:ext>
            </a:extLst>
          </p:cNvPr>
          <p:cNvSpPr txBox="1">
            <a:spLocks/>
          </p:cNvSpPr>
          <p:nvPr/>
        </p:nvSpPr>
        <p:spPr>
          <a:xfrm>
            <a:off x="6651811" y="1821980"/>
            <a:ext cx="5078930" cy="233893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n)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(n == 0) </a:t>
            </a:r>
            <a:r>
              <a:rPr lang="en-US" sz="2800" noProof="1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f(n-1);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printf(</a:t>
            </a:r>
            <a:r>
              <a:rPr lang="en-US" sz="2800" noProof="1">
                <a:solidFill>
                  <a:srgbClr val="8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"%d "</a:t>
            </a:r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,n);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800" noProof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800" noProof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75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0F0FC93-FD53-42A0-8D48-F9FF4CF00EC4}"/>
              </a:ext>
            </a:extLst>
          </p:cNvPr>
          <p:cNvSpPr txBox="1">
            <a:spLocks/>
          </p:cNvSpPr>
          <p:nvPr/>
        </p:nvSpPr>
        <p:spPr>
          <a:xfrm>
            <a:off x="1034716" y="1076994"/>
            <a:ext cx="10122568" cy="1969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given number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prime. The number is 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it has no more than two divisors: </a:t>
            </a:r>
            <a:r>
              <a:rPr lang="en-US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and the number itself.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 positive signed 32-bit integer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“Yes” if the number is prime, and “No” otherwise.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1616. Prime number?</a:t>
            </a:r>
            <a:endParaRPr lang="en-US" sz="24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53E307CE-BD70-4207-8791-2CCAB5C9C618}"/>
              </a:ext>
            </a:extLst>
          </p:cNvPr>
          <p:cNvSpPr txBox="1">
            <a:spLocks/>
          </p:cNvSpPr>
          <p:nvPr/>
        </p:nvSpPr>
        <p:spPr>
          <a:xfrm>
            <a:off x="3280988" y="4257918"/>
            <a:ext cx="4723621" cy="12629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Give the algorithm to solve this problem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complexity?</a:t>
            </a:r>
            <a:endParaRPr lang="ru-RU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4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BE197797-7F9D-4F1D-A0AC-563069806366}"/>
              </a:ext>
            </a:extLst>
          </p:cNvPr>
          <p:cNvSpPr txBox="1">
            <a:spLocks/>
          </p:cNvSpPr>
          <p:nvPr/>
        </p:nvSpPr>
        <p:spPr>
          <a:xfrm>
            <a:off x="1034716" y="3110731"/>
            <a:ext cx="1878813" cy="750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endParaRPr lang="en-US" sz="20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692C6AD3-23A3-4C66-B94A-5AEC88C214A3}"/>
              </a:ext>
            </a:extLst>
          </p:cNvPr>
          <p:cNvSpPr txBox="1">
            <a:spLocks/>
          </p:cNvSpPr>
          <p:nvPr/>
        </p:nvSpPr>
        <p:spPr>
          <a:xfrm>
            <a:off x="5814230" y="3180697"/>
            <a:ext cx="1878813" cy="750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Yes</a:t>
            </a:r>
            <a:endParaRPr lang="en-US" sz="20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67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1616. Prime number?</a:t>
            </a:r>
            <a:endParaRPr lang="en-US" sz="24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7" name="Заголовок 1">
            <a:extLst>
              <a:ext uri="{FF2B5EF4-FFF2-40B4-BE49-F238E27FC236}">
                <a16:creationId xmlns:a16="http://schemas.microsoft.com/office/drawing/2014/main" id="{A1CD3633-27BB-4574-894A-AE42E1F911DF}"/>
              </a:ext>
            </a:extLst>
          </p:cNvPr>
          <p:cNvSpPr txBox="1">
            <a:spLocks/>
          </p:cNvSpPr>
          <p:nvPr/>
        </p:nvSpPr>
        <p:spPr>
          <a:xfrm>
            <a:off x="1034715" y="3946099"/>
            <a:ext cx="7339263" cy="15110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If number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is composite, it has a divisor not greater than        .</a:t>
            </a:r>
          </a:p>
          <a:p>
            <a:pPr algn="just"/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 CYR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To check if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is prime, we must check its divisibility by 2, 3, …,        .</a:t>
            </a:r>
          </a:p>
          <a:p>
            <a:pPr algn="just"/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 CYR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Complexity          .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E2DCC30B-6490-4D6B-AA27-ACD3A8277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6629" y="4028947"/>
          <a:ext cx="394447" cy="30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330057" imgH="253890" progId="Equation.3">
                  <p:embed/>
                </p:oleObj>
              </mc:Choice>
              <mc:Fallback>
                <p:oleObj name="Формула" r:id="rId3" imgW="330057" imgH="253890" progId="Equation.3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E2DCC30B-6490-4D6B-AA27-ACD3A8277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629" y="4028947"/>
                        <a:ext cx="394447" cy="304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Объект 32">
            <a:extLst>
              <a:ext uri="{FF2B5EF4-FFF2-40B4-BE49-F238E27FC236}">
                <a16:creationId xmlns:a16="http://schemas.microsoft.com/office/drawing/2014/main" id="{5A33E130-A48A-45E9-BA12-8BC5FFF1BF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3043" y="4553590"/>
          <a:ext cx="394447" cy="30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330057" imgH="253890" progId="Equation.3">
                  <p:embed/>
                </p:oleObj>
              </mc:Choice>
              <mc:Fallback>
                <p:oleObj name="Формула" r:id="rId5" imgW="330057" imgH="253890" progId="Equation.3">
                  <p:embed/>
                  <p:pic>
                    <p:nvPicPr>
                      <p:cNvPr id="33" name="Объект 32">
                        <a:extLst>
                          <a:ext uri="{FF2B5EF4-FFF2-40B4-BE49-F238E27FC236}">
                            <a16:creationId xmlns:a16="http://schemas.microsoft.com/office/drawing/2014/main" id="{5A33E130-A48A-45E9-BA12-8BC5FFF1BF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43" y="4553590"/>
                        <a:ext cx="394447" cy="304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" name="Объект 19">
            <a:extLst>
              <a:ext uri="{FF2B5EF4-FFF2-40B4-BE49-F238E27FC236}">
                <a16:creationId xmlns:a16="http://schemas.microsoft.com/office/drawing/2014/main" id="{F9C149E3-9CA6-4923-B532-4B774AE49D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740" y="5144060"/>
          <a:ext cx="501789" cy="28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18918" imgH="241195" progId="Equation.3">
                  <p:embed/>
                </p:oleObj>
              </mc:Choice>
              <mc:Fallback>
                <p:oleObj name="Формула" r:id="rId6" imgW="418918" imgH="241195" progId="Equation.3">
                  <p:embed/>
                  <p:pic>
                    <p:nvPicPr>
                      <p:cNvPr id="20" name="Объект 19">
                        <a:extLst>
                          <a:ext uri="{FF2B5EF4-FFF2-40B4-BE49-F238E27FC236}">
                            <a16:creationId xmlns:a16="http://schemas.microsoft.com/office/drawing/2014/main" id="{F9C149E3-9CA6-4923-B532-4B774AE49D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40" y="5144060"/>
                        <a:ext cx="501789" cy="285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E4BA7071-4401-4CD2-89AB-E7CDD83697BD}"/>
              </a:ext>
            </a:extLst>
          </p:cNvPr>
          <p:cNvSpPr txBox="1">
            <a:spLocks/>
          </p:cNvSpPr>
          <p:nvPr/>
        </p:nvSpPr>
        <p:spPr>
          <a:xfrm>
            <a:off x="6687907" y="5041264"/>
            <a:ext cx="5267471" cy="16635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IsPrime(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for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i = 2; i &lt;= sqrt(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); i++)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% i == 0)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0;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4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BA6E8FEA-1326-46BB-AAF0-CF469E75D9DA}"/>
              </a:ext>
            </a:extLst>
          </p:cNvPr>
          <p:cNvSpPr txBox="1">
            <a:spLocks/>
          </p:cNvSpPr>
          <p:nvPr/>
        </p:nvSpPr>
        <p:spPr>
          <a:xfrm>
            <a:off x="1034716" y="1076994"/>
            <a:ext cx="10122568" cy="196914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if the given number </a:t>
            </a:r>
            <a:r>
              <a:rPr lang="en-US" sz="2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prime. The number is </a:t>
            </a:r>
            <a:r>
              <a:rPr lang="en-US" sz="2000" b="1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prime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if it has no more than two divisors: </a:t>
            </a:r>
            <a:r>
              <a:rPr lang="en-US" sz="2000" b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and the number itself.</a:t>
            </a:r>
          </a:p>
          <a:p>
            <a:pPr algn="just"/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 positive signed 32-bit integer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“Yes” if the number is prime, and “No” otherwise.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E75B4FDA-7EA3-4395-B8EE-5AC3C944A25D}"/>
              </a:ext>
            </a:extLst>
          </p:cNvPr>
          <p:cNvSpPr txBox="1">
            <a:spLocks/>
          </p:cNvSpPr>
          <p:nvPr/>
        </p:nvSpPr>
        <p:spPr>
          <a:xfrm>
            <a:off x="1034716" y="3110731"/>
            <a:ext cx="1878813" cy="750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5</a:t>
            </a:r>
            <a:endParaRPr lang="en-US" sz="20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2F8FD1FE-3E9A-4E90-90EF-C7B8417087BB}"/>
              </a:ext>
            </a:extLst>
          </p:cNvPr>
          <p:cNvSpPr txBox="1">
            <a:spLocks/>
          </p:cNvSpPr>
          <p:nvPr/>
        </p:nvSpPr>
        <p:spPr>
          <a:xfrm>
            <a:off x="5814230" y="3180697"/>
            <a:ext cx="1878813" cy="7507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</a:p>
          <a:p>
            <a:pPr algn="just"/>
            <a:r>
              <a:rPr lang="en-US" sz="2000" dirty="0">
                <a:solidFill>
                  <a:srgbClr val="222222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Yes</a:t>
            </a:r>
            <a:endParaRPr lang="en-US" sz="20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68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0F0FC93-FD53-42A0-8D48-F9FF4CF00EC4}"/>
              </a:ext>
            </a:extLst>
          </p:cNvPr>
          <p:cNvSpPr txBox="1">
            <a:spLocks/>
          </p:cNvSpPr>
          <p:nvPr/>
        </p:nvSpPr>
        <p:spPr>
          <a:xfrm>
            <a:off x="1034716" y="1182305"/>
            <a:ext cx="10122568" cy="1492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all divisors of positive integer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≤ 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/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 positive integer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in increasing order all divisors of number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8669. All divisors</a:t>
            </a:r>
            <a:endParaRPr lang="en-US" sz="32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53E307CE-BD70-4207-8791-2CCAB5C9C618}"/>
              </a:ext>
            </a:extLst>
          </p:cNvPr>
          <p:cNvSpPr txBox="1">
            <a:spLocks/>
          </p:cNvSpPr>
          <p:nvPr/>
        </p:nvSpPr>
        <p:spPr>
          <a:xfrm>
            <a:off x="2689770" y="3994021"/>
            <a:ext cx="4723621" cy="11239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Give the algorithm to solve this problem</a:t>
            </a:r>
          </a:p>
          <a:p>
            <a:pPr algn="just"/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complexity?</a:t>
            </a:r>
            <a:endParaRPr lang="en-US" sz="24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F36AAAC8-B3ED-4A0C-B66C-9280E800DE8E}"/>
              </a:ext>
            </a:extLst>
          </p:cNvPr>
          <p:cNvSpPr txBox="1">
            <a:spLocks/>
          </p:cNvSpPr>
          <p:nvPr/>
        </p:nvSpPr>
        <p:spPr>
          <a:xfrm>
            <a:off x="1034716" y="2794933"/>
            <a:ext cx="2882766" cy="731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sz="2800" b="1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610400EF-E1EF-48F9-97F5-CEB3C39EA2A3}"/>
              </a:ext>
            </a:extLst>
          </p:cNvPr>
          <p:cNvSpPr txBox="1">
            <a:spLocks/>
          </p:cNvSpPr>
          <p:nvPr/>
        </p:nvSpPr>
        <p:spPr>
          <a:xfrm>
            <a:off x="5391754" y="2857516"/>
            <a:ext cx="2882766" cy="731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1 2 5 10</a:t>
            </a:r>
            <a:endParaRPr lang="en-US" sz="2800" b="1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85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00F0FC93-FD53-42A0-8D48-F9FF4CF00EC4}"/>
              </a:ext>
            </a:extLst>
          </p:cNvPr>
          <p:cNvSpPr txBox="1">
            <a:spLocks/>
          </p:cNvSpPr>
          <p:nvPr/>
        </p:nvSpPr>
        <p:spPr>
          <a:xfrm>
            <a:off x="1034716" y="1182304"/>
            <a:ext cx="7810901" cy="17200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Fibonacci numbers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sequence of numbers F(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given by the formula: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70305"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F(0) = 1,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70305"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F(1) = 1, 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1170305"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F(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 1) + F(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– 2)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the value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print the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Fibonacci number.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4730. Fibonacci</a:t>
            </a:r>
            <a:endParaRPr lang="en-US" sz="4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E90136-5972-4DA2-AF49-A052258D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33" y="1730489"/>
            <a:ext cx="129709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2790F45D-21EB-4EDA-878A-659C13C4AC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8948" y="1204899"/>
          <a:ext cx="4737770" cy="252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538917" imgH="1882980" progId="Visio.Drawing.11">
                  <p:embed/>
                </p:oleObj>
              </mc:Choice>
              <mc:Fallback>
                <p:oleObj name="Visio" r:id="rId3" imgW="3538917" imgH="1882980" progId="Visio.Drawing.11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2790F45D-21EB-4EDA-878A-659C13C4AC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948" y="1204899"/>
                        <a:ext cx="4737770" cy="2525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32BF8CB-3A74-4088-A15E-706C3E879183}"/>
              </a:ext>
            </a:extLst>
          </p:cNvPr>
          <p:cNvSpPr txBox="1">
            <a:spLocks/>
          </p:cNvSpPr>
          <p:nvPr/>
        </p:nvSpPr>
        <p:spPr>
          <a:xfrm>
            <a:off x="1771049" y="3305462"/>
            <a:ext cx="4393932" cy="15232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0)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== 1)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- 1) + f(</a:t>
            </a:r>
            <a:r>
              <a:rPr lang="en-US" sz="1800" dirty="0">
                <a:solidFill>
                  <a:srgbClr val="8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- 2);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233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4730. Fibonacci</a:t>
            </a:r>
            <a:endParaRPr lang="en-US" sz="40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E90136-5972-4DA2-AF49-A052258D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33" y="1730489"/>
            <a:ext cx="129709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832BF8CB-3A74-4088-A15E-706C3E879183}"/>
              </a:ext>
            </a:extLst>
          </p:cNvPr>
          <p:cNvSpPr txBox="1">
            <a:spLocks/>
          </p:cNvSpPr>
          <p:nvPr/>
        </p:nvSpPr>
        <p:spPr>
          <a:xfrm>
            <a:off x="6724533" y="1036536"/>
            <a:ext cx="5148379" cy="290982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fib[46];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f(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n)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(n == 0)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(n == 1)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1;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if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(fib[n] != -1) </a:t>
            </a:r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return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fib[n];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 return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fib[n] = f(n-1) + f(n - 2);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670934A-8071-492A-B2A0-B03D4071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2" y="1033305"/>
            <a:ext cx="21309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>
            <a:extLst>
              <a:ext uri="{FF2B5EF4-FFF2-40B4-BE49-F238E27FC236}">
                <a16:creationId xmlns:a16="http://schemas.microsoft.com/office/drawing/2014/main" id="{5EC10676-8465-47C3-B3EE-DBE1541911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088" y="1013265"/>
          <a:ext cx="4904312" cy="2809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292919" imgH="1882980" progId="Visio.Drawing.11">
                  <p:embed/>
                </p:oleObj>
              </mc:Choice>
              <mc:Fallback>
                <p:oleObj name="Visio" r:id="rId3" imgW="3292919" imgH="1882980" progId="Visio.Drawing.11">
                  <p:embed/>
                  <p:pic>
                    <p:nvPicPr>
                      <p:cNvPr id="17" name="Объект 16">
                        <a:extLst>
                          <a:ext uri="{FF2B5EF4-FFF2-40B4-BE49-F238E27FC236}">
                            <a16:creationId xmlns:a16="http://schemas.microsoft.com/office/drawing/2014/main" id="{5EC10676-8465-47C3-B3EE-DBE1541911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1013265"/>
                        <a:ext cx="4904312" cy="28091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F621FD8D-38CF-4B4C-9427-6A3389B9733A}"/>
              </a:ext>
            </a:extLst>
          </p:cNvPr>
          <p:cNvSpPr txBox="1">
            <a:spLocks/>
          </p:cNvSpPr>
          <p:nvPr/>
        </p:nvSpPr>
        <p:spPr>
          <a:xfrm>
            <a:off x="376839" y="4127441"/>
            <a:ext cx="11614618" cy="987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Some calculations done multiple times. For example, after finding f(3), we can store this value in fib[3] (let’s declare integer array </a:t>
            </a:r>
            <a:r>
              <a:rPr lang="en-US" sz="2000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int</a:t>
            </a:r>
            <a:r>
              <a:rPr lang="en-US" sz="2000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fib[46]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), and when again we need to find f(3), we can take this value out of fib[3] (and not to run all calculations again). This technique is called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memoization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8669. All divisors</a:t>
            </a:r>
            <a:endParaRPr lang="en-US" sz="32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7923F024-AB3B-4174-A349-0DF8636E3B6D}"/>
              </a:ext>
            </a:extLst>
          </p:cNvPr>
          <p:cNvSpPr txBox="1">
            <a:spLocks/>
          </p:cNvSpPr>
          <p:nvPr/>
        </p:nvSpPr>
        <p:spPr>
          <a:xfrm>
            <a:off x="1034716" y="4112860"/>
            <a:ext cx="10122568" cy="18179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If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is a divisor of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, then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/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is also a divisor of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 </a:t>
            </a:r>
          </a:p>
          <a:p>
            <a:pPr algn="just"/>
            <a:endParaRPr lang="en-US" sz="20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CYR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Find divisors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such that 1 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≤        , and corresponding to them divisors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/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. </a:t>
            </a:r>
          </a:p>
          <a:p>
            <a:pPr algn="just"/>
            <a:endParaRPr lang="en-US" sz="2000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 CYR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Sort and print divisors. Be careful if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=        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then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n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/ </a:t>
            </a:r>
            <a:r>
              <a:rPr lang="en-US" sz="2000" i="1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d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the same divisor, do not print it twice.</a:t>
            </a:r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 </a:t>
            </a:r>
          </a:p>
          <a:p>
            <a:pPr algn="just"/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 CYR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 CYR" panose="02020603050405020304" pitchFamily="18" charset="0"/>
              </a:rPr>
              <a:t>Complexity           .</a:t>
            </a:r>
            <a:endParaRPr lang="en-US" sz="32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A83695E-9894-4E9A-ACE7-084736C6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8497" y="4224499"/>
            <a:ext cx="1443240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>
            <a:extLst>
              <a:ext uri="{FF2B5EF4-FFF2-40B4-BE49-F238E27FC236}">
                <a16:creationId xmlns:a16="http://schemas.microsoft.com/office/drawing/2014/main" id="{03323340-97B7-4B1D-B555-D5F858BC7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5264" y="4537363"/>
          <a:ext cx="394636" cy="30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330057" imgH="253890" progId="Equation.3">
                  <p:embed/>
                </p:oleObj>
              </mc:Choice>
              <mc:Fallback>
                <p:oleObj name="Формула" r:id="rId3" imgW="330057" imgH="253890" progId="Equation.3">
                  <p:embed/>
                  <p:pic>
                    <p:nvPicPr>
                      <p:cNvPr id="13" name="Объект 12">
                        <a:extLst>
                          <a:ext uri="{FF2B5EF4-FFF2-40B4-BE49-F238E27FC236}">
                            <a16:creationId xmlns:a16="http://schemas.microsoft.com/office/drawing/2014/main" id="{03323340-97B7-4B1D-B555-D5F858BC7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5264" y="4537363"/>
                        <a:ext cx="394636" cy="304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>
            <a:extLst>
              <a:ext uri="{FF2B5EF4-FFF2-40B4-BE49-F238E27FC236}">
                <a16:creationId xmlns:a16="http://schemas.microsoft.com/office/drawing/2014/main" id="{F8D64F3E-799F-4C4E-8DD4-039C027E8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2326" y="5038049"/>
          <a:ext cx="394636" cy="304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330057" imgH="253890" progId="Equation.3">
                  <p:embed/>
                </p:oleObj>
              </mc:Choice>
              <mc:Fallback>
                <p:oleObj name="Формула" r:id="rId5" imgW="330057" imgH="253890" progId="Equation.3">
                  <p:embed/>
                  <p:pic>
                    <p:nvPicPr>
                      <p:cNvPr id="35" name="Объект 34">
                        <a:extLst>
                          <a:ext uri="{FF2B5EF4-FFF2-40B4-BE49-F238E27FC236}">
                            <a16:creationId xmlns:a16="http://schemas.microsoft.com/office/drawing/2014/main" id="{F8D64F3E-799F-4C4E-8DD4-039C027E8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326" y="5038049"/>
                        <a:ext cx="394636" cy="30443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>
            <a:extLst>
              <a:ext uri="{FF2B5EF4-FFF2-40B4-BE49-F238E27FC236}">
                <a16:creationId xmlns:a16="http://schemas.microsoft.com/office/drawing/2014/main" id="{E08E2398-F47B-4EB5-A520-7599C89AA8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5337" y="5604309"/>
          <a:ext cx="538177" cy="305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418918" imgH="241195" progId="Equation.3">
                  <p:embed/>
                </p:oleObj>
              </mc:Choice>
              <mc:Fallback>
                <p:oleObj name="Формула" r:id="rId6" imgW="418918" imgH="241195" progId="Equation.3">
                  <p:embed/>
                  <p:pic>
                    <p:nvPicPr>
                      <p:cNvPr id="37" name="Объект 36">
                        <a:extLst>
                          <a:ext uri="{FF2B5EF4-FFF2-40B4-BE49-F238E27FC236}">
                            <a16:creationId xmlns:a16="http://schemas.microsoft.com/office/drawing/2014/main" id="{E08E2398-F47B-4EB5-A520-7599C89AA8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337" y="5604309"/>
                        <a:ext cx="538177" cy="3057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70996ABE-8679-4994-B456-0FAC0C434DB5}"/>
              </a:ext>
            </a:extLst>
          </p:cNvPr>
          <p:cNvSpPr txBox="1">
            <a:spLocks/>
          </p:cNvSpPr>
          <p:nvPr/>
        </p:nvSpPr>
        <p:spPr>
          <a:xfrm>
            <a:off x="1034716" y="1182305"/>
            <a:ext cx="10122568" cy="14923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all divisors of positive integer 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≤ 10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pPr algn="just"/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One positive integer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≤ 10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Output.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Print in increasing order all divisors of number 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2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CFD58942-0655-4FBE-912B-DACE3B0980DC}"/>
              </a:ext>
            </a:extLst>
          </p:cNvPr>
          <p:cNvSpPr txBox="1">
            <a:spLocks/>
          </p:cNvSpPr>
          <p:nvPr/>
        </p:nvSpPr>
        <p:spPr>
          <a:xfrm>
            <a:off x="1034716" y="2794933"/>
            <a:ext cx="2882766" cy="731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input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10</a:t>
            </a:r>
            <a:endParaRPr lang="en-US" sz="2800" b="1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43" name="Заголовок 1">
            <a:extLst>
              <a:ext uri="{FF2B5EF4-FFF2-40B4-BE49-F238E27FC236}">
                <a16:creationId xmlns:a16="http://schemas.microsoft.com/office/drawing/2014/main" id="{6141EEAA-A3CE-487E-8A7F-06F57B827018}"/>
              </a:ext>
            </a:extLst>
          </p:cNvPr>
          <p:cNvSpPr txBox="1">
            <a:spLocks/>
          </p:cNvSpPr>
          <p:nvPr/>
        </p:nvSpPr>
        <p:spPr>
          <a:xfrm>
            <a:off x="5391754" y="2857516"/>
            <a:ext cx="2882766" cy="7316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output</a:t>
            </a:r>
          </a:p>
          <a:p>
            <a:pPr algn="just"/>
            <a:r>
              <a:rPr lang="en-US" sz="20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1 2 5 10</a:t>
            </a:r>
            <a:endParaRPr lang="en-US" sz="2800" b="1" dirty="0">
              <a:solidFill>
                <a:srgbClr val="7030A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02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Greatest common divisor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E90136-5972-4DA2-AF49-A052258D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33" y="1730489"/>
            <a:ext cx="129709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670934A-8071-492A-B2A0-B03D4071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2" y="1033305"/>
            <a:ext cx="21309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7D21A37-D961-44C7-A39D-83484DE7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484" y="2685574"/>
            <a:ext cx="1192014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BE76926-3F1B-462D-9DF6-893163637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4" name="Объект 23">
            <a:extLst>
              <a:ext uri="{FF2B5EF4-FFF2-40B4-BE49-F238E27FC236}">
                <a16:creationId xmlns:a16="http://schemas.microsoft.com/office/drawing/2014/main" id="{2A4BF5F9-DC30-4520-8F13-679BECE44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0751" y="1209674"/>
          <a:ext cx="4172679" cy="1662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298700" imgH="914400" progId="Equation.3">
                  <p:embed/>
                </p:oleObj>
              </mc:Choice>
              <mc:Fallback>
                <p:oleObj name="Формула" r:id="rId2" imgW="2298700" imgH="914400" progId="Equation.3">
                  <p:embed/>
                  <p:pic>
                    <p:nvPicPr>
                      <p:cNvPr id="24" name="Объект 23">
                        <a:extLst>
                          <a:ext uri="{FF2B5EF4-FFF2-40B4-BE49-F238E27FC236}">
                            <a16:creationId xmlns:a16="http://schemas.microsoft.com/office/drawing/2014/main" id="{2A4BF5F9-DC30-4520-8F13-679BECE442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0751" y="1209674"/>
                        <a:ext cx="4172679" cy="166214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8B411E8-6AA9-42E5-8005-E045F62E9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23" y="1234163"/>
            <a:ext cx="1474270" cy="1474270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52F3721-97B9-42B1-8A5E-C6AFA70CD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8413" y="1241987"/>
            <a:ext cx="1439825" cy="211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65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413FBD38-0E7A-4B0D-926E-4B606C66FC97}"/>
              </a:ext>
            </a:extLst>
          </p:cNvPr>
          <p:cNvSpPr txBox="1">
            <a:spLocks/>
          </p:cNvSpPr>
          <p:nvPr/>
        </p:nvSpPr>
        <p:spPr>
          <a:xfrm>
            <a:off x="6932447" y="2445836"/>
            <a:ext cx="2059806" cy="86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recursive case</a:t>
            </a:r>
          </a:p>
          <a:p>
            <a:endParaRPr lang="en-US" sz="2000" b="1" i="1" dirty="0">
              <a:solidFill>
                <a:srgbClr val="0070C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0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base case</a:t>
            </a:r>
            <a:endParaRPr lang="ru-RU" sz="7200" b="1" i="1" dirty="0">
              <a:solidFill>
                <a:srgbClr val="0070C0"/>
              </a:solidFill>
            </a:endParaRPr>
          </a:p>
        </p:txBody>
      </p:sp>
      <p:graphicFrame>
        <p:nvGraphicFramePr>
          <p:cNvPr id="7" name="Объект 8">
            <a:extLst>
              <a:ext uri="{FF2B5EF4-FFF2-40B4-BE49-F238E27FC236}">
                <a16:creationId xmlns:a16="http://schemas.microsoft.com/office/drawing/2014/main" id="{BE19CA30-2464-158A-56C0-41680DE691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759054"/>
              </p:ext>
            </p:extLst>
          </p:nvPr>
        </p:nvGraphicFramePr>
        <p:xfrm>
          <a:off x="3157372" y="2445836"/>
          <a:ext cx="37750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562040" imgH="457200" progId="Equation.3">
                  <p:embed/>
                </p:oleObj>
              </mc:Choice>
              <mc:Fallback>
                <p:oleObj name="Формула" r:id="rId2" imgW="1562040" imgH="457200" progId="Equation.3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6E269406-F8D6-43C3-8647-65F7CD21428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7372" y="2445836"/>
                        <a:ext cx="3775075" cy="1111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4834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3043" y="5556869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9557. Bins and balls</a:t>
            </a:r>
            <a:endParaRPr lang="en-US" sz="4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E90136-5972-4DA2-AF49-A052258D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33" y="1730489"/>
            <a:ext cx="129709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670934A-8071-492A-B2A0-B03D4071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2" y="1033305"/>
            <a:ext cx="21309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F621FD8D-38CF-4B4C-9427-6A3389B9733A}"/>
              </a:ext>
            </a:extLst>
          </p:cNvPr>
          <p:cNvSpPr txBox="1">
            <a:spLocks/>
          </p:cNvSpPr>
          <p:nvPr/>
        </p:nvSpPr>
        <p:spPr>
          <a:xfrm>
            <a:off x="441091" y="1171565"/>
            <a:ext cx="11397983" cy="987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bins in a row. There is also an infinite supply of balls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distinct colors. 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 exactly one ball into each bin, with the restriction that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adjacent bins cannot contain balls of the same color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How many valid configurations of balls in bins are there?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E1B18A4-86F6-41B8-ACC9-B96108D5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64" y="2325989"/>
            <a:ext cx="3839617" cy="1475922"/>
          </a:xfrm>
          <a:prstGeom prst="rect">
            <a:avLst/>
          </a:prstGeom>
        </p:spPr>
      </p:pic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5B03EB6-2F3B-4218-AFE0-70E57B360762}"/>
              </a:ext>
            </a:extLst>
          </p:cNvPr>
          <p:cNvSpPr txBox="1">
            <a:spLocks/>
          </p:cNvSpPr>
          <p:nvPr/>
        </p:nvSpPr>
        <p:spPr>
          <a:xfrm>
            <a:off x="2876798" y="4028947"/>
            <a:ext cx="4468431" cy="499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answer for </a:t>
            </a:r>
            <a:r>
              <a:rPr lang="en-US" sz="2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3?</a:t>
            </a:r>
            <a:endParaRPr lang="en-US" sz="4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6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C33D22-18B6-4AB8-9A61-E91FA746A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950" y="5930766"/>
            <a:ext cx="143860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C57B6ABE-8E3C-4A20-858C-75B78F9C2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5337" y="2772074"/>
            <a:ext cx="1538088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EC8DA042-8DF2-4FDD-8C39-E9323221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1077" y="2674617"/>
            <a:ext cx="18617401" cy="54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69966944-045B-4C2C-ADC7-7F135FB75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3293867"/>
            <a:ext cx="1699895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F00E28FC-E673-4E7F-8DD5-ED968A6DD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088" y="3808443"/>
            <a:ext cx="116146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8" name="Rectangle 25">
            <a:extLst>
              <a:ext uri="{FF2B5EF4-FFF2-40B4-BE49-F238E27FC236}">
                <a16:creationId xmlns:a16="http://schemas.microsoft.com/office/drawing/2014/main" id="{4D1DE66F-A2B1-4139-94DE-CA888D8FD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014" y="2126570"/>
            <a:ext cx="1520381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891BC76F-E006-4AE2-B391-55F3246A2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98EF47F-1D57-4A7F-822B-16412C127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7835" y="1873201"/>
            <a:ext cx="184872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F1D841F0-721E-447D-9744-D6263BC77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3458" y="2401868"/>
            <a:ext cx="1580976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32A5CBD-3F51-421C-B338-212367454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9428" y="2957652"/>
            <a:ext cx="129273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72476AF5-E462-4D40-83AF-349EE451F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9458" y="5298169"/>
            <a:ext cx="17225103" cy="47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29A7FE8B-01FD-486D-944A-BF31A14C5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E810EF-7F0E-4917-A5D7-479207D7C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85" y="5296763"/>
            <a:ext cx="139936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81376B5C-5394-4D86-AB4E-150E79EA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737" y="5479333"/>
            <a:ext cx="13060513" cy="47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D0D0FBAC-F925-4C65-B07C-F5E4C4469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381372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B90991-82CE-4191-85CA-72CB0C98A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67" y="3195335"/>
            <a:ext cx="1685355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8151492-0413-42D1-8D46-0E2A560F5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2315" y="4783022"/>
            <a:ext cx="1978721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493D192A-29D5-41CB-BF6E-679EA86C01AD}"/>
              </a:ext>
            </a:extLst>
          </p:cNvPr>
          <p:cNvSpPr txBox="1">
            <a:spLocks/>
          </p:cNvSpPr>
          <p:nvPr/>
        </p:nvSpPr>
        <p:spPr>
          <a:xfrm>
            <a:off x="1407458" y="281596"/>
            <a:ext cx="9144000" cy="6555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E-OLYMP </a:t>
            </a:r>
            <a:r>
              <a:rPr lang="en-US" sz="2400" b="1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9557. Bins and balls</a:t>
            </a:r>
            <a:endParaRPr lang="en-US" sz="4800" b="1" dirty="0">
              <a:solidFill>
                <a:srgbClr val="7030A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A73514-B85A-4CAA-AD18-3F812C3CC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9545" y="4808552"/>
            <a:ext cx="1540042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233C2C35-A862-4265-86F2-C5BB0AE57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8760" y="4115322"/>
            <a:ext cx="1442549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6048C24C-88C8-4F96-8D89-8950D686D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785" y="5147209"/>
            <a:ext cx="1356116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BE90136-5972-4DA2-AF49-A052258D2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4533" y="1730489"/>
            <a:ext cx="1297092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670934A-8071-492A-B2A0-B03D40718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702" y="1033305"/>
            <a:ext cx="2130943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7" name="Заголовок 1">
            <a:extLst>
              <a:ext uri="{FF2B5EF4-FFF2-40B4-BE49-F238E27FC236}">
                <a16:creationId xmlns:a16="http://schemas.microsoft.com/office/drawing/2014/main" id="{F621FD8D-38CF-4B4C-9427-6A3389B9733A}"/>
              </a:ext>
            </a:extLst>
          </p:cNvPr>
          <p:cNvSpPr txBox="1">
            <a:spLocks/>
          </p:cNvSpPr>
          <p:nvPr/>
        </p:nvSpPr>
        <p:spPr>
          <a:xfrm>
            <a:off x="441091" y="1171565"/>
            <a:ext cx="11397983" cy="9879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bins in a row. There is also an infinite supply of balls of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distinct colors. 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Place exactly one ball into each bin, with the restriction that 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adjacent bins cannot contain balls of the same color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How many valid configurations of balls in bins are there?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E1B18A4-86F6-41B8-ACC9-B96108D5A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764" y="2325989"/>
            <a:ext cx="3839617" cy="1475922"/>
          </a:xfrm>
          <a:prstGeom prst="rect">
            <a:avLst/>
          </a:prstGeom>
        </p:spPr>
      </p:pic>
      <p:sp>
        <p:nvSpPr>
          <p:cNvPr id="39" name="Заголовок 1">
            <a:extLst>
              <a:ext uri="{FF2B5EF4-FFF2-40B4-BE49-F238E27FC236}">
                <a16:creationId xmlns:a16="http://schemas.microsoft.com/office/drawing/2014/main" id="{85B03EB6-2F3B-4218-AFE0-70E57B360762}"/>
              </a:ext>
            </a:extLst>
          </p:cNvPr>
          <p:cNvSpPr txBox="1">
            <a:spLocks/>
          </p:cNvSpPr>
          <p:nvPr/>
        </p:nvSpPr>
        <p:spPr>
          <a:xfrm>
            <a:off x="2876798" y="4028947"/>
            <a:ext cx="4468431" cy="499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is the answer for </a:t>
            </a:r>
            <a:r>
              <a:rPr lang="en-US" sz="28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3?</a:t>
            </a:r>
            <a:endParaRPr lang="en-US" sz="4000" b="1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42FD4D1-1593-44E2-8801-3B0B8733C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049" y="4885263"/>
            <a:ext cx="1638736" cy="1759231"/>
          </a:xfrm>
          <a:prstGeom prst="rect">
            <a:avLst/>
          </a:prstGeom>
        </p:spPr>
      </p:pic>
      <p:sp>
        <p:nvSpPr>
          <p:cNvPr id="41" name="Заголовок 1">
            <a:extLst>
              <a:ext uri="{FF2B5EF4-FFF2-40B4-BE49-F238E27FC236}">
                <a16:creationId xmlns:a16="http://schemas.microsoft.com/office/drawing/2014/main" id="{E616BC0D-C917-4512-ADBF-E70185122D7A}"/>
              </a:ext>
            </a:extLst>
          </p:cNvPr>
          <p:cNvSpPr txBox="1">
            <a:spLocks/>
          </p:cNvSpPr>
          <p:nvPr/>
        </p:nvSpPr>
        <p:spPr>
          <a:xfrm>
            <a:off x="2932204" y="4884709"/>
            <a:ext cx="5345522" cy="15493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 configurations start from blue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 configurations start from green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Four configurations start from red</a:t>
            </a:r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US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70A2F68B-6132-4918-8445-5EA4C3A1DC8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277726" y="2953728"/>
            <a:ext cx="1906466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>
            <a:extLst>
              <a:ext uri="{FF2B5EF4-FFF2-40B4-BE49-F238E27FC236}">
                <a16:creationId xmlns:a16="http://schemas.microsoft.com/office/drawing/2014/main" id="{43AF9FDF-596B-48CB-9518-7160A2EC9D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10879" y="4598918"/>
          <a:ext cx="3616540" cy="904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206978" imgH="550902" progId="Visio.Drawing.11">
                  <p:embed/>
                </p:oleObj>
              </mc:Choice>
              <mc:Fallback>
                <p:oleObj name="Visio" r:id="rId5" imgW="2206978" imgH="550902" progId="Visio.Drawing.11">
                  <p:embed/>
                  <p:pic>
                    <p:nvPicPr>
                      <p:cNvPr id="25" name="Объект 24">
                        <a:extLst>
                          <a:ext uri="{FF2B5EF4-FFF2-40B4-BE49-F238E27FC236}">
                            <a16:creationId xmlns:a16="http://schemas.microsoft.com/office/drawing/2014/main" id="{43AF9FDF-596B-48CB-9518-7160A2EC9D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0879" y="4598918"/>
                        <a:ext cx="3616540" cy="9041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Заголовок 1">
            <a:extLst>
              <a:ext uri="{FF2B5EF4-FFF2-40B4-BE49-F238E27FC236}">
                <a16:creationId xmlns:a16="http://schemas.microsoft.com/office/drawing/2014/main" id="{712C92C1-7BAA-4082-9A0C-1C117C123F18}"/>
              </a:ext>
            </a:extLst>
          </p:cNvPr>
          <p:cNvSpPr txBox="1">
            <a:spLocks/>
          </p:cNvSpPr>
          <p:nvPr/>
        </p:nvSpPr>
        <p:spPr>
          <a:xfrm>
            <a:off x="8986484" y="5603578"/>
            <a:ext cx="1749875" cy="34392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* (</a:t>
            </a:r>
            <a:r>
              <a:rPr lang="en-US" sz="2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1)</a:t>
            </a:r>
            <a:r>
              <a:rPr lang="en-US" sz="2000" b="1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2000" b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– 1</a:t>
            </a:r>
            <a:endParaRPr lang="ru-RU" sz="2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43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7">
            <a:extLst>
              <a:ext uri="{FF2B5EF4-FFF2-40B4-BE49-F238E27FC236}">
                <a16:creationId xmlns:a16="http://schemas.microsoft.com/office/drawing/2014/main" id="{639F4517-543B-B81B-4A5B-5F3B9BBD17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8417959"/>
              </p:ext>
            </p:extLst>
          </p:nvPr>
        </p:nvGraphicFramePr>
        <p:xfrm>
          <a:off x="3198208" y="2317950"/>
          <a:ext cx="4849181" cy="111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06280" imgH="457200" progId="Equation.3">
                  <p:embed/>
                </p:oleObj>
              </mc:Choice>
              <mc:Fallback>
                <p:oleObj name="Формула" r:id="rId2" imgW="2006280" imgH="457200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5EAB6F20-F46A-4102-945D-689C2B1320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208" y="2317950"/>
                        <a:ext cx="4849181" cy="1111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1288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9D622562-AD2D-1415-E5F2-64BE4E159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50789"/>
              </p:ext>
            </p:extLst>
          </p:nvPr>
        </p:nvGraphicFramePr>
        <p:xfrm>
          <a:off x="3210058" y="2512193"/>
          <a:ext cx="4277188" cy="167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19240" imgH="711000" progId="Equation.3">
                  <p:embed/>
                </p:oleObj>
              </mc:Choice>
              <mc:Fallback>
                <p:oleObj name="Формула" r:id="rId2" imgW="2019240" imgH="711000" progId="Equation.3">
                  <p:embed/>
                  <p:pic>
                    <p:nvPicPr>
                      <p:cNvPr id="5" name="Объект 4">
                        <a:extLst>
                          <a:ext uri="{FF2B5EF4-FFF2-40B4-BE49-F238E27FC236}">
                            <a16:creationId xmlns:a16="http://schemas.microsoft.com/office/drawing/2014/main" id="{7223140B-31A2-4CC2-AD95-38FC9B7601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058" y="2512193"/>
                        <a:ext cx="4277188" cy="16711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50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7">
            <a:extLst>
              <a:ext uri="{FF2B5EF4-FFF2-40B4-BE49-F238E27FC236}">
                <a16:creationId xmlns:a16="http://schemas.microsoft.com/office/drawing/2014/main" id="{D939676C-E91D-1E01-1BB7-CCBB678851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0161122"/>
              </p:ext>
            </p:extLst>
          </p:nvPr>
        </p:nvGraphicFramePr>
        <p:xfrm>
          <a:off x="3197091" y="2392362"/>
          <a:ext cx="426085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879560" imgH="914400" progId="Equation.3">
                  <p:embed/>
                </p:oleObj>
              </mc:Choice>
              <mc:Fallback>
                <p:oleObj name="Формула" r:id="rId2" imgW="1879560" imgH="914400" progId="Equation.3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9383B0BF-27AA-453E-A268-D95A81833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091" y="2392362"/>
                        <a:ext cx="4260850" cy="207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6418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CC2D8D-7B2C-42DB-B1EE-A960C199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61" y="2509936"/>
            <a:ext cx="284465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8">
            <a:extLst>
              <a:ext uri="{FF2B5EF4-FFF2-40B4-BE49-F238E27FC236}">
                <a16:creationId xmlns:a16="http://schemas.microsoft.com/office/drawing/2014/main" id="{31C6BFBA-4E18-9F7B-9489-610339576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063188"/>
              </p:ext>
            </p:extLst>
          </p:nvPr>
        </p:nvGraphicFramePr>
        <p:xfrm>
          <a:off x="3186771" y="2670840"/>
          <a:ext cx="48148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711000" progId="Equation.3">
                  <p:embed/>
                </p:oleObj>
              </mc:Choice>
              <mc:Fallback>
                <p:oleObj name="Формула" r:id="rId2" imgW="2057400" imgH="711000" progId="Equation.3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A964B543-67F0-4D51-9389-8CE5D6106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771" y="2670840"/>
                        <a:ext cx="4814888" cy="166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7676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618" y="556966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5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5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= </a:t>
            </a:r>
            <a:r>
              <a:rPr lang="en-US" sz="5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5400" i="1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endParaRPr lang="ru-RU" sz="19900" i="1" baseline="30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CC2D8D-7B2C-42DB-B1EE-A960C199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61" y="2509936"/>
            <a:ext cx="284465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29A2EC8-F575-4832-9A78-B7423D45E869}"/>
              </a:ext>
            </a:extLst>
          </p:cNvPr>
          <p:cNvSpPr txBox="1">
            <a:spLocks/>
          </p:cNvSpPr>
          <p:nvPr/>
        </p:nvSpPr>
        <p:spPr>
          <a:xfrm>
            <a:off x="2418491" y="4812878"/>
            <a:ext cx="7659817" cy="10970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42900"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100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50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342900" algn="just"/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Example.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99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∙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98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∙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en-US" sz="20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49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1" name="Объект 8">
            <a:extLst>
              <a:ext uri="{FF2B5EF4-FFF2-40B4-BE49-F238E27FC236}">
                <a16:creationId xmlns:a16="http://schemas.microsoft.com/office/drawing/2014/main" id="{4CAE6E08-CFB2-5247-5F69-73B435C8AA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771" y="2670840"/>
          <a:ext cx="4814888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057400" imgH="711000" progId="Equation.3">
                  <p:embed/>
                </p:oleObj>
              </mc:Choice>
              <mc:Fallback>
                <p:oleObj name="Формула" r:id="rId2" imgW="2057400" imgH="711000" progId="Equation.3">
                  <p:embed/>
                  <p:pic>
                    <p:nvPicPr>
                      <p:cNvPr id="9" name="Объект 8">
                        <a:extLst>
                          <a:ext uri="{FF2B5EF4-FFF2-40B4-BE49-F238E27FC236}">
                            <a16:creationId xmlns:a16="http://schemas.microsoft.com/office/drawing/2014/main" id="{A964B543-67F0-4D51-9389-8CE5D6106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771" y="2670840"/>
                        <a:ext cx="4814888" cy="1660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637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B10C3-8DAF-4C05-A5A2-86055BE1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711"/>
            <a:ext cx="9144000" cy="860441"/>
          </a:xfrm>
        </p:spPr>
        <p:txBody>
          <a:bodyPr>
            <a:normAutofit/>
          </a:bodyPr>
          <a:lstStyle/>
          <a:p>
            <a:r>
              <a:rPr lang="en-US" sz="5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What does the next function do?</a:t>
            </a:r>
            <a:endParaRPr lang="ru-RU" sz="199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CC2D8D-7B2C-42DB-B1EE-A960C199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61" y="2509936"/>
            <a:ext cx="284465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532EF6-4B3D-4939-BAC8-A02FCEEB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882" y="4312537"/>
            <a:ext cx="23031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9">
            <a:extLst>
              <a:ext uri="{FF2B5EF4-FFF2-40B4-BE49-F238E27FC236}">
                <a16:creationId xmlns:a16="http://schemas.microsoft.com/office/drawing/2014/main" id="{7666EE5D-41CF-C93E-2DC5-1EA6A133B1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2012448"/>
              </p:ext>
            </p:extLst>
          </p:nvPr>
        </p:nvGraphicFramePr>
        <p:xfrm>
          <a:off x="3173412" y="1928934"/>
          <a:ext cx="58451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603160" imgH="711000" progId="Equation.3">
                  <p:embed/>
                </p:oleObj>
              </mc:Choice>
              <mc:Fallback>
                <p:oleObj name="Формула" r:id="rId2" imgW="2603160" imgH="711000" progId="Equation.3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1F9DFE7-ADA6-409D-8159-C77E2A984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2" y="1928934"/>
                        <a:ext cx="584517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340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A717E25-05FD-407E-A275-988CDBA21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248" y="4169719"/>
            <a:ext cx="8010525" cy="714375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3AAAD89B-F880-42E0-9C11-544B87CC2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54BDCAD-A632-4E45-A524-59A8AEE5E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74998E-C998-4227-9BA0-777272436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103" y="2628899"/>
            <a:ext cx="2110428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D839D06-61B8-4A58-A8DC-A8EBC8F512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7482" y="4693915"/>
            <a:ext cx="2764376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BCC2D8D-7B2C-42DB-B1EE-A960C1991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8661" y="2509936"/>
            <a:ext cx="284465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532EF6-4B3D-4939-BAC8-A02FCEEB8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882" y="4312537"/>
            <a:ext cx="2303103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id="{61F9DFE7-ADA6-409D-8159-C77E2A984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3412" y="1909283"/>
          <a:ext cx="584517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2603160" imgH="711000" progId="Equation.3">
                  <p:embed/>
                </p:oleObj>
              </mc:Choice>
              <mc:Fallback>
                <p:oleObj name="Формула" r:id="rId3" imgW="2603160" imgH="711000" progId="Equation.3">
                  <p:embed/>
                  <p:pic>
                    <p:nvPicPr>
                      <p:cNvPr id="10" name="Объект 9">
                        <a:extLst>
                          <a:ext uri="{FF2B5EF4-FFF2-40B4-BE49-F238E27FC236}">
                            <a16:creationId xmlns:a16="http://schemas.microsoft.com/office/drawing/2014/main" id="{61F9DFE7-ADA6-409D-8159-C77E2A984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2" y="1909283"/>
                        <a:ext cx="584517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F353FB16-6DC6-4E38-9362-A194511CD39E}"/>
              </a:ext>
            </a:extLst>
          </p:cNvPr>
          <p:cNvSpPr txBox="1">
            <a:spLocks/>
          </p:cNvSpPr>
          <p:nvPr/>
        </p:nvSpPr>
        <p:spPr>
          <a:xfrm>
            <a:off x="1225618" y="556966"/>
            <a:ext cx="9144000" cy="8604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5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54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n</a:t>
            </a:r>
            <a:r>
              <a:rPr lang="en-US" sz="5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) =     = </a:t>
            </a:r>
            <a:endParaRPr lang="ru-RU" sz="19900" i="1" baseline="300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EC83BFD-F715-4844-BB2C-DA15BD8FE3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>
            <a:extLst>
              <a:ext uri="{FF2B5EF4-FFF2-40B4-BE49-F238E27FC236}">
                <a16:creationId xmlns:a16="http://schemas.microsoft.com/office/drawing/2014/main" id="{CD3F066D-CB63-4F25-B710-DEB19C867B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29677" y="583191"/>
          <a:ext cx="670843" cy="7781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5" imgW="241195" imgH="279279" progId="Equation.3">
                  <p:embed/>
                </p:oleObj>
              </mc:Choice>
              <mc:Fallback>
                <p:oleObj name="Формула" r:id="rId5" imgW="241195" imgH="279279" progId="Equation.3">
                  <p:embed/>
                  <p:pic>
                    <p:nvPicPr>
                      <p:cNvPr id="14" name="Объект 13">
                        <a:extLst>
                          <a:ext uri="{FF2B5EF4-FFF2-40B4-BE49-F238E27FC236}">
                            <a16:creationId xmlns:a16="http://schemas.microsoft.com/office/drawing/2014/main" id="{CD3F066D-CB63-4F25-B710-DEB19C867B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677" y="583191"/>
                        <a:ext cx="670843" cy="7781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4">
            <a:extLst>
              <a:ext uri="{FF2B5EF4-FFF2-40B4-BE49-F238E27FC236}">
                <a16:creationId xmlns:a16="http://schemas.microsoft.com/office/drawing/2014/main" id="{5E8AF677-45D6-46A8-A7B2-27DE3BB0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B0F71095-16A0-4407-9A6B-20A804E3E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2834" y="481860"/>
          <a:ext cx="1525886" cy="101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7" imgW="736600" imgH="482600" progId="Equation.3">
                  <p:embed/>
                </p:oleObj>
              </mc:Choice>
              <mc:Fallback>
                <p:oleObj name="Формула" r:id="rId7" imgW="736600" imgH="482600" progId="Equation.3">
                  <p:embed/>
                  <p:pic>
                    <p:nvPicPr>
                      <p:cNvPr id="26" name="Объект 25">
                        <a:extLst>
                          <a:ext uri="{FF2B5EF4-FFF2-40B4-BE49-F238E27FC236}">
                            <a16:creationId xmlns:a16="http://schemas.microsoft.com/office/drawing/2014/main" id="{B0F71095-16A0-4407-9A6B-20A804E3E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834" y="481860"/>
                        <a:ext cx="1525886" cy="101065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58387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1146</Words>
  <Application>Microsoft Macintosh PowerPoint</Application>
  <PresentationFormat>Widescreen</PresentationFormat>
  <Paragraphs>156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Формула</vt:lpstr>
      <vt:lpstr>Visio</vt:lpstr>
      <vt:lpstr>Recursion</vt:lpstr>
      <vt:lpstr>What does the next function do?</vt:lpstr>
      <vt:lpstr>What does the next function do?</vt:lpstr>
      <vt:lpstr>What does the next function do?</vt:lpstr>
      <vt:lpstr>What does the next function do?</vt:lpstr>
      <vt:lpstr>What does the next function do?</vt:lpstr>
      <vt:lpstr>f(x, n) = xn</vt:lpstr>
      <vt:lpstr>What does the next function do?</vt:lpstr>
      <vt:lpstr>PowerPoint Presentation</vt:lpstr>
      <vt:lpstr>What does the next function do?</vt:lpstr>
      <vt:lpstr>What does the next function do?</vt:lpstr>
      <vt:lpstr>What does the next function do?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Mykhailo Medvediev</dc:creator>
  <cp:lastModifiedBy>Azar Aliyev</cp:lastModifiedBy>
  <cp:revision>51</cp:revision>
  <dcterms:created xsi:type="dcterms:W3CDTF">2021-09-06T11:36:46Z</dcterms:created>
  <dcterms:modified xsi:type="dcterms:W3CDTF">2023-01-26T05:41:40Z</dcterms:modified>
</cp:coreProperties>
</file>