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7" r:id="rId20"/>
    <p:sldId id="278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520" autoAdjust="0"/>
  </p:normalViewPr>
  <p:slideViewPr>
    <p:cSldViewPr snapToGrid="0">
      <p:cViewPr varScale="1">
        <p:scale>
          <a:sx n="115" d="100"/>
          <a:sy n="115" d="100"/>
        </p:scale>
        <p:origin x="6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1DED5-4EED-4622-B5D2-50BB1B8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B725C-1E63-40A2-8681-A95E31E2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54B33-C986-421E-82DE-ADCCDDE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44601-EC16-49FF-B7E9-BD8ED75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3F98B-DF93-49EA-AC8E-E8C38F2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3CB-F52F-4547-827C-4770474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EF9F7-B7C8-47B9-92D1-FE9F6934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2876F-8D0E-42A5-9422-000EC20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9F252-FD75-4C8E-A333-1C087011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88EE0-1157-43D5-8C15-CF09CEF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5146F-6B57-4569-9D63-1C02AC9C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FE119-0A15-4013-8529-8EF1B22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074DB-8E8F-48FB-A18D-58A88796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97BA9-C29C-4A9A-A032-CC3763C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2A629-1C8F-4E5A-9D4F-1A2795A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E0BA-8D5A-4CFF-B780-433AF71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DB154-9F37-40C8-A14D-45BD294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42E20-FC54-4919-B881-FC6E795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1C222-3B9F-4F81-803D-4B7F942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27C-54F6-4264-95B2-4F9124E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B98E0-9BA1-4853-A7E7-BBEEAF6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2161C-96C9-4AEF-BBB4-2DD10348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7D2-F49F-449B-BA62-548D4A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77228-BAEE-4556-8154-9F9DAA84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CDE4-C468-4804-8795-84BEF56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690-FA9F-4609-BDB4-EBF900C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7F0B-F6C7-4AF1-A86B-D9F2C4B4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65DD3-A24F-45B8-A6DB-71B86492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C57FA-51AC-4999-A48D-3207A96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EB41A-EC94-4F80-818E-092FA93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068EB-E730-477C-8C2E-3F375ED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A982-A901-4B82-AF09-6FF7467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256E8-55B5-49CE-8CCD-4526712E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86E1E-DFB2-4980-86F0-5569D3B8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FD8C1-D5E3-4271-897F-D63E8712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B5BB2-4309-4741-97EB-FF74C38A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49D8-941C-4288-A05C-4F8378BD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8C6BA9-3797-4362-B3EE-B336385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C1C8-67F0-44B8-9E13-CB6DF0B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9D8D-6B97-4E57-AD18-7030A15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9DF1A-BE00-4427-9C24-0529852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2C30B-E21C-4377-BECA-067C09B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4CD34-5C99-42C0-9B18-6CA540A3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0301-F28E-4212-B76B-3A3C04B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232B55-BAEB-430B-AD19-4B8533BE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E67FF-2221-4FC6-8100-8F09CD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740EC-4505-4DE6-A05D-F153D0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75EBC-539E-43EF-A4B0-0441E1E0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CA841-9EE3-40A3-9687-D17ECCD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BB9F7-BDEB-482D-A977-E26368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BE4D0-BA77-48D7-A311-3DBC6AE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AF0C-1FAF-481C-9E0B-1B1C3560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D636E-6D74-4DEA-AB8D-9B6EAE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B02F4-B18C-4F12-B3C7-1BF982E3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2B20D-CBD7-46F5-9D13-EA2070E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8ECBE4-BA7D-4F73-BC33-7DA8E51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24270-20FB-4B0E-9B1D-B142C6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A85F5-35FF-45A0-9A44-7B7B93E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6CF0-3DC0-4731-AF6E-8DF3431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40EEC-831D-4265-9F95-A5106D2F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62F55-419B-4976-B438-044095DD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27D0-5327-42F8-A98F-4D324E2C0DCB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761C6-EFAA-4F17-94ED-2EF53FFD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CE264-6131-4EE3-A6FE-E2360B525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e-olymp.com/en/problems/100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e-olymp.com/en/problems/100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www.e-olymp.com/en/problems/1010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hyperlink" Target="https://www.e-olymp.com/en/problems/1010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hyperlink" Target="https://www.e-olymp.com/en/problems/1010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hyperlink" Target="https://www.e-olymp.com/en/problems/1011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hyperlink" Target="https://www.e-olymp.com/en/problems/101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hyperlink" Target="https://www.e-olymp.com/en/problems/101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hyperlink" Target="https://www.e-olymp.com/en/problems/101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e-olymp.com/en/problems/1006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e-olymp.com/en/problems/1006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27139-6BC1-A997-E7BD-A97DE87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Tree</a:t>
            </a:r>
          </a:p>
        </p:txBody>
      </p:sp>
      <p:pic>
        <p:nvPicPr>
          <p:cNvPr id="1026" name="Picture 2" descr="2022 Day 7] Trying to do AoC in C++ having known the language for less than  2 weeks: : r/adventofcode">
            <a:extLst>
              <a:ext uri="{FF2B5EF4-FFF2-40B4-BE49-F238E27FC236}">
                <a16:creationId xmlns:a16="http://schemas.microsoft.com/office/drawing/2014/main" id="{0D0F8E4E-86B4-F765-7232-6BC28DAAD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583" y="643466"/>
            <a:ext cx="427216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9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and Max elements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29"/>
            <a:ext cx="11434814" cy="1616645"/>
          </a:xfrm>
        </p:spPr>
        <p:txBody>
          <a:bodyPr>
            <a:noAutofit/>
          </a:bodyPr>
          <a:lstStyle/>
          <a:p>
            <a:pPr indent="342900" algn="just"/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 find the vertex with </a:t>
            </a:r>
            <a:r>
              <a:rPr lang="en-US" sz="2000" b="1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element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we need to move to the left subtree until we reach the vertex, which pointer to the left subtree equals to NULL.</a:t>
            </a:r>
          </a:p>
          <a:p>
            <a:pPr indent="342900" algn="just"/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/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 find the vertex with </a:t>
            </a:r>
            <a:r>
              <a:rPr lang="en-US" sz="2000" b="1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element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we need to move to the right subtree until we reach the vertex, which pointer to the right subtree equals to NULL.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/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5F49E8-2811-44A5-82BE-D48665CC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41" y="3114460"/>
            <a:ext cx="13324659" cy="4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E003BCF-087A-4DB5-B132-AB092FFE8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82289"/>
              </p:ext>
            </p:extLst>
          </p:nvPr>
        </p:nvGraphicFramePr>
        <p:xfrm>
          <a:off x="797841" y="3114460"/>
          <a:ext cx="9537017" cy="279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98808" imgH="1667036" progId="Visio.Drawing.11">
                  <p:embed/>
                </p:oleObj>
              </mc:Choice>
              <mc:Fallback>
                <p:oleObj name="Visio" r:id="rId2" imgW="5698808" imgH="16670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41" y="3114460"/>
                        <a:ext cx="9537017" cy="2790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65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06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1. Tree minimum 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4"/>
            <a:ext cx="8302019" cy="38144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Return the pointer to the minimum element.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1623104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Minimum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TreeNode*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Minimum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pointer to the element with minimum value in the tree.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AA8134F8-248A-470E-B27C-1B0461306D1B}"/>
              </a:ext>
            </a:extLst>
          </p:cNvPr>
          <p:cNvSpPr txBox="1">
            <a:spLocks/>
          </p:cNvSpPr>
          <p:nvPr/>
        </p:nvSpPr>
        <p:spPr>
          <a:xfrm>
            <a:off x="3224462" y="3414096"/>
            <a:ext cx="6916583" cy="72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Minimum returns pointer to the node with value 2, the vertex with minimum value in the tree.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B97F7AF-BC1D-482D-BB2D-CD490183B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813"/>
              </p:ext>
            </p:extLst>
          </p:nvPr>
        </p:nvGraphicFramePr>
        <p:xfrm>
          <a:off x="510970" y="3638930"/>
          <a:ext cx="3566102" cy="25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18472" imgH="1486796" progId="Visio.Drawing.11">
                  <p:embed/>
                </p:oleObj>
              </mc:Choice>
              <mc:Fallback>
                <p:oleObj name="Visio" r:id="rId3" imgW="2118472" imgH="1486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0" y="3638930"/>
                        <a:ext cx="3566102" cy="2505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03CB327-1000-4124-B0A9-51E7B8FD013A}"/>
              </a:ext>
            </a:extLst>
          </p:cNvPr>
          <p:cNvSpPr txBox="1">
            <a:spLocks/>
          </p:cNvSpPr>
          <p:nvPr/>
        </p:nvSpPr>
        <p:spPr>
          <a:xfrm>
            <a:off x="4654471" y="4111639"/>
            <a:ext cx="7407413" cy="1859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*Minimum(</a:t>
            </a:r>
            <a:r>
              <a:rPr lang="en-US" sz="20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while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 !=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C32800B7-71CD-439C-8134-356D4CF9A698}"/>
              </a:ext>
            </a:extLst>
          </p:cNvPr>
          <p:cNvSpPr txBox="1">
            <a:spLocks/>
          </p:cNvSpPr>
          <p:nvPr/>
        </p:nvSpPr>
        <p:spPr>
          <a:xfrm>
            <a:off x="5786001" y="6063903"/>
            <a:ext cx="4111977" cy="43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write a recursive version?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6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06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1. Tree minimum 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4"/>
            <a:ext cx="8302019" cy="38144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Return the pointer to the minimum element.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1623104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Minimum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TreeNode*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Minimum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pointer to the element with minimum value in the tree.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AA8134F8-248A-470E-B27C-1B0461306D1B}"/>
              </a:ext>
            </a:extLst>
          </p:cNvPr>
          <p:cNvSpPr txBox="1">
            <a:spLocks/>
          </p:cNvSpPr>
          <p:nvPr/>
        </p:nvSpPr>
        <p:spPr>
          <a:xfrm>
            <a:off x="3224462" y="3414096"/>
            <a:ext cx="6916583" cy="72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Minimum returns pointer to the node with value 2, the vertex with minimum value in the tree.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33AA44-E37E-4AB5-A435-C5F676C7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70" y="4127143"/>
            <a:ext cx="18192287" cy="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B97F7AF-BC1D-482D-BB2D-CD490183B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970" y="3638930"/>
          <a:ext cx="3566102" cy="250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18472" imgH="1486796" progId="Visio.Drawing.11">
                  <p:embed/>
                </p:oleObj>
              </mc:Choice>
              <mc:Fallback>
                <p:oleObj name="Visio" r:id="rId3" imgW="2118472" imgH="1486796" progId="Visio.Drawing.11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B97F7AF-BC1D-482D-BB2D-CD490183B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70" y="3638930"/>
                        <a:ext cx="3566102" cy="2505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03CB327-1000-4124-B0A9-51E7B8FD013A}"/>
              </a:ext>
            </a:extLst>
          </p:cNvPr>
          <p:cNvSpPr txBox="1">
            <a:spLocks/>
          </p:cNvSpPr>
          <p:nvPr/>
        </p:nvSpPr>
        <p:spPr>
          <a:xfrm>
            <a:off x="4764447" y="4262670"/>
            <a:ext cx="6916583" cy="164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*Minimum(</a:t>
            </a:r>
            <a:r>
              <a:rPr lang="en-US" sz="20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 ==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Minimum(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2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element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1190990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right subtree is not empty,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next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will be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of right subtree. 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we need to move up until we find the vertex, which is left child of its own parent. Actually, this parent is the next element.</a:t>
            </a:r>
            <a:endParaRPr lang="ru-RU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62C809-81F9-449A-A8D6-07B7D564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4" y="2369806"/>
            <a:ext cx="17659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A285972-C494-493D-AD0D-B3777F18B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00004"/>
              </p:ext>
            </p:extLst>
          </p:nvPr>
        </p:nvGraphicFramePr>
        <p:xfrm>
          <a:off x="2550694" y="2606698"/>
          <a:ext cx="6045213" cy="241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18768" imgH="1486796" progId="Visio.Drawing.11">
                  <p:embed/>
                </p:oleObj>
              </mc:Choice>
              <mc:Fallback>
                <p:oleObj name="Visio" r:id="rId2" imgW="3718768" imgH="14867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694" y="2606698"/>
                        <a:ext cx="6045213" cy="2418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64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element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1190990"/>
          </a:xfrm>
        </p:spPr>
        <p:txBody>
          <a:bodyPr>
            <a:noAutofit/>
          </a:bodyPr>
          <a:lstStyle/>
          <a:p>
            <a:pPr indent="3429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right subtree is not empty,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next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will be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of right subtree. </a:t>
            </a:r>
          </a:p>
          <a:p>
            <a:pPr indent="3429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we need to move up until we find the vertex, which is left child of its own parent. Actually, this parent is the next element.</a:t>
            </a:r>
            <a:endParaRPr lang="ru-RU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62C809-81F9-449A-A8D6-07B7D564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4" y="2369806"/>
            <a:ext cx="17659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5C0AE20-6084-44F3-A349-1F8AE9C15E5D}"/>
              </a:ext>
            </a:extLst>
          </p:cNvPr>
          <p:cNvSpPr txBox="1">
            <a:spLocks/>
          </p:cNvSpPr>
          <p:nvPr/>
        </p:nvSpPr>
        <p:spPr>
          <a:xfrm>
            <a:off x="577515" y="2643021"/>
            <a:ext cx="8739740" cy="3998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*Next(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-&gt;right != 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Minimum(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-&gt;right);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*Prev =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-&gt;parent;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((Prev != 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&amp;&amp; 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== Prev-&gt;right))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Prev;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Prev = Prev-&gt;parent;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Prev;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2A13332-287F-42F2-816D-EFCE42363341}"/>
              </a:ext>
            </a:extLst>
          </p:cNvPr>
          <p:cNvSpPr txBox="1">
            <a:spLocks/>
          </p:cNvSpPr>
          <p:nvPr/>
        </p:nvSpPr>
        <p:spPr>
          <a:xfrm>
            <a:off x="6224332" y="2382142"/>
            <a:ext cx="5155936" cy="720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right subtree exists, next element is min of right subtree</a:t>
            </a:r>
            <a:endParaRPr lang="ru-RU" sz="28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429DE9D-F572-40C2-B5DA-CC3BD35CBFB0}"/>
              </a:ext>
            </a:extLst>
          </p:cNvPr>
          <p:cNvSpPr txBox="1">
            <a:spLocks/>
          </p:cNvSpPr>
          <p:nvPr/>
        </p:nvSpPr>
        <p:spPr>
          <a:xfrm>
            <a:off x="6095999" y="4759582"/>
            <a:ext cx="5627571" cy="1333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we need to move up until 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find a vertex that is a left child of its own parent. This parent is the NEXT element.</a:t>
            </a:r>
            <a:endParaRPr lang="ru-RU" sz="32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24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element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1190990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left subtree is not empty,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will be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 of left subtree. 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we need to move up until we find the vertex, which is right child of its own parent. Actually, this parent is the previous element.</a:t>
            </a:r>
            <a:endParaRPr lang="ru-RU" sz="2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62C809-81F9-449A-A8D6-07B7D564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4" y="2369806"/>
            <a:ext cx="17659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1B409-27E2-4860-87AF-27F66F3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5" y="2529036"/>
            <a:ext cx="188154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4E5DC04-3167-4489-8005-29973484D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51630"/>
              </p:ext>
            </p:extLst>
          </p:nvPr>
        </p:nvGraphicFramePr>
        <p:xfrm>
          <a:off x="2550694" y="2642614"/>
          <a:ext cx="6140919" cy="245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18768" imgH="1486796" progId="Visio.Drawing.11">
                  <p:embed/>
                </p:oleObj>
              </mc:Choice>
              <mc:Fallback>
                <p:oleObj name="Visio" r:id="rId2" imgW="3718768" imgH="1486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694" y="2642614"/>
                        <a:ext cx="6140919" cy="2456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7E3EC7D5-C188-4F75-A38B-7FF204BB2416}"/>
              </a:ext>
            </a:extLst>
          </p:cNvPr>
          <p:cNvSpPr txBox="1">
            <a:spLocks/>
          </p:cNvSpPr>
          <p:nvPr/>
        </p:nvSpPr>
        <p:spPr>
          <a:xfrm>
            <a:off x="3957202" y="5664070"/>
            <a:ext cx="3608256" cy="43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code for this problem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0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&amp; Min depth in a tree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596369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is the number of nodes along the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longest path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the root node down to the farthest leaf node.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depth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is the number of nodes along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shortest path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the root node down to the nearest leaf node.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1B409-27E2-4860-87AF-27F66F3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5" y="2529036"/>
            <a:ext cx="188154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27AC67-FB25-406E-889C-0DE46650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0" y="1568916"/>
            <a:ext cx="192170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074A6C6-3370-44BD-B68D-4A33A2362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17446"/>
              </p:ext>
            </p:extLst>
          </p:nvPr>
        </p:nvGraphicFramePr>
        <p:xfrm>
          <a:off x="234895" y="2574755"/>
          <a:ext cx="5660578" cy="321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02798" imgH="1990941" progId="Visio.Drawing.11">
                  <p:embed/>
                </p:oleObj>
              </mc:Choice>
              <mc:Fallback>
                <p:oleObj name="Visio" r:id="rId2" imgW="3502798" imgH="19909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95" y="2574755"/>
                        <a:ext cx="5660578" cy="3214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77AF03B-FF53-497A-8EC1-EBB186DCB024}"/>
              </a:ext>
            </a:extLst>
          </p:cNvPr>
          <p:cNvSpPr txBox="1">
            <a:spLocks/>
          </p:cNvSpPr>
          <p:nvPr/>
        </p:nvSpPr>
        <p:spPr>
          <a:xfrm>
            <a:off x="5895473" y="2704700"/>
            <a:ext cx="5568215" cy="1713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farthest leaf node is 5. The number of nodes along the longest path 9 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4 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6 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5 is 4.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nearest leaf node is 16. The number of nodes along the shortest path 9 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→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16 is 2.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11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&amp; Min depth in a tree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1335103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is the number of nodes along the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longest path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the root node down to the farthest leaf node.</a:t>
            </a: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depth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is the number of nodes along the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shortest path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the root node down to the nearest leaf node.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1B409-27E2-4860-87AF-27F66F3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5" y="2529036"/>
            <a:ext cx="188154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27AC67-FB25-406E-889C-0DE46650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0" y="1568916"/>
            <a:ext cx="192170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77AF03B-FF53-497A-8EC1-EBB186DCB024}"/>
              </a:ext>
            </a:extLst>
          </p:cNvPr>
          <p:cNvSpPr txBox="1">
            <a:spLocks/>
          </p:cNvSpPr>
          <p:nvPr/>
        </p:nvSpPr>
        <p:spPr>
          <a:xfrm>
            <a:off x="4186043" y="3006046"/>
            <a:ext cx="5895475" cy="65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be the 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left subtree.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be the 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right subtree.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13DF61-CD85-4012-A96D-EC15B382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69" y="2704699"/>
            <a:ext cx="245123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36517E7-4050-4FBF-A14B-18CAC6042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59103"/>
              </p:ext>
            </p:extLst>
          </p:nvPr>
        </p:nvGraphicFramePr>
        <p:xfrm>
          <a:off x="559970" y="2704700"/>
          <a:ext cx="4002405" cy="250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91009" imgH="1247732" progId="Visio.Drawing.11">
                  <p:embed/>
                </p:oleObj>
              </mc:Choice>
              <mc:Fallback>
                <p:oleObj name="Visio" r:id="rId2" imgW="1991009" imgH="12477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70" y="2704700"/>
                        <a:ext cx="4002405" cy="2508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0EDE9518-2919-4038-B9D3-E18D03AB65CC}"/>
              </a:ext>
            </a:extLst>
          </p:cNvPr>
          <p:cNvSpPr txBox="1">
            <a:spLocks/>
          </p:cNvSpPr>
          <p:nvPr/>
        </p:nvSpPr>
        <p:spPr>
          <a:xfrm>
            <a:off x="4162760" y="4243461"/>
            <a:ext cx="8029240" cy="209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Then: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tree (with root at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equals to max(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+ 1;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depth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tree (with root at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equals to min(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+ 1;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But we must be careful about the case of 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depth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0 (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haven't left child), then minimum depth equals to 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+ 1;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0 (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haven't right child), then minimum depth equals to </a:t>
            </a:r>
            <a:r>
              <a:rPr lang="en-US" sz="2000" b="1" i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+ 1;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5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0109. Tree minimum depth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317416" cy="712659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find its minimum depth. The 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 depth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is the number of nodes along the shortest path from the root node down to the nearest leaf node.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1761172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minimum depth of the tree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EE06EB7-643C-495D-85C7-B0D95F5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83" y="2464248"/>
            <a:ext cx="16140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B3512-A59A-4D5A-83CD-364E2CDA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58" y="3546340"/>
            <a:ext cx="19459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F958EAF-252F-44FD-AD78-2AD42739A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72026"/>
              </p:ext>
            </p:extLst>
          </p:nvPr>
        </p:nvGraphicFramePr>
        <p:xfrm>
          <a:off x="1720158" y="3546341"/>
          <a:ext cx="2417275" cy="267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513787" imgH="1671279" progId="Visio.Drawing.11">
                  <p:embed/>
                </p:oleObj>
              </mc:Choice>
              <mc:Fallback>
                <p:oleObj name="Visio" r:id="rId3" imgW="1513787" imgH="16712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158" y="3546341"/>
                        <a:ext cx="2417275" cy="2675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E9EC9F5A-2C71-44C8-8F5E-514437E3411D}"/>
              </a:ext>
            </a:extLst>
          </p:cNvPr>
          <p:cNvSpPr txBox="1">
            <a:spLocks/>
          </p:cNvSpPr>
          <p:nvPr/>
        </p:nvSpPr>
        <p:spPr>
          <a:xfrm>
            <a:off x="4615083" y="4279667"/>
            <a:ext cx="6638374" cy="958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minDepth returns 2 because the shortest path from the root 5 to the nearest leaf 10 contains 2 nodes.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8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0109. Tree minimum depth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953315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minimum depth of the tree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EE06EB7-643C-495D-85C7-B0D95F5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83" y="2464248"/>
            <a:ext cx="16140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B3512-A59A-4D5A-83CD-364E2CDA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58" y="3546340"/>
            <a:ext cx="19459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E9EC9F5A-2C71-44C8-8F5E-514437E3411D}"/>
              </a:ext>
            </a:extLst>
          </p:cNvPr>
          <p:cNvSpPr txBox="1">
            <a:spLocks/>
          </p:cNvSpPr>
          <p:nvPr/>
        </p:nvSpPr>
        <p:spPr>
          <a:xfrm>
            <a:off x="957483" y="2673463"/>
            <a:ext cx="10997094" cy="18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NULL, the minimum depth of the tree is 0.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does not have a left son, then the minimum depth of the tree equals to the minimum depth of the right subtree plus 1.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does not have a right son, then the minimum depth of the tree equals to the minimum depth of the left subtree plus 1.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F79D5D7-FCCF-49E9-BA2E-D3E91B27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62" y="4510654"/>
            <a:ext cx="154965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2F681AF-0820-4454-A4CB-7E314B0AC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504037"/>
              </p:ext>
            </p:extLst>
          </p:nvPr>
        </p:nvGraphicFramePr>
        <p:xfrm>
          <a:off x="1524000" y="4320620"/>
          <a:ext cx="8706147" cy="2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98062" imgH="1529653" progId="Visio.Drawing.11">
                  <p:embed/>
                </p:oleObj>
              </mc:Choice>
              <mc:Fallback>
                <p:oleObj name="Visio" r:id="rId3" imgW="5798062" imgH="15296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20620"/>
                        <a:ext cx="8706147" cy="230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7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11212286" cy="1383808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Binary search 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(BST) is a binary tree for which following conditions hold (search tree properties):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Both subtrees 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are binary search trees.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nodes of left subtree of arbitrary node of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have 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smaller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key values than those which node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has.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nodes of right subtree of arbitrary node of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have </a:t>
            </a: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greater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key values than those which node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has.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708BF36-CE2A-4980-ACE6-6621769BD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498734"/>
              </p:ext>
            </p:extLst>
          </p:nvPr>
        </p:nvGraphicFramePr>
        <p:xfrm>
          <a:off x="362138" y="2799516"/>
          <a:ext cx="2906164" cy="243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91094" imgH="1666972" progId="Visio.Drawing.11">
                  <p:embed/>
                </p:oleObj>
              </mc:Choice>
              <mc:Fallback>
                <p:oleObj name="Visio" r:id="rId2" imgW="1991094" imgH="16669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38" y="2799516"/>
                        <a:ext cx="2906164" cy="2433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4AACD2B-460B-4E90-8D2D-7410CA3BD407}"/>
              </a:ext>
            </a:extLst>
          </p:cNvPr>
          <p:cNvSpPr txBox="1">
            <a:spLocks/>
          </p:cNvSpPr>
          <p:nvPr/>
        </p:nvSpPr>
        <p:spPr>
          <a:xfrm>
            <a:off x="3449370" y="2887978"/>
            <a:ext cx="8600793" cy="267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val;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*left;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*right;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TreeNode(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: val(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 left(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 right(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{}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8BBE9C8-D08A-4F71-A307-31A1D909CE8B}"/>
              </a:ext>
            </a:extLst>
          </p:cNvPr>
          <p:cNvSpPr txBox="1">
            <a:spLocks/>
          </p:cNvSpPr>
          <p:nvPr/>
        </p:nvSpPr>
        <p:spPr>
          <a:xfrm>
            <a:off x="1929357" y="5501278"/>
            <a:ext cx="7803117" cy="76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some data which is linked to a node;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right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are pointers to nodes which are children of current node; </a:t>
            </a:r>
            <a:endParaRPr lang="ru-RU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53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0109. Tree minimum depth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953315"/>
            <a:ext cx="6232589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minDepth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minimum depth of the tree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EE06EB7-643C-495D-85C7-B0D95F5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83" y="2464248"/>
            <a:ext cx="16140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B3512-A59A-4D5A-83CD-364E2CDA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58" y="3546340"/>
            <a:ext cx="19459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E9EC9F5A-2C71-44C8-8F5E-514437E3411D}"/>
              </a:ext>
            </a:extLst>
          </p:cNvPr>
          <p:cNvSpPr txBox="1">
            <a:spLocks/>
          </p:cNvSpPr>
          <p:nvPr/>
        </p:nvSpPr>
        <p:spPr>
          <a:xfrm>
            <a:off x="957484" y="2673463"/>
            <a:ext cx="4913928" cy="740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Otherwise find the minimum depth of the left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right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subtree and return the value of min(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+ 1</a:t>
            </a:r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F79D5D7-FCCF-49E9-BA2E-D3E91B27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62" y="4510654"/>
            <a:ext cx="154965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56A38-88A1-425C-A556-3DD1E48C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1A7959E-D647-4324-84D7-0AB2FF072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82114"/>
              </p:ext>
            </p:extLst>
          </p:nvPr>
        </p:nvGraphicFramePr>
        <p:xfrm>
          <a:off x="1435931" y="3870907"/>
          <a:ext cx="3444763" cy="215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991094" imgH="1247837" progId="Visio.Drawing.11">
                  <p:embed/>
                </p:oleObj>
              </mc:Choice>
              <mc:Fallback>
                <p:oleObj name="Visio" r:id="rId3" imgW="1991094" imgH="12478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931" y="3870907"/>
                        <a:ext cx="3444763" cy="2159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D46279-4552-43DF-910D-BB84F3596BF4}"/>
              </a:ext>
            </a:extLst>
          </p:cNvPr>
          <p:cNvSpPr txBox="1">
            <a:spLocks/>
          </p:cNvSpPr>
          <p:nvPr/>
        </p:nvSpPr>
        <p:spPr>
          <a:xfrm>
            <a:off x="5959411" y="2643258"/>
            <a:ext cx="6232589" cy="3873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minDepth(</a:t>
            </a:r>
            <a:r>
              <a:rPr lang="en-US" sz="20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-&gt;left ==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minDepth(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-&gt;right) + 1;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-&gt;right == </a:t>
            </a:r>
            <a:r>
              <a:rPr lang="en-US" sz="20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minDepth(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-&gt;left) + 1;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Left = minDepth(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-&gt;left);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Right = minDepth(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-&gt;right);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min(Left, Right) + 1;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5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11136430" cy="1380824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following are three traversals of a tree: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InOrder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centred: going through left subtree, root, right subtree;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PreOrder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forward: going through root, left subtree, right subtree;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PostOrder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reverse: going through left subtree, right subtree, root;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1B409-27E2-4860-87AF-27F66F3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95" y="2529036"/>
            <a:ext cx="188154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27AC67-FB25-406E-889C-0DE46650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0" y="1568916"/>
            <a:ext cx="192170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13DF61-CD85-4012-A96D-EC15B382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69" y="2704699"/>
            <a:ext cx="245123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officeArt object">
            <a:extLst>
              <a:ext uri="{FF2B5EF4-FFF2-40B4-BE49-F238E27FC236}">
                <a16:creationId xmlns:a16="http://schemas.microsoft.com/office/drawing/2014/main" id="{3E5269CB-2F0A-4172-8942-C4ACEDC1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938" y="1083862"/>
            <a:ext cx="4330733" cy="23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25F1763-2549-4060-B46C-2B9FAB34EAD2}"/>
              </a:ext>
            </a:extLst>
          </p:cNvPr>
          <p:cNvSpPr txBox="1">
            <a:spLocks/>
          </p:cNvSpPr>
          <p:nvPr/>
        </p:nvSpPr>
        <p:spPr>
          <a:xfrm>
            <a:off x="7614435" y="3679738"/>
            <a:ext cx="4417145" cy="175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PreOrder: 9, 4, 3, 6, 16, 12, 24.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InOrder: 3, 4, 6, 9, 12, 16, 24.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PostOrder: 3, 6, 4, 12, 24, 16, 9.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FEE2D065-116B-4D6C-9BC3-9C3A8B408F72}"/>
              </a:ext>
            </a:extLst>
          </p:cNvPr>
          <p:cNvSpPr txBox="1">
            <a:spLocks/>
          </p:cNvSpPr>
          <p:nvPr/>
        </p:nvSpPr>
        <p:spPr>
          <a:xfrm>
            <a:off x="1005085" y="3043777"/>
            <a:ext cx="4654570" cy="2245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InOrder(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== 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InOrder(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-&gt;left);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printf(</a:t>
            </a:r>
            <a:r>
              <a:rPr lang="en-US" sz="2000" dirty="0">
                <a:solidFill>
                  <a:srgbClr val="A31515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"%d "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-&gt;val);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InOrder(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-&gt;right);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61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0111. Sum of left leaves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4"/>
            <a:ext cx="8302019" cy="38144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Find the sum of all left leaves.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1623104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sumLeft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TreeNode*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sumLeft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sum of left leaves in a tree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60003E5-9B4E-402A-A3B5-8DD65240A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07640"/>
              </p:ext>
            </p:extLst>
          </p:nvPr>
        </p:nvGraphicFramePr>
        <p:xfrm>
          <a:off x="9052559" y="470907"/>
          <a:ext cx="2099314" cy="232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42720" imgH="1486796" progId="Visio.Drawing.11">
                  <p:embed/>
                </p:oleObj>
              </mc:Choice>
              <mc:Fallback>
                <p:oleObj name="Visio" r:id="rId3" imgW="1342720" imgH="1486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559" y="470907"/>
                        <a:ext cx="2099314" cy="2322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617360B3-3151-4864-9F76-538BCCA72044}"/>
              </a:ext>
            </a:extLst>
          </p:cNvPr>
          <p:cNvSpPr txBox="1">
            <a:spLocks/>
          </p:cNvSpPr>
          <p:nvPr/>
        </p:nvSpPr>
        <p:spPr>
          <a:xfrm>
            <a:off x="7846281" y="2824169"/>
            <a:ext cx="4103393" cy="38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 sumLeft returns 14 = </a:t>
            </a:r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70CD7E5A-F36F-44EB-B105-70DF76D8BC73}"/>
              </a:ext>
            </a:extLst>
          </p:cNvPr>
          <p:cNvSpPr txBox="1">
            <a:spLocks/>
          </p:cNvSpPr>
          <p:nvPr/>
        </p:nvSpPr>
        <p:spPr>
          <a:xfrm>
            <a:off x="957483" y="5374983"/>
            <a:ext cx="4759925" cy="1437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a left son, and this son is a leaf (its left and right sons are NULL), then return the value of this leaf plus the sum of the left leaves in the subtree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→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EE06EB7-643C-495D-85C7-B0D95F5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83" y="2464248"/>
            <a:ext cx="16140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61A44263-E775-44FB-8C3A-DB1A1305C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78154"/>
              </p:ext>
            </p:extLst>
          </p:nvPr>
        </p:nvGraphicFramePr>
        <p:xfrm>
          <a:off x="579351" y="3080015"/>
          <a:ext cx="5941536" cy="23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258902" imgH="1679891" progId="Visio.Drawing.11">
                  <p:embed/>
                </p:oleObj>
              </mc:Choice>
              <mc:Fallback>
                <p:oleObj name="Visio" r:id="rId5" imgW="4258902" imgH="167989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51" y="3080015"/>
                        <a:ext cx="5941536" cy="2339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F52D2F83-98FD-4051-B655-DAD5ACD8F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76530"/>
              </p:ext>
            </p:extLst>
          </p:nvPr>
        </p:nvGraphicFramePr>
        <p:xfrm>
          <a:off x="6095540" y="3152993"/>
          <a:ext cx="5766673" cy="227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258902" imgH="1679891" progId="Visio.Drawing.11">
                  <p:embed/>
                </p:oleObj>
              </mc:Choice>
              <mc:Fallback>
                <p:oleObj name="Visio" r:id="rId7" imgW="4258902" imgH="167989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540" y="3152993"/>
                        <a:ext cx="5766673" cy="2270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3CF17BFF-BC12-4405-9970-0248B661EEEA}"/>
              </a:ext>
            </a:extLst>
          </p:cNvPr>
          <p:cNvSpPr txBox="1">
            <a:spLocks/>
          </p:cNvSpPr>
          <p:nvPr/>
        </p:nvSpPr>
        <p:spPr>
          <a:xfrm>
            <a:off x="6391948" y="5374983"/>
            <a:ext cx="4759925" cy="737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Otherwise return the sum of the left leaves in the left and right subtrees.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8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0111. Sum of left leaves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4"/>
            <a:ext cx="8302019" cy="38144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Find the sum of all left leaves.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957483" y="1623104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sumLeft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TreeNode*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sumLeft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returns 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sum of left leaves in a tree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60003E5-9B4E-402A-A3B5-8DD65240A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52559" y="470907"/>
          <a:ext cx="2099314" cy="232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42720" imgH="1486796" progId="Visio.Drawing.11">
                  <p:embed/>
                </p:oleObj>
              </mc:Choice>
              <mc:Fallback>
                <p:oleObj name="Visio" r:id="rId3" imgW="1342720" imgH="1486796" progId="Visio.Drawing.11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A60003E5-9B4E-402A-A3B5-8DD65240A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559" y="470907"/>
                        <a:ext cx="2099314" cy="2322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617360B3-3151-4864-9F76-538BCCA72044}"/>
              </a:ext>
            </a:extLst>
          </p:cNvPr>
          <p:cNvSpPr txBox="1">
            <a:spLocks/>
          </p:cNvSpPr>
          <p:nvPr/>
        </p:nvSpPr>
        <p:spPr>
          <a:xfrm>
            <a:off x="8296747" y="2826880"/>
            <a:ext cx="3816646" cy="38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 sumLeft returns 14 =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70CD7E5A-F36F-44EB-B105-70DF76D8BC73}"/>
              </a:ext>
            </a:extLst>
          </p:cNvPr>
          <p:cNvSpPr txBox="1">
            <a:spLocks/>
          </p:cNvSpPr>
          <p:nvPr/>
        </p:nvSpPr>
        <p:spPr>
          <a:xfrm>
            <a:off x="399958" y="3613790"/>
            <a:ext cx="11392083" cy="206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sumLeft(</a:t>
            </a:r>
            <a:r>
              <a:rPr lang="en-US" sz="18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0;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 != </a:t>
            </a:r>
            <a:r>
              <a:rPr lang="en-US" sz="18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&amp;&amp;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-&gt;left-&gt;left == </a:t>
            </a:r>
            <a:r>
              <a:rPr lang="en-US" sz="18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&amp;&amp;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-&gt;left-&gt;right == </a:t>
            </a:r>
            <a:r>
              <a:rPr lang="en-US" sz="18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-&gt;left-&gt;val + sumLeft(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-&gt;right);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sumLeft(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-&gt;left) + sumLeft(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-&gt;right);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EE06EB7-643C-495D-85C7-B0D95F5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83" y="2464248"/>
            <a:ext cx="16140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0112. Tree Balanced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263096" cy="9837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Determine if it is height-balanced. A height-balanced binary tree is defined as a binary tree in which the depth of the two subtrees of every node never differs by more than 1.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1053736" y="2114565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boolean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isBalanced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isBalanced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</a:t>
            </a:r>
            <a:r>
              <a:rPr lang="ru-RU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tree is balanced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ru-RU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70CD7E5A-F36F-44EB-B105-70DF76D8BC73}"/>
              </a:ext>
            </a:extLst>
          </p:cNvPr>
          <p:cNvSpPr txBox="1">
            <a:spLocks/>
          </p:cNvSpPr>
          <p:nvPr/>
        </p:nvSpPr>
        <p:spPr>
          <a:xfrm>
            <a:off x="957483" y="3817420"/>
            <a:ext cx="6622180" cy="258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Height be a function that returns the height of the tree (the number of vertices from the root to the farthest leaf). However, if the tree is not balanced, then function Height returns -1.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each vertex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 should calculate: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left subtree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right subtree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FAEB67-3AD2-45A4-8FA1-BF6329C2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663" y="3715682"/>
            <a:ext cx="174668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838E442-ABFD-4EE0-9225-16BA055CD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1624"/>
              </p:ext>
            </p:extLst>
          </p:nvPr>
        </p:nvGraphicFramePr>
        <p:xfrm>
          <a:off x="7918889" y="2414954"/>
          <a:ext cx="4103273" cy="258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4762" imgH="2025343" progId="Visio.Drawing.11">
                  <p:embed/>
                </p:oleObj>
              </mc:Choice>
              <mc:Fallback>
                <p:oleObj name="Visio" r:id="rId3" imgW="3214762" imgH="20253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889" y="2414954"/>
                        <a:ext cx="4103273" cy="2585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69582F7A-81C4-4C5C-8561-3123B04FD350}"/>
              </a:ext>
            </a:extLst>
          </p:cNvPr>
          <p:cNvSpPr txBox="1">
            <a:spLocks/>
          </p:cNvSpPr>
          <p:nvPr/>
        </p:nvSpPr>
        <p:spPr>
          <a:xfrm>
            <a:off x="8060940" y="5328154"/>
            <a:ext cx="3754747" cy="119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-1, then the tree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not balanced. The tree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also be not balanced if |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| &gt; 1.</a:t>
            </a:r>
          </a:p>
        </p:txBody>
      </p:sp>
    </p:spTree>
    <p:extLst>
      <p:ext uri="{BB962C8B-B14F-4D97-AF65-F5344CB8AC3E}">
        <p14:creationId xmlns:p14="http://schemas.microsoft.com/office/powerpoint/2010/main" val="382835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0112. Tree Balanced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6" y="1062343"/>
            <a:ext cx="10263096" cy="9837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 tree is given. Determine if it is height-balanced. A height-balanced binary tree is defined as a binary tree in which the depth of the two subtrees of every node never differs by more than 1.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1053736" y="2114565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boolean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isBalanced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isBalanced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</a:t>
            </a:r>
            <a:r>
              <a:rPr lang="ru-RU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tree is balanced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ru-RU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ED4DFD-7913-4C08-84B8-80ABAA6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398384"/>
            <a:ext cx="1817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70CD7E5A-F36F-44EB-B105-70DF76D8BC73}"/>
              </a:ext>
            </a:extLst>
          </p:cNvPr>
          <p:cNvSpPr txBox="1">
            <a:spLocks/>
          </p:cNvSpPr>
          <p:nvPr/>
        </p:nvSpPr>
        <p:spPr>
          <a:xfrm>
            <a:off x="957482" y="3817420"/>
            <a:ext cx="9710517" cy="304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isBalanced(</a:t>
            </a:r>
            <a:r>
              <a:rPr lang="en-US" sz="18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(Height(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!= -1);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Height(</a:t>
            </a:r>
            <a:r>
              <a:rPr lang="en-US" sz="1800" dirty="0">
                <a:solidFill>
                  <a:srgbClr val="2B91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0;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Left = Height(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-&gt;left);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Right = Height(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-&gt;right);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(Left == -1 || Right == -1 || abs(Left - Right) &gt; 1)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max(Left, Right) + 1;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E3E6FEC-0CAA-4514-BECC-ABAE986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770" y="3058715"/>
            <a:ext cx="1535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FAEB67-3AD2-45A4-8FA1-BF6329C2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663" y="3715682"/>
            <a:ext cx="174668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838E442-ABFD-4EE0-9225-16BA055CD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340667"/>
              </p:ext>
            </p:extLst>
          </p:nvPr>
        </p:nvGraphicFramePr>
        <p:xfrm>
          <a:off x="7846341" y="1765820"/>
          <a:ext cx="4103273" cy="258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4762" imgH="2025343" progId="Visio.Drawing.11">
                  <p:embed/>
                </p:oleObj>
              </mc:Choice>
              <mc:Fallback>
                <p:oleObj name="Visio" r:id="rId3" imgW="3214762" imgH="2025343" progId="Visio.Drawing.11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3838E442-ABFD-4EE0-9225-16BA055CD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341" y="1765820"/>
                        <a:ext cx="4103273" cy="2585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4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29"/>
            <a:ext cx="11212286" cy="411921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Some implementations can have in each node additional field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the pointer to parent element.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val;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*left;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*right;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*parent;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TreeNode(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</a:t>
            </a:r>
            <a:r>
              <a:rPr lang="en-US" sz="2000" dirty="0" err="1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prev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: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val(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 left(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 right(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), parent(</a:t>
            </a:r>
            <a:r>
              <a:rPr lang="en-US" sz="2000" dirty="0" err="1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prev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{}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00A5A7-F1C8-4A33-9433-CF438683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7" y="2865119"/>
            <a:ext cx="2402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031EE8C-ECDE-4B24-9530-3512BD9CA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5576"/>
              </p:ext>
            </p:extLst>
          </p:nvPr>
        </p:nvGraphicFramePr>
        <p:xfrm>
          <a:off x="10032274" y="1685723"/>
          <a:ext cx="1828800" cy="281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98993" imgH="1846899" progId="Visio.Drawing.11">
                  <p:embed/>
                </p:oleObj>
              </mc:Choice>
              <mc:Fallback>
                <p:oleObj name="Visio" r:id="rId2" imgW="1198993" imgH="18468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274" y="1685723"/>
                        <a:ext cx="1828800" cy="2815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60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CCFD8-59F1-766F-C021-6A952E2C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Tree</a:t>
            </a:r>
          </a:p>
        </p:txBody>
      </p:sp>
      <p:pic>
        <p:nvPicPr>
          <p:cNvPr id="2050" name="Picture 2" descr="Ha ha :-) - 9GAG">
            <a:extLst>
              <a:ext uri="{FF2B5EF4-FFF2-40B4-BE49-F238E27FC236}">
                <a16:creationId xmlns:a16="http://schemas.microsoft.com/office/drawing/2014/main" id="{FD8880C5-D39D-7FD4-3A6F-093FEDAB40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472" y="492573"/>
            <a:ext cx="4482244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3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interface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" y="1193930"/>
            <a:ext cx="6868543" cy="1029510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– add a value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to the tree.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Delete(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– delete a node with a key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Find(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– find a node with a key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3310B7-AD3F-452A-8D42-2D76156A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9" y="4087181"/>
            <a:ext cx="6123521" cy="20970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C4A298-97E4-4B0E-B4F1-298196F5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70" y="1714754"/>
            <a:ext cx="6307256" cy="21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9" y="1193930"/>
            <a:ext cx="6227546" cy="5437876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 given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 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the </a:t>
            </a:r>
            <a:r>
              <a:rPr lang="en-US" sz="2000" i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Insert(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*&amp;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== </a:t>
            </a:r>
            <a:r>
              <a:rPr lang="en-US" sz="20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{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-&gt;val)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Insert(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-&gt;left,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else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Insert(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-&gt;right, </a:t>
            </a:r>
            <a:r>
              <a:rPr lang="en-US" sz="20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val</a:t>
            </a: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ru-RU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623E935D-5BDB-440E-AA3B-E08BC9A75FAC}"/>
              </a:ext>
            </a:extLst>
          </p:cNvPr>
          <p:cNvSpPr txBox="1">
            <a:spLocks/>
          </p:cNvSpPr>
          <p:nvPr/>
        </p:nvSpPr>
        <p:spPr>
          <a:xfrm>
            <a:off x="6096000" y="2576868"/>
            <a:ext cx="4981990" cy="102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tree is empty, change it to a tree with one root node (data, null, null) and stop.</a:t>
            </a:r>
            <a:endParaRPr lang="ru-RU" sz="20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6CCDE6B-A8BB-49B6-AD73-4FBDD9B53521}"/>
              </a:ext>
            </a:extLst>
          </p:cNvPr>
          <p:cNvSpPr txBox="1">
            <a:spLocks/>
          </p:cNvSpPr>
          <p:nvPr/>
        </p:nvSpPr>
        <p:spPr>
          <a:xfrm>
            <a:off x="5999747" y="4201870"/>
            <a:ext cx="5223310" cy="1910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therwise compare data with the key of root node tree-&gt;val.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val &lt; tree-&gt;val, recursively add val into left subtree.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val &gt;= tree-&gt;val, recursively add val intо the right subtree.</a:t>
            </a:r>
            <a:endParaRPr lang="ru-RU" sz="20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15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58" y="1193930"/>
            <a:ext cx="6601079" cy="375582"/>
          </a:xfrm>
        </p:spPr>
        <p:txBody>
          <a:bodyPr>
            <a:noAutofit/>
          </a:bodyPr>
          <a:lstStyle/>
          <a:p>
            <a:pPr indent="3429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ind a node with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return a pointer to it.</a:t>
            </a:r>
            <a:endParaRPr lang="ru-RU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8770-A80A-48B6-AD24-F80F62C7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4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5734D5-58F3-4BAB-984A-EECF4C15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6CCDE6B-A8BB-49B6-AD73-4FBDD9B53521}"/>
              </a:ext>
            </a:extLst>
          </p:cNvPr>
          <p:cNvSpPr txBox="1">
            <a:spLocks/>
          </p:cNvSpPr>
          <p:nvPr/>
        </p:nvSpPr>
        <p:spPr>
          <a:xfrm>
            <a:off x="6761594" y="3496169"/>
            <a:ext cx="4777833" cy="1117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 continue the search in the left or in the right subtree</a:t>
            </a:r>
            <a:endParaRPr lang="ru-RU" sz="20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EF442F-1F2C-48DF-A1F7-3DCC7BD1B89F}"/>
              </a:ext>
            </a:extLst>
          </p:cNvPr>
          <p:cNvSpPr txBox="1">
            <a:spLocks/>
          </p:cNvSpPr>
          <p:nvPr/>
        </p:nvSpPr>
        <p:spPr>
          <a:xfrm>
            <a:off x="634989" y="1667295"/>
            <a:ext cx="8377128" cy="237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*Find(</a:t>
            </a:r>
            <a:r>
              <a:rPr lang="en-US" sz="1800" dirty="0">
                <a:solidFill>
                  <a:srgbClr val="2B91A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TreeNode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== </a:t>
            </a:r>
            <a:r>
              <a:rPr lang="en-US" sz="18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rgbClr val="6F008A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==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-&gt;val)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8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-&gt;val)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Find(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-&gt;left,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else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Find(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-&gt;right, </a:t>
            </a:r>
            <a:r>
              <a:rPr lang="en-US" sz="1800" dirty="0">
                <a:solidFill>
                  <a:srgbClr val="80808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</a:t>
            </a: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06F01E13-B129-49B4-8932-2014D682B286}"/>
              </a:ext>
            </a:extLst>
          </p:cNvPr>
          <p:cNvSpPr txBox="1">
            <a:spLocks/>
          </p:cNvSpPr>
          <p:nvPr/>
        </p:nvSpPr>
        <p:spPr>
          <a:xfrm>
            <a:off x="6761595" y="2036282"/>
            <a:ext cx="4777833" cy="1067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tree is empty, return null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element is found, return pointer to the node</a:t>
            </a:r>
            <a:endParaRPr lang="ru-RU" sz="2000" b="1" dirty="0">
              <a:solidFill>
                <a:srgbClr val="7030A0"/>
              </a:solidFill>
              <a:effectLst/>
              <a:uFill>
                <a:solidFill>
                  <a:srgbClr val="000000"/>
                </a:solidFill>
              </a:uFill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FEC944-12B4-485D-AE5B-EADFDACF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831639"/>
            <a:ext cx="2914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063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 Tree find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7" y="1062343"/>
            <a:ext cx="5617029" cy="795331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is given. Find element in a tree.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a tree: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63D215A2-FAF6-49F4-820F-65FD49C6676A}"/>
              </a:ext>
            </a:extLst>
          </p:cNvPr>
          <p:cNvSpPr txBox="1">
            <a:spLocks/>
          </p:cNvSpPr>
          <p:nvPr/>
        </p:nvSpPr>
        <p:spPr>
          <a:xfrm>
            <a:off x="976734" y="1957494"/>
            <a:ext cx="3489387" cy="3490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TreeNode 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val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TreeNode left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right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TreeNode(int x) {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= x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 = NULL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 = NULL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0" i="1" dirty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3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5D78779D-6B70-425B-9056-25114EEEBA2D}"/>
              </a:ext>
            </a:extLst>
          </p:cNvPr>
          <p:cNvSpPr txBox="1">
            <a:spLocks/>
          </p:cNvSpPr>
          <p:nvPr/>
        </p:nvSpPr>
        <p:spPr>
          <a:xfrm>
            <a:off x="5375479" y="1957494"/>
            <a:ext cx="6713852" cy="3490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TreeNode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public: int val;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TreeNode *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TreeNode *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TreeNode(int x) : val(x), left(NULL),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right(NULL) {}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4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7F7255-CBF1-42F0-9E5B-E6AF0787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7" y="4483754"/>
            <a:ext cx="4033475" cy="2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0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</a:t>
            </a:r>
            <a:r>
              <a:rPr lang="ru-RU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063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 Tree find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7" y="1062343"/>
            <a:ext cx="7377994" cy="9878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is given. Find element in a tree.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function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returns pointer to the element found.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not exist, return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rgbClr val="222222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8A0565-4BF0-4638-9D53-677CA05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51" y="1241658"/>
            <a:ext cx="14276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412D58C-85DB-42A8-B8F9-1BCBF569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978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7F7255-CBF1-42F0-9E5B-E6AF0787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6" y="4191803"/>
            <a:ext cx="4033475" cy="2265176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53D663D-9FCB-4CA5-9116-F1F33F9DB40D}"/>
              </a:ext>
            </a:extLst>
          </p:cNvPr>
          <p:cNvSpPr txBox="1">
            <a:spLocks/>
          </p:cNvSpPr>
          <p:nvPr/>
        </p:nvSpPr>
        <p:spPr>
          <a:xfrm>
            <a:off x="1053736" y="2363148"/>
            <a:ext cx="8687030" cy="159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► You need to implement a function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tree, int element) // Java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TreeNode* </a:t>
            </a:r>
            <a:r>
              <a:rPr lang="en-US" sz="2000" b="1" dirty="0">
                <a:solidFill>
                  <a:srgbClr val="99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(TreeNode *tree, int element) // C++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pointer to the element found. If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not exist, return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AA8134F8-248A-470E-B27C-1B0461306D1B}"/>
              </a:ext>
            </a:extLst>
          </p:cNvPr>
          <p:cNvSpPr txBox="1">
            <a:spLocks/>
          </p:cNvSpPr>
          <p:nvPr/>
        </p:nvSpPr>
        <p:spPr>
          <a:xfrm>
            <a:off x="5628945" y="5024967"/>
            <a:ext cx="4448706" cy="72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Find with element = 9 returns pointer to the node with value 9.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50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2710</Words>
  <Application>Microsoft Macintosh PowerPoint</Application>
  <PresentationFormat>Widescreen</PresentationFormat>
  <Paragraphs>273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Roboto</vt:lpstr>
      <vt:lpstr>Symbol</vt:lpstr>
      <vt:lpstr>Times New Roman</vt:lpstr>
      <vt:lpstr>Тема Office</vt:lpstr>
      <vt:lpstr>Visio</vt:lpstr>
      <vt:lpstr>Binary Tree</vt:lpstr>
      <vt:lpstr>Binary Tree</vt:lpstr>
      <vt:lpstr>Binary Tree</vt:lpstr>
      <vt:lpstr>Binary Tree</vt:lpstr>
      <vt:lpstr>Binary Tree interface</vt:lpstr>
      <vt:lpstr>Insert</vt:lpstr>
      <vt:lpstr>Find</vt:lpstr>
      <vt:lpstr>E-OLYMP 10063. Tree find </vt:lpstr>
      <vt:lpstr>E-OLYMP 10063. Tree find </vt:lpstr>
      <vt:lpstr>Min and Max elements</vt:lpstr>
      <vt:lpstr>E-OLYMP 10061. Tree minimum element </vt:lpstr>
      <vt:lpstr>E-OLYMP 10061. Tree minimum element </vt:lpstr>
      <vt:lpstr>Next element</vt:lpstr>
      <vt:lpstr>Next element</vt:lpstr>
      <vt:lpstr>Previous element</vt:lpstr>
      <vt:lpstr>Max &amp; Min depth in a tree</vt:lpstr>
      <vt:lpstr>Max &amp; Min depth in a tree</vt:lpstr>
      <vt:lpstr>E-OLYMP 10109. Tree minimum depth </vt:lpstr>
      <vt:lpstr>E-OLYMP 10109. Tree minimum depth </vt:lpstr>
      <vt:lpstr>E-OLYMP 10109. Tree minimum depth </vt:lpstr>
      <vt:lpstr> Tree traversals</vt:lpstr>
      <vt:lpstr>E-OLYMP 10111. Sum of left leaves </vt:lpstr>
      <vt:lpstr>E-OLYMP 10111. Sum of left leaves </vt:lpstr>
      <vt:lpstr>E-OLYMP 10112. Tree Balanced </vt:lpstr>
      <vt:lpstr>E-OLYMP 10112. Tree Balanced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Mykhailo Medvediev</dc:creator>
  <cp:lastModifiedBy>Azar Aliyev</cp:lastModifiedBy>
  <cp:revision>51</cp:revision>
  <dcterms:created xsi:type="dcterms:W3CDTF">2021-09-06T11:36:46Z</dcterms:created>
  <dcterms:modified xsi:type="dcterms:W3CDTF">2024-03-10T16:13:02Z</dcterms:modified>
</cp:coreProperties>
</file>