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7" r:id="rId3"/>
    <p:sldId id="288" r:id="rId4"/>
    <p:sldId id="289" r:id="rId5"/>
    <p:sldId id="290" r:id="rId6"/>
    <p:sldId id="291" r:id="rId7"/>
    <p:sldId id="257" r:id="rId8"/>
    <p:sldId id="258" r:id="rId9"/>
    <p:sldId id="259" r:id="rId10"/>
    <p:sldId id="260" r:id="rId11"/>
    <p:sldId id="261" r:id="rId12"/>
    <p:sldId id="262" r:id="rId13"/>
    <p:sldId id="268" r:id="rId14"/>
    <p:sldId id="269" r:id="rId15"/>
    <p:sldId id="270" r:id="rId16"/>
    <p:sldId id="263" r:id="rId17"/>
    <p:sldId id="264" r:id="rId18"/>
    <p:sldId id="265" r:id="rId19"/>
    <p:sldId id="266" r:id="rId20"/>
    <p:sldId id="267"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6115" autoAdjust="0"/>
  </p:normalViewPr>
  <p:slideViewPr>
    <p:cSldViewPr snapToGrid="0">
      <p:cViewPr varScale="1">
        <p:scale>
          <a:sx n="116" d="100"/>
          <a:sy n="116" d="100"/>
        </p:scale>
        <p:origin x="640" y="18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A5D27E-AEF7-49FD-830E-CCBE656ED91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CF3F5A2-2EE8-465F-AFF5-E55EAC7A9DD1}">
      <dgm:prSet/>
      <dgm:spPr/>
      <dgm:t>
        <a:bodyPr/>
        <a:lstStyle/>
        <a:p>
          <a:r>
            <a:rPr lang="en-US" b="0" i="0"/>
            <a:t>To access or edit any element stored in a stack, the time taken is </a:t>
          </a:r>
          <a:r>
            <a:rPr lang="en-US" b="1" i="0"/>
            <a:t>O(N)</a:t>
          </a:r>
          <a:r>
            <a:rPr lang="en-US" b="0" i="0"/>
            <a:t> as to reach any specific element, all the elements before it has to be removed. </a:t>
          </a:r>
          <a:endParaRPr lang="en-US"/>
        </a:p>
      </dgm:t>
    </dgm:pt>
    <dgm:pt modelId="{FAC63863-B550-4996-9A10-7BF51978F1E0}" type="parTrans" cxnId="{91DE8799-6C5F-46A0-BB44-B432C642E6E7}">
      <dgm:prSet/>
      <dgm:spPr/>
      <dgm:t>
        <a:bodyPr/>
        <a:lstStyle/>
        <a:p>
          <a:endParaRPr lang="en-US"/>
        </a:p>
      </dgm:t>
    </dgm:pt>
    <dgm:pt modelId="{A049D292-968C-4376-86B4-42DD22D6D921}" type="sibTrans" cxnId="{91DE8799-6C5F-46A0-BB44-B432C642E6E7}">
      <dgm:prSet/>
      <dgm:spPr/>
      <dgm:t>
        <a:bodyPr/>
        <a:lstStyle/>
        <a:p>
          <a:endParaRPr lang="en-US"/>
        </a:p>
      </dgm:t>
    </dgm:pt>
    <dgm:pt modelId="{373A97C3-A130-4A9D-A79E-D731CD7653D6}">
      <dgm:prSet/>
      <dgm:spPr/>
      <dgm:t>
        <a:bodyPr/>
        <a:lstStyle/>
        <a:p>
          <a:r>
            <a:rPr lang="en-US" b="0" i="0"/>
            <a:t>The searching operation also takes a total time of </a:t>
          </a:r>
          <a:r>
            <a:rPr lang="en-US" b="1" i="0"/>
            <a:t>O(N)</a:t>
          </a:r>
          <a:r>
            <a:rPr lang="en-US" b="0" i="0"/>
            <a:t>, as reaching any specific element isn’t possible without popping the elements stored before it.</a:t>
          </a:r>
          <a:endParaRPr lang="en-US"/>
        </a:p>
      </dgm:t>
    </dgm:pt>
    <dgm:pt modelId="{0174C4E3-55D2-448F-A1FB-17EDF5ACE267}" type="parTrans" cxnId="{564140F1-92DA-4195-938B-31871A551C9A}">
      <dgm:prSet/>
      <dgm:spPr/>
      <dgm:t>
        <a:bodyPr/>
        <a:lstStyle/>
        <a:p>
          <a:endParaRPr lang="en-US"/>
        </a:p>
      </dgm:t>
    </dgm:pt>
    <dgm:pt modelId="{1E9169AA-4C3D-400E-A166-54D5C7C5CA88}" type="sibTrans" cxnId="{564140F1-92DA-4195-938B-31871A551C9A}">
      <dgm:prSet/>
      <dgm:spPr/>
      <dgm:t>
        <a:bodyPr/>
        <a:lstStyle/>
        <a:p>
          <a:endParaRPr lang="en-US"/>
        </a:p>
      </dgm:t>
    </dgm:pt>
    <dgm:pt modelId="{4D9CBA7E-F50C-457E-9EE1-537D00882CD5}">
      <dgm:prSet/>
      <dgm:spPr/>
      <dgm:t>
        <a:bodyPr/>
        <a:lstStyle/>
        <a:p>
          <a:r>
            <a:rPr lang="en-US" b="0" i="0"/>
            <a:t>Operations like insertion or deletion in a stack take constant time i.e.</a:t>
          </a:r>
          <a:r>
            <a:rPr lang="en-US" b="1" i="0"/>
            <a:t> O(1)</a:t>
          </a:r>
          <a:r>
            <a:rPr lang="en-US" b="0" i="0"/>
            <a:t>.</a:t>
          </a:r>
          <a:endParaRPr lang="en-US"/>
        </a:p>
      </dgm:t>
    </dgm:pt>
    <dgm:pt modelId="{D24D6ECE-BED2-42DC-A188-D738C40D8993}" type="parTrans" cxnId="{2D07C299-C2CB-4DC3-8039-4E03801930F4}">
      <dgm:prSet/>
      <dgm:spPr/>
      <dgm:t>
        <a:bodyPr/>
        <a:lstStyle/>
        <a:p>
          <a:endParaRPr lang="en-US"/>
        </a:p>
      </dgm:t>
    </dgm:pt>
    <dgm:pt modelId="{4F135C64-EDD8-483B-9898-0AA78BE60310}" type="sibTrans" cxnId="{2D07C299-C2CB-4DC3-8039-4E03801930F4}">
      <dgm:prSet/>
      <dgm:spPr/>
      <dgm:t>
        <a:bodyPr/>
        <a:lstStyle/>
        <a:p>
          <a:endParaRPr lang="en-US"/>
        </a:p>
      </dgm:t>
    </dgm:pt>
    <dgm:pt modelId="{8DD76A54-7E0A-154C-BD3A-9D822D1D3AB9}" type="pres">
      <dgm:prSet presAssocID="{DDA5D27E-AEF7-49FD-830E-CCBE656ED91A}" presName="vert0" presStyleCnt="0">
        <dgm:presLayoutVars>
          <dgm:dir/>
          <dgm:animOne val="branch"/>
          <dgm:animLvl val="lvl"/>
        </dgm:presLayoutVars>
      </dgm:prSet>
      <dgm:spPr/>
    </dgm:pt>
    <dgm:pt modelId="{7A58A56A-CCCD-484A-B869-7E3B3207D29A}" type="pres">
      <dgm:prSet presAssocID="{BCF3F5A2-2EE8-465F-AFF5-E55EAC7A9DD1}" presName="thickLine" presStyleLbl="alignNode1" presStyleIdx="0" presStyleCnt="3"/>
      <dgm:spPr/>
    </dgm:pt>
    <dgm:pt modelId="{0DB725A8-7B56-3642-BED9-406CB1DA7430}" type="pres">
      <dgm:prSet presAssocID="{BCF3F5A2-2EE8-465F-AFF5-E55EAC7A9DD1}" presName="horz1" presStyleCnt="0"/>
      <dgm:spPr/>
    </dgm:pt>
    <dgm:pt modelId="{0C2CDBFF-6D2F-9C4E-A426-85169DFEBD6E}" type="pres">
      <dgm:prSet presAssocID="{BCF3F5A2-2EE8-465F-AFF5-E55EAC7A9DD1}" presName="tx1" presStyleLbl="revTx" presStyleIdx="0" presStyleCnt="3"/>
      <dgm:spPr/>
    </dgm:pt>
    <dgm:pt modelId="{CA98D258-BDC8-7945-BB49-D943EBDE096B}" type="pres">
      <dgm:prSet presAssocID="{BCF3F5A2-2EE8-465F-AFF5-E55EAC7A9DD1}" presName="vert1" presStyleCnt="0"/>
      <dgm:spPr/>
    </dgm:pt>
    <dgm:pt modelId="{1712552F-1971-3B48-B3CE-75975BB80133}" type="pres">
      <dgm:prSet presAssocID="{373A97C3-A130-4A9D-A79E-D731CD7653D6}" presName="thickLine" presStyleLbl="alignNode1" presStyleIdx="1" presStyleCnt="3"/>
      <dgm:spPr/>
    </dgm:pt>
    <dgm:pt modelId="{D8E8A5EE-03B3-DD45-AB9D-BE6CB5267DE6}" type="pres">
      <dgm:prSet presAssocID="{373A97C3-A130-4A9D-A79E-D731CD7653D6}" presName="horz1" presStyleCnt="0"/>
      <dgm:spPr/>
    </dgm:pt>
    <dgm:pt modelId="{DBD8DCEA-301F-1445-BC6E-9BEFC3A53CA0}" type="pres">
      <dgm:prSet presAssocID="{373A97C3-A130-4A9D-A79E-D731CD7653D6}" presName="tx1" presStyleLbl="revTx" presStyleIdx="1" presStyleCnt="3"/>
      <dgm:spPr/>
    </dgm:pt>
    <dgm:pt modelId="{26CDA045-974A-9B40-A89B-073934933DB1}" type="pres">
      <dgm:prSet presAssocID="{373A97C3-A130-4A9D-A79E-D731CD7653D6}" presName="vert1" presStyleCnt="0"/>
      <dgm:spPr/>
    </dgm:pt>
    <dgm:pt modelId="{4246F4B2-F11D-E64D-A7B2-EE170779F614}" type="pres">
      <dgm:prSet presAssocID="{4D9CBA7E-F50C-457E-9EE1-537D00882CD5}" presName="thickLine" presStyleLbl="alignNode1" presStyleIdx="2" presStyleCnt="3"/>
      <dgm:spPr/>
    </dgm:pt>
    <dgm:pt modelId="{8D120DEE-F4B6-714E-9CF6-B89DF7D03326}" type="pres">
      <dgm:prSet presAssocID="{4D9CBA7E-F50C-457E-9EE1-537D00882CD5}" presName="horz1" presStyleCnt="0"/>
      <dgm:spPr/>
    </dgm:pt>
    <dgm:pt modelId="{A23074AE-C44F-FF47-9113-814E84D149D6}" type="pres">
      <dgm:prSet presAssocID="{4D9CBA7E-F50C-457E-9EE1-537D00882CD5}" presName="tx1" presStyleLbl="revTx" presStyleIdx="2" presStyleCnt="3"/>
      <dgm:spPr/>
    </dgm:pt>
    <dgm:pt modelId="{F2EFC7D5-1824-2B41-A050-9FE0A06CAE11}" type="pres">
      <dgm:prSet presAssocID="{4D9CBA7E-F50C-457E-9EE1-537D00882CD5}" presName="vert1" presStyleCnt="0"/>
      <dgm:spPr/>
    </dgm:pt>
  </dgm:ptLst>
  <dgm:cxnLst>
    <dgm:cxn modelId="{8E2D5A17-9FB0-4C45-9806-7E492E3EA1A4}" type="presOf" srcId="{BCF3F5A2-2EE8-465F-AFF5-E55EAC7A9DD1}" destId="{0C2CDBFF-6D2F-9C4E-A426-85169DFEBD6E}" srcOrd="0" destOrd="0" presId="urn:microsoft.com/office/officeart/2008/layout/LinedList"/>
    <dgm:cxn modelId="{FC75935B-06E7-2746-BC30-5E7BE37C0A86}" type="presOf" srcId="{373A97C3-A130-4A9D-A79E-D731CD7653D6}" destId="{DBD8DCEA-301F-1445-BC6E-9BEFC3A53CA0}" srcOrd="0" destOrd="0" presId="urn:microsoft.com/office/officeart/2008/layout/LinedList"/>
    <dgm:cxn modelId="{32A2A37D-D77E-4944-8073-460BC041065C}" type="presOf" srcId="{4D9CBA7E-F50C-457E-9EE1-537D00882CD5}" destId="{A23074AE-C44F-FF47-9113-814E84D149D6}" srcOrd="0" destOrd="0" presId="urn:microsoft.com/office/officeart/2008/layout/LinedList"/>
    <dgm:cxn modelId="{91DE8799-6C5F-46A0-BB44-B432C642E6E7}" srcId="{DDA5D27E-AEF7-49FD-830E-CCBE656ED91A}" destId="{BCF3F5A2-2EE8-465F-AFF5-E55EAC7A9DD1}" srcOrd="0" destOrd="0" parTransId="{FAC63863-B550-4996-9A10-7BF51978F1E0}" sibTransId="{A049D292-968C-4376-86B4-42DD22D6D921}"/>
    <dgm:cxn modelId="{2D07C299-C2CB-4DC3-8039-4E03801930F4}" srcId="{DDA5D27E-AEF7-49FD-830E-CCBE656ED91A}" destId="{4D9CBA7E-F50C-457E-9EE1-537D00882CD5}" srcOrd="2" destOrd="0" parTransId="{D24D6ECE-BED2-42DC-A188-D738C40D8993}" sibTransId="{4F135C64-EDD8-483B-9898-0AA78BE60310}"/>
    <dgm:cxn modelId="{5AFA89DB-AC06-0D43-91E8-F33F34118082}" type="presOf" srcId="{DDA5D27E-AEF7-49FD-830E-CCBE656ED91A}" destId="{8DD76A54-7E0A-154C-BD3A-9D822D1D3AB9}" srcOrd="0" destOrd="0" presId="urn:microsoft.com/office/officeart/2008/layout/LinedList"/>
    <dgm:cxn modelId="{564140F1-92DA-4195-938B-31871A551C9A}" srcId="{DDA5D27E-AEF7-49FD-830E-CCBE656ED91A}" destId="{373A97C3-A130-4A9D-A79E-D731CD7653D6}" srcOrd="1" destOrd="0" parTransId="{0174C4E3-55D2-448F-A1FB-17EDF5ACE267}" sibTransId="{1E9169AA-4C3D-400E-A166-54D5C7C5CA88}"/>
    <dgm:cxn modelId="{89379306-573F-3940-840B-05D969C80A1E}" type="presParOf" srcId="{8DD76A54-7E0A-154C-BD3A-9D822D1D3AB9}" destId="{7A58A56A-CCCD-484A-B869-7E3B3207D29A}" srcOrd="0" destOrd="0" presId="urn:microsoft.com/office/officeart/2008/layout/LinedList"/>
    <dgm:cxn modelId="{59147FA6-259F-CF4F-8C5A-8186E58D7D6F}" type="presParOf" srcId="{8DD76A54-7E0A-154C-BD3A-9D822D1D3AB9}" destId="{0DB725A8-7B56-3642-BED9-406CB1DA7430}" srcOrd="1" destOrd="0" presId="urn:microsoft.com/office/officeart/2008/layout/LinedList"/>
    <dgm:cxn modelId="{2CE4FA72-B977-C14D-ACD1-D560C32AAA35}" type="presParOf" srcId="{0DB725A8-7B56-3642-BED9-406CB1DA7430}" destId="{0C2CDBFF-6D2F-9C4E-A426-85169DFEBD6E}" srcOrd="0" destOrd="0" presId="urn:microsoft.com/office/officeart/2008/layout/LinedList"/>
    <dgm:cxn modelId="{C10F810C-C9D0-844F-B6DE-5D0C00D894A1}" type="presParOf" srcId="{0DB725A8-7B56-3642-BED9-406CB1DA7430}" destId="{CA98D258-BDC8-7945-BB49-D943EBDE096B}" srcOrd="1" destOrd="0" presId="urn:microsoft.com/office/officeart/2008/layout/LinedList"/>
    <dgm:cxn modelId="{9B9A73A8-F0A7-CA4F-B5BC-3D0906CABCB8}" type="presParOf" srcId="{8DD76A54-7E0A-154C-BD3A-9D822D1D3AB9}" destId="{1712552F-1971-3B48-B3CE-75975BB80133}" srcOrd="2" destOrd="0" presId="urn:microsoft.com/office/officeart/2008/layout/LinedList"/>
    <dgm:cxn modelId="{4F0138AB-E991-4048-A27E-806240641ED7}" type="presParOf" srcId="{8DD76A54-7E0A-154C-BD3A-9D822D1D3AB9}" destId="{D8E8A5EE-03B3-DD45-AB9D-BE6CB5267DE6}" srcOrd="3" destOrd="0" presId="urn:microsoft.com/office/officeart/2008/layout/LinedList"/>
    <dgm:cxn modelId="{37751F3F-0B93-2F4D-89D5-85DB1E645E7F}" type="presParOf" srcId="{D8E8A5EE-03B3-DD45-AB9D-BE6CB5267DE6}" destId="{DBD8DCEA-301F-1445-BC6E-9BEFC3A53CA0}" srcOrd="0" destOrd="0" presId="urn:microsoft.com/office/officeart/2008/layout/LinedList"/>
    <dgm:cxn modelId="{E8725EC5-9BFB-444A-92CD-C95064291292}" type="presParOf" srcId="{D8E8A5EE-03B3-DD45-AB9D-BE6CB5267DE6}" destId="{26CDA045-974A-9B40-A89B-073934933DB1}" srcOrd="1" destOrd="0" presId="urn:microsoft.com/office/officeart/2008/layout/LinedList"/>
    <dgm:cxn modelId="{59A65381-C7E1-2845-ADF8-3EA34EACE7FA}" type="presParOf" srcId="{8DD76A54-7E0A-154C-BD3A-9D822D1D3AB9}" destId="{4246F4B2-F11D-E64D-A7B2-EE170779F614}" srcOrd="4" destOrd="0" presId="urn:microsoft.com/office/officeart/2008/layout/LinedList"/>
    <dgm:cxn modelId="{9406133C-80FB-DC41-8D70-1B32EE1E9FDC}" type="presParOf" srcId="{8DD76A54-7E0A-154C-BD3A-9D822D1D3AB9}" destId="{8D120DEE-F4B6-714E-9CF6-B89DF7D03326}" srcOrd="5" destOrd="0" presId="urn:microsoft.com/office/officeart/2008/layout/LinedList"/>
    <dgm:cxn modelId="{40036479-2B40-CA47-997E-08A9A2E1E557}" type="presParOf" srcId="{8D120DEE-F4B6-714E-9CF6-B89DF7D03326}" destId="{A23074AE-C44F-FF47-9113-814E84D149D6}" srcOrd="0" destOrd="0" presId="urn:microsoft.com/office/officeart/2008/layout/LinedList"/>
    <dgm:cxn modelId="{86D04D45-48DC-F546-B93F-8F7324169008}" type="presParOf" srcId="{8D120DEE-F4B6-714E-9CF6-B89DF7D03326}" destId="{F2EFC7D5-1824-2B41-A050-9FE0A06CAE1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CC021F-4FB7-4F89-A889-B029DD2B77A6}"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885265DF-73D4-430F-A88A-57DA2F69ABA3}">
      <dgm:prSet/>
      <dgm:spPr/>
      <dgm:t>
        <a:bodyPr/>
        <a:lstStyle/>
        <a:p>
          <a:r>
            <a:rPr lang="en-US"/>
            <a:t>Stack helps in managing data that follows the LIFO technique.</a:t>
          </a:r>
        </a:p>
      </dgm:t>
    </dgm:pt>
    <dgm:pt modelId="{64B6BED8-52F1-4CBA-87C8-1727228F5C37}" type="parTrans" cxnId="{F3AC16CF-E3BD-4334-B382-A0BF54181B8A}">
      <dgm:prSet/>
      <dgm:spPr/>
      <dgm:t>
        <a:bodyPr/>
        <a:lstStyle/>
        <a:p>
          <a:endParaRPr lang="en-US"/>
        </a:p>
      </dgm:t>
    </dgm:pt>
    <dgm:pt modelId="{B8431C4B-B987-43E9-8CF0-EFE609C75A59}" type="sibTrans" cxnId="{F3AC16CF-E3BD-4334-B382-A0BF54181B8A}">
      <dgm:prSet/>
      <dgm:spPr/>
      <dgm:t>
        <a:bodyPr/>
        <a:lstStyle/>
        <a:p>
          <a:endParaRPr lang="en-US"/>
        </a:p>
      </dgm:t>
    </dgm:pt>
    <dgm:pt modelId="{630C42DE-FC1A-4FD0-A546-565DD9C3F787}">
      <dgm:prSet/>
      <dgm:spPr/>
      <dgm:t>
        <a:bodyPr/>
        <a:lstStyle/>
        <a:p>
          <a:r>
            <a:rPr lang="en-US"/>
            <a:t>When a function is called, the local variables and other function parameters are stored in the stack and automatically destroyed once returned from the function. Hence, efficient function management.</a:t>
          </a:r>
        </a:p>
      </dgm:t>
    </dgm:pt>
    <dgm:pt modelId="{4394ECDE-3DC2-4752-BB5C-FEE512D4E395}" type="parTrans" cxnId="{C949D2DD-D734-40A8-97B1-ABF56807ABD4}">
      <dgm:prSet/>
      <dgm:spPr/>
      <dgm:t>
        <a:bodyPr/>
        <a:lstStyle/>
        <a:p>
          <a:endParaRPr lang="en-US"/>
        </a:p>
      </dgm:t>
    </dgm:pt>
    <dgm:pt modelId="{F277AB43-FBE0-4523-8822-C66ECCE20367}" type="sibTrans" cxnId="{C949D2DD-D734-40A8-97B1-ABF56807ABD4}">
      <dgm:prSet/>
      <dgm:spPr/>
      <dgm:t>
        <a:bodyPr/>
        <a:lstStyle/>
        <a:p>
          <a:endParaRPr lang="en-US"/>
        </a:p>
      </dgm:t>
    </dgm:pt>
    <dgm:pt modelId="{430AF2C7-154B-4060-BCA9-F4D88436CE0F}">
      <dgm:prSet/>
      <dgm:spPr/>
      <dgm:t>
        <a:bodyPr/>
        <a:lstStyle/>
        <a:p>
          <a:r>
            <a:rPr lang="en-US"/>
            <a:t>Stacks are more secure and reliable as they do not get corrupted easily.</a:t>
          </a:r>
        </a:p>
      </dgm:t>
    </dgm:pt>
    <dgm:pt modelId="{8503311D-4A2A-48FE-BE64-6B0A326E14AC}" type="parTrans" cxnId="{94155B7D-D855-4516-BEF7-F27B6891AF1E}">
      <dgm:prSet/>
      <dgm:spPr/>
      <dgm:t>
        <a:bodyPr/>
        <a:lstStyle/>
        <a:p>
          <a:endParaRPr lang="en-US"/>
        </a:p>
      </dgm:t>
    </dgm:pt>
    <dgm:pt modelId="{DB842983-B3CF-4BD2-B675-84220D79652B}" type="sibTrans" cxnId="{94155B7D-D855-4516-BEF7-F27B6891AF1E}">
      <dgm:prSet/>
      <dgm:spPr/>
      <dgm:t>
        <a:bodyPr/>
        <a:lstStyle/>
        <a:p>
          <a:endParaRPr lang="en-US"/>
        </a:p>
      </dgm:t>
    </dgm:pt>
    <dgm:pt modelId="{0EB8AE83-59D3-49ED-B6E1-99417277CC8C}">
      <dgm:prSet/>
      <dgm:spPr/>
      <dgm:t>
        <a:bodyPr/>
        <a:lstStyle/>
        <a:p>
          <a:r>
            <a:rPr lang="en-US"/>
            <a:t>Stack cleans up the objects automatically.</a:t>
          </a:r>
        </a:p>
      </dgm:t>
    </dgm:pt>
    <dgm:pt modelId="{31E563EB-DF6F-4DBB-B1EB-2CD24FFE4C0D}" type="parTrans" cxnId="{AA25B7B9-FBE4-4866-A852-94648153F122}">
      <dgm:prSet/>
      <dgm:spPr/>
      <dgm:t>
        <a:bodyPr/>
        <a:lstStyle/>
        <a:p>
          <a:endParaRPr lang="en-US"/>
        </a:p>
      </dgm:t>
    </dgm:pt>
    <dgm:pt modelId="{AF600C40-4AEE-4BD1-82FC-4D55459C94D5}" type="sibTrans" cxnId="{AA25B7B9-FBE4-4866-A852-94648153F122}">
      <dgm:prSet/>
      <dgm:spPr/>
      <dgm:t>
        <a:bodyPr/>
        <a:lstStyle/>
        <a:p>
          <a:endParaRPr lang="en-US"/>
        </a:p>
      </dgm:t>
    </dgm:pt>
    <dgm:pt modelId="{14384AEE-5505-C14F-8CD1-E3C6FC574A90}" type="pres">
      <dgm:prSet presAssocID="{DDCC021F-4FB7-4F89-A889-B029DD2B77A6}" presName="vert0" presStyleCnt="0">
        <dgm:presLayoutVars>
          <dgm:dir/>
          <dgm:animOne val="branch"/>
          <dgm:animLvl val="lvl"/>
        </dgm:presLayoutVars>
      </dgm:prSet>
      <dgm:spPr/>
    </dgm:pt>
    <dgm:pt modelId="{BDD02DB5-F583-424A-B512-B4F7B6B2CA1D}" type="pres">
      <dgm:prSet presAssocID="{885265DF-73D4-430F-A88A-57DA2F69ABA3}" presName="thickLine" presStyleLbl="alignNode1" presStyleIdx="0" presStyleCnt="4"/>
      <dgm:spPr/>
    </dgm:pt>
    <dgm:pt modelId="{613637F6-2177-F74D-A68A-AE35DC20F305}" type="pres">
      <dgm:prSet presAssocID="{885265DF-73D4-430F-A88A-57DA2F69ABA3}" presName="horz1" presStyleCnt="0"/>
      <dgm:spPr/>
    </dgm:pt>
    <dgm:pt modelId="{4F8555FC-B9CF-5B44-943D-E991158A36A2}" type="pres">
      <dgm:prSet presAssocID="{885265DF-73D4-430F-A88A-57DA2F69ABA3}" presName="tx1" presStyleLbl="revTx" presStyleIdx="0" presStyleCnt="4"/>
      <dgm:spPr/>
    </dgm:pt>
    <dgm:pt modelId="{9B65F31F-1D0B-5849-AC19-B18C8ACFC3E6}" type="pres">
      <dgm:prSet presAssocID="{885265DF-73D4-430F-A88A-57DA2F69ABA3}" presName="vert1" presStyleCnt="0"/>
      <dgm:spPr/>
    </dgm:pt>
    <dgm:pt modelId="{B3EB2B49-67A5-0443-992B-0AC6A0727B85}" type="pres">
      <dgm:prSet presAssocID="{630C42DE-FC1A-4FD0-A546-565DD9C3F787}" presName="thickLine" presStyleLbl="alignNode1" presStyleIdx="1" presStyleCnt="4"/>
      <dgm:spPr/>
    </dgm:pt>
    <dgm:pt modelId="{0D7F2461-C8BD-8648-99B7-668568A21594}" type="pres">
      <dgm:prSet presAssocID="{630C42DE-FC1A-4FD0-A546-565DD9C3F787}" presName="horz1" presStyleCnt="0"/>
      <dgm:spPr/>
    </dgm:pt>
    <dgm:pt modelId="{F20DBCB5-E260-524D-8A36-7242559C7DB9}" type="pres">
      <dgm:prSet presAssocID="{630C42DE-FC1A-4FD0-A546-565DD9C3F787}" presName="tx1" presStyleLbl="revTx" presStyleIdx="1" presStyleCnt="4"/>
      <dgm:spPr/>
    </dgm:pt>
    <dgm:pt modelId="{5909E87A-93BE-484F-9978-641559B8D350}" type="pres">
      <dgm:prSet presAssocID="{630C42DE-FC1A-4FD0-A546-565DD9C3F787}" presName="vert1" presStyleCnt="0"/>
      <dgm:spPr/>
    </dgm:pt>
    <dgm:pt modelId="{35F4543E-78E2-5145-869C-74EC0B4CD53F}" type="pres">
      <dgm:prSet presAssocID="{430AF2C7-154B-4060-BCA9-F4D88436CE0F}" presName="thickLine" presStyleLbl="alignNode1" presStyleIdx="2" presStyleCnt="4"/>
      <dgm:spPr/>
    </dgm:pt>
    <dgm:pt modelId="{9D2BA783-9817-DA4E-9799-E7EE14CFD412}" type="pres">
      <dgm:prSet presAssocID="{430AF2C7-154B-4060-BCA9-F4D88436CE0F}" presName="horz1" presStyleCnt="0"/>
      <dgm:spPr/>
    </dgm:pt>
    <dgm:pt modelId="{F45B9AE1-CE10-034A-9425-8846B26F69AC}" type="pres">
      <dgm:prSet presAssocID="{430AF2C7-154B-4060-BCA9-F4D88436CE0F}" presName="tx1" presStyleLbl="revTx" presStyleIdx="2" presStyleCnt="4"/>
      <dgm:spPr/>
    </dgm:pt>
    <dgm:pt modelId="{A4FA3D3C-B053-1D42-B96B-1ED7524BB757}" type="pres">
      <dgm:prSet presAssocID="{430AF2C7-154B-4060-BCA9-F4D88436CE0F}" presName="vert1" presStyleCnt="0"/>
      <dgm:spPr/>
    </dgm:pt>
    <dgm:pt modelId="{47F957B6-E051-0B4C-AB78-1E85DFE9FFBC}" type="pres">
      <dgm:prSet presAssocID="{0EB8AE83-59D3-49ED-B6E1-99417277CC8C}" presName="thickLine" presStyleLbl="alignNode1" presStyleIdx="3" presStyleCnt="4"/>
      <dgm:spPr/>
    </dgm:pt>
    <dgm:pt modelId="{182AE20E-2618-D444-B34E-5F526E36BC4D}" type="pres">
      <dgm:prSet presAssocID="{0EB8AE83-59D3-49ED-B6E1-99417277CC8C}" presName="horz1" presStyleCnt="0"/>
      <dgm:spPr/>
    </dgm:pt>
    <dgm:pt modelId="{B27F133C-5EED-384D-B398-80992CA10ED7}" type="pres">
      <dgm:prSet presAssocID="{0EB8AE83-59D3-49ED-B6E1-99417277CC8C}" presName="tx1" presStyleLbl="revTx" presStyleIdx="3" presStyleCnt="4"/>
      <dgm:spPr/>
    </dgm:pt>
    <dgm:pt modelId="{565AADE4-16B4-B443-A496-6C77CEA1E4D3}" type="pres">
      <dgm:prSet presAssocID="{0EB8AE83-59D3-49ED-B6E1-99417277CC8C}" presName="vert1" presStyleCnt="0"/>
      <dgm:spPr/>
    </dgm:pt>
  </dgm:ptLst>
  <dgm:cxnLst>
    <dgm:cxn modelId="{CCBEE900-02C8-B94F-8B71-555D70FD6E36}" type="presOf" srcId="{430AF2C7-154B-4060-BCA9-F4D88436CE0F}" destId="{F45B9AE1-CE10-034A-9425-8846B26F69AC}" srcOrd="0" destOrd="0" presId="urn:microsoft.com/office/officeart/2008/layout/LinedList"/>
    <dgm:cxn modelId="{E8C4380B-92C0-7F4A-9D4F-8EB92AD93605}" type="presOf" srcId="{885265DF-73D4-430F-A88A-57DA2F69ABA3}" destId="{4F8555FC-B9CF-5B44-943D-E991158A36A2}" srcOrd="0" destOrd="0" presId="urn:microsoft.com/office/officeart/2008/layout/LinedList"/>
    <dgm:cxn modelId="{4455092A-8F0E-1145-AE9E-FB77A0BF6F32}" type="presOf" srcId="{0EB8AE83-59D3-49ED-B6E1-99417277CC8C}" destId="{B27F133C-5EED-384D-B398-80992CA10ED7}" srcOrd="0" destOrd="0" presId="urn:microsoft.com/office/officeart/2008/layout/LinedList"/>
    <dgm:cxn modelId="{18982953-4E9A-9C4A-984B-26BA3D1424F1}" type="presOf" srcId="{DDCC021F-4FB7-4F89-A889-B029DD2B77A6}" destId="{14384AEE-5505-C14F-8CD1-E3C6FC574A90}" srcOrd="0" destOrd="0" presId="urn:microsoft.com/office/officeart/2008/layout/LinedList"/>
    <dgm:cxn modelId="{94155B7D-D855-4516-BEF7-F27B6891AF1E}" srcId="{DDCC021F-4FB7-4F89-A889-B029DD2B77A6}" destId="{430AF2C7-154B-4060-BCA9-F4D88436CE0F}" srcOrd="2" destOrd="0" parTransId="{8503311D-4A2A-48FE-BE64-6B0A326E14AC}" sibTransId="{DB842983-B3CF-4BD2-B675-84220D79652B}"/>
    <dgm:cxn modelId="{AA25B7B9-FBE4-4866-A852-94648153F122}" srcId="{DDCC021F-4FB7-4F89-A889-B029DD2B77A6}" destId="{0EB8AE83-59D3-49ED-B6E1-99417277CC8C}" srcOrd="3" destOrd="0" parTransId="{31E563EB-DF6F-4DBB-B1EB-2CD24FFE4C0D}" sibTransId="{AF600C40-4AEE-4BD1-82FC-4D55459C94D5}"/>
    <dgm:cxn modelId="{F3AC16CF-E3BD-4334-B382-A0BF54181B8A}" srcId="{DDCC021F-4FB7-4F89-A889-B029DD2B77A6}" destId="{885265DF-73D4-430F-A88A-57DA2F69ABA3}" srcOrd="0" destOrd="0" parTransId="{64B6BED8-52F1-4CBA-87C8-1727228F5C37}" sibTransId="{B8431C4B-B987-43E9-8CF0-EFE609C75A59}"/>
    <dgm:cxn modelId="{C949D2DD-D734-40A8-97B1-ABF56807ABD4}" srcId="{DDCC021F-4FB7-4F89-A889-B029DD2B77A6}" destId="{630C42DE-FC1A-4FD0-A546-565DD9C3F787}" srcOrd="1" destOrd="0" parTransId="{4394ECDE-3DC2-4752-BB5C-FEE512D4E395}" sibTransId="{F277AB43-FBE0-4523-8822-C66ECCE20367}"/>
    <dgm:cxn modelId="{9720BFFB-CAD1-3149-9380-520A717DBE38}" type="presOf" srcId="{630C42DE-FC1A-4FD0-A546-565DD9C3F787}" destId="{F20DBCB5-E260-524D-8A36-7242559C7DB9}" srcOrd="0" destOrd="0" presId="urn:microsoft.com/office/officeart/2008/layout/LinedList"/>
    <dgm:cxn modelId="{02E6AFD7-9092-1147-A3A8-8FF176EDE2E2}" type="presParOf" srcId="{14384AEE-5505-C14F-8CD1-E3C6FC574A90}" destId="{BDD02DB5-F583-424A-B512-B4F7B6B2CA1D}" srcOrd="0" destOrd="0" presId="urn:microsoft.com/office/officeart/2008/layout/LinedList"/>
    <dgm:cxn modelId="{0B67AE31-58F4-7A48-AD06-EEA76B4BC2B5}" type="presParOf" srcId="{14384AEE-5505-C14F-8CD1-E3C6FC574A90}" destId="{613637F6-2177-F74D-A68A-AE35DC20F305}" srcOrd="1" destOrd="0" presId="urn:microsoft.com/office/officeart/2008/layout/LinedList"/>
    <dgm:cxn modelId="{912387C1-B03A-F245-B1E8-577779D5D7A4}" type="presParOf" srcId="{613637F6-2177-F74D-A68A-AE35DC20F305}" destId="{4F8555FC-B9CF-5B44-943D-E991158A36A2}" srcOrd="0" destOrd="0" presId="urn:microsoft.com/office/officeart/2008/layout/LinedList"/>
    <dgm:cxn modelId="{07ACDD5B-7673-9C4C-AF85-CB16CCE9B93F}" type="presParOf" srcId="{613637F6-2177-F74D-A68A-AE35DC20F305}" destId="{9B65F31F-1D0B-5849-AC19-B18C8ACFC3E6}" srcOrd="1" destOrd="0" presId="urn:microsoft.com/office/officeart/2008/layout/LinedList"/>
    <dgm:cxn modelId="{8149D734-F415-5C47-A223-2FA83B7F42A0}" type="presParOf" srcId="{14384AEE-5505-C14F-8CD1-E3C6FC574A90}" destId="{B3EB2B49-67A5-0443-992B-0AC6A0727B85}" srcOrd="2" destOrd="0" presId="urn:microsoft.com/office/officeart/2008/layout/LinedList"/>
    <dgm:cxn modelId="{FCFCD9F1-B199-4746-926E-0570508D6860}" type="presParOf" srcId="{14384AEE-5505-C14F-8CD1-E3C6FC574A90}" destId="{0D7F2461-C8BD-8648-99B7-668568A21594}" srcOrd="3" destOrd="0" presId="urn:microsoft.com/office/officeart/2008/layout/LinedList"/>
    <dgm:cxn modelId="{05E7622D-FD48-C943-9F91-9B9B257B8F5F}" type="presParOf" srcId="{0D7F2461-C8BD-8648-99B7-668568A21594}" destId="{F20DBCB5-E260-524D-8A36-7242559C7DB9}" srcOrd="0" destOrd="0" presId="urn:microsoft.com/office/officeart/2008/layout/LinedList"/>
    <dgm:cxn modelId="{8EC6A715-EE93-214B-80D6-D7DBE8820993}" type="presParOf" srcId="{0D7F2461-C8BD-8648-99B7-668568A21594}" destId="{5909E87A-93BE-484F-9978-641559B8D350}" srcOrd="1" destOrd="0" presId="urn:microsoft.com/office/officeart/2008/layout/LinedList"/>
    <dgm:cxn modelId="{CA595A92-9D43-D74D-9C0F-62E12C5C4C07}" type="presParOf" srcId="{14384AEE-5505-C14F-8CD1-E3C6FC574A90}" destId="{35F4543E-78E2-5145-869C-74EC0B4CD53F}" srcOrd="4" destOrd="0" presId="urn:microsoft.com/office/officeart/2008/layout/LinedList"/>
    <dgm:cxn modelId="{F6508865-7939-ED45-8214-F19CE847A255}" type="presParOf" srcId="{14384AEE-5505-C14F-8CD1-E3C6FC574A90}" destId="{9D2BA783-9817-DA4E-9799-E7EE14CFD412}" srcOrd="5" destOrd="0" presId="urn:microsoft.com/office/officeart/2008/layout/LinedList"/>
    <dgm:cxn modelId="{BC628AAF-AF32-BF42-A900-424D88DF5CE3}" type="presParOf" srcId="{9D2BA783-9817-DA4E-9799-E7EE14CFD412}" destId="{F45B9AE1-CE10-034A-9425-8846B26F69AC}" srcOrd="0" destOrd="0" presId="urn:microsoft.com/office/officeart/2008/layout/LinedList"/>
    <dgm:cxn modelId="{257D4B7F-029D-F04C-B863-6CECDA0481E0}" type="presParOf" srcId="{9D2BA783-9817-DA4E-9799-E7EE14CFD412}" destId="{A4FA3D3C-B053-1D42-B96B-1ED7524BB757}" srcOrd="1" destOrd="0" presId="urn:microsoft.com/office/officeart/2008/layout/LinedList"/>
    <dgm:cxn modelId="{31970361-3E74-7144-AABF-174562D5344A}" type="presParOf" srcId="{14384AEE-5505-C14F-8CD1-E3C6FC574A90}" destId="{47F957B6-E051-0B4C-AB78-1E85DFE9FFBC}" srcOrd="6" destOrd="0" presId="urn:microsoft.com/office/officeart/2008/layout/LinedList"/>
    <dgm:cxn modelId="{5951512B-CFA2-294F-AC90-E687FAB65BF1}" type="presParOf" srcId="{14384AEE-5505-C14F-8CD1-E3C6FC574A90}" destId="{182AE20E-2618-D444-B34E-5F526E36BC4D}" srcOrd="7" destOrd="0" presId="urn:microsoft.com/office/officeart/2008/layout/LinedList"/>
    <dgm:cxn modelId="{9FC620D8-44C1-7245-B96E-F03B26AC8E70}" type="presParOf" srcId="{182AE20E-2618-D444-B34E-5F526E36BC4D}" destId="{B27F133C-5EED-384D-B398-80992CA10ED7}" srcOrd="0" destOrd="0" presId="urn:microsoft.com/office/officeart/2008/layout/LinedList"/>
    <dgm:cxn modelId="{F74D3EFC-F2C1-0A48-88FB-E062C0ACFF83}" type="presParOf" srcId="{182AE20E-2618-D444-B34E-5F526E36BC4D}" destId="{565AADE4-16B4-B443-A496-6C77CEA1E4D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58A56A-CCCD-484A-B869-7E3B3207D29A}">
      <dsp:nvSpPr>
        <dsp:cNvPr id="0" name=""/>
        <dsp:cNvSpPr/>
      </dsp:nvSpPr>
      <dsp:spPr>
        <a:xfrm>
          <a:off x="0" y="2124"/>
          <a:ext cx="105156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2CDBFF-6D2F-9C4E-A426-85169DFEBD6E}">
      <dsp:nvSpPr>
        <dsp:cNvPr id="0" name=""/>
        <dsp:cNvSpPr/>
      </dsp:nvSpPr>
      <dsp:spPr>
        <a:xfrm>
          <a:off x="0" y="212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To access or edit any element stored in a stack, the time taken is </a:t>
          </a:r>
          <a:r>
            <a:rPr lang="en-US" sz="2900" b="1" i="0" kern="1200"/>
            <a:t>O(N)</a:t>
          </a:r>
          <a:r>
            <a:rPr lang="en-US" sz="2900" b="0" i="0" kern="1200"/>
            <a:t> as to reach any specific element, all the elements before it has to be removed. </a:t>
          </a:r>
          <a:endParaRPr lang="en-US" sz="2900" kern="1200"/>
        </a:p>
      </dsp:txBody>
      <dsp:txXfrm>
        <a:off x="0" y="2124"/>
        <a:ext cx="10515600" cy="1449029"/>
      </dsp:txXfrm>
    </dsp:sp>
    <dsp:sp modelId="{1712552F-1971-3B48-B3CE-75975BB80133}">
      <dsp:nvSpPr>
        <dsp:cNvPr id="0" name=""/>
        <dsp:cNvSpPr/>
      </dsp:nvSpPr>
      <dsp:spPr>
        <a:xfrm>
          <a:off x="0" y="1451154"/>
          <a:ext cx="105156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D8DCEA-301F-1445-BC6E-9BEFC3A53CA0}">
      <dsp:nvSpPr>
        <dsp:cNvPr id="0" name=""/>
        <dsp:cNvSpPr/>
      </dsp:nvSpPr>
      <dsp:spPr>
        <a:xfrm>
          <a:off x="0" y="1451154"/>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The searching operation also takes a total time of </a:t>
          </a:r>
          <a:r>
            <a:rPr lang="en-US" sz="2900" b="1" i="0" kern="1200"/>
            <a:t>O(N)</a:t>
          </a:r>
          <a:r>
            <a:rPr lang="en-US" sz="2900" b="0" i="0" kern="1200"/>
            <a:t>, as reaching any specific element isn’t possible without popping the elements stored before it.</a:t>
          </a:r>
          <a:endParaRPr lang="en-US" sz="2900" kern="1200"/>
        </a:p>
      </dsp:txBody>
      <dsp:txXfrm>
        <a:off x="0" y="1451154"/>
        <a:ext cx="10515600" cy="1449029"/>
      </dsp:txXfrm>
    </dsp:sp>
    <dsp:sp modelId="{4246F4B2-F11D-E64D-A7B2-EE170779F614}">
      <dsp:nvSpPr>
        <dsp:cNvPr id="0" name=""/>
        <dsp:cNvSpPr/>
      </dsp:nvSpPr>
      <dsp:spPr>
        <a:xfrm>
          <a:off x="0" y="2900183"/>
          <a:ext cx="105156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3074AE-C44F-FF47-9113-814E84D149D6}">
      <dsp:nvSpPr>
        <dsp:cNvPr id="0" name=""/>
        <dsp:cNvSpPr/>
      </dsp:nvSpPr>
      <dsp:spPr>
        <a:xfrm>
          <a:off x="0" y="2900183"/>
          <a:ext cx="10515600"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i="0" kern="1200"/>
            <a:t>Operations like insertion or deletion in a stack take constant time i.e.</a:t>
          </a:r>
          <a:r>
            <a:rPr lang="en-US" sz="2900" b="1" i="0" kern="1200"/>
            <a:t> O(1)</a:t>
          </a:r>
          <a:r>
            <a:rPr lang="en-US" sz="2900" b="0" i="0" kern="1200"/>
            <a:t>.</a:t>
          </a:r>
          <a:endParaRPr lang="en-US" sz="2900" kern="1200"/>
        </a:p>
      </dsp:txBody>
      <dsp:txXfrm>
        <a:off x="0" y="2900183"/>
        <a:ext cx="10515600" cy="14490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D02DB5-F583-424A-B512-B4F7B6B2CA1D}">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F8555FC-B9CF-5B44-943D-E991158A36A2}">
      <dsp:nvSpPr>
        <dsp:cNvPr id="0" name=""/>
        <dsp:cNvSpPr/>
      </dsp:nvSpPr>
      <dsp:spPr>
        <a:xfrm>
          <a:off x="0" y="0"/>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Stack helps in managing data that follows the LIFO technique.</a:t>
          </a:r>
        </a:p>
      </dsp:txBody>
      <dsp:txXfrm>
        <a:off x="0" y="0"/>
        <a:ext cx="10515600" cy="1087834"/>
      </dsp:txXfrm>
    </dsp:sp>
    <dsp:sp modelId="{B3EB2B49-67A5-0443-992B-0AC6A0727B85}">
      <dsp:nvSpPr>
        <dsp:cNvPr id="0" name=""/>
        <dsp:cNvSpPr/>
      </dsp:nvSpPr>
      <dsp:spPr>
        <a:xfrm>
          <a:off x="0" y="108783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0DBCB5-E260-524D-8A36-7242559C7DB9}">
      <dsp:nvSpPr>
        <dsp:cNvPr id="0" name=""/>
        <dsp:cNvSpPr/>
      </dsp:nvSpPr>
      <dsp:spPr>
        <a:xfrm>
          <a:off x="0" y="1087834"/>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When a function is called, the local variables and other function parameters are stored in the stack and automatically destroyed once returned from the function. Hence, efficient function management.</a:t>
          </a:r>
        </a:p>
      </dsp:txBody>
      <dsp:txXfrm>
        <a:off x="0" y="1087834"/>
        <a:ext cx="10515600" cy="1087834"/>
      </dsp:txXfrm>
    </dsp:sp>
    <dsp:sp modelId="{35F4543E-78E2-5145-869C-74EC0B4CD53F}">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45B9AE1-CE10-034A-9425-8846B26F69AC}">
      <dsp:nvSpPr>
        <dsp:cNvPr id="0" name=""/>
        <dsp:cNvSpPr/>
      </dsp:nvSpPr>
      <dsp:spPr>
        <a:xfrm>
          <a:off x="0" y="2175669"/>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Stacks are more secure and reliable as they do not get corrupted easily.</a:t>
          </a:r>
        </a:p>
      </dsp:txBody>
      <dsp:txXfrm>
        <a:off x="0" y="2175669"/>
        <a:ext cx="10515600" cy="1087834"/>
      </dsp:txXfrm>
    </dsp:sp>
    <dsp:sp modelId="{47F957B6-E051-0B4C-AB78-1E85DFE9FFBC}">
      <dsp:nvSpPr>
        <dsp:cNvPr id="0" name=""/>
        <dsp:cNvSpPr/>
      </dsp:nvSpPr>
      <dsp:spPr>
        <a:xfrm>
          <a:off x="0" y="326350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27F133C-5EED-384D-B398-80992CA10ED7}">
      <dsp:nvSpPr>
        <dsp:cNvPr id="0" name=""/>
        <dsp:cNvSpPr/>
      </dsp:nvSpPr>
      <dsp:spPr>
        <a:xfrm>
          <a:off x="0" y="3263503"/>
          <a:ext cx="105156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Stack cleans up the objects automatically.</a:t>
          </a:r>
        </a:p>
      </dsp:txBody>
      <dsp:txXfrm>
        <a:off x="0" y="3263503"/>
        <a:ext cx="10515600" cy="108783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31DED5-4EED-4622-B5D2-50BB1B8591C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C0B725C-1E63-40A2-8681-A95E31E2E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6B54B33-C986-421E-82DE-ADCCDDE1B020}"/>
              </a:ext>
            </a:extLst>
          </p:cNvPr>
          <p:cNvSpPr>
            <a:spLocks noGrp="1"/>
          </p:cNvSpPr>
          <p:nvPr>
            <p:ph type="dt" sz="half" idx="10"/>
          </p:nvPr>
        </p:nvSpPr>
        <p:spPr/>
        <p:txBody>
          <a:bodyPr/>
          <a:lstStyle/>
          <a:p>
            <a:fld id="{F7BB27D0-5327-42F8-A98F-4D324E2C0DCB}" type="datetimeFigureOut">
              <a:rPr lang="ru-RU" smtClean="0"/>
              <a:t>29.01.2023</a:t>
            </a:fld>
            <a:endParaRPr lang="ru-RU"/>
          </a:p>
        </p:txBody>
      </p:sp>
      <p:sp>
        <p:nvSpPr>
          <p:cNvPr id="5" name="Нижний колонтитул 4">
            <a:extLst>
              <a:ext uri="{FF2B5EF4-FFF2-40B4-BE49-F238E27FC236}">
                <a16:creationId xmlns:a16="http://schemas.microsoft.com/office/drawing/2014/main" id="{25D44601-EC16-49FF-B7E9-BD8ED75FE2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C3F98B-DF93-49EA-AC8E-E8C38F2F9694}"/>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177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1393CB-F52F-4547-827C-47704745273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31EF9F7-B7C8-47B9-92D1-FE9F6934691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172876F-8D0E-42A5-9422-000EC207BF16}"/>
              </a:ext>
            </a:extLst>
          </p:cNvPr>
          <p:cNvSpPr>
            <a:spLocks noGrp="1"/>
          </p:cNvSpPr>
          <p:nvPr>
            <p:ph type="dt" sz="half" idx="10"/>
          </p:nvPr>
        </p:nvSpPr>
        <p:spPr/>
        <p:txBody>
          <a:bodyPr/>
          <a:lstStyle/>
          <a:p>
            <a:fld id="{F7BB27D0-5327-42F8-A98F-4D324E2C0DCB}" type="datetimeFigureOut">
              <a:rPr lang="ru-RU" smtClean="0"/>
              <a:t>29.01.2023</a:t>
            </a:fld>
            <a:endParaRPr lang="ru-RU"/>
          </a:p>
        </p:txBody>
      </p:sp>
      <p:sp>
        <p:nvSpPr>
          <p:cNvPr id="5" name="Нижний колонтитул 4">
            <a:extLst>
              <a:ext uri="{FF2B5EF4-FFF2-40B4-BE49-F238E27FC236}">
                <a16:creationId xmlns:a16="http://schemas.microsoft.com/office/drawing/2014/main" id="{0159F252-FD75-4C8E-A333-1C087011944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B88EE0-1157-43D5-8C15-CF09CEFFF24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09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025146F-6B57-4569-9D63-1C02AC9C26A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35FE119-0A15-4013-8529-8EF1B22C473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98074DB-8E8F-48FB-A18D-58A88796299E}"/>
              </a:ext>
            </a:extLst>
          </p:cNvPr>
          <p:cNvSpPr>
            <a:spLocks noGrp="1"/>
          </p:cNvSpPr>
          <p:nvPr>
            <p:ph type="dt" sz="half" idx="10"/>
          </p:nvPr>
        </p:nvSpPr>
        <p:spPr/>
        <p:txBody>
          <a:bodyPr/>
          <a:lstStyle/>
          <a:p>
            <a:fld id="{F7BB27D0-5327-42F8-A98F-4D324E2C0DCB}" type="datetimeFigureOut">
              <a:rPr lang="ru-RU" smtClean="0"/>
              <a:t>29.01.2023</a:t>
            </a:fld>
            <a:endParaRPr lang="ru-RU"/>
          </a:p>
        </p:txBody>
      </p:sp>
      <p:sp>
        <p:nvSpPr>
          <p:cNvPr id="5" name="Нижний колонтитул 4">
            <a:extLst>
              <a:ext uri="{FF2B5EF4-FFF2-40B4-BE49-F238E27FC236}">
                <a16:creationId xmlns:a16="http://schemas.microsoft.com/office/drawing/2014/main" id="{6C197BA9-C29C-4A9A-A032-CC3763C8CD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72A629-1C8F-4E5A-9D4F-1A2795A3EFF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9629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3AE0BA-8D5A-4CFF-B780-433AF7104B9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B0DB154-9F37-40C8-A14D-45BD294B95C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F542E20-FC54-4919-B881-FC6E795C9B3C}"/>
              </a:ext>
            </a:extLst>
          </p:cNvPr>
          <p:cNvSpPr>
            <a:spLocks noGrp="1"/>
          </p:cNvSpPr>
          <p:nvPr>
            <p:ph type="dt" sz="half" idx="10"/>
          </p:nvPr>
        </p:nvSpPr>
        <p:spPr/>
        <p:txBody>
          <a:bodyPr/>
          <a:lstStyle/>
          <a:p>
            <a:fld id="{F7BB27D0-5327-42F8-A98F-4D324E2C0DCB}" type="datetimeFigureOut">
              <a:rPr lang="ru-RU" smtClean="0"/>
              <a:t>29.01.2023</a:t>
            </a:fld>
            <a:endParaRPr lang="ru-RU"/>
          </a:p>
        </p:txBody>
      </p:sp>
      <p:sp>
        <p:nvSpPr>
          <p:cNvPr id="5" name="Нижний колонтитул 4">
            <a:extLst>
              <a:ext uri="{FF2B5EF4-FFF2-40B4-BE49-F238E27FC236}">
                <a16:creationId xmlns:a16="http://schemas.microsoft.com/office/drawing/2014/main" id="{3301C222-3B9F-4F81-803D-4B7F9423B4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B9CD27C-54F6-4264-95B2-4F9124E43B47}"/>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13494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6B98E0-9BA1-4853-A7E7-BBEEAF68912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C72161C-96C9-4AEF-BBB4-2DD103486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86577D2-F49F-449B-BA62-548D4A57E4A6}"/>
              </a:ext>
            </a:extLst>
          </p:cNvPr>
          <p:cNvSpPr>
            <a:spLocks noGrp="1"/>
          </p:cNvSpPr>
          <p:nvPr>
            <p:ph type="dt" sz="half" idx="10"/>
          </p:nvPr>
        </p:nvSpPr>
        <p:spPr/>
        <p:txBody>
          <a:bodyPr/>
          <a:lstStyle/>
          <a:p>
            <a:fld id="{F7BB27D0-5327-42F8-A98F-4D324E2C0DCB}" type="datetimeFigureOut">
              <a:rPr lang="ru-RU" smtClean="0"/>
              <a:t>29.01.2023</a:t>
            </a:fld>
            <a:endParaRPr lang="ru-RU"/>
          </a:p>
        </p:txBody>
      </p:sp>
      <p:sp>
        <p:nvSpPr>
          <p:cNvPr id="5" name="Нижний колонтитул 4">
            <a:extLst>
              <a:ext uri="{FF2B5EF4-FFF2-40B4-BE49-F238E27FC236}">
                <a16:creationId xmlns:a16="http://schemas.microsoft.com/office/drawing/2014/main" id="{C7077228-BAEE-4556-8154-9F9DAA847E5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E8CDE4-C468-4804-8795-84BEF564192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5567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B12690-FA9F-4609-BDB4-EBF900C14E0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B1A7F0B-F6C7-4AF1-A86B-D9F2C4B45CA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A865DD3-A24F-45B8-A6DB-71B864924B1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DDC57FA-51AC-4999-A48D-3207A96FB7F0}"/>
              </a:ext>
            </a:extLst>
          </p:cNvPr>
          <p:cNvSpPr>
            <a:spLocks noGrp="1"/>
          </p:cNvSpPr>
          <p:nvPr>
            <p:ph type="dt" sz="half" idx="10"/>
          </p:nvPr>
        </p:nvSpPr>
        <p:spPr/>
        <p:txBody>
          <a:bodyPr/>
          <a:lstStyle/>
          <a:p>
            <a:fld id="{F7BB27D0-5327-42F8-A98F-4D324E2C0DCB}" type="datetimeFigureOut">
              <a:rPr lang="ru-RU" smtClean="0"/>
              <a:t>29.01.2023</a:t>
            </a:fld>
            <a:endParaRPr lang="ru-RU"/>
          </a:p>
        </p:txBody>
      </p:sp>
      <p:sp>
        <p:nvSpPr>
          <p:cNvPr id="6" name="Нижний колонтитул 5">
            <a:extLst>
              <a:ext uri="{FF2B5EF4-FFF2-40B4-BE49-F238E27FC236}">
                <a16:creationId xmlns:a16="http://schemas.microsoft.com/office/drawing/2014/main" id="{E34EB41A-EC94-4F80-818E-092FA93B85F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7F068EB-E730-477C-8C2E-3F375ED3C24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71506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14A982-A901-4B82-AF09-6FF7467828D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5D256E8-55B5-49CE-8CCD-4526712EA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7886E1E-DFB2-4980-86F0-5569D3B895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A5FD8C1-D5E3-4271-897F-D63E87123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77B5BB2-4309-4741-97EB-FF74C38A305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98249D8-941C-4288-A05C-4F8378BDE65E}"/>
              </a:ext>
            </a:extLst>
          </p:cNvPr>
          <p:cNvSpPr>
            <a:spLocks noGrp="1"/>
          </p:cNvSpPr>
          <p:nvPr>
            <p:ph type="dt" sz="half" idx="10"/>
          </p:nvPr>
        </p:nvSpPr>
        <p:spPr/>
        <p:txBody>
          <a:bodyPr/>
          <a:lstStyle/>
          <a:p>
            <a:fld id="{F7BB27D0-5327-42F8-A98F-4D324E2C0DCB}" type="datetimeFigureOut">
              <a:rPr lang="ru-RU" smtClean="0"/>
              <a:t>29.01.2023</a:t>
            </a:fld>
            <a:endParaRPr lang="ru-RU"/>
          </a:p>
        </p:txBody>
      </p:sp>
      <p:sp>
        <p:nvSpPr>
          <p:cNvPr id="8" name="Нижний колонтитул 7">
            <a:extLst>
              <a:ext uri="{FF2B5EF4-FFF2-40B4-BE49-F238E27FC236}">
                <a16:creationId xmlns:a16="http://schemas.microsoft.com/office/drawing/2014/main" id="{BE8C6BA9-3797-4362-B3EE-B3363851A87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B1D1C1C8-67F0-44B8-9E13-CB6DF0B0A03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84265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059D8D-6B97-4E57-AD18-7030A156CB8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049DF1A-BE00-4427-9C24-05298523EC97}"/>
              </a:ext>
            </a:extLst>
          </p:cNvPr>
          <p:cNvSpPr>
            <a:spLocks noGrp="1"/>
          </p:cNvSpPr>
          <p:nvPr>
            <p:ph type="dt" sz="half" idx="10"/>
          </p:nvPr>
        </p:nvSpPr>
        <p:spPr/>
        <p:txBody>
          <a:bodyPr/>
          <a:lstStyle/>
          <a:p>
            <a:fld id="{F7BB27D0-5327-42F8-A98F-4D324E2C0DCB}" type="datetimeFigureOut">
              <a:rPr lang="ru-RU" smtClean="0"/>
              <a:t>29.01.2023</a:t>
            </a:fld>
            <a:endParaRPr lang="ru-RU"/>
          </a:p>
        </p:txBody>
      </p:sp>
      <p:sp>
        <p:nvSpPr>
          <p:cNvPr id="4" name="Нижний колонтитул 3">
            <a:extLst>
              <a:ext uri="{FF2B5EF4-FFF2-40B4-BE49-F238E27FC236}">
                <a16:creationId xmlns:a16="http://schemas.microsoft.com/office/drawing/2014/main" id="{7BE2C30B-E21C-4377-BECA-067C09B27C7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584CD34-5C99-42C0-9B18-6CA540A364B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68339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22A0301-F28E-4212-B76B-3A3C04B73724}"/>
              </a:ext>
            </a:extLst>
          </p:cNvPr>
          <p:cNvSpPr>
            <a:spLocks noGrp="1"/>
          </p:cNvSpPr>
          <p:nvPr>
            <p:ph type="dt" sz="half" idx="10"/>
          </p:nvPr>
        </p:nvSpPr>
        <p:spPr/>
        <p:txBody>
          <a:bodyPr/>
          <a:lstStyle/>
          <a:p>
            <a:fld id="{F7BB27D0-5327-42F8-A98F-4D324E2C0DCB}" type="datetimeFigureOut">
              <a:rPr lang="ru-RU" smtClean="0"/>
              <a:t>29.01.2023</a:t>
            </a:fld>
            <a:endParaRPr lang="ru-RU"/>
          </a:p>
        </p:txBody>
      </p:sp>
      <p:sp>
        <p:nvSpPr>
          <p:cNvPr id="3" name="Нижний колонтитул 2">
            <a:extLst>
              <a:ext uri="{FF2B5EF4-FFF2-40B4-BE49-F238E27FC236}">
                <a16:creationId xmlns:a16="http://schemas.microsoft.com/office/drawing/2014/main" id="{93232B55-BAEB-430B-AD19-4B8533BECA6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25E67FF-2221-4FC6-8100-8F09CDD5202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415524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740EC-4505-4DE6-A05D-F153D07E6C0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D975EBC-539E-43EF-A4B0-0441E1E00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B8CA841-9EE3-40A3-9687-D17ECCDD2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D1BB9F7-BDEB-482D-A977-E26368D696E0}"/>
              </a:ext>
            </a:extLst>
          </p:cNvPr>
          <p:cNvSpPr>
            <a:spLocks noGrp="1"/>
          </p:cNvSpPr>
          <p:nvPr>
            <p:ph type="dt" sz="half" idx="10"/>
          </p:nvPr>
        </p:nvSpPr>
        <p:spPr/>
        <p:txBody>
          <a:bodyPr/>
          <a:lstStyle/>
          <a:p>
            <a:fld id="{F7BB27D0-5327-42F8-A98F-4D324E2C0DCB}" type="datetimeFigureOut">
              <a:rPr lang="ru-RU" smtClean="0"/>
              <a:t>29.01.2023</a:t>
            </a:fld>
            <a:endParaRPr lang="ru-RU"/>
          </a:p>
        </p:txBody>
      </p:sp>
      <p:sp>
        <p:nvSpPr>
          <p:cNvPr id="6" name="Нижний колонтитул 5">
            <a:extLst>
              <a:ext uri="{FF2B5EF4-FFF2-40B4-BE49-F238E27FC236}">
                <a16:creationId xmlns:a16="http://schemas.microsoft.com/office/drawing/2014/main" id="{9A9BE4D0-BA77-48D7-A311-3DBC6AE118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A7BAF0C-1FAF-481C-9E0B-1B1C3560DE2C}"/>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91550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D636E-6D74-4DEA-AB8D-9B6EAE7D522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C2B02F4-B18C-4F12-B3C7-1BF982E37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532B20D-CBD7-46F5-9D13-EA2070E2F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D8ECBE4-BA7D-4F73-BC33-7DA8E5127382}"/>
              </a:ext>
            </a:extLst>
          </p:cNvPr>
          <p:cNvSpPr>
            <a:spLocks noGrp="1"/>
          </p:cNvSpPr>
          <p:nvPr>
            <p:ph type="dt" sz="half" idx="10"/>
          </p:nvPr>
        </p:nvSpPr>
        <p:spPr/>
        <p:txBody>
          <a:bodyPr/>
          <a:lstStyle/>
          <a:p>
            <a:fld id="{F7BB27D0-5327-42F8-A98F-4D324E2C0DCB}" type="datetimeFigureOut">
              <a:rPr lang="ru-RU" smtClean="0"/>
              <a:t>29.01.2023</a:t>
            </a:fld>
            <a:endParaRPr lang="ru-RU"/>
          </a:p>
        </p:txBody>
      </p:sp>
      <p:sp>
        <p:nvSpPr>
          <p:cNvPr id="6" name="Нижний колонтитул 5">
            <a:extLst>
              <a:ext uri="{FF2B5EF4-FFF2-40B4-BE49-F238E27FC236}">
                <a16:creationId xmlns:a16="http://schemas.microsoft.com/office/drawing/2014/main" id="{0E124270-20FB-4B0E-9B1D-B142C6AB803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4BA85F5-35FF-45A0-9A44-7B7B93E70AF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47312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56CF0-3DC0-4731-AF6E-8DF3431CD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8A40EEC-831D-4265-9F95-A5106D2F3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7662F55-419B-4976-B438-044095DDB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B27D0-5327-42F8-A98F-4D324E2C0DCB}" type="datetimeFigureOut">
              <a:rPr lang="ru-RU" smtClean="0"/>
              <a:t>29.01.2023</a:t>
            </a:fld>
            <a:endParaRPr lang="ru-RU"/>
          </a:p>
        </p:txBody>
      </p:sp>
      <p:sp>
        <p:nvSpPr>
          <p:cNvPr id="5" name="Нижний колонтитул 4">
            <a:extLst>
              <a:ext uri="{FF2B5EF4-FFF2-40B4-BE49-F238E27FC236}">
                <a16:creationId xmlns:a16="http://schemas.microsoft.com/office/drawing/2014/main" id="{F11761C6-EFAA-4F17-94ED-2EF53FFD6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D4CE264-6131-4EE3-A6FE-E2360B525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9506E-D0E7-4FC6-B51F-795CE2F3E674}" type="slidenum">
              <a:rPr lang="ru-RU" smtClean="0"/>
              <a:t>‹#›</a:t>
            </a:fld>
            <a:endParaRPr lang="ru-RU"/>
          </a:p>
        </p:txBody>
      </p:sp>
    </p:spTree>
    <p:extLst>
      <p:ext uri="{BB962C8B-B14F-4D97-AF65-F5344CB8AC3E}">
        <p14:creationId xmlns:p14="http://schemas.microsoft.com/office/powerpoint/2010/main" val="3756452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olymp.com/en/problems/5327"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www.e-olymp.com/en/problems/5327"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hyperlink" Target="https://www.e-olymp.com/en/problems/5327"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www.e-olymp.com/en/problems/2479"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www.e-olymp.com/en/problems/2479"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https://www.e-olymp.com/en/problems/2479" TargetMode="External"/><Relationship Id="rId1" Type="http://schemas.openxmlformats.org/officeDocument/2006/relationships/slideLayout" Target="../slideLayouts/slideLayout1.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2" Type="http://schemas.openxmlformats.org/officeDocument/2006/relationships/hyperlink" Target="https://www.e-olymp.com/en/problems/5060"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www.e-olymp.com/en/problems/5060"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e-olymp.com/en/problems/5060"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hyperlink" Target="https://www.e-olymp.com/en/problems/506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hyperlink" Target="https://www.e-olymp.com/en/problems/5060" TargetMode="External"/><Relationship Id="rId1" Type="http://schemas.openxmlformats.org/officeDocument/2006/relationships/slideLayout" Target="../slideLayouts/slideLayout1.xml"/><Relationship Id="rId6" Type="http://schemas.openxmlformats.org/officeDocument/2006/relationships/image" Target="../media/image12.emf"/><Relationship Id="rId5" Type="http://schemas.openxmlformats.org/officeDocument/2006/relationships/oleObject" Target="../embeddings/oleObject5.bin"/><Relationship Id="rId4" Type="http://schemas.openxmlformats.org/officeDocument/2006/relationships/image" Target="../media/image11.emf"/></Relationships>
</file>

<file path=ppt/slides/_rels/slide21.xml.rels><?xml version="1.0" encoding="UTF-8" standalone="yes"?>
<Relationships xmlns="http://schemas.openxmlformats.org/package/2006/relationships"><Relationship Id="rId2" Type="http://schemas.openxmlformats.org/officeDocument/2006/relationships/hyperlink" Target="https://www.e-olymp.com/en/problems/940" TargetMode="Externa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s://www.e-olymp.com/en/problems/940"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hyperlink" Target="https://www.e-olymp.com/en/problems/940" TargetMode="Externa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hyperlink" Target="https://www.e-olymp.com/en/problems/940"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hyperlink" Target="https://www.e-olymp.com/en/problems/10762" TargetMode="Externa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hyperlink" Target="https://www.e-olymp.com/en/problems/10762" TargetMode="Externa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hyperlink" Target="https://www.e-olymp.com/en/problems/10762" TargetMode="Externa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hyperlink" Target="https://www.e-olymp.com/en/problems/10379"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hyperlink" Target="https://www.e-olymp.com/en/problems/10379"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hyperlink" Target="https://www.e-olymp.com/en/problems/10379" TargetMode="Externa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hyperlink" Target="https://www.e-olymp.com/en/problems/10379" TargetMode="External"/><Relationship Id="rId1" Type="http://schemas.openxmlformats.org/officeDocument/2006/relationships/slideLayout" Target="../slideLayouts/slideLayout1.xml"/><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hyperlink" Target="https://www.e-olymp.com/en/problems/10379" TargetMode="External"/><Relationship Id="rId1" Type="http://schemas.openxmlformats.org/officeDocument/2006/relationships/slideLayout" Target="../slideLayouts/slideLayout1.xml"/><Relationship Id="rId4" Type="http://schemas.openxmlformats.org/officeDocument/2006/relationships/image" Target="../media/image23.emf"/></Relationships>
</file>

<file path=ppt/slides/_rels/slide3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hyperlink" Target="https://www.e-olymp.com/en/problems/4259" TargetMode="Externa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hyperlink" Target="https://www.e-olymp.com/en/problems/4259" TargetMode="External"/><Relationship Id="rId1" Type="http://schemas.openxmlformats.org/officeDocument/2006/relationships/slideLayout" Target="../slideLayouts/slideLayout1.xml"/><Relationship Id="rId4" Type="http://schemas.openxmlformats.org/officeDocument/2006/relationships/image" Target="../media/image25.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hyperlink" Target="https://www.e-olymp.com/en/problems/9035" TargetMode="External"/><Relationship Id="rId1" Type="http://schemas.openxmlformats.org/officeDocument/2006/relationships/slideLayout" Target="../slideLayouts/slideLayout1.xml"/><Relationship Id="rId4" Type="http://schemas.openxmlformats.org/officeDocument/2006/relationships/image" Target="../media/image25.emf"/></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hyperlink" Target="https://www.e-olymp.com/en/problems/9035"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https://www.e-olymp.com/en/problems/5087" TargetMode="External"/><Relationship Id="rId1" Type="http://schemas.openxmlformats.org/officeDocument/2006/relationships/slideLayout" Target="../slideLayouts/slideLayout1.xml"/><Relationship Id="rId4" Type="http://schemas.openxmlformats.org/officeDocument/2006/relationships/image" Target="../media/image7.emf"/></Relationships>
</file>

<file path=ppt/slides/_rels/slide9.xml.rels><?xml version="1.0" encoding="UTF-8" standalone="yes"?>
<Relationships xmlns="http://schemas.openxmlformats.org/package/2006/relationships"><Relationship Id="rId2" Type="http://schemas.openxmlformats.org/officeDocument/2006/relationships/hyperlink" Target="https://www.e-olymp.com/en/problems/6122"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fontScale="90000"/>
          </a:bodyPr>
          <a:lstStyle/>
          <a:p>
            <a:r>
              <a:rPr lang="en-US" b="1" dirty="0">
                <a:latin typeface="Times New Roman" panose="02020603050405020304" pitchFamily="18" charset="0"/>
                <a:cs typeface="Times New Roman" panose="02020603050405020304" pitchFamily="18" charset="0"/>
              </a:rPr>
              <a:t>Stack</a:t>
            </a:r>
            <a:endParaRPr lang="ru-RU"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133822"/>
            <a:ext cx="10554789" cy="860441"/>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A </a:t>
            </a:r>
            <a:r>
              <a:rPr lang="en-US" sz="2000" b="1" dirty="0">
                <a:effectLst/>
                <a:latin typeface="Times New Roman" panose="02020603050405020304" pitchFamily="18" charset="0"/>
                <a:ea typeface="Times New Roman" panose="02020603050405020304" pitchFamily="18" charset="0"/>
              </a:rPr>
              <a:t>stack</a:t>
            </a:r>
            <a:r>
              <a:rPr lang="en-US" sz="2000" dirty="0">
                <a:effectLst/>
                <a:latin typeface="Times New Roman" panose="02020603050405020304" pitchFamily="18" charset="0"/>
                <a:ea typeface="Times New Roman" panose="02020603050405020304" pitchFamily="18" charset="0"/>
              </a:rPr>
              <a:t> is an Abstract Data Type (ADT), commonly used in most programming languages. It is named stack as it behaves like a real-world stack, for example – a deck of cards or a pile of plates, etc.</a:t>
            </a:r>
            <a:endParaRPr lang="ru-RU" sz="2000" dirty="0">
              <a:effectLst/>
              <a:latin typeface="Times New Roman" panose="02020603050405020304" pitchFamily="18" charset="0"/>
              <a:ea typeface="Times New Roman" panose="02020603050405020304" pitchFamily="18" charset="0"/>
            </a:endParaRPr>
          </a:p>
        </p:txBody>
      </p:sp>
      <p:pic>
        <p:nvPicPr>
          <p:cNvPr id="1026" name="Picture 2" descr="Stack Example">
            <a:extLst>
              <a:ext uri="{FF2B5EF4-FFF2-40B4-BE49-F238E27FC236}">
                <a16:creationId xmlns:a16="http://schemas.microsoft.com/office/drawing/2014/main" id="{B4633735-43B9-4CDC-81F5-10F11CBA75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915" y="1994263"/>
            <a:ext cx="366395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Подзаголовок 2">
            <a:extLst>
              <a:ext uri="{FF2B5EF4-FFF2-40B4-BE49-F238E27FC236}">
                <a16:creationId xmlns:a16="http://schemas.microsoft.com/office/drawing/2014/main" id="{196FD155-6CFB-435F-B3B6-D5C70F143645}"/>
              </a:ext>
            </a:extLst>
          </p:cNvPr>
          <p:cNvSpPr txBox="1">
            <a:spLocks/>
          </p:cNvSpPr>
          <p:nvPr/>
        </p:nvSpPr>
        <p:spPr>
          <a:xfrm>
            <a:off x="1053737" y="3373808"/>
            <a:ext cx="6052458" cy="19819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Stack is a FILO (</a:t>
            </a:r>
            <a:r>
              <a:rPr lang="en-US" sz="2000" b="1" i="1" dirty="0">
                <a:effectLst/>
                <a:latin typeface="Times New Roman" panose="02020603050405020304" pitchFamily="18" charset="0"/>
                <a:ea typeface="Times New Roman" panose="02020603050405020304" pitchFamily="18" charset="0"/>
              </a:rPr>
              <a:t>first-in last-out</a:t>
            </a:r>
            <a:r>
              <a:rPr lang="en-US" sz="2000" dirty="0">
                <a:effectLst/>
                <a:latin typeface="Times New Roman" panose="02020603050405020304" pitchFamily="18" charset="0"/>
                <a:ea typeface="Times New Roman" panose="02020603050405020304" pitchFamily="18" charset="0"/>
              </a:rPr>
              <a:t>) data structure. </a:t>
            </a:r>
          </a:p>
          <a:p>
            <a:pPr algn="just"/>
            <a:r>
              <a:rPr lang="en-US" sz="2000" dirty="0">
                <a:effectLst/>
                <a:latin typeface="Times New Roman" panose="02020603050405020304" pitchFamily="18" charset="0"/>
                <a:ea typeface="Times New Roman" panose="02020603050405020304" pitchFamily="18" charset="0"/>
              </a:rPr>
              <a:t>The element which is placed (inserted) first, is accessed last. In stack terminology</a:t>
            </a:r>
          </a:p>
          <a:p>
            <a:pPr marL="342900" indent="-342900" algn="jus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insertion operation is called </a:t>
            </a:r>
            <a:r>
              <a:rPr lang="en-US" sz="2000" b="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operation;</a:t>
            </a:r>
          </a:p>
          <a:p>
            <a:pPr marL="342900" indent="-342900" algn="jus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removal operation is called </a:t>
            </a:r>
            <a:r>
              <a:rPr lang="en-US" sz="2000" b="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operation.</a:t>
            </a:r>
            <a:endParaRPr lang="ru-RU" sz="2000" dirty="0">
              <a:effectLst/>
              <a:latin typeface="Times New Roman" panose="02020603050405020304" pitchFamily="18" charset="0"/>
              <a:ea typeface="Times New Roman" panose="02020603050405020304" pitchFamily="18" charset="0"/>
            </a:endParaRPr>
          </a:p>
          <a:p>
            <a:pPr algn="just"/>
            <a:endParaRPr lang="ru-RU" dirty="0">
              <a:latin typeface="Times New Roman" panose="02020603050405020304" pitchFamily="18" charset="0"/>
              <a:ea typeface="Times New Roman" panose="02020603050405020304" pitchFamily="18" charset="0"/>
            </a:endParaRPr>
          </a:p>
        </p:txBody>
      </p:sp>
      <p:pic>
        <p:nvPicPr>
          <p:cNvPr id="1027" name="Picture 3">
            <a:extLst>
              <a:ext uri="{FF2B5EF4-FFF2-40B4-BE49-F238E27FC236}">
                <a16:creationId xmlns:a16="http://schemas.microsoft.com/office/drawing/2014/main" id="{A2B309DB-5F1A-4DEA-80AE-628C97D95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076" y="3429000"/>
            <a:ext cx="2876187" cy="2051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35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5327. Bracket sequence</a:t>
            </a:r>
            <a:r>
              <a:rPr lang="en-US" sz="2400" dirty="0">
                <a:effectLst/>
                <a:latin typeface="Times New Roman" panose="02020603050405020304" pitchFamily="18" charset="0"/>
                <a:ea typeface="Times New Roman" panose="02020603050405020304" pitchFamily="18" charset="0"/>
              </a:rPr>
              <a:t> </a:t>
            </a:r>
            <a:endParaRPr lang="ru-RU" sz="115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133823"/>
            <a:ext cx="10352200" cy="2315796"/>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The bracket sequence is a correct arithmetic expression, from which all numbers and signs are removed. For example,</a:t>
            </a:r>
          </a:p>
          <a:p>
            <a:pPr indent="342265" algn="ctr"/>
            <a:r>
              <a:rPr lang="en-US" sz="2000" b="1" dirty="0">
                <a:effectLst/>
                <a:latin typeface="Times New Roman" panose="02020603050405020304" pitchFamily="18" charset="0"/>
                <a:ea typeface="Times New Roman" panose="02020603050405020304" pitchFamily="18" charset="0"/>
              </a:rPr>
              <a:t>1 + ( ( ( 2 + 3 ) + 5 ) + ( 3 + 4 ) ) → ( ( ( ) ) ( ) )</a:t>
            </a:r>
            <a:endParaRPr lang="en-US"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Print “YES” if the bracket sequence is correct and “NO” otherwise.</a:t>
            </a:r>
          </a:p>
          <a:p>
            <a:pPr algn="just"/>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Given a sequence of opening and closing brackets of length not more than 4000000.</a:t>
            </a:r>
          </a:p>
          <a:p>
            <a:pPr algn="just"/>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“YES” if the bracket sequence is correct and “NO” otherwise.</a:t>
            </a:r>
          </a:p>
          <a:p>
            <a:pPr algn="just"/>
            <a:endParaRPr lang="en-US"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4412D58C-85DB-42A8-B8F9-1BCBF569787F}"/>
              </a:ext>
            </a:extLst>
          </p:cNvPr>
          <p:cNvSpPr>
            <a:spLocks noChangeArrowheads="1"/>
          </p:cNvSpPr>
          <p:nvPr/>
        </p:nvSpPr>
        <p:spPr bwMode="auto">
          <a:xfrm>
            <a:off x="380197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Подзаголовок 2">
            <a:extLst>
              <a:ext uri="{FF2B5EF4-FFF2-40B4-BE49-F238E27FC236}">
                <a16:creationId xmlns:a16="http://schemas.microsoft.com/office/drawing/2014/main" id="{2C4889AC-9B88-4B0B-A198-CEB68DAFAA81}"/>
              </a:ext>
            </a:extLst>
          </p:cNvPr>
          <p:cNvSpPr txBox="1">
            <a:spLocks/>
          </p:cNvSpPr>
          <p:nvPr/>
        </p:nvSpPr>
        <p:spPr>
          <a:xfrm>
            <a:off x="1053737" y="3560196"/>
            <a:ext cx="5042263" cy="14284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000" b="1" dirty="0">
                <a:latin typeface="Times New Roman" panose="02020603050405020304" pitchFamily="18" charset="0"/>
                <a:ea typeface="Times New Roman" panose="02020603050405020304" pitchFamily="18" charset="0"/>
              </a:rPr>
              <a:t>Sample input 1</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000" dirty="0">
                <a:effectLst/>
                <a:latin typeface="Courier New" panose="02070309020205020404" pitchFamily="49" charset="0"/>
                <a:ea typeface="Times New Roman" panose="02020603050405020304" pitchFamily="18" charset="0"/>
              </a:rPr>
              <a:t>((())())</a:t>
            </a:r>
            <a:endParaRPr lang="en-US" sz="2000" dirty="0">
              <a:effectLst/>
              <a:latin typeface="Courier New" panose="02070309020205020404" pitchFamily="49" charset="0"/>
              <a:ea typeface="Times New Roman" panose="02020603050405020304" pitchFamily="18" charset="0"/>
            </a:endParaRPr>
          </a:p>
          <a:p>
            <a:pPr algn="just">
              <a:lnSpc>
                <a:spcPct val="100000"/>
              </a:lnSpc>
            </a:pPr>
            <a:r>
              <a:rPr lang="en-US" sz="2000" b="1" dirty="0">
                <a:latin typeface="Times New Roman" panose="02020603050405020304" pitchFamily="18" charset="0"/>
                <a:ea typeface="Times New Roman" panose="02020603050405020304" pitchFamily="18" charset="0"/>
              </a:rPr>
              <a:t>Sample input 2</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2000" dirty="0">
                <a:effectLst/>
                <a:latin typeface="Courier New" panose="02070309020205020404" pitchFamily="49" charset="0"/>
                <a:ea typeface="Times New Roman" panose="02020603050405020304" pitchFamily="18" charset="0"/>
              </a:rPr>
              <a:t>(()</a:t>
            </a:r>
            <a:endParaRPr lang="en-US" sz="2000" dirty="0">
              <a:effectLst/>
              <a:latin typeface="Courier New" panose="02070309020205020404" pitchFamily="49" charset="0"/>
              <a:ea typeface="Times New Roman" panose="02020603050405020304" pitchFamily="18" charset="0"/>
            </a:endParaRPr>
          </a:p>
        </p:txBody>
      </p:sp>
      <p:sp>
        <p:nvSpPr>
          <p:cNvPr id="8" name="Подзаголовок 2">
            <a:extLst>
              <a:ext uri="{FF2B5EF4-FFF2-40B4-BE49-F238E27FC236}">
                <a16:creationId xmlns:a16="http://schemas.microsoft.com/office/drawing/2014/main" id="{42DE7DCB-2F9E-4820-81A5-175CBA1BC566}"/>
              </a:ext>
            </a:extLst>
          </p:cNvPr>
          <p:cNvSpPr txBox="1">
            <a:spLocks/>
          </p:cNvSpPr>
          <p:nvPr/>
        </p:nvSpPr>
        <p:spPr>
          <a:xfrm>
            <a:off x="6096000" y="3557454"/>
            <a:ext cx="5042263" cy="14284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latin typeface="Times New Roman" panose="02020603050405020304" pitchFamily="18" charset="0"/>
                <a:ea typeface="Times New Roman" panose="02020603050405020304" pitchFamily="18" charset="0"/>
              </a:rPr>
              <a:t>Sample output 1</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YES</a:t>
            </a:r>
          </a:p>
          <a:p>
            <a:pPr algn="just"/>
            <a:r>
              <a:rPr lang="en-US" sz="2000" b="1" dirty="0">
                <a:latin typeface="Times New Roman" panose="02020603050405020304" pitchFamily="18" charset="0"/>
                <a:ea typeface="Times New Roman" panose="02020603050405020304" pitchFamily="18" charset="0"/>
              </a:rPr>
              <a:t>Sample output 2</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NO</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9" name="Подзаголовок 2">
            <a:extLst>
              <a:ext uri="{FF2B5EF4-FFF2-40B4-BE49-F238E27FC236}">
                <a16:creationId xmlns:a16="http://schemas.microsoft.com/office/drawing/2014/main" id="{B2E56145-C99D-426F-9B9D-11E8DFC41B1E}"/>
              </a:ext>
            </a:extLst>
          </p:cNvPr>
          <p:cNvSpPr txBox="1">
            <a:spLocks/>
          </p:cNvSpPr>
          <p:nvPr/>
        </p:nvSpPr>
        <p:spPr>
          <a:xfrm>
            <a:off x="3801978" y="5334805"/>
            <a:ext cx="4105403" cy="47163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800" b="1" dirty="0">
                <a:solidFill>
                  <a:srgbClr val="FF0000"/>
                </a:solidFill>
                <a:latin typeface="Times New Roman" panose="02020603050405020304" pitchFamily="18" charset="0"/>
                <a:ea typeface="Times New Roman" panose="02020603050405020304" pitchFamily="18" charset="0"/>
              </a:rPr>
              <a:t>How to solve a problem?</a:t>
            </a:r>
            <a:endParaRPr lang="ru-RU" sz="2800" dirty="0">
              <a:solidFill>
                <a:srgbClr val="FF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6232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5327. Bracket sequence</a:t>
            </a:r>
            <a:r>
              <a:rPr lang="en-US" sz="2400" dirty="0">
                <a:effectLst/>
                <a:latin typeface="Times New Roman" panose="02020603050405020304" pitchFamily="18" charset="0"/>
                <a:ea typeface="Times New Roman" panose="02020603050405020304" pitchFamily="18" charset="0"/>
              </a:rPr>
              <a:t> </a:t>
            </a:r>
            <a:endParaRPr lang="ru-RU" sz="115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133822"/>
            <a:ext cx="10352200" cy="2398647"/>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Declare a stack where we’ll save the opening brackets only. When the next symbol arrives, we do the following operation with the stack:</a:t>
            </a: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the symbol ‘(‘ is encountered, then </a:t>
            </a:r>
            <a:r>
              <a:rPr lang="en-US" sz="2000" b="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it onto the stack;</a:t>
            </a: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the symbol ‘)’ is encountered, then </a:t>
            </a:r>
            <a:r>
              <a:rPr lang="en-US" sz="2000" b="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the top element from the stack. If the stack is empty, then the sequence is not parenthetical (at some stage, the number of closing parentheses is greater than the number of opening ones);</a:t>
            </a:r>
          </a:p>
          <a:p>
            <a:pPr algn="just"/>
            <a:r>
              <a:rPr lang="en-US" sz="2000" dirty="0">
                <a:effectLst/>
                <a:latin typeface="Times New Roman" panose="02020603050405020304" pitchFamily="18" charset="0"/>
                <a:ea typeface="Times New Roman" panose="02020603050405020304" pitchFamily="18" charset="0"/>
              </a:rPr>
              <a:t>At the end of processing the input line, the stack must be empty.</a:t>
            </a: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4412D58C-85DB-42A8-B8F9-1BCBF569787F}"/>
              </a:ext>
            </a:extLst>
          </p:cNvPr>
          <p:cNvSpPr>
            <a:spLocks noChangeArrowheads="1"/>
          </p:cNvSpPr>
          <p:nvPr/>
        </p:nvSpPr>
        <p:spPr bwMode="auto">
          <a:xfrm>
            <a:off x="380197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10" name="Рисунок 9">
            <a:extLst>
              <a:ext uri="{FF2B5EF4-FFF2-40B4-BE49-F238E27FC236}">
                <a16:creationId xmlns:a16="http://schemas.microsoft.com/office/drawing/2014/main" id="{020FE6DD-2E75-4472-BECA-DE6898A37873}"/>
              </a:ext>
            </a:extLst>
          </p:cNvPr>
          <p:cNvPicPr>
            <a:picLocks noChangeAspect="1"/>
          </p:cNvPicPr>
          <p:nvPr/>
        </p:nvPicPr>
        <p:blipFill>
          <a:blip r:embed="rId3"/>
          <a:stretch>
            <a:fillRect/>
          </a:stretch>
        </p:blipFill>
        <p:spPr>
          <a:xfrm>
            <a:off x="1053737" y="3762130"/>
            <a:ext cx="7375258" cy="2706371"/>
          </a:xfrm>
          <a:prstGeom prst="rect">
            <a:avLst/>
          </a:prstGeom>
        </p:spPr>
      </p:pic>
      <p:sp>
        <p:nvSpPr>
          <p:cNvPr id="7" name="Подзаголовок 2">
            <a:extLst>
              <a:ext uri="{FF2B5EF4-FFF2-40B4-BE49-F238E27FC236}">
                <a16:creationId xmlns:a16="http://schemas.microsoft.com/office/drawing/2014/main" id="{B5577004-6EAE-4ADD-9912-5E0D93680F87}"/>
              </a:ext>
            </a:extLst>
          </p:cNvPr>
          <p:cNvSpPr txBox="1">
            <a:spLocks/>
          </p:cNvSpPr>
          <p:nvPr/>
        </p:nvSpPr>
        <p:spPr>
          <a:xfrm>
            <a:off x="8719504" y="3762130"/>
            <a:ext cx="3015296" cy="228536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b="1" dirty="0">
                <a:solidFill>
                  <a:srgbClr val="FF0000"/>
                </a:solidFill>
                <a:latin typeface="Times New Roman" panose="02020603050405020304" pitchFamily="18" charset="0"/>
                <a:ea typeface="Times New Roman" panose="02020603050405020304" pitchFamily="18" charset="0"/>
              </a:rPr>
              <a:t>Is it possible not to use memory for stack?</a:t>
            </a:r>
          </a:p>
          <a:p>
            <a:endParaRPr lang="en-US" sz="2000" b="1" dirty="0">
              <a:solidFill>
                <a:srgbClr val="FF0000"/>
              </a:solidFill>
              <a:latin typeface="Times New Roman" panose="02020603050405020304" pitchFamily="18" charset="0"/>
              <a:ea typeface="Times New Roman" panose="02020603050405020304" pitchFamily="18" charset="0"/>
            </a:endParaRPr>
          </a:p>
          <a:p>
            <a:r>
              <a:rPr lang="en-US" sz="2000" b="1">
                <a:solidFill>
                  <a:srgbClr val="FF0000"/>
                </a:solidFill>
                <a:latin typeface="Times New Roman" panose="02020603050405020304" pitchFamily="18" charset="0"/>
                <a:ea typeface="Times New Roman" panose="02020603050405020304" pitchFamily="18" charset="0"/>
              </a:rPr>
              <a:t>What if </a:t>
            </a:r>
            <a:r>
              <a:rPr lang="en-US" sz="2000" b="1" dirty="0">
                <a:solidFill>
                  <a:srgbClr val="FF0000"/>
                </a:solidFill>
                <a:latin typeface="Times New Roman" panose="02020603050405020304" pitchFamily="18" charset="0"/>
                <a:ea typeface="Times New Roman" panose="02020603050405020304" pitchFamily="18" charset="0"/>
              </a:rPr>
              <a:t>the input string is big enough?</a:t>
            </a:r>
          </a:p>
        </p:txBody>
      </p:sp>
    </p:spTree>
    <p:extLst>
      <p:ext uri="{BB962C8B-B14F-4D97-AF65-F5344CB8AC3E}">
        <p14:creationId xmlns:p14="http://schemas.microsoft.com/office/powerpoint/2010/main" val="218351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5327. Bracket sequence</a:t>
            </a:r>
            <a:r>
              <a:rPr lang="en-US" sz="2400" dirty="0">
                <a:effectLst/>
                <a:latin typeface="Times New Roman" panose="02020603050405020304" pitchFamily="18" charset="0"/>
                <a:ea typeface="Times New Roman" panose="02020603050405020304" pitchFamily="18" charset="0"/>
              </a:rPr>
              <a:t> </a:t>
            </a:r>
            <a:endParaRPr lang="ru-RU" sz="115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133823"/>
            <a:ext cx="10352200" cy="1615210"/>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You can simulate the stack using one variable. </a:t>
            </a:r>
          </a:p>
          <a:p>
            <a:pPr algn="just"/>
            <a:r>
              <a:rPr lang="en-US" sz="2000" dirty="0">
                <a:effectLst/>
                <a:latin typeface="Times New Roman" panose="02020603050405020304" pitchFamily="18" charset="0"/>
                <a:ea typeface="Times New Roman" panose="02020603050405020304" pitchFamily="18" charset="0"/>
              </a:rPr>
              <a:t>Let the variable </a:t>
            </a:r>
            <a:r>
              <a:rPr lang="en-US" sz="2000" i="1" dirty="0">
                <a:effectLst/>
                <a:latin typeface="Times New Roman" panose="02020603050405020304" pitchFamily="18" charset="0"/>
                <a:ea typeface="Times New Roman" panose="02020603050405020304" pitchFamily="18" charset="0"/>
              </a:rPr>
              <a:t>open</a:t>
            </a:r>
            <a:r>
              <a:rPr lang="en-US" sz="2000" dirty="0">
                <a:effectLst/>
                <a:latin typeface="Times New Roman" panose="02020603050405020304" pitchFamily="18" charset="0"/>
                <a:ea typeface="Times New Roman" panose="02020603050405020304" pitchFamily="18" charset="0"/>
              </a:rPr>
              <a:t> stores the number of open parentheses in the stack. </a:t>
            </a:r>
          </a:p>
          <a:p>
            <a:pPr marL="342900" indent="-342900" algn="jus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When the ‘(‘ symbol is pushed onto the stack, the </a:t>
            </a:r>
            <a:r>
              <a:rPr lang="en-US" sz="2000" i="1" dirty="0">
                <a:effectLst/>
                <a:latin typeface="Times New Roman" panose="02020603050405020304" pitchFamily="18" charset="0"/>
                <a:ea typeface="Times New Roman" panose="02020603050405020304" pitchFamily="18" charset="0"/>
              </a:rPr>
              <a:t>open</a:t>
            </a:r>
            <a:r>
              <a:rPr lang="en-US" sz="2000" dirty="0">
                <a:effectLst/>
                <a:latin typeface="Times New Roman" panose="02020603050405020304" pitchFamily="18" charset="0"/>
                <a:ea typeface="Times New Roman" panose="02020603050405020304" pitchFamily="18" charset="0"/>
              </a:rPr>
              <a:t>++ operation is performed. </a:t>
            </a:r>
          </a:p>
          <a:p>
            <a:pPr marL="342900" indent="-342900" algn="just">
              <a:buFont typeface="Wingdings" panose="05000000000000000000" pitchFamily="2" charset="2"/>
              <a:buChar char="§"/>
            </a:pPr>
            <a:r>
              <a:rPr lang="en-US" sz="2000" dirty="0">
                <a:effectLst/>
                <a:latin typeface="Times New Roman" panose="02020603050405020304" pitchFamily="18" charset="0"/>
                <a:ea typeface="Times New Roman" panose="02020603050405020304" pitchFamily="18" charset="0"/>
              </a:rPr>
              <a:t>When an element is removed from the top of the stack, operation </a:t>
            </a:r>
            <a:r>
              <a:rPr lang="en-US" sz="2000" i="1" dirty="0">
                <a:effectLst/>
                <a:latin typeface="Times New Roman" panose="02020603050405020304" pitchFamily="18" charset="0"/>
                <a:ea typeface="Times New Roman" panose="02020603050405020304" pitchFamily="18" charset="0"/>
              </a:rPr>
              <a:t>open</a:t>
            </a:r>
            <a:r>
              <a:rPr lang="en-US" sz="2000" dirty="0">
                <a:effectLst/>
                <a:latin typeface="Times New Roman" panose="02020603050405020304" pitchFamily="18" charset="0"/>
                <a:ea typeface="Times New Roman" panose="02020603050405020304" pitchFamily="18" charset="0"/>
              </a:rPr>
              <a:t>-- is performed.</a:t>
            </a: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4412D58C-85DB-42A8-B8F9-1BCBF569787F}"/>
              </a:ext>
            </a:extLst>
          </p:cNvPr>
          <p:cNvSpPr>
            <a:spLocks noChangeArrowheads="1"/>
          </p:cNvSpPr>
          <p:nvPr/>
        </p:nvSpPr>
        <p:spPr bwMode="auto">
          <a:xfrm>
            <a:off x="380197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pic>
        <p:nvPicPr>
          <p:cNvPr id="7" name="Рисунок 6">
            <a:extLst>
              <a:ext uri="{FF2B5EF4-FFF2-40B4-BE49-F238E27FC236}">
                <a16:creationId xmlns:a16="http://schemas.microsoft.com/office/drawing/2014/main" id="{60566F02-EFB5-40B6-B7B1-6552C373F07F}"/>
              </a:ext>
            </a:extLst>
          </p:cNvPr>
          <p:cNvPicPr>
            <a:picLocks noChangeAspect="1"/>
          </p:cNvPicPr>
          <p:nvPr/>
        </p:nvPicPr>
        <p:blipFill>
          <a:blip r:embed="rId3"/>
          <a:stretch>
            <a:fillRect/>
          </a:stretch>
        </p:blipFill>
        <p:spPr>
          <a:xfrm>
            <a:off x="1626770" y="3092574"/>
            <a:ext cx="7998494" cy="3096693"/>
          </a:xfrm>
          <a:prstGeom prst="rect">
            <a:avLst/>
          </a:prstGeom>
        </p:spPr>
      </p:pic>
    </p:spTree>
    <p:extLst>
      <p:ext uri="{BB962C8B-B14F-4D97-AF65-F5344CB8AC3E}">
        <p14:creationId xmlns:p14="http://schemas.microsoft.com/office/powerpoint/2010/main" val="160153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u="sng" dirty="0">
                <a:solidFill>
                  <a:srgbClr val="0000FF"/>
                </a:solidFill>
                <a:effectLst/>
                <a:latin typeface="Times New Roman" panose="02020603050405020304" pitchFamily="18" charset="0"/>
                <a:ea typeface="Times New Roman" panose="02020603050405020304" pitchFamily="18" charset="0"/>
                <a:hlinkClick r:id="rId2"/>
              </a:rPr>
              <a:t>2479. Parentheses balance</a:t>
            </a:r>
            <a:endParaRPr lang="ru-RU" sz="166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27945"/>
            <a:ext cx="10352200" cy="1907760"/>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You are given a string consisting of parentheses ( ) and [ ]. A string of this type is said to be correct:</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it is the empty string</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A and B are correct, AB is correct,</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A is correct, (A) and [A] is correct.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Write a program that takes a sequence of strings of this type and check their correctness.</a:t>
            </a: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9F4D9DEC-35DF-4915-A4A0-F9549DB5E332}"/>
              </a:ext>
            </a:extLst>
          </p:cNvPr>
          <p:cNvSpPr txBox="1">
            <a:spLocks/>
          </p:cNvSpPr>
          <p:nvPr/>
        </p:nvSpPr>
        <p:spPr>
          <a:xfrm>
            <a:off x="1053737" y="3068053"/>
            <a:ext cx="10352200" cy="1407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the number of test cases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Each of the next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lines contains the string of parentheses ( ) and [ ].</a:t>
            </a:r>
            <a:endParaRPr lang="ru-RU" sz="2000" dirty="0">
              <a:effectLst/>
              <a:latin typeface="Times New Roman" panose="02020603050405020304" pitchFamily="18" charset="0"/>
              <a:ea typeface="Times New Roman" panose="02020603050405020304" pitchFamily="18" charset="0"/>
            </a:endParaRPr>
          </a:p>
          <a:p>
            <a:pPr algn="just"/>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For each test case print in a separate line “Yes” if the expression is correct or “No” otherwise.</a:t>
            </a:r>
            <a:endParaRPr lang="ru-RU" sz="2000" dirty="0">
              <a:effectLst/>
              <a:latin typeface="Times New Roman" panose="02020603050405020304" pitchFamily="18" charset="0"/>
              <a:ea typeface="Times New Roman" panose="02020603050405020304" pitchFamily="18" charset="0"/>
            </a:endParaRPr>
          </a:p>
        </p:txBody>
      </p:sp>
      <p:sp>
        <p:nvSpPr>
          <p:cNvPr id="9" name="Подзаголовок 2">
            <a:extLst>
              <a:ext uri="{FF2B5EF4-FFF2-40B4-BE49-F238E27FC236}">
                <a16:creationId xmlns:a16="http://schemas.microsoft.com/office/drawing/2014/main" id="{C9136471-279F-44B9-B918-C8A4EE5170EC}"/>
              </a:ext>
            </a:extLst>
          </p:cNvPr>
          <p:cNvSpPr txBox="1">
            <a:spLocks/>
          </p:cNvSpPr>
          <p:nvPr/>
        </p:nvSpPr>
        <p:spPr>
          <a:xfrm>
            <a:off x="1053737" y="4608097"/>
            <a:ext cx="3085126" cy="1407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effectLst/>
                <a:latin typeface="Times New Roman" panose="02020603050405020304" pitchFamily="18" charset="0"/>
                <a:ea typeface="Times New Roman" panose="02020603050405020304" pitchFamily="18" charset="0"/>
              </a:rPr>
              <a:t>Sample input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a:t>
            </a:r>
            <a:endParaRPr lang="ru-RU" dirty="0">
              <a:effectLst/>
              <a:latin typeface="Times New Roman" panose="02020603050405020304" pitchFamily="18" charset="0"/>
              <a:ea typeface="Times New Roman" panose="02020603050405020304" pitchFamily="18" charset="0"/>
            </a:endParaRPr>
          </a:p>
        </p:txBody>
      </p:sp>
      <p:sp>
        <p:nvSpPr>
          <p:cNvPr id="10" name="Подзаголовок 2">
            <a:extLst>
              <a:ext uri="{FF2B5EF4-FFF2-40B4-BE49-F238E27FC236}">
                <a16:creationId xmlns:a16="http://schemas.microsoft.com/office/drawing/2014/main" id="{D3BB5E5E-C8B9-49CF-9DBF-82E0B8E002E6}"/>
              </a:ext>
            </a:extLst>
          </p:cNvPr>
          <p:cNvSpPr txBox="1">
            <a:spLocks/>
          </p:cNvSpPr>
          <p:nvPr/>
        </p:nvSpPr>
        <p:spPr>
          <a:xfrm>
            <a:off x="6096000" y="4608097"/>
            <a:ext cx="3085126" cy="1407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effectLst/>
                <a:latin typeface="Times New Roman" panose="02020603050405020304" pitchFamily="18" charset="0"/>
                <a:ea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Courier New" panose="02070309020205020404" pitchFamily="49" charset="0"/>
                <a:cs typeface="Courier New" panose="02070309020205020404" pitchFamily="49" charset="0"/>
              </a:rPr>
              <a:t>Yes</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effectLst/>
                <a:latin typeface="Courier New" panose="02070309020205020404" pitchFamily="49" charset="0"/>
                <a:ea typeface="Courier New" panose="02070309020205020404" pitchFamily="49" charset="0"/>
                <a:cs typeface="Courier New" panose="02070309020205020404" pitchFamily="49" charset="0"/>
              </a:rPr>
              <a:t>No</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effectLst/>
                <a:latin typeface="Courier New" panose="02070309020205020404" pitchFamily="49" charset="0"/>
                <a:ea typeface="Courier New" panose="02070309020205020404" pitchFamily="49" charset="0"/>
                <a:cs typeface="Courier New" panose="02070309020205020404" pitchFamily="49" charset="0"/>
              </a:rPr>
              <a:t>Yes</a:t>
            </a:r>
            <a:endParaRPr lang="ru-RU" dirty="0">
              <a:effectLst/>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3964797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u="sng" dirty="0">
                <a:solidFill>
                  <a:srgbClr val="0000FF"/>
                </a:solidFill>
                <a:effectLst/>
                <a:latin typeface="Times New Roman" panose="02020603050405020304" pitchFamily="18" charset="0"/>
                <a:ea typeface="Times New Roman" panose="02020603050405020304" pitchFamily="18" charset="0"/>
                <a:hlinkClick r:id="rId2"/>
              </a:rPr>
              <a:t>2479. Parentheses balance</a:t>
            </a:r>
            <a:endParaRPr lang="ru-RU" sz="166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27945"/>
            <a:ext cx="10352200" cy="1907760"/>
          </a:xfrm>
        </p:spPr>
        <p:txBody>
          <a:bodyPr>
            <a:noAutofit/>
          </a:body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You are given a string consisting of parentheses ( ) and [ ]. A string of this type is said to be correct:</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it is the empty string</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A and B are correct, AB is correct,</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A is correct, (A) and [A] is correct.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Write a program that takes a sequence of strings of this type and check their correctness.</a:t>
            </a: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9F4D9DEC-35DF-4915-A4A0-F9549DB5E332}"/>
              </a:ext>
            </a:extLst>
          </p:cNvPr>
          <p:cNvSpPr txBox="1">
            <a:spLocks/>
          </p:cNvSpPr>
          <p:nvPr/>
        </p:nvSpPr>
        <p:spPr>
          <a:xfrm>
            <a:off x="3325299" y="3068053"/>
            <a:ext cx="4663669" cy="4355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effectLst/>
                <a:latin typeface="Times New Roman" panose="02020603050405020304" pitchFamily="18" charset="0"/>
                <a:ea typeface="Times New Roman" panose="02020603050405020304" pitchFamily="18" charset="0"/>
              </a:rPr>
              <a:t>Be careful! Input line can be empty like</a:t>
            </a:r>
            <a:endParaRPr lang="ru-RU" sz="2000" dirty="0">
              <a:solidFill>
                <a:srgbClr val="FF0000"/>
              </a:solidFill>
              <a:effectLst/>
              <a:latin typeface="Times New Roman" panose="02020603050405020304" pitchFamily="18" charset="0"/>
              <a:ea typeface="Times New Roman" panose="02020603050405020304" pitchFamily="18" charset="0"/>
            </a:endParaRPr>
          </a:p>
        </p:txBody>
      </p:sp>
      <p:sp>
        <p:nvSpPr>
          <p:cNvPr id="9" name="Подзаголовок 2">
            <a:extLst>
              <a:ext uri="{FF2B5EF4-FFF2-40B4-BE49-F238E27FC236}">
                <a16:creationId xmlns:a16="http://schemas.microsoft.com/office/drawing/2014/main" id="{C9136471-279F-44B9-B918-C8A4EE5170EC}"/>
              </a:ext>
            </a:extLst>
          </p:cNvPr>
          <p:cNvSpPr txBox="1">
            <a:spLocks/>
          </p:cNvSpPr>
          <p:nvPr/>
        </p:nvSpPr>
        <p:spPr>
          <a:xfrm>
            <a:off x="1053737" y="3635944"/>
            <a:ext cx="3085126" cy="1407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effectLst/>
                <a:latin typeface="Times New Roman" panose="02020603050405020304" pitchFamily="18" charset="0"/>
                <a:ea typeface="Times New Roman" panose="02020603050405020304" pitchFamily="18" charset="0"/>
              </a:rPr>
              <a:t>Sample input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endParaRPr lang="en-US" sz="2000" dirty="0">
              <a:effectLst/>
              <a:latin typeface="Courier New" panose="02070309020205020404" pitchFamily="49"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a:t>
            </a:r>
            <a:endParaRPr lang="ru-RU" dirty="0">
              <a:effectLst/>
              <a:latin typeface="Times New Roman" panose="02020603050405020304" pitchFamily="18" charset="0"/>
              <a:ea typeface="Times New Roman" panose="02020603050405020304" pitchFamily="18" charset="0"/>
            </a:endParaRPr>
          </a:p>
        </p:txBody>
      </p:sp>
      <p:sp>
        <p:nvSpPr>
          <p:cNvPr id="10" name="Подзаголовок 2">
            <a:extLst>
              <a:ext uri="{FF2B5EF4-FFF2-40B4-BE49-F238E27FC236}">
                <a16:creationId xmlns:a16="http://schemas.microsoft.com/office/drawing/2014/main" id="{D3BB5E5E-C8B9-49CF-9DBF-82E0B8E002E6}"/>
              </a:ext>
            </a:extLst>
          </p:cNvPr>
          <p:cNvSpPr txBox="1">
            <a:spLocks/>
          </p:cNvSpPr>
          <p:nvPr/>
        </p:nvSpPr>
        <p:spPr>
          <a:xfrm>
            <a:off x="6096000" y="3635944"/>
            <a:ext cx="3085126" cy="14076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effectLst/>
                <a:latin typeface="Times New Roman" panose="02020603050405020304" pitchFamily="18" charset="0"/>
                <a:ea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Courier New" panose="02070309020205020404" pitchFamily="49" charset="0"/>
                <a:cs typeface="Courier New" panose="02070309020205020404" pitchFamily="49" charset="0"/>
              </a:rPr>
              <a:t>Yes</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effectLst/>
                <a:latin typeface="Courier New" panose="02070309020205020404" pitchFamily="49" charset="0"/>
                <a:ea typeface="Courier New" panose="02070309020205020404" pitchFamily="49" charset="0"/>
                <a:cs typeface="Courier New" panose="02070309020205020404" pitchFamily="49" charset="0"/>
              </a:rPr>
              <a:t>Yes</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effectLst/>
                <a:latin typeface="Courier New" panose="02070309020205020404" pitchFamily="49" charset="0"/>
                <a:ea typeface="Courier New" panose="02070309020205020404" pitchFamily="49" charset="0"/>
                <a:cs typeface="Courier New" panose="02070309020205020404" pitchFamily="49" charset="0"/>
              </a:rPr>
              <a:t>Yes</a:t>
            </a:r>
            <a:endParaRPr lang="ru-RU" dirty="0">
              <a:effectLst/>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64832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u="sng" dirty="0">
                <a:solidFill>
                  <a:srgbClr val="0000FF"/>
                </a:solidFill>
                <a:effectLst/>
                <a:latin typeface="Times New Roman" panose="02020603050405020304" pitchFamily="18" charset="0"/>
                <a:ea typeface="Times New Roman" panose="02020603050405020304" pitchFamily="18" charset="0"/>
                <a:hlinkClick r:id="rId2"/>
              </a:rPr>
              <a:t>2479. Parentheses balance</a:t>
            </a:r>
            <a:endParaRPr lang="ru-RU" sz="166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27945"/>
            <a:ext cx="10352200" cy="2167642"/>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Process sequentially the symbols of the input string and:</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the current character is an opening parenthesis (round or square), push it into the stack.</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the current character is a closing bracket, then the corresponding opening parenthesis must be at the top of the stack. If this is not the case, or if the stack is empty, then the expression is not correct.</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At the end of processing the correct line, stack should be empty.</a:t>
            </a:r>
            <a:endParaRPr lang="ru-RU"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A19C24AC-71C3-4C53-BD96-BBF012281899}"/>
              </a:ext>
            </a:extLst>
          </p:cNvPr>
          <p:cNvSpPr>
            <a:spLocks noChangeArrowheads="1"/>
          </p:cNvSpPr>
          <p:nvPr/>
        </p:nvSpPr>
        <p:spPr bwMode="auto">
          <a:xfrm>
            <a:off x="2030930" y="3409299"/>
            <a:ext cx="1374850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6" name="Объект 5">
            <a:extLst>
              <a:ext uri="{FF2B5EF4-FFF2-40B4-BE49-F238E27FC236}">
                <a16:creationId xmlns:a16="http://schemas.microsoft.com/office/drawing/2014/main" id="{09EEE2F8-A34A-47D5-9A0C-47577BC1778F}"/>
              </a:ext>
            </a:extLst>
          </p:cNvPr>
          <p:cNvGraphicFramePr>
            <a:graphicFrameLocks noChangeAspect="1"/>
          </p:cNvGraphicFramePr>
          <p:nvPr>
            <p:extLst>
              <p:ext uri="{D42A27DB-BD31-4B8C-83A1-F6EECF244321}">
                <p14:modId xmlns:p14="http://schemas.microsoft.com/office/powerpoint/2010/main" val="2974962037"/>
              </p:ext>
            </p:extLst>
          </p:nvPr>
        </p:nvGraphicFramePr>
        <p:xfrm>
          <a:off x="2030930" y="3409300"/>
          <a:ext cx="7508270" cy="2866372"/>
        </p:xfrm>
        <a:graphic>
          <a:graphicData uri="http://schemas.openxmlformats.org/presentationml/2006/ole">
            <mc:AlternateContent xmlns:mc="http://schemas.openxmlformats.org/markup-compatibility/2006">
              <mc:Choice xmlns:v="urn:schemas-microsoft-com:vml" Requires="v">
                <p:oleObj name="Visio" r:id="rId3" imgW="6166694" imgH="2350699" progId="Visio.Drawing.11">
                  <p:embed/>
                </p:oleObj>
              </mc:Choice>
              <mc:Fallback>
                <p:oleObj name="Visio" r:id="rId3" imgW="6166694" imgH="235069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30930" y="3409300"/>
                        <a:ext cx="7508270" cy="2866372"/>
                      </a:xfrm>
                      <a:prstGeom prst="rect">
                        <a:avLst/>
                      </a:prstGeom>
                      <a:noFill/>
                    </p:spPr>
                  </p:pic>
                </p:oleObj>
              </mc:Fallback>
            </mc:AlternateContent>
          </a:graphicData>
        </a:graphic>
      </p:graphicFrame>
    </p:spTree>
    <p:extLst>
      <p:ext uri="{BB962C8B-B14F-4D97-AF65-F5344CB8AC3E}">
        <p14:creationId xmlns:p14="http://schemas.microsoft.com/office/powerpoint/2010/main" val="2350811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5</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060</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Reverse Polish notation</a:t>
            </a:r>
            <a:endParaRPr lang="ru-RU" sz="166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18319"/>
            <a:ext cx="10352200" cy="4391079"/>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Reverse Polish notation (RPN) is a mathematical notation in which every operator follows all of its operands. It is also known as postfix notation and does not need any parentheses as long as each operator has a fixed number of operands. For example:</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the expression 2 + 4 in RPN is represented like 2 4 +</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the expression 2 * 4 + 8 in RPN is represented like 2 4 * 8 +</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the expression 2 * (4 + 8) in RPN is represented like 2 4 8 + *</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Evaluate the value of an arithmetic expression in Reverse Polish Notation. Valid operators are +, -, *, /. Operator / is an integer division (14 / 3 = 4). Each operand may be an integer or another expression.</a:t>
            </a:r>
          </a:p>
          <a:p>
            <a:pPr algn="just"/>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One line contains expression written in Reverse Polish notation. The length of expression is no more than 100 symbols.</a:t>
            </a:r>
            <a:endParaRPr lang="ru-RU" sz="2000" dirty="0">
              <a:effectLst/>
              <a:latin typeface="Times New Roman" panose="02020603050405020304" pitchFamily="18" charset="0"/>
              <a:ea typeface="Times New Roman" panose="02020603050405020304" pitchFamily="18" charset="0"/>
            </a:endParaRPr>
          </a:p>
          <a:p>
            <a:pPr algn="just"/>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the value of expression given in Reverse Polish notation.</a:t>
            </a:r>
            <a:endParaRPr lang="en-US" sz="28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4412D58C-85DB-42A8-B8F9-1BCBF569787F}"/>
              </a:ext>
            </a:extLst>
          </p:cNvPr>
          <p:cNvSpPr>
            <a:spLocks noChangeArrowheads="1"/>
          </p:cNvSpPr>
          <p:nvPr/>
        </p:nvSpPr>
        <p:spPr bwMode="auto">
          <a:xfrm>
            <a:off x="380197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E187DD0C-ECFB-489F-8891-0C53B89436A4}"/>
              </a:ext>
            </a:extLst>
          </p:cNvPr>
          <p:cNvSpPr txBox="1">
            <a:spLocks/>
          </p:cNvSpPr>
          <p:nvPr/>
        </p:nvSpPr>
        <p:spPr>
          <a:xfrm>
            <a:off x="1096821" y="5317856"/>
            <a:ext cx="5042263" cy="14284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000" b="1" dirty="0">
                <a:latin typeface="Times New Roman" panose="02020603050405020304" pitchFamily="18" charset="0"/>
                <a:ea typeface="Times New Roman" panose="02020603050405020304" pitchFamily="18" charset="0"/>
              </a:rPr>
              <a:t>Sample input 1</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rPr>
              <a:t>2 4 * 8 +</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latin typeface="Times New Roman" panose="02020603050405020304" pitchFamily="18" charset="0"/>
                <a:ea typeface="Times New Roman" panose="02020603050405020304" pitchFamily="18" charset="0"/>
              </a:rPr>
              <a:t>Sample input 2</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ea typeface="Times New Roman" panose="02020603050405020304" pitchFamily="18" charset="0"/>
              </a:rPr>
              <a:t>2 4 8 + *</a:t>
            </a:r>
            <a:endParaRPr lang="en-US" sz="2000" dirty="0">
              <a:effectLst/>
              <a:latin typeface="Courier New" panose="02070309020205020404" pitchFamily="49" charset="0"/>
              <a:ea typeface="Times New Roman" panose="02020603050405020304" pitchFamily="18" charset="0"/>
            </a:endParaRPr>
          </a:p>
        </p:txBody>
      </p:sp>
      <p:sp>
        <p:nvSpPr>
          <p:cNvPr id="9" name="Подзаголовок 2">
            <a:extLst>
              <a:ext uri="{FF2B5EF4-FFF2-40B4-BE49-F238E27FC236}">
                <a16:creationId xmlns:a16="http://schemas.microsoft.com/office/drawing/2014/main" id="{134A31A9-6133-4398-A381-8ABCA1462779}"/>
              </a:ext>
            </a:extLst>
          </p:cNvPr>
          <p:cNvSpPr txBox="1">
            <a:spLocks/>
          </p:cNvSpPr>
          <p:nvPr/>
        </p:nvSpPr>
        <p:spPr>
          <a:xfrm>
            <a:off x="6139084" y="5315114"/>
            <a:ext cx="5042263" cy="142843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latin typeface="Times New Roman" panose="02020603050405020304" pitchFamily="18" charset="0"/>
                <a:ea typeface="Times New Roman" panose="02020603050405020304" pitchFamily="18" charset="0"/>
              </a:rPr>
              <a:t>Sample output 1</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16</a:t>
            </a:r>
          </a:p>
          <a:p>
            <a:pPr algn="just"/>
            <a:r>
              <a:rPr lang="en-US" sz="2000" b="1" dirty="0">
                <a:latin typeface="Times New Roman" panose="02020603050405020304" pitchFamily="18" charset="0"/>
                <a:ea typeface="Times New Roman" panose="02020603050405020304" pitchFamily="18" charset="0"/>
              </a:rPr>
              <a:t>Sample output 2</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24</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10" name="TextBox 9">
            <a:extLst>
              <a:ext uri="{FF2B5EF4-FFF2-40B4-BE49-F238E27FC236}">
                <a16:creationId xmlns:a16="http://schemas.microsoft.com/office/drawing/2014/main" id="{B2E7A71B-62C0-424F-8830-49B5651A1A56}"/>
              </a:ext>
            </a:extLst>
          </p:cNvPr>
          <p:cNvSpPr txBox="1"/>
          <p:nvPr/>
        </p:nvSpPr>
        <p:spPr>
          <a:xfrm>
            <a:off x="5183204" y="3246740"/>
            <a:ext cx="10366408" cy="369332"/>
          </a:xfrm>
          <a:prstGeom prst="rect">
            <a:avLst/>
          </a:prstGeom>
          <a:noFill/>
        </p:spPr>
        <p:txBody>
          <a:bodyPr wrap="square">
            <a:spAutoFit/>
          </a:bodyPr>
          <a:lstStyle/>
          <a:p>
            <a:r>
              <a:rPr lang="en-US" sz="1800" dirty="0">
                <a:effectLst/>
                <a:latin typeface="Courier New" panose="02070309020205020404" pitchFamily="49" charset="0"/>
                <a:ea typeface="Times New Roman" panose="02020603050405020304" pitchFamily="18" charset="0"/>
              </a:rPr>
              <a:t>2 4 8 + *</a:t>
            </a:r>
            <a:endParaRPr lang="ru-RU" dirty="0"/>
          </a:p>
        </p:txBody>
      </p:sp>
    </p:spTree>
    <p:extLst>
      <p:ext uri="{BB962C8B-B14F-4D97-AF65-F5344CB8AC3E}">
        <p14:creationId xmlns:p14="http://schemas.microsoft.com/office/powerpoint/2010/main" val="96416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5</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060</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Reverse Polish notation</a:t>
            </a:r>
            <a:endParaRPr lang="ru-RU" sz="166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18320"/>
            <a:ext cx="10352200" cy="916358"/>
          </a:xfrm>
        </p:spPr>
        <p:txBody>
          <a:bodyPr>
            <a:noAutofit/>
          </a:bodyPr>
          <a:lstStyle/>
          <a:p>
            <a:pPr algn="just"/>
            <a:r>
              <a:rPr lang="en-US" sz="2000" b="1" dirty="0">
                <a:effectLst/>
                <a:latin typeface="Times New Roman" panose="02020603050405020304" pitchFamily="18" charset="0"/>
                <a:ea typeface="Times New Roman" panose="02020603050405020304" pitchFamily="18" charset="0"/>
              </a:rPr>
              <a:t>Example 1. </a:t>
            </a:r>
            <a:r>
              <a:rPr lang="en-US" sz="2000" dirty="0">
                <a:effectLst/>
                <a:latin typeface="Times New Roman" panose="02020603050405020304" pitchFamily="18" charset="0"/>
                <a:ea typeface="Times New Roman" panose="02020603050405020304" pitchFamily="18" charset="0"/>
              </a:rPr>
              <a:t>The expression “2 4 * 8 +” is equivalent to “2 * 4 + 8”.</a:t>
            </a:r>
          </a:p>
          <a:p>
            <a:pPr algn="just"/>
            <a:r>
              <a:rPr lang="en-US" sz="2000" b="1" dirty="0">
                <a:effectLst/>
                <a:latin typeface="Times New Roman" panose="02020603050405020304" pitchFamily="18" charset="0"/>
                <a:ea typeface="Times New Roman" panose="02020603050405020304" pitchFamily="18" charset="0"/>
              </a:rPr>
              <a:t>Example 2. </a:t>
            </a:r>
            <a:r>
              <a:rPr lang="en-US" sz="2000" dirty="0">
                <a:effectLst/>
                <a:latin typeface="Times New Roman" panose="02020603050405020304" pitchFamily="18" charset="0"/>
                <a:ea typeface="Times New Roman" panose="02020603050405020304" pitchFamily="18" charset="0"/>
              </a:rPr>
              <a:t>The expression “2 4 8 + *” is equivalent to “2 * (4 + 8)”.</a:t>
            </a:r>
            <a:endParaRPr lang="ru-RU" sz="2000" dirty="0">
              <a:effectLst/>
              <a:latin typeface="Times New Roman" panose="02020603050405020304" pitchFamily="18" charset="0"/>
              <a:ea typeface="Times New Roman" panose="02020603050405020304" pitchFamily="18" charset="0"/>
            </a:endParaRPr>
          </a:p>
          <a:p>
            <a:pPr algn="just"/>
            <a:endParaRPr lang="en-US" sz="2000" dirty="0">
              <a:effectLst/>
              <a:latin typeface="Times New Roman" panose="02020603050405020304" pitchFamily="18" charset="0"/>
              <a:ea typeface="Times New Roman" panose="02020603050405020304" pitchFamily="18" charset="0"/>
            </a:endParaRPr>
          </a:p>
          <a:p>
            <a:pPr algn="just"/>
            <a:endParaRPr lang="en-US"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4412D58C-85DB-42A8-B8F9-1BCBF569787F}"/>
              </a:ext>
            </a:extLst>
          </p:cNvPr>
          <p:cNvSpPr>
            <a:spLocks noChangeArrowheads="1"/>
          </p:cNvSpPr>
          <p:nvPr/>
        </p:nvSpPr>
        <p:spPr bwMode="auto">
          <a:xfrm>
            <a:off x="380197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6E64FCED-4F5C-40FD-BEB7-7369353C91A7}"/>
              </a:ext>
            </a:extLst>
          </p:cNvPr>
          <p:cNvSpPr>
            <a:spLocks noChangeArrowheads="1"/>
          </p:cNvSpPr>
          <p:nvPr/>
        </p:nvSpPr>
        <p:spPr bwMode="auto">
          <a:xfrm>
            <a:off x="2723949" y="1801882"/>
            <a:ext cx="19870567" cy="5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Подзаголовок 2">
            <a:extLst>
              <a:ext uri="{FF2B5EF4-FFF2-40B4-BE49-F238E27FC236}">
                <a16:creationId xmlns:a16="http://schemas.microsoft.com/office/drawing/2014/main" id="{B84BC851-6E5E-47C5-B25B-4E0258ADC33B}"/>
              </a:ext>
            </a:extLst>
          </p:cNvPr>
          <p:cNvSpPr txBox="1">
            <a:spLocks/>
          </p:cNvSpPr>
          <p:nvPr/>
        </p:nvSpPr>
        <p:spPr>
          <a:xfrm>
            <a:off x="1053737" y="2158015"/>
            <a:ext cx="10352200" cy="12709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latin typeface="Times New Roman" panose="02020603050405020304" pitchFamily="18" charset="0"/>
                <a:ea typeface="Times New Roman" panose="02020603050405020304" pitchFamily="18" charset="0"/>
              </a:rPr>
              <a:t>Question 1. Represent </a:t>
            </a:r>
            <a:r>
              <a:rPr lang="en-US" sz="2000" dirty="0">
                <a:solidFill>
                  <a:srgbClr val="FF0000"/>
                </a:solidFill>
                <a:latin typeface="Times New Roman" panose="02020603050405020304" pitchFamily="18" charset="0"/>
                <a:ea typeface="Times New Roman" panose="02020603050405020304" pitchFamily="18" charset="0"/>
              </a:rPr>
              <a:t>“(2 + 4) * 8” in reverse polish notation.</a:t>
            </a:r>
          </a:p>
          <a:p>
            <a:pPr algn="just"/>
            <a:r>
              <a:rPr lang="en-US" sz="2000" b="1" dirty="0">
                <a:solidFill>
                  <a:srgbClr val="FF0000"/>
                </a:solidFill>
                <a:latin typeface="Times New Roman" panose="02020603050405020304" pitchFamily="18" charset="0"/>
                <a:ea typeface="Times New Roman" panose="02020603050405020304" pitchFamily="18" charset="0"/>
              </a:rPr>
              <a:t>Question 2. Represent </a:t>
            </a:r>
            <a:r>
              <a:rPr lang="en-US" sz="2000" dirty="0">
                <a:solidFill>
                  <a:srgbClr val="FF0000"/>
                </a:solidFill>
                <a:latin typeface="Times New Roman" panose="02020603050405020304" pitchFamily="18" charset="0"/>
                <a:ea typeface="Times New Roman" panose="02020603050405020304" pitchFamily="18" charset="0"/>
              </a:rPr>
              <a:t>“(2 + 4) * (6 + 1)” in reverse polish notation.</a:t>
            </a:r>
          </a:p>
          <a:p>
            <a:pPr algn="just"/>
            <a:r>
              <a:rPr lang="en-US" sz="2000" b="1" dirty="0">
                <a:solidFill>
                  <a:srgbClr val="FF0000"/>
                </a:solidFill>
                <a:latin typeface="Times New Roman" panose="02020603050405020304" pitchFamily="18" charset="0"/>
                <a:ea typeface="Times New Roman" panose="02020603050405020304" pitchFamily="18" charset="0"/>
              </a:rPr>
              <a:t>Question 3. Represent </a:t>
            </a:r>
            <a:r>
              <a:rPr lang="en-US" sz="2000" dirty="0">
                <a:solidFill>
                  <a:srgbClr val="FF0000"/>
                </a:solidFill>
                <a:latin typeface="Times New Roman" panose="02020603050405020304" pitchFamily="18" charset="0"/>
                <a:ea typeface="Times New Roman" panose="02020603050405020304" pitchFamily="18" charset="0"/>
              </a:rPr>
              <a:t>“(5 + 3) / 4” in reverse polish notation.</a:t>
            </a:r>
          </a:p>
          <a:p>
            <a:pPr algn="just"/>
            <a:endParaRPr lang="en-US" sz="2000" dirty="0">
              <a:solidFill>
                <a:srgbClr val="FF0000"/>
              </a:solidFill>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43302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5</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060</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Reverse Polish notation</a:t>
            </a:r>
            <a:endParaRPr lang="ru-RU" sz="166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18320"/>
            <a:ext cx="10352200" cy="916358"/>
          </a:xfrm>
        </p:spPr>
        <p:txBody>
          <a:bodyPr>
            <a:noAutofit/>
          </a:bodyPr>
          <a:lstStyle/>
          <a:p>
            <a:pPr algn="just"/>
            <a:r>
              <a:rPr lang="en-US" sz="2000" b="1" dirty="0">
                <a:effectLst/>
                <a:latin typeface="Times New Roman" panose="02020603050405020304" pitchFamily="18" charset="0"/>
                <a:ea typeface="Times New Roman" panose="02020603050405020304" pitchFamily="18" charset="0"/>
              </a:rPr>
              <a:t>Example 1. </a:t>
            </a:r>
            <a:r>
              <a:rPr lang="en-US" sz="2000" dirty="0">
                <a:effectLst/>
                <a:latin typeface="Times New Roman" panose="02020603050405020304" pitchFamily="18" charset="0"/>
                <a:ea typeface="Times New Roman" panose="02020603050405020304" pitchFamily="18" charset="0"/>
              </a:rPr>
              <a:t>The expression “2 4 * 8 +” is equivalent to “2 * 4 + 8”.</a:t>
            </a:r>
          </a:p>
          <a:p>
            <a:pPr algn="just"/>
            <a:r>
              <a:rPr lang="en-US" sz="2000" b="1" dirty="0">
                <a:effectLst/>
                <a:latin typeface="Times New Roman" panose="02020603050405020304" pitchFamily="18" charset="0"/>
                <a:ea typeface="Times New Roman" panose="02020603050405020304" pitchFamily="18" charset="0"/>
              </a:rPr>
              <a:t>Example 2. </a:t>
            </a:r>
            <a:r>
              <a:rPr lang="en-US" sz="2000" dirty="0">
                <a:effectLst/>
                <a:latin typeface="Times New Roman" panose="02020603050405020304" pitchFamily="18" charset="0"/>
                <a:ea typeface="Times New Roman" panose="02020603050405020304" pitchFamily="18" charset="0"/>
              </a:rPr>
              <a:t>The expression “2 4 8 + *” is equivalent to “2 * (4 + 8)”.</a:t>
            </a:r>
            <a:endParaRPr lang="ru-RU" sz="2000" dirty="0">
              <a:effectLst/>
              <a:latin typeface="Times New Roman" panose="02020603050405020304" pitchFamily="18" charset="0"/>
              <a:ea typeface="Times New Roman" panose="02020603050405020304" pitchFamily="18" charset="0"/>
            </a:endParaRPr>
          </a:p>
          <a:p>
            <a:pPr algn="just"/>
            <a:endParaRPr lang="en-US" sz="2000" dirty="0">
              <a:effectLst/>
              <a:latin typeface="Times New Roman" panose="02020603050405020304" pitchFamily="18" charset="0"/>
              <a:ea typeface="Times New Roman" panose="02020603050405020304" pitchFamily="18" charset="0"/>
            </a:endParaRPr>
          </a:p>
          <a:p>
            <a:pPr algn="just"/>
            <a:endParaRPr lang="en-US"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4412D58C-85DB-42A8-B8F9-1BCBF569787F}"/>
              </a:ext>
            </a:extLst>
          </p:cNvPr>
          <p:cNvSpPr>
            <a:spLocks noChangeArrowheads="1"/>
          </p:cNvSpPr>
          <p:nvPr/>
        </p:nvSpPr>
        <p:spPr bwMode="auto">
          <a:xfrm>
            <a:off x="380197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6E64FCED-4F5C-40FD-BEB7-7369353C91A7}"/>
              </a:ext>
            </a:extLst>
          </p:cNvPr>
          <p:cNvSpPr>
            <a:spLocks noChangeArrowheads="1"/>
          </p:cNvSpPr>
          <p:nvPr/>
        </p:nvSpPr>
        <p:spPr bwMode="auto">
          <a:xfrm>
            <a:off x="2723949" y="1801882"/>
            <a:ext cx="19870567" cy="5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Подзаголовок 2">
            <a:extLst>
              <a:ext uri="{FF2B5EF4-FFF2-40B4-BE49-F238E27FC236}">
                <a16:creationId xmlns:a16="http://schemas.microsoft.com/office/drawing/2014/main" id="{B84BC851-6E5E-47C5-B25B-4E0258ADC33B}"/>
              </a:ext>
            </a:extLst>
          </p:cNvPr>
          <p:cNvSpPr txBox="1">
            <a:spLocks/>
          </p:cNvSpPr>
          <p:nvPr/>
        </p:nvSpPr>
        <p:spPr>
          <a:xfrm>
            <a:off x="1053737" y="2158015"/>
            <a:ext cx="7252865" cy="12709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latin typeface="Times New Roman" panose="02020603050405020304" pitchFamily="18" charset="0"/>
                <a:ea typeface="Times New Roman" panose="02020603050405020304" pitchFamily="18" charset="0"/>
              </a:rPr>
              <a:t>Question 1. </a:t>
            </a:r>
            <a:r>
              <a:rPr lang="en-US" sz="2000" dirty="0">
                <a:solidFill>
                  <a:srgbClr val="FF0000"/>
                </a:solidFill>
                <a:latin typeface="Times New Roman" panose="02020603050405020304" pitchFamily="18" charset="0"/>
                <a:ea typeface="Times New Roman" panose="02020603050405020304" pitchFamily="18" charset="0"/>
              </a:rPr>
              <a:t>Represent</a:t>
            </a:r>
            <a:r>
              <a:rPr lang="en-US" sz="2000" b="1"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“(2 + 4) * 8” in reverse polish notation.</a:t>
            </a:r>
          </a:p>
          <a:p>
            <a:pPr algn="just"/>
            <a:r>
              <a:rPr lang="en-US" sz="2000" b="1" dirty="0">
                <a:solidFill>
                  <a:srgbClr val="FF0000"/>
                </a:solidFill>
                <a:latin typeface="Times New Roman" panose="02020603050405020304" pitchFamily="18" charset="0"/>
                <a:ea typeface="Times New Roman" panose="02020603050405020304" pitchFamily="18" charset="0"/>
              </a:rPr>
              <a:t>Question 2. </a:t>
            </a:r>
            <a:r>
              <a:rPr lang="en-US" sz="2000" dirty="0">
                <a:solidFill>
                  <a:srgbClr val="FF0000"/>
                </a:solidFill>
                <a:latin typeface="Times New Roman" panose="02020603050405020304" pitchFamily="18" charset="0"/>
                <a:ea typeface="Times New Roman" panose="02020603050405020304" pitchFamily="18" charset="0"/>
              </a:rPr>
              <a:t>Represent</a:t>
            </a:r>
            <a:r>
              <a:rPr lang="en-US" sz="2000" b="1"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“(2 + 4) * (6 + 1)” in reverse polish notation.</a:t>
            </a:r>
          </a:p>
          <a:p>
            <a:pPr algn="just"/>
            <a:r>
              <a:rPr lang="en-US" sz="2000" b="1" dirty="0">
                <a:solidFill>
                  <a:srgbClr val="FF0000"/>
                </a:solidFill>
                <a:latin typeface="Times New Roman" panose="02020603050405020304" pitchFamily="18" charset="0"/>
                <a:ea typeface="Times New Roman" panose="02020603050405020304" pitchFamily="18" charset="0"/>
              </a:rPr>
              <a:t>Question 3. </a:t>
            </a:r>
            <a:r>
              <a:rPr lang="en-US" sz="2000" dirty="0">
                <a:solidFill>
                  <a:srgbClr val="FF0000"/>
                </a:solidFill>
                <a:latin typeface="Times New Roman" panose="02020603050405020304" pitchFamily="18" charset="0"/>
                <a:ea typeface="Times New Roman" panose="02020603050405020304" pitchFamily="18" charset="0"/>
              </a:rPr>
              <a:t>Represent</a:t>
            </a:r>
            <a:r>
              <a:rPr lang="en-US" sz="2000" b="1"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“(5 + 3) / 4” in reverse polish notation.</a:t>
            </a:r>
          </a:p>
          <a:p>
            <a:pPr algn="just"/>
            <a:endParaRPr lang="en-US" sz="2000" dirty="0">
              <a:solidFill>
                <a:srgbClr val="FF0000"/>
              </a:solidFill>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p:txBody>
      </p:sp>
      <p:sp>
        <p:nvSpPr>
          <p:cNvPr id="9" name="Подзаголовок 2">
            <a:extLst>
              <a:ext uri="{FF2B5EF4-FFF2-40B4-BE49-F238E27FC236}">
                <a16:creationId xmlns:a16="http://schemas.microsoft.com/office/drawing/2014/main" id="{2C73B763-1773-4158-9B3B-34AEF28C05FA}"/>
              </a:ext>
            </a:extLst>
          </p:cNvPr>
          <p:cNvSpPr txBox="1">
            <a:spLocks/>
          </p:cNvSpPr>
          <p:nvPr/>
        </p:nvSpPr>
        <p:spPr>
          <a:xfrm>
            <a:off x="8676945" y="2158015"/>
            <a:ext cx="1814592" cy="12709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solidFill>
                  <a:srgbClr val="7030A0"/>
                </a:solidFill>
                <a:latin typeface="Times New Roman" panose="02020603050405020304" pitchFamily="18" charset="0"/>
                <a:ea typeface="Times New Roman" panose="02020603050405020304" pitchFamily="18" charset="0"/>
              </a:rPr>
              <a:t>2 4 + 8 *</a:t>
            </a:r>
          </a:p>
          <a:p>
            <a:pPr algn="just"/>
            <a:r>
              <a:rPr lang="en-US" sz="2000" dirty="0">
                <a:solidFill>
                  <a:srgbClr val="7030A0"/>
                </a:solidFill>
                <a:latin typeface="Times New Roman" panose="02020603050405020304" pitchFamily="18" charset="0"/>
                <a:ea typeface="Times New Roman" panose="02020603050405020304" pitchFamily="18" charset="0"/>
              </a:rPr>
              <a:t>2 4 + 6 1 + *</a:t>
            </a:r>
          </a:p>
          <a:p>
            <a:pPr algn="just"/>
            <a:r>
              <a:rPr lang="en-US" sz="2000" dirty="0">
                <a:solidFill>
                  <a:srgbClr val="7030A0"/>
                </a:solidFill>
                <a:latin typeface="Times New Roman" panose="02020603050405020304" pitchFamily="18" charset="0"/>
                <a:ea typeface="Times New Roman" panose="02020603050405020304" pitchFamily="18" charset="0"/>
              </a:rPr>
              <a:t>5 3 + 4 /</a:t>
            </a:r>
          </a:p>
        </p:txBody>
      </p:sp>
      <p:sp>
        <p:nvSpPr>
          <p:cNvPr id="10" name="Подзаголовок 2">
            <a:extLst>
              <a:ext uri="{FF2B5EF4-FFF2-40B4-BE49-F238E27FC236}">
                <a16:creationId xmlns:a16="http://schemas.microsoft.com/office/drawing/2014/main" id="{C1AE0BA2-C137-4B0C-BB4A-554F7ED0EC92}"/>
              </a:ext>
            </a:extLst>
          </p:cNvPr>
          <p:cNvSpPr txBox="1">
            <a:spLocks/>
          </p:cNvSpPr>
          <p:nvPr/>
        </p:nvSpPr>
        <p:spPr>
          <a:xfrm>
            <a:off x="1053737" y="3957940"/>
            <a:ext cx="5404814" cy="8931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latin typeface="Times New Roman" panose="02020603050405020304" pitchFamily="18" charset="0"/>
                <a:ea typeface="Times New Roman" panose="02020603050405020304" pitchFamily="18" charset="0"/>
              </a:rPr>
              <a:t>Question 4. </a:t>
            </a:r>
            <a:r>
              <a:rPr lang="en-US" sz="2000" dirty="0">
                <a:solidFill>
                  <a:srgbClr val="FF0000"/>
                </a:solidFill>
                <a:latin typeface="Times New Roman" panose="02020603050405020304" pitchFamily="18" charset="0"/>
                <a:ea typeface="Times New Roman" panose="02020603050405020304" pitchFamily="18" charset="0"/>
              </a:rPr>
              <a:t>Find the value of 3 4 + 1 2 + *</a:t>
            </a:r>
          </a:p>
          <a:p>
            <a:pPr algn="just"/>
            <a:r>
              <a:rPr lang="en-US" sz="2000" b="1" dirty="0">
                <a:solidFill>
                  <a:srgbClr val="FF0000"/>
                </a:solidFill>
                <a:latin typeface="Times New Roman" panose="02020603050405020304" pitchFamily="18" charset="0"/>
                <a:ea typeface="Times New Roman" panose="02020603050405020304" pitchFamily="18" charset="0"/>
              </a:rPr>
              <a:t>Question 5. </a:t>
            </a:r>
            <a:r>
              <a:rPr lang="en-US" sz="2000" dirty="0">
                <a:solidFill>
                  <a:srgbClr val="FF0000"/>
                </a:solidFill>
                <a:latin typeface="Times New Roman" panose="02020603050405020304" pitchFamily="18" charset="0"/>
                <a:ea typeface="Times New Roman" panose="02020603050405020304" pitchFamily="18" charset="0"/>
              </a:rPr>
              <a:t>Find the value of 1 2 3 4 + * -</a:t>
            </a:r>
          </a:p>
          <a:p>
            <a:pPr algn="just"/>
            <a:endParaRPr lang="en-US" sz="2000" dirty="0">
              <a:solidFill>
                <a:srgbClr val="FF0000"/>
              </a:solidFill>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26313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5</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060</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Reverse Polish notation</a:t>
            </a:r>
            <a:endParaRPr lang="ru-RU" sz="166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18320"/>
            <a:ext cx="10352200" cy="916358"/>
          </a:xfrm>
        </p:spPr>
        <p:txBody>
          <a:bodyPr>
            <a:noAutofit/>
          </a:bodyPr>
          <a:lstStyle/>
          <a:p>
            <a:pPr algn="just"/>
            <a:r>
              <a:rPr lang="en-US" sz="2000" b="1" dirty="0">
                <a:effectLst/>
                <a:latin typeface="Times New Roman" panose="02020603050405020304" pitchFamily="18" charset="0"/>
                <a:ea typeface="Times New Roman" panose="02020603050405020304" pitchFamily="18" charset="0"/>
              </a:rPr>
              <a:t>Example 1. </a:t>
            </a:r>
            <a:r>
              <a:rPr lang="en-US" sz="2000" dirty="0">
                <a:effectLst/>
                <a:latin typeface="Times New Roman" panose="02020603050405020304" pitchFamily="18" charset="0"/>
                <a:ea typeface="Times New Roman" panose="02020603050405020304" pitchFamily="18" charset="0"/>
              </a:rPr>
              <a:t>The expression “2 4 * 8 +” is equivalent to “2 * 4 + 8”.</a:t>
            </a:r>
          </a:p>
          <a:p>
            <a:pPr algn="just"/>
            <a:r>
              <a:rPr lang="en-US" sz="2000" b="1" dirty="0">
                <a:effectLst/>
                <a:latin typeface="Times New Roman" panose="02020603050405020304" pitchFamily="18" charset="0"/>
                <a:ea typeface="Times New Roman" panose="02020603050405020304" pitchFamily="18" charset="0"/>
              </a:rPr>
              <a:t>Example 2. </a:t>
            </a:r>
            <a:r>
              <a:rPr lang="en-US" sz="2000" dirty="0">
                <a:effectLst/>
                <a:latin typeface="Times New Roman" panose="02020603050405020304" pitchFamily="18" charset="0"/>
                <a:ea typeface="Times New Roman" panose="02020603050405020304" pitchFamily="18" charset="0"/>
              </a:rPr>
              <a:t>The expression “2 4 8 + *” is equivalent to “2 * (4 + 8)”.</a:t>
            </a:r>
            <a:endParaRPr lang="ru-RU" sz="2000" dirty="0">
              <a:effectLst/>
              <a:latin typeface="Times New Roman" panose="02020603050405020304" pitchFamily="18" charset="0"/>
              <a:ea typeface="Times New Roman" panose="02020603050405020304" pitchFamily="18" charset="0"/>
            </a:endParaRPr>
          </a:p>
          <a:p>
            <a:pPr algn="just"/>
            <a:endParaRPr lang="en-US" sz="2000" dirty="0">
              <a:effectLst/>
              <a:latin typeface="Times New Roman" panose="02020603050405020304" pitchFamily="18" charset="0"/>
              <a:ea typeface="Times New Roman" panose="02020603050405020304" pitchFamily="18" charset="0"/>
            </a:endParaRPr>
          </a:p>
          <a:p>
            <a:pPr algn="just"/>
            <a:endParaRPr lang="en-US"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4412D58C-85DB-42A8-B8F9-1BCBF569787F}"/>
              </a:ext>
            </a:extLst>
          </p:cNvPr>
          <p:cNvSpPr>
            <a:spLocks noChangeArrowheads="1"/>
          </p:cNvSpPr>
          <p:nvPr/>
        </p:nvSpPr>
        <p:spPr bwMode="auto">
          <a:xfrm>
            <a:off x="380197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6E64FCED-4F5C-40FD-BEB7-7369353C91A7}"/>
              </a:ext>
            </a:extLst>
          </p:cNvPr>
          <p:cNvSpPr>
            <a:spLocks noChangeArrowheads="1"/>
          </p:cNvSpPr>
          <p:nvPr/>
        </p:nvSpPr>
        <p:spPr bwMode="auto">
          <a:xfrm>
            <a:off x="2723949" y="1801882"/>
            <a:ext cx="19870567" cy="5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1" name="Подзаголовок 2">
            <a:extLst>
              <a:ext uri="{FF2B5EF4-FFF2-40B4-BE49-F238E27FC236}">
                <a16:creationId xmlns:a16="http://schemas.microsoft.com/office/drawing/2014/main" id="{B84BC851-6E5E-47C5-B25B-4E0258ADC33B}"/>
              </a:ext>
            </a:extLst>
          </p:cNvPr>
          <p:cNvSpPr txBox="1">
            <a:spLocks/>
          </p:cNvSpPr>
          <p:nvPr/>
        </p:nvSpPr>
        <p:spPr>
          <a:xfrm>
            <a:off x="1053737" y="2158015"/>
            <a:ext cx="7252865" cy="12709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latin typeface="Times New Roman" panose="02020603050405020304" pitchFamily="18" charset="0"/>
                <a:ea typeface="Times New Roman" panose="02020603050405020304" pitchFamily="18" charset="0"/>
              </a:rPr>
              <a:t>Question 1. </a:t>
            </a:r>
            <a:r>
              <a:rPr lang="en-US" sz="2000" dirty="0">
                <a:solidFill>
                  <a:srgbClr val="FF0000"/>
                </a:solidFill>
                <a:latin typeface="Times New Roman" panose="02020603050405020304" pitchFamily="18" charset="0"/>
                <a:ea typeface="Times New Roman" panose="02020603050405020304" pitchFamily="18" charset="0"/>
              </a:rPr>
              <a:t>Represent</a:t>
            </a:r>
            <a:r>
              <a:rPr lang="en-US" sz="2000" b="1"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“(2 + 4) * 8” in reverse polish notation.</a:t>
            </a:r>
          </a:p>
          <a:p>
            <a:pPr algn="just"/>
            <a:r>
              <a:rPr lang="en-US" sz="2000" b="1" dirty="0">
                <a:solidFill>
                  <a:srgbClr val="FF0000"/>
                </a:solidFill>
                <a:latin typeface="Times New Roman" panose="02020603050405020304" pitchFamily="18" charset="0"/>
                <a:ea typeface="Times New Roman" panose="02020603050405020304" pitchFamily="18" charset="0"/>
              </a:rPr>
              <a:t>Question 2. </a:t>
            </a:r>
            <a:r>
              <a:rPr lang="en-US" sz="2000" dirty="0">
                <a:solidFill>
                  <a:srgbClr val="FF0000"/>
                </a:solidFill>
                <a:latin typeface="Times New Roman" panose="02020603050405020304" pitchFamily="18" charset="0"/>
                <a:ea typeface="Times New Roman" panose="02020603050405020304" pitchFamily="18" charset="0"/>
              </a:rPr>
              <a:t>Represent</a:t>
            </a:r>
            <a:r>
              <a:rPr lang="en-US" sz="2000" b="1"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“(2 + 4) * (6 + 1)” in reverse polish notation.</a:t>
            </a:r>
          </a:p>
          <a:p>
            <a:pPr algn="just"/>
            <a:r>
              <a:rPr lang="en-US" sz="2000" b="1" dirty="0">
                <a:solidFill>
                  <a:srgbClr val="FF0000"/>
                </a:solidFill>
                <a:latin typeface="Times New Roman" panose="02020603050405020304" pitchFamily="18" charset="0"/>
                <a:ea typeface="Times New Roman" panose="02020603050405020304" pitchFamily="18" charset="0"/>
              </a:rPr>
              <a:t>Question 3. </a:t>
            </a:r>
            <a:r>
              <a:rPr lang="en-US" sz="2000" dirty="0">
                <a:solidFill>
                  <a:srgbClr val="FF0000"/>
                </a:solidFill>
                <a:latin typeface="Times New Roman" panose="02020603050405020304" pitchFamily="18" charset="0"/>
                <a:ea typeface="Times New Roman" panose="02020603050405020304" pitchFamily="18" charset="0"/>
              </a:rPr>
              <a:t>Represent</a:t>
            </a:r>
            <a:r>
              <a:rPr lang="en-US" sz="2000" b="1" dirty="0">
                <a:solidFill>
                  <a:srgbClr val="FF0000"/>
                </a:solidFill>
                <a:latin typeface="Times New Roman" panose="02020603050405020304" pitchFamily="18" charset="0"/>
                <a:ea typeface="Times New Roman" panose="02020603050405020304" pitchFamily="18" charset="0"/>
              </a:rPr>
              <a:t> </a:t>
            </a:r>
            <a:r>
              <a:rPr lang="en-US" sz="2000" dirty="0">
                <a:solidFill>
                  <a:srgbClr val="FF0000"/>
                </a:solidFill>
                <a:latin typeface="Times New Roman" panose="02020603050405020304" pitchFamily="18" charset="0"/>
                <a:ea typeface="Times New Roman" panose="02020603050405020304" pitchFamily="18" charset="0"/>
              </a:rPr>
              <a:t>“(5 + 3) / 4” in reverse polish notation.</a:t>
            </a:r>
          </a:p>
          <a:p>
            <a:pPr algn="just"/>
            <a:endParaRPr lang="en-US" sz="2000" dirty="0">
              <a:solidFill>
                <a:srgbClr val="FF0000"/>
              </a:solidFill>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p:txBody>
      </p:sp>
      <p:sp>
        <p:nvSpPr>
          <p:cNvPr id="9" name="Подзаголовок 2">
            <a:extLst>
              <a:ext uri="{FF2B5EF4-FFF2-40B4-BE49-F238E27FC236}">
                <a16:creationId xmlns:a16="http://schemas.microsoft.com/office/drawing/2014/main" id="{2C73B763-1773-4158-9B3B-34AEF28C05FA}"/>
              </a:ext>
            </a:extLst>
          </p:cNvPr>
          <p:cNvSpPr txBox="1">
            <a:spLocks/>
          </p:cNvSpPr>
          <p:nvPr/>
        </p:nvSpPr>
        <p:spPr>
          <a:xfrm>
            <a:off x="8676945" y="2158015"/>
            <a:ext cx="1814592" cy="12709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solidFill>
                  <a:srgbClr val="7030A0"/>
                </a:solidFill>
                <a:latin typeface="Times New Roman" panose="02020603050405020304" pitchFamily="18" charset="0"/>
                <a:ea typeface="Times New Roman" panose="02020603050405020304" pitchFamily="18" charset="0"/>
              </a:rPr>
              <a:t>2 4 + 8 *</a:t>
            </a:r>
          </a:p>
          <a:p>
            <a:pPr algn="just"/>
            <a:r>
              <a:rPr lang="en-US" sz="2000" dirty="0">
                <a:solidFill>
                  <a:srgbClr val="7030A0"/>
                </a:solidFill>
                <a:latin typeface="Times New Roman" panose="02020603050405020304" pitchFamily="18" charset="0"/>
                <a:ea typeface="Times New Roman" panose="02020603050405020304" pitchFamily="18" charset="0"/>
              </a:rPr>
              <a:t>2 4 + 6 1 + *</a:t>
            </a:r>
          </a:p>
          <a:p>
            <a:pPr algn="just"/>
            <a:r>
              <a:rPr lang="en-US" sz="2000" dirty="0">
                <a:solidFill>
                  <a:srgbClr val="7030A0"/>
                </a:solidFill>
                <a:latin typeface="Times New Roman" panose="02020603050405020304" pitchFamily="18" charset="0"/>
                <a:ea typeface="Times New Roman" panose="02020603050405020304" pitchFamily="18" charset="0"/>
              </a:rPr>
              <a:t>5 3 + 4 /</a:t>
            </a:r>
          </a:p>
        </p:txBody>
      </p:sp>
      <p:sp>
        <p:nvSpPr>
          <p:cNvPr id="10" name="Подзаголовок 2">
            <a:extLst>
              <a:ext uri="{FF2B5EF4-FFF2-40B4-BE49-F238E27FC236}">
                <a16:creationId xmlns:a16="http://schemas.microsoft.com/office/drawing/2014/main" id="{C1AE0BA2-C137-4B0C-BB4A-554F7ED0EC92}"/>
              </a:ext>
            </a:extLst>
          </p:cNvPr>
          <p:cNvSpPr txBox="1">
            <a:spLocks/>
          </p:cNvSpPr>
          <p:nvPr/>
        </p:nvSpPr>
        <p:spPr>
          <a:xfrm>
            <a:off x="1053737" y="3957940"/>
            <a:ext cx="5404814" cy="8931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latin typeface="Times New Roman" panose="02020603050405020304" pitchFamily="18" charset="0"/>
                <a:ea typeface="Times New Roman" panose="02020603050405020304" pitchFamily="18" charset="0"/>
              </a:rPr>
              <a:t>Question 4. </a:t>
            </a:r>
            <a:r>
              <a:rPr lang="en-US" sz="2000" dirty="0">
                <a:solidFill>
                  <a:srgbClr val="FF0000"/>
                </a:solidFill>
                <a:latin typeface="Times New Roman" panose="02020603050405020304" pitchFamily="18" charset="0"/>
                <a:ea typeface="Times New Roman" panose="02020603050405020304" pitchFamily="18" charset="0"/>
              </a:rPr>
              <a:t>Find the value of 3 4 + 1 2 + *</a:t>
            </a:r>
          </a:p>
          <a:p>
            <a:pPr algn="just"/>
            <a:r>
              <a:rPr lang="en-US" sz="2000" b="1" dirty="0">
                <a:solidFill>
                  <a:srgbClr val="FF0000"/>
                </a:solidFill>
                <a:latin typeface="Times New Roman" panose="02020603050405020304" pitchFamily="18" charset="0"/>
                <a:ea typeface="Times New Roman" panose="02020603050405020304" pitchFamily="18" charset="0"/>
              </a:rPr>
              <a:t>Question 5. </a:t>
            </a:r>
            <a:r>
              <a:rPr lang="en-US" sz="2000" dirty="0">
                <a:solidFill>
                  <a:srgbClr val="FF0000"/>
                </a:solidFill>
                <a:latin typeface="Times New Roman" panose="02020603050405020304" pitchFamily="18" charset="0"/>
                <a:ea typeface="Times New Roman" panose="02020603050405020304" pitchFamily="18" charset="0"/>
              </a:rPr>
              <a:t>Find the value of 1 2 3 4 + * -</a:t>
            </a:r>
          </a:p>
          <a:p>
            <a:pPr algn="just"/>
            <a:endParaRPr lang="en-US" sz="2000" dirty="0">
              <a:solidFill>
                <a:srgbClr val="FF0000"/>
              </a:solidFill>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p:txBody>
      </p:sp>
      <p:sp>
        <p:nvSpPr>
          <p:cNvPr id="12" name="Подзаголовок 2">
            <a:extLst>
              <a:ext uri="{FF2B5EF4-FFF2-40B4-BE49-F238E27FC236}">
                <a16:creationId xmlns:a16="http://schemas.microsoft.com/office/drawing/2014/main" id="{FC96C4A0-F08F-4E03-90A1-9267C677C383}"/>
              </a:ext>
            </a:extLst>
          </p:cNvPr>
          <p:cNvSpPr txBox="1">
            <a:spLocks/>
          </p:cNvSpPr>
          <p:nvPr/>
        </p:nvSpPr>
        <p:spPr>
          <a:xfrm>
            <a:off x="8676944" y="3957941"/>
            <a:ext cx="2796369" cy="8931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solidFill>
                  <a:srgbClr val="7030A0"/>
                </a:solidFill>
                <a:latin typeface="Times New Roman" panose="02020603050405020304" pitchFamily="18" charset="0"/>
                <a:ea typeface="Times New Roman" panose="02020603050405020304" pitchFamily="18" charset="0"/>
              </a:rPr>
              <a:t>(3 + 4) * (1 + 2) = 21</a:t>
            </a:r>
          </a:p>
          <a:p>
            <a:pPr algn="just"/>
            <a:r>
              <a:rPr lang="en-US" sz="2000" dirty="0">
                <a:solidFill>
                  <a:srgbClr val="7030A0"/>
                </a:solidFill>
                <a:latin typeface="Times New Roman" panose="02020603050405020304" pitchFamily="18" charset="0"/>
                <a:ea typeface="Times New Roman" panose="02020603050405020304" pitchFamily="18" charset="0"/>
              </a:rPr>
              <a:t>(1 - (2 * (3 + 4))) = -13</a:t>
            </a:r>
          </a:p>
        </p:txBody>
      </p:sp>
    </p:spTree>
    <p:extLst>
      <p:ext uri="{BB962C8B-B14F-4D97-AF65-F5344CB8AC3E}">
        <p14:creationId xmlns:p14="http://schemas.microsoft.com/office/powerpoint/2010/main" val="3085013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6D7B758-AC75-8BFE-6BBB-4E85F2D0F0E5}"/>
              </a:ext>
            </a:extLst>
          </p:cNvPr>
          <p:cNvPicPr>
            <a:picLocks noChangeAspect="1"/>
          </p:cNvPicPr>
          <p:nvPr/>
        </p:nvPicPr>
        <p:blipFill rotWithShape="1">
          <a:blip r:embed="rId2">
            <a:duotone>
              <a:schemeClr val="bg2">
                <a:shade val="45000"/>
                <a:satMod val="135000"/>
              </a:schemeClr>
              <a:prstClr val="white"/>
            </a:duotone>
          </a:blip>
          <a:srcRect t="5552" b="10178"/>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ACD978-DB1C-1997-B104-355984D8942E}"/>
              </a:ext>
            </a:extLst>
          </p:cNvPr>
          <p:cNvSpPr>
            <a:spLocks noGrp="1"/>
          </p:cNvSpPr>
          <p:nvPr>
            <p:ph type="title"/>
          </p:nvPr>
        </p:nvSpPr>
        <p:spPr>
          <a:xfrm>
            <a:off x="838200" y="365125"/>
            <a:ext cx="10515600" cy="1325563"/>
          </a:xfrm>
        </p:spPr>
        <p:txBody>
          <a:bodyPr>
            <a:normAutofit/>
          </a:bodyPr>
          <a:lstStyle/>
          <a:p>
            <a:r>
              <a:rPr lang="en-US" dirty="0"/>
              <a:t>Time Complexity</a:t>
            </a:r>
          </a:p>
        </p:txBody>
      </p:sp>
      <p:graphicFrame>
        <p:nvGraphicFramePr>
          <p:cNvPr id="5" name="Content Placeholder 2">
            <a:extLst>
              <a:ext uri="{FF2B5EF4-FFF2-40B4-BE49-F238E27FC236}">
                <a16:creationId xmlns:a16="http://schemas.microsoft.com/office/drawing/2014/main" id="{1035BDD2-5A48-A861-8A1B-EDEAFDE7C0FE}"/>
              </a:ext>
            </a:extLst>
          </p:cNvPr>
          <p:cNvGraphicFramePr>
            <a:graphicFrameLocks noGrp="1"/>
          </p:cNvGraphicFramePr>
          <p:nvPr>
            <p:ph idx="1"/>
            <p:extLst>
              <p:ext uri="{D42A27DB-BD31-4B8C-83A1-F6EECF244321}">
                <p14:modId xmlns:p14="http://schemas.microsoft.com/office/powerpoint/2010/main" val="366431543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36757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5</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060</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Reverse Polish notation</a:t>
            </a:r>
            <a:endParaRPr lang="ru-RU" sz="166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18319"/>
            <a:ext cx="10352200" cy="2186889"/>
          </a:xfrm>
        </p:spPr>
        <p:txBody>
          <a:bodyPr>
            <a:noAutofit/>
          </a:body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Let’s partition the input expression into terms, which are the number or one of the four operators. The terms will be processed as follows:</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if term is a </a:t>
            </a:r>
            <a:r>
              <a:rPr lang="en-US" sz="2000" i="1" dirty="0">
                <a:effectLst/>
                <a:latin typeface="Times New Roman" panose="02020603050405020304" pitchFamily="18" charset="0"/>
                <a:ea typeface="Times New Roman" panose="02020603050405020304" pitchFamily="18" charset="0"/>
              </a:rPr>
              <a:t>number</a:t>
            </a:r>
            <a:r>
              <a:rPr lang="en-US" sz="2000" dirty="0">
                <a:effectLst/>
                <a:latin typeface="Times New Roman" panose="02020603050405020304" pitchFamily="18" charset="0"/>
                <a:ea typeface="Times New Roman" panose="02020603050405020304" pitchFamily="18" charset="0"/>
              </a:rPr>
              <a:t>, push it into stack;</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if term is an </a:t>
            </a:r>
            <a:r>
              <a:rPr lang="en-US" sz="2000" i="1" dirty="0">
                <a:effectLst/>
                <a:latin typeface="Times New Roman" panose="02020603050405020304" pitchFamily="18" charset="0"/>
                <a:ea typeface="Times New Roman" panose="02020603050405020304" pitchFamily="18" charset="0"/>
              </a:rPr>
              <a:t>operator</a:t>
            </a:r>
            <a:r>
              <a:rPr lang="en-US" sz="2000" dirty="0">
                <a:effectLst/>
                <a:latin typeface="Times New Roman" panose="02020603050405020304" pitchFamily="18" charset="0"/>
                <a:ea typeface="Times New Roman" panose="02020603050405020304" pitchFamily="18" charset="0"/>
              </a:rPr>
              <a:t>, extract two numbers from the stack, perform the operation and push the result into stack.</a:t>
            </a:r>
            <a:endParaRPr lang="ru-RU" sz="2000" dirty="0">
              <a:effectLst/>
              <a:latin typeface="Times New Roman" panose="02020603050405020304" pitchFamily="18" charset="0"/>
              <a:ea typeface="Times New Roman" panose="02020603050405020304" pitchFamily="18" charset="0"/>
            </a:endParaRPr>
          </a:p>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When the expression is processed, the stack contains one number that is the result of calculations.</a:t>
            </a:r>
            <a:endParaRPr lang="ru-RU"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4412D58C-85DB-42A8-B8F9-1BCBF569787F}"/>
              </a:ext>
            </a:extLst>
          </p:cNvPr>
          <p:cNvSpPr>
            <a:spLocks noChangeArrowheads="1"/>
          </p:cNvSpPr>
          <p:nvPr/>
        </p:nvSpPr>
        <p:spPr bwMode="auto">
          <a:xfrm>
            <a:off x="380197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5" name="Rectangle 2">
            <a:extLst>
              <a:ext uri="{FF2B5EF4-FFF2-40B4-BE49-F238E27FC236}">
                <a16:creationId xmlns:a16="http://schemas.microsoft.com/office/drawing/2014/main" id="{6E64FCED-4F5C-40FD-BEB7-7369353C91A7}"/>
              </a:ext>
            </a:extLst>
          </p:cNvPr>
          <p:cNvSpPr>
            <a:spLocks noChangeArrowheads="1"/>
          </p:cNvSpPr>
          <p:nvPr/>
        </p:nvSpPr>
        <p:spPr bwMode="auto">
          <a:xfrm>
            <a:off x="2723949" y="1801882"/>
            <a:ext cx="19870567" cy="50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C605F506-6986-4A09-B403-10ABB12195B2}"/>
              </a:ext>
            </a:extLst>
          </p:cNvPr>
          <p:cNvSpPr>
            <a:spLocks noChangeArrowheads="1"/>
          </p:cNvSpPr>
          <p:nvPr/>
        </p:nvSpPr>
        <p:spPr bwMode="auto">
          <a:xfrm>
            <a:off x="1053737" y="3551721"/>
            <a:ext cx="15330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8" name="Объект 7">
            <a:extLst>
              <a:ext uri="{FF2B5EF4-FFF2-40B4-BE49-F238E27FC236}">
                <a16:creationId xmlns:a16="http://schemas.microsoft.com/office/drawing/2014/main" id="{AFBF64ED-8F83-4032-A33A-34B6AEE5E125}"/>
              </a:ext>
            </a:extLst>
          </p:cNvPr>
          <p:cNvGraphicFramePr>
            <a:graphicFrameLocks noChangeAspect="1"/>
          </p:cNvGraphicFramePr>
          <p:nvPr>
            <p:extLst>
              <p:ext uri="{D42A27DB-BD31-4B8C-83A1-F6EECF244321}">
                <p14:modId xmlns:p14="http://schemas.microsoft.com/office/powerpoint/2010/main" val="2326171205"/>
              </p:ext>
            </p:extLst>
          </p:nvPr>
        </p:nvGraphicFramePr>
        <p:xfrm>
          <a:off x="314807" y="3551721"/>
          <a:ext cx="5042263" cy="2323513"/>
        </p:xfrm>
        <a:graphic>
          <a:graphicData uri="http://schemas.openxmlformats.org/presentationml/2006/ole">
            <mc:AlternateContent xmlns:mc="http://schemas.openxmlformats.org/markup-compatibility/2006">
              <mc:Choice xmlns:v="urn:schemas-microsoft-com:vml" Requires="v">
                <p:oleObj name="Visio" r:id="rId3" imgW="4006980" imgH="1846899" progId="Visio.Drawing.11">
                  <p:embed/>
                </p:oleObj>
              </mc:Choice>
              <mc:Fallback>
                <p:oleObj name="Visio" r:id="rId3" imgW="4006980" imgH="1846899"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07" y="3551721"/>
                        <a:ext cx="5042263" cy="2323513"/>
                      </a:xfrm>
                      <a:prstGeom prst="rect">
                        <a:avLst/>
                      </a:prstGeom>
                      <a:noFill/>
                    </p:spPr>
                  </p:pic>
                </p:oleObj>
              </mc:Fallback>
            </mc:AlternateContent>
          </a:graphicData>
        </a:graphic>
      </p:graphicFrame>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14" name="Объект 13">
            <a:extLst>
              <a:ext uri="{FF2B5EF4-FFF2-40B4-BE49-F238E27FC236}">
                <a16:creationId xmlns:a16="http://schemas.microsoft.com/office/drawing/2014/main" id="{E2CC15D5-E5CD-4830-A009-9D569440AB02}"/>
              </a:ext>
            </a:extLst>
          </p:cNvPr>
          <p:cNvGraphicFramePr>
            <a:graphicFrameLocks noChangeAspect="1"/>
          </p:cNvGraphicFramePr>
          <p:nvPr>
            <p:extLst>
              <p:ext uri="{D42A27DB-BD31-4B8C-83A1-F6EECF244321}">
                <p14:modId xmlns:p14="http://schemas.microsoft.com/office/powerpoint/2010/main" val="3018343301"/>
              </p:ext>
            </p:extLst>
          </p:nvPr>
        </p:nvGraphicFramePr>
        <p:xfrm>
          <a:off x="6567639" y="3392998"/>
          <a:ext cx="5309554" cy="2446683"/>
        </p:xfrm>
        <a:graphic>
          <a:graphicData uri="http://schemas.openxmlformats.org/presentationml/2006/ole">
            <mc:AlternateContent xmlns:mc="http://schemas.openxmlformats.org/markup-compatibility/2006">
              <mc:Choice xmlns:v="urn:schemas-microsoft-com:vml" Requires="v">
                <p:oleObj name="Visio" r:id="rId5" imgW="4006980" imgH="1846899" progId="Visio.Drawing.11">
                  <p:embed/>
                </p:oleObj>
              </mc:Choice>
              <mc:Fallback>
                <p:oleObj name="Visio" r:id="rId5" imgW="4006980" imgH="1846899"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67639" y="3392998"/>
                        <a:ext cx="5309554" cy="2446683"/>
                      </a:xfrm>
                      <a:prstGeom prst="rect">
                        <a:avLst/>
                      </a:prstGeom>
                      <a:noFill/>
                    </p:spPr>
                  </p:pic>
                </p:oleObj>
              </mc:Fallback>
            </mc:AlternateContent>
          </a:graphicData>
        </a:graphic>
      </p:graphicFrame>
      <p:sp>
        <p:nvSpPr>
          <p:cNvPr id="15" name="Подзаголовок 2">
            <a:extLst>
              <a:ext uri="{FF2B5EF4-FFF2-40B4-BE49-F238E27FC236}">
                <a16:creationId xmlns:a16="http://schemas.microsoft.com/office/drawing/2014/main" id="{253BEC4B-3AF2-4EE7-BEFB-91698B38128B}"/>
              </a:ext>
            </a:extLst>
          </p:cNvPr>
          <p:cNvSpPr txBox="1">
            <a:spLocks/>
          </p:cNvSpPr>
          <p:nvPr/>
        </p:nvSpPr>
        <p:spPr>
          <a:xfrm>
            <a:off x="2738159" y="5997954"/>
            <a:ext cx="1131198" cy="3932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2 * 4 + 8</a:t>
            </a:r>
            <a:endParaRPr lang="ru-RU" dirty="0">
              <a:latin typeface="Times New Roman" panose="02020603050405020304" pitchFamily="18" charset="0"/>
              <a:ea typeface="Times New Roman" panose="02020603050405020304" pitchFamily="18" charset="0"/>
            </a:endParaRPr>
          </a:p>
        </p:txBody>
      </p:sp>
      <p:sp>
        <p:nvSpPr>
          <p:cNvPr id="16" name="Подзаголовок 2">
            <a:extLst>
              <a:ext uri="{FF2B5EF4-FFF2-40B4-BE49-F238E27FC236}">
                <a16:creationId xmlns:a16="http://schemas.microsoft.com/office/drawing/2014/main" id="{EC4C7885-B596-4E11-A836-DB0219FA036A}"/>
              </a:ext>
            </a:extLst>
          </p:cNvPr>
          <p:cNvSpPr txBox="1">
            <a:spLocks/>
          </p:cNvSpPr>
          <p:nvPr/>
        </p:nvSpPr>
        <p:spPr>
          <a:xfrm>
            <a:off x="9105499" y="5962401"/>
            <a:ext cx="1395663" cy="3932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2 * (4 + 8)</a:t>
            </a:r>
            <a:endParaRPr lang="ru-RU" sz="28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588514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940. Majority element</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18320"/>
            <a:ext cx="10352200" cy="1739771"/>
          </a:xfrm>
        </p:spPr>
        <p:txBody>
          <a:bodyPr>
            <a:noAutofit/>
          </a:body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Given an array of size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find the majority element. The majority element is the element that appears more than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2] times.</a:t>
            </a:r>
          </a:p>
          <a:p>
            <a:pPr algn="just">
              <a:tabLst>
                <a:tab pos="6398260" algn="l"/>
                <a:tab pos="6979920" algn="l"/>
                <a:tab pos="7561580" algn="l"/>
                <a:tab pos="8143240" algn="l"/>
                <a:tab pos="8724900" algn="l"/>
                <a:tab pos="9306560" algn="l"/>
              </a:tabLst>
            </a:pP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6398260" algn="l"/>
                <a:tab pos="6979920" algn="l"/>
                <a:tab pos="7561580" algn="l"/>
                <a:tab pos="8143240" algn="l"/>
                <a:tab pos="8724900" algn="l"/>
                <a:tab pos="9306560" algn="l"/>
              </a:tabLst>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First line contains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 Second line contains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positive integers.</a:t>
            </a:r>
          </a:p>
          <a:p>
            <a:pPr algn="just">
              <a:lnSpc>
                <a:spcPct val="100000"/>
              </a:lnSpc>
              <a:spcBef>
                <a:spcPts val="0"/>
              </a:spcBef>
              <a:tabLst>
                <a:tab pos="6398260" algn="l"/>
                <a:tab pos="6979920" algn="l"/>
                <a:tab pos="7561580" algn="l"/>
                <a:tab pos="8143240" algn="l"/>
                <a:tab pos="8724900" algn="l"/>
                <a:tab pos="9306560" algn="l"/>
              </a:tabLst>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If the array contains majority element, then print it. Otherwise print -1.</a:t>
            </a:r>
            <a:endParaRPr lang="ru-RU" sz="2000" dirty="0">
              <a:effectLst/>
              <a:latin typeface="Times New Roman" panose="02020603050405020304" pitchFamily="18" charset="0"/>
              <a:ea typeface="Times New Roman" panose="02020603050405020304" pitchFamily="18" charset="0"/>
            </a:endParaRPr>
          </a:p>
          <a:p>
            <a:pPr algn="just">
              <a:tabLst>
                <a:tab pos="6398260" algn="l"/>
                <a:tab pos="6979920" algn="l"/>
                <a:tab pos="7561580" algn="l"/>
                <a:tab pos="8143240" algn="l"/>
                <a:tab pos="8724900" algn="l"/>
                <a:tab pos="9306560" algn="l"/>
              </a:tabLst>
            </a:pPr>
            <a:endParaRPr lang="ru-RU"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C605F506-6986-4A09-B403-10ABB12195B2}"/>
              </a:ext>
            </a:extLst>
          </p:cNvPr>
          <p:cNvSpPr>
            <a:spLocks noChangeArrowheads="1"/>
          </p:cNvSpPr>
          <p:nvPr/>
        </p:nvSpPr>
        <p:spPr bwMode="auto">
          <a:xfrm>
            <a:off x="1053737" y="3551721"/>
            <a:ext cx="15330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Подзаголовок 2">
            <a:extLst>
              <a:ext uri="{FF2B5EF4-FFF2-40B4-BE49-F238E27FC236}">
                <a16:creationId xmlns:a16="http://schemas.microsoft.com/office/drawing/2014/main" id="{A4F42688-84F1-42EC-ABD6-5D31ECAEF560}"/>
              </a:ext>
            </a:extLst>
          </p:cNvPr>
          <p:cNvSpPr txBox="1">
            <a:spLocks/>
          </p:cNvSpPr>
          <p:nvPr/>
        </p:nvSpPr>
        <p:spPr>
          <a:xfrm>
            <a:off x="1053737" y="2758091"/>
            <a:ext cx="5042263" cy="1997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000" b="1" dirty="0">
                <a:latin typeface="Times New Roman" panose="02020603050405020304" pitchFamily="18" charset="0"/>
                <a:ea typeface="Times New Roman" panose="02020603050405020304" pitchFamily="18" charset="0"/>
              </a:rPr>
              <a:t>Sample input 1</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7</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3 3 5 4 2 3 3</a:t>
            </a:r>
          </a:p>
          <a:p>
            <a:pPr algn="just"/>
            <a:r>
              <a:rPr lang="en-US" sz="2000" b="1" dirty="0">
                <a:latin typeface="Times New Roman" panose="02020603050405020304" pitchFamily="18" charset="0"/>
                <a:ea typeface="Times New Roman" panose="02020603050405020304" pitchFamily="18" charset="0"/>
              </a:rPr>
              <a:t>Sample input 2</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2 3 2 3</a:t>
            </a:r>
            <a:endParaRPr lang="en-US" dirty="0">
              <a:effectLst/>
              <a:latin typeface="Courier New" panose="02070309020205020404" pitchFamily="49" charset="0"/>
              <a:ea typeface="Times New Roman" panose="02020603050405020304" pitchFamily="18" charset="0"/>
            </a:endParaRPr>
          </a:p>
        </p:txBody>
      </p:sp>
      <p:sp>
        <p:nvSpPr>
          <p:cNvPr id="18" name="Подзаголовок 2">
            <a:extLst>
              <a:ext uri="{FF2B5EF4-FFF2-40B4-BE49-F238E27FC236}">
                <a16:creationId xmlns:a16="http://schemas.microsoft.com/office/drawing/2014/main" id="{9C5E1A49-6A43-4058-809E-D76BC0A88DA2}"/>
              </a:ext>
            </a:extLst>
          </p:cNvPr>
          <p:cNvSpPr txBox="1">
            <a:spLocks/>
          </p:cNvSpPr>
          <p:nvPr/>
        </p:nvSpPr>
        <p:spPr>
          <a:xfrm>
            <a:off x="6096000" y="2755348"/>
            <a:ext cx="5042263" cy="15933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latin typeface="Times New Roman" panose="02020603050405020304" pitchFamily="18" charset="0"/>
                <a:ea typeface="Times New Roman" panose="02020603050405020304" pitchFamily="18" charset="0"/>
              </a:rPr>
              <a:t>Sample output 1</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3</a:t>
            </a:r>
          </a:p>
          <a:p>
            <a:pPr algn="just"/>
            <a:r>
              <a:rPr lang="en-US" sz="2000" b="1" dirty="0">
                <a:latin typeface="Times New Roman" panose="02020603050405020304" pitchFamily="18" charset="0"/>
                <a:ea typeface="Times New Roman" panose="02020603050405020304" pitchFamily="18" charset="0"/>
              </a:rPr>
              <a:t>Sample output 2</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urier New" panose="02070309020205020404" pitchFamily="49" charset="0"/>
                <a:ea typeface="Times New Roman" panose="02020603050405020304" pitchFamily="18" charset="0"/>
                <a:cs typeface="Courier New" panose="02070309020205020404" pitchFamily="49" charset="0"/>
              </a:rPr>
              <a:t>-1</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19" name="Подзаголовок 2">
            <a:extLst>
              <a:ext uri="{FF2B5EF4-FFF2-40B4-BE49-F238E27FC236}">
                <a16:creationId xmlns:a16="http://schemas.microsoft.com/office/drawing/2014/main" id="{79863BFC-1D4E-45A0-94C9-7D9CE91D6793}"/>
              </a:ext>
            </a:extLst>
          </p:cNvPr>
          <p:cNvSpPr txBox="1">
            <a:spLocks/>
          </p:cNvSpPr>
          <p:nvPr/>
        </p:nvSpPr>
        <p:spPr>
          <a:xfrm>
            <a:off x="1648210" y="4832788"/>
            <a:ext cx="8333188" cy="12529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tabLst>
                <a:tab pos="6398260" algn="l"/>
                <a:tab pos="6979920" algn="l"/>
                <a:tab pos="7561580" algn="l"/>
                <a:tab pos="8143240" algn="l"/>
                <a:tab pos="8724900" algn="l"/>
                <a:tab pos="9306560" algn="l"/>
              </a:tabLst>
            </a:pPr>
            <a:r>
              <a:rPr lang="en-US" sz="2000" dirty="0">
                <a:solidFill>
                  <a:srgbClr val="FF0000"/>
                </a:solidFill>
                <a:latin typeface="Times New Roman" panose="02020603050405020304" pitchFamily="18" charset="0"/>
                <a:ea typeface="Times New Roman" panose="02020603050405020304" pitchFamily="18" charset="0"/>
              </a:rPr>
              <a:t>Consider the sequence of numbers:</a:t>
            </a:r>
          </a:p>
          <a:p>
            <a:pPr>
              <a:tabLst>
                <a:tab pos="6398260" algn="l"/>
                <a:tab pos="6979920" algn="l"/>
                <a:tab pos="7561580" algn="l"/>
                <a:tab pos="8143240" algn="l"/>
                <a:tab pos="8724900" algn="l"/>
                <a:tab pos="9306560" algn="l"/>
              </a:tabLst>
            </a:pPr>
            <a:r>
              <a:rPr lang="en-US" sz="2000" dirty="0">
                <a:solidFill>
                  <a:srgbClr val="FF0000"/>
                </a:solidFill>
                <a:latin typeface="Times New Roman" panose="02020603050405020304" pitchFamily="18" charset="0"/>
                <a:ea typeface="Times New Roman" panose="02020603050405020304" pitchFamily="18" charset="0"/>
              </a:rPr>
              <a:t>4, 5, 4, 6, 7, 5, 1, 5, 7</a:t>
            </a:r>
          </a:p>
          <a:p>
            <a:pPr algn="just">
              <a:tabLst>
                <a:tab pos="6398260" algn="l"/>
                <a:tab pos="6979920" algn="l"/>
                <a:tab pos="7561580" algn="l"/>
                <a:tab pos="8143240" algn="l"/>
                <a:tab pos="8724900" algn="l"/>
                <a:tab pos="9306560" algn="l"/>
              </a:tabLst>
            </a:pPr>
            <a:r>
              <a:rPr lang="en-US" sz="2000" dirty="0">
                <a:solidFill>
                  <a:srgbClr val="FF0000"/>
                </a:solidFill>
                <a:latin typeface="Times New Roman" panose="02020603050405020304" pitchFamily="18" charset="0"/>
                <a:ea typeface="Times New Roman" panose="02020603050405020304" pitchFamily="18" charset="0"/>
              </a:rPr>
              <a:t>Add the minimum number of integers so that it will have a majority element</a:t>
            </a:r>
            <a:endParaRPr lang="ru-RU" dirty="0">
              <a:solidFill>
                <a:srgbClr val="FF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08025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940. Majority element</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18320"/>
            <a:ext cx="10352200" cy="1739771"/>
          </a:xfrm>
        </p:spPr>
        <p:txBody>
          <a:bodyPr>
            <a:noAutofit/>
          </a:body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Given an array of size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find the majority element. The majority element is the element that appears more than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2] times.</a:t>
            </a:r>
          </a:p>
          <a:p>
            <a:pPr algn="just">
              <a:tabLst>
                <a:tab pos="6398260" algn="l"/>
                <a:tab pos="6979920" algn="l"/>
                <a:tab pos="7561580" algn="l"/>
                <a:tab pos="8143240" algn="l"/>
                <a:tab pos="8724900" algn="l"/>
                <a:tab pos="9306560" algn="l"/>
              </a:tabLst>
            </a:pP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6398260" algn="l"/>
                <a:tab pos="6979920" algn="l"/>
                <a:tab pos="7561580" algn="l"/>
                <a:tab pos="8143240" algn="l"/>
                <a:tab pos="8724900" algn="l"/>
                <a:tab pos="9306560" algn="l"/>
              </a:tabLst>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First line contains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100). Second line contains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positive integers.</a:t>
            </a:r>
          </a:p>
          <a:p>
            <a:pPr algn="just">
              <a:lnSpc>
                <a:spcPct val="100000"/>
              </a:lnSpc>
              <a:spcBef>
                <a:spcPts val="0"/>
              </a:spcBef>
              <a:tabLst>
                <a:tab pos="6398260" algn="l"/>
                <a:tab pos="6979920" algn="l"/>
                <a:tab pos="7561580" algn="l"/>
                <a:tab pos="8143240" algn="l"/>
                <a:tab pos="8724900" algn="l"/>
                <a:tab pos="9306560" algn="l"/>
              </a:tabLst>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If the array contains majority element, then print it. Otherwise print -1.</a:t>
            </a:r>
            <a:endParaRPr lang="ru-RU" sz="2000" dirty="0">
              <a:effectLst/>
              <a:latin typeface="Times New Roman" panose="02020603050405020304" pitchFamily="18" charset="0"/>
              <a:ea typeface="Times New Roman" panose="02020603050405020304" pitchFamily="18" charset="0"/>
            </a:endParaRPr>
          </a:p>
          <a:p>
            <a:pPr algn="just">
              <a:tabLst>
                <a:tab pos="6398260" algn="l"/>
                <a:tab pos="6979920" algn="l"/>
                <a:tab pos="7561580" algn="l"/>
                <a:tab pos="8143240" algn="l"/>
                <a:tab pos="8724900" algn="l"/>
                <a:tab pos="9306560" algn="l"/>
              </a:tabLst>
            </a:pPr>
            <a:endParaRPr lang="ru-RU"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C605F506-6986-4A09-B403-10ABB12195B2}"/>
              </a:ext>
            </a:extLst>
          </p:cNvPr>
          <p:cNvSpPr>
            <a:spLocks noChangeArrowheads="1"/>
          </p:cNvSpPr>
          <p:nvPr/>
        </p:nvSpPr>
        <p:spPr bwMode="auto">
          <a:xfrm>
            <a:off x="1053737" y="3551721"/>
            <a:ext cx="15330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7" name="Подзаголовок 2">
            <a:extLst>
              <a:ext uri="{FF2B5EF4-FFF2-40B4-BE49-F238E27FC236}">
                <a16:creationId xmlns:a16="http://schemas.microsoft.com/office/drawing/2014/main" id="{A4F42688-84F1-42EC-ABD6-5D31ECAEF560}"/>
              </a:ext>
            </a:extLst>
          </p:cNvPr>
          <p:cNvSpPr txBox="1">
            <a:spLocks/>
          </p:cNvSpPr>
          <p:nvPr/>
        </p:nvSpPr>
        <p:spPr>
          <a:xfrm>
            <a:off x="1053737" y="2758091"/>
            <a:ext cx="5042263" cy="19972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pPr>
            <a:r>
              <a:rPr lang="en-US" sz="2000" b="1" dirty="0">
                <a:latin typeface="Times New Roman" panose="02020603050405020304" pitchFamily="18" charset="0"/>
                <a:ea typeface="Times New Roman" panose="02020603050405020304" pitchFamily="18" charset="0"/>
              </a:rPr>
              <a:t>Sample input 1</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7</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3 3 5 4 2 3 3</a:t>
            </a:r>
          </a:p>
          <a:p>
            <a:pPr algn="just"/>
            <a:r>
              <a:rPr lang="en-US" sz="2000" b="1" dirty="0">
                <a:latin typeface="Times New Roman" panose="02020603050405020304" pitchFamily="18" charset="0"/>
                <a:ea typeface="Times New Roman" panose="02020603050405020304" pitchFamily="18" charset="0"/>
              </a:rPr>
              <a:t>Sample input 2</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2 3 2 3</a:t>
            </a:r>
            <a:endParaRPr lang="en-US" dirty="0">
              <a:effectLst/>
              <a:latin typeface="Courier New" panose="02070309020205020404" pitchFamily="49" charset="0"/>
              <a:ea typeface="Times New Roman" panose="02020603050405020304" pitchFamily="18" charset="0"/>
            </a:endParaRPr>
          </a:p>
        </p:txBody>
      </p:sp>
      <p:sp>
        <p:nvSpPr>
          <p:cNvPr id="18" name="Подзаголовок 2">
            <a:extLst>
              <a:ext uri="{FF2B5EF4-FFF2-40B4-BE49-F238E27FC236}">
                <a16:creationId xmlns:a16="http://schemas.microsoft.com/office/drawing/2014/main" id="{9C5E1A49-6A43-4058-809E-D76BC0A88DA2}"/>
              </a:ext>
            </a:extLst>
          </p:cNvPr>
          <p:cNvSpPr txBox="1">
            <a:spLocks/>
          </p:cNvSpPr>
          <p:nvPr/>
        </p:nvSpPr>
        <p:spPr>
          <a:xfrm>
            <a:off x="6096000" y="2755348"/>
            <a:ext cx="5042263" cy="159331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latin typeface="Times New Roman" panose="02020603050405020304" pitchFamily="18" charset="0"/>
                <a:ea typeface="Times New Roman" panose="02020603050405020304" pitchFamily="18" charset="0"/>
              </a:rPr>
              <a:t>Sample output 1</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3</a:t>
            </a:r>
          </a:p>
          <a:p>
            <a:pPr algn="just"/>
            <a:r>
              <a:rPr lang="en-US" sz="2000" b="1" dirty="0">
                <a:latin typeface="Times New Roman" panose="02020603050405020304" pitchFamily="18" charset="0"/>
                <a:ea typeface="Times New Roman" panose="02020603050405020304" pitchFamily="18" charset="0"/>
              </a:rPr>
              <a:t>Sample output 2</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latin typeface="Courier New" panose="02070309020205020404" pitchFamily="49" charset="0"/>
                <a:ea typeface="Times New Roman" panose="02020603050405020304" pitchFamily="18" charset="0"/>
                <a:cs typeface="Courier New" panose="02070309020205020404" pitchFamily="49" charset="0"/>
              </a:rPr>
              <a:t>-1</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p:txBody>
      </p:sp>
      <p:sp>
        <p:nvSpPr>
          <p:cNvPr id="19" name="Подзаголовок 2">
            <a:extLst>
              <a:ext uri="{FF2B5EF4-FFF2-40B4-BE49-F238E27FC236}">
                <a16:creationId xmlns:a16="http://schemas.microsoft.com/office/drawing/2014/main" id="{79863BFC-1D4E-45A0-94C9-7D9CE91D6793}"/>
              </a:ext>
            </a:extLst>
          </p:cNvPr>
          <p:cNvSpPr txBox="1">
            <a:spLocks/>
          </p:cNvSpPr>
          <p:nvPr/>
        </p:nvSpPr>
        <p:spPr>
          <a:xfrm>
            <a:off x="1648210" y="4832788"/>
            <a:ext cx="8333188" cy="125290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tabLst>
                <a:tab pos="6398260" algn="l"/>
                <a:tab pos="6979920" algn="l"/>
                <a:tab pos="7561580" algn="l"/>
                <a:tab pos="8143240" algn="l"/>
                <a:tab pos="8724900" algn="l"/>
                <a:tab pos="9306560" algn="l"/>
              </a:tabLst>
            </a:pPr>
            <a:r>
              <a:rPr lang="en-US" sz="2000" dirty="0">
                <a:solidFill>
                  <a:srgbClr val="FF0000"/>
                </a:solidFill>
                <a:latin typeface="Times New Roman" panose="02020603050405020304" pitchFamily="18" charset="0"/>
                <a:ea typeface="Times New Roman" panose="02020603050405020304" pitchFamily="18" charset="0"/>
              </a:rPr>
              <a:t>Consider the sequence of numbers:</a:t>
            </a:r>
          </a:p>
          <a:p>
            <a:pPr>
              <a:tabLst>
                <a:tab pos="6398260" algn="l"/>
                <a:tab pos="6979920" algn="l"/>
                <a:tab pos="7561580" algn="l"/>
                <a:tab pos="8143240" algn="l"/>
                <a:tab pos="8724900" algn="l"/>
                <a:tab pos="9306560" algn="l"/>
              </a:tabLst>
            </a:pPr>
            <a:r>
              <a:rPr lang="en-US" sz="2000" dirty="0">
                <a:solidFill>
                  <a:srgbClr val="FF0000"/>
                </a:solidFill>
                <a:latin typeface="Times New Roman" panose="02020603050405020304" pitchFamily="18" charset="0"/>
                <a:ea typeface="Times New Roman" panose="02020603050405020304" pitchFamily="18" charset="0"/>
              </a:rPr>
              <a:t>4, 5, 4, 6, 7, 5, 1, 5, 7,</a:t>
            </a:r>
            <a:r>
              <a:rPr lang="en-US" sz="2000" dirty="0">
                <a:solidFill>
                  <a:srgbClr val="7030A0"/>
                </a:solidFill>
                <a:latin typeface="Times New Roman" panose="02020603050405020304" pitchFamily="18" charset="0"/>
                <a:ea typeface="Times New Roman" panose="02020603050405020304" pitchFamily="18" charset="0"/>
              </a:rPr>
              <a:t> 5, 5, 5, 5</a:t>
            </a:r>
          </a:p>
          <a:p>
            <a:pPr algn="just">
              <a:tabLst>
                <a:tab pos="6398260" algn="l"/>
                <a:tab pos="6979920" algn="l"/>
                <a:tab pos="7561580" algn="l"/>
                <a:tab pos="8143240" algn="l"/>
                <a:tab pos="8724900" algn="l"/>
                <a:tab pos="9306560" algn="l"/>
              </a:tabLst>
            </a:pPr>
            <a:r>
              <a:rPr lang="en-US" sz="2000" dirty="0">
                <a:solidFill>
                  <a:srgbClr val="FF0000"/>
                </a:solidFill>
                <a:latin typeface="Times New Roman" panose="02020603050405020304" pitchFamily="18" charset="0"/>
                <a:ea typeface="Times New Roman" panose="02020603050405020304" pitchFamily="18" charset="0"/>
              </a:rPr>
              <a:t>Add the minimum number of integers so that it will have a majority element</a:t>
            </a:r>
            <a:endParaRPr lang="ru-RU" dirty="0">
              <a:solidFill>
                <a:srgbClr val="FF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79468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940. Majority element</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18320"/>
            <a:ext cx="10352200" cy="3033916"/>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Let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be the majority element. Let’s start to process the input data. Each number equals to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we shall </a:t>
            </a:r>
            <a:r>
              <a:rPr lang="en-US" sz="2000" b="1" i="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into the stack. If any other number arrives, we shall </a:t>
            </a:r>
            <a:r>
              <a:rPr lang="en-US" sz="2000" b="1" i="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one number out of stack. At the end of data processing the top of the stack will contain the majority element.</a:t>
            </a:r>
            <a:endParaRPr lang="ru-RU" sz="2000" dirty="0">
              <a:effectLst/>
              <a:latin typeface="Times New Roman" panose="02020603050405020304" pitchFamily="18" charset="0"/>
              <a:ea typeface="Times New Roman" panose="02020603050405020304" pitchFamily="18" charset="0"/>
            </a:endParaRPr>
          </a:p>
          <a:p>
            <a:pPr algn="just"/>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Initially stack is empty. When processing the next element </a:t>
            </a:r>
            <a:r>
              <a:rPr lang="en-US" sz="2000" i="1" dirty="0">
                <a:effectLst/>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stack is empty, then </a:t>
            </a:r>
            <a:r>
              <a:rPr lang="en-US" sz="2000" b="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the top of the stack contains number </a:t>
            </a:r>
            <a:r>
              <a:rPr lang="en-US" sz="2000" i="1" dirty="0">
                <a:effectLst/>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 then </a:t>
            </a:r>
            <a:r>
              <a:rPr lang="en-US" sz="2000" b="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the top of the stack contains number other than </a:t>
            </a:r>
            <a:r>
              <a:rPr lang="en-US" sz="2000" i="1" dirty="0">
                <a:effectLst/>
                <a:latin typeface="Times New Roman" panose="02020603050405020304" pitchFamily="18" charset="0"/>
                <a:ea typeface="Times New Roman" panose="02020603050405020304" pitchFamily="18" charset="0"/>
              </a:rPr>
              <a:t>a</a:t>
            </a:r>
            <a:r>
              <a:rPr lang="en-US" sz="2000" dirty="0">
                <a:effectLst/>
                <a:latin typeface="Times New Roman" panose="02020603050405020304" pitchFamily="18" charset="0"/>
                <a:ea typeface="Times New Roman" panose="02020603050405020304" pitchFamily="18" charset="0"/>
              </a:rPr>
              <a:t>, then </a:t>
            </a:r>
            <a:r>
              <a:rPr lang="en-US" sz="2000" b="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C605F506-6986-4A09-B403-10ABB12195B2}"/>
              </a:ext>
            </a:extLst>
          </p:cNvPr>
          <p:cNvSpPr>
            <a:spLocks noChangeArrowheads="1"/>
          </p:cNvSpPr>
          <p:nvPr/>
        </p:nvSpPr>
        <p:spPr bwMode="auto">
          <a:xfrm>
            <a:off x="1053737" y="3551721"/>
            <a:ext cx="15330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pic>
        <p:nvPicPr>
          <p:cNvPr id="6" name="Рисунок 5">
            <a:extLst>
              <a:ext uri="{FF2B5EF4-FFF2-40B4-BE49-F238E27FC236}">
                <a16:creationId xmlns:a16="http://schemas.microsoft.com/office/drawing/2014/main" id="{69897D05-5890-4439-BB33-E8DDCA011FBC}"/>
              </a:ext>
            </a:extLst>
          </p:cNvPr>
          <p:cNvPicPr>
            <a:picLocks noChangeAspect="1"/>
          </p:cNvPicPr>
          <p:nvPr/>
        </p:nvPicPr>
        <p:blipFill>
          <a:blip r:embed="rId3"/>
          <a:stretch>
            <a:fillRect/>
          </a:stretch>
        </p:blipFill>
        <p:spPr>
          <a:xfrm>
            <a:off x="2131394" y="4129692"/>
            <a:ext cx="5029200" cy="2356678"/>
          </a:xfrm>
          <a:prstGeom prst="rect">
            <a:avLst/>
          </a:prstGeom>
        </p:spPr>
      </p:pic>
      <p:sp>
        <p:nvSpPr>
          <p:cNvPr id="14" name="Подзаголовок 2">
            <a:extLst>
              <a:ext uri="{FF2B5EF4-FFF2-40B4-BE49-F238E27FC236}">
                <a16:creationId xmlns:a16="http://schemas.microsoft.com/office/drawing/2014/main" id="{6D9DB4CB-E929-4162-AF66-818EA652CFA6}"/>
              </a:ext>
            </a:extLst>
          </p:cNvPr>
          <p:cNvSpPr txBox="1">
            <a:spLocks/>
          </p:cNvSpPr>
          <p:nvPr/>
        </p:nvSpPr>
        <p:spPr>
          <a:xfrm>
            <a:off x="8994859" y="2993457"/>
            <a:ext cx="3197141" cy="10684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latin typeface="Times New Roman" panose="02020603050405020304" pitchFamily="18" charset="0"/>
                <a:ea typeface="Times New Roman" panose="02020603050405020304" pitchFamily="18" charset="0"/>
              </a:rPr>
              <a:t>Majority element </a:t>
            </a:r>
          </a:p>
          <a:p>
            <a:pPr algn="just">
              <a:lnSpc>
                <a:spcPct val="100000"/>
              </a:lnSpc>
              <a:spcBef>
                <a:spcPts val="0"/>
              </a:spcBef>
            </a:pPr>
            <a:r>
              <a:rPr lang="en-US" sz="2000" dirty="0">
                <a:latin typeface="Times New Roman" panose="02020603050405020304" pitchFamily="18" charset="0"/>
                <a:ea typeface="Times New Roman" panose="02020603050405020304" pitchFamily="18" charset="0"/>
              </a:rPr>
              <a:t>is on the top of the stack</a:t>
            </a:r>
          </a:p>
          <a:p>
            <a:pPr algn="just">
              <a:lnSpc>
                <a:spcPct val="100000"/>
              </a:lnSpc>
              <a:spcBef>
                <a:spcPts val="0"/>
              </a:spcBef>
            </a:pPr>
            <a:r>
              <a:rPr lang="en-US" sz="2000" b="1" dirty="0">
                <a:solidFill>
                  <a:srgbClr val="FF0000"/>
                </a:solidFill>
                <a:latin typeface="Times New Roman" panose="02020603050405020304" pitchFamily="18" charset="0"/>
                <a:ea typeface="Times New Roman" panose="02020603050405020304" pitchFamily="18" charset="0"/>
              </a:rPr>
              <a:t>But what to do in this case?</a:t>
            </a:r>
            <a:endParaRPr lang="ru-RU" sz="2000" b="1" dirty="0">
              <a:solidFill>
                <a:srgbClr val="FF0000"/>
              </a:solidFill>
              <a:latin typeface="Times New Roman" panose="02020603050405020304" pitchFamily="18" charset="0"/>
              <a:ea typeface="Times New Roman" panose="02020603050405020304" pitchFamily="18" charset="0"/>
            </a:endParaRPr>
          </a:p>
        </p:txBody>
      </p:sp>
      <p:pic>
        <p:nvPicPr>
          <p:cNvPr id="9" name="Рисунок 8">
            <a:extLst>
              <a:ext uri="{FF2B5EF4-FFF2-40B4-BE49-F238E27FC236}">
                <a16:creationId xmlns:a16="http://schemas.microsoft.com/office/drawing/2014/main" id="{417AF320-26EC-48B7-BB47-70525BED0339}"/>
              </a:ext>
            </a:extLst>
          </p:cNvPr>
          <p:cNvPicPr>
            <a:picLocks noChangeAspect="1"/>
          </p:cNvPicPr>
          <p:nvPr/>
        </p:nvPicPr>
        <p:blipFill>
          <a:blip r:embed="rId4"/>
          <a:stretch>
            <a:fillRect/>
          </a:stretch>
        </p:blipFill>
        <p:spPr>
          <a:xfrm>
            <a:off x="9006540" y="4155845"/>
            <a:ext cx="2399397" cy="2304371"/>
          </a:xfrm>
          <a:prstGeom prst="rect">
            <a:avLst/>
          </a:prstGeom>
        </p:spPr>
      </p:pic>
    </p:spTree>
    <p:extLst>
      <p:ext uri="{BB962C8B-B14F-4D97-AF65-F5344CB8AC3E}">
        <p14:creationId xmlns:p14="http://schemas.microsoft.com/office/powerpoint/2010/main" val="3053589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940. Majority element</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C605F506-6986-4A09-B403-10ABB12195B2}"/>
              </a:ext>
            </a:extLst>
          </p:cNvPr>
          <p:cNvSpPr>
            <a:spLocks noChangeArrowheads="1"/>
          </p:cNvSpPr>
          <p:nvPr/>
        </p:nvSpPr>
        <p:spPr bwMode="auto">
          <a:xfrm>
            <a:off x="1053737" y="3551721"/>
            <a:ext cx="15330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0" name="Подзаголовок 2">
            <a:extLst>
              <a:ext uri="{FF2B5EF4-FFF2-40B4-BE49-F238E27FC236}">
                <a16:creationId xmlns:a16="http://schemas.microsoft.com/office/drawing/2014/main" id="{DCEC6505-95B8-420C-B923-3FE0817B1920}"/>
              </a:ext>
            </a:extLst>
          </p:cNvPr>
          <p:cNvSpPr txBox="1">
            <a:spLocks/>
          </p:cNvSpPr>
          <p:nvPr/>
        </p:nvSpPr>
        <p:spPr>
          <a:xfrm>
            <a:off x="1053737" y="5322771"/>
            <a:ext cx="10352200" cy="11774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If at the end of processing all the numbers, the top of the stack contains some number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(if stack is empty, then there is no </a:t>
            </a:r>
            <a:r>
              <a:rPr lang="ru-RU" sz="2000" dirty="0">
                <a:effectLst/>
                <a:latin typeface="Times New Roman" panose="02020603050405020304" pitchFamily="18" charset="0"/>
                <a:ea typeface="Times New Roman" panose="02020603050405020304" pitchFamily="18" charset="0"/>
              </a:rPr>
              <a:t>majori</a:t>
            </a:r>
            <a:r>
              <a:rPr lang="en-US" sz="2000" dirty="0">
                <a:effectLst/>
                <a:latin typeface="Times New Roman" panose="02020603050405020304" pitchFamily="18" charset="0"/>
                <a:ea typeface="Times New Roman" panose="02020603050405020304" pitchFamily="18" charset="0"/>
              </a:rPr>
              <a:t>ty</a:t>
            </a:r>
            <a:r>
              <a:rPr lang="ru-RU" sz="2000" dirty="0">
                <a:effectLst/>
                <a:latin typeface="Times New Roman" panose="02020603050405020304" pitchFamily="18" charset="0"/>
                <a:ea typeface="Times New Roman" panose="02020603050405020304" pitchFamily="18" charset="0"/>
              </a:rPr>
              <a:t> element</a:t>
            </a:r>
            <a:r>
              <a:rPr lang="en-US" sz="2000" dirty="0">
                <a:effectLst/>
                <a:latin typeface="Times New Roman" panose="02020603050405020304" pitchFamily="18" charset="0"/>
                <a:ea typeface="Times New Roman" panose="02020603050405020304" pitchFamily="18" charset="0"/>
              </a:rPr>
              <a:t>), then we must check whether it is a majority element. To do this, it is necessary to calculate how many times the number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occurs in the original array. If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occurs more than [n/2] times, then the answer is positive.</a:t>
            </a:r>
            <a:endParaRPr lang="ru-RU" sz="2000" dirty="0">
              <a:effectLst/>
              <a:latin typeface="Times New Roman" panose="02020603050405020304" pitchFamily="18" charset="0"/>
              <a:ea typeface="Times New Roman" panose="02020603050405020304" pitchFamily="18" charset="0"/>
            </a:endParaRPr>
          </a:p>
          <a:p>
            <a:pPr algn="just"/>
            <a:endParaRPr lang="en-US" sz="2000" dirty="0">
              <a:effectLst/>
              <a:latin typeface="Times New Roman" panose="02020603050405020304" pitchFamily="18" charset="0"/>
              <a:ea typeface="Times New Roman" panose="02020603050405020304" pitchFamily="18" charset="0"/>
            </a:endParaRPr>
          </a:p>
          <a:p>
            <a:pPr algn="just"/>
            <a:endParaRPr lang="ru-RU" dirty="0">
              <a:latin typeface="Times New Roman" panose="02020603050405020304" pitchFamily="18" charset="0"/>
              <a:ea typeface="Times New Roman" panose="02020603050405020304" pitchFamily="18" charset="0"/>
            </a:endParaRPr>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919900" y="975305"/>
            <a:ext cx="10352200" cy="132106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At any time stack contains only one element (possibly multiple times), so let’s simulate the stack with two variables:</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i="1" dirty="0">
                <a:effectLst/>
                <a:latin typeface="Times New Roman" panose="02020603050405020304" pitchFamily="18" charset="0"/>
                <a:ea typeface="Times New Roman" panose="02020603050405020304" pitchFamily="18" charset="0"/>
              </a:rPr>
              <a:t>maj</a:t>
            </a:r>
            <a:r>
              <a:rPr lang="en-US" sz="2000" dirty="0">
                <a:effectLst/>
                <a:latin typeface="Times New Roman" panose="02020603050405020304" pitchFamily="18" charset="0"/>
                <a:ea typeface="Times New Roman" panose="02020603050405020304" pitchFamily="18" charset="0"/>
              </a:rPr>
              <a:t> – number in the stack; </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i="1" dirty="0">
                <a:effectLst/>
                <a:latin typeface="Times New Roman" panose="02020603050405020304" pitchFamily="18" charset="0"/>
                <a:ea typeface="Times New Roman" panose="02020603050405020304" pitchFamily="18" charset="0"/>
              </a:rPr>
              <a:t>cnt</a:t>
            </a:r>
            <a:r>
              <a:rPr lang="en-US" sz="2000" dirty="0">
                <a:effectLst/>
                <a:latin typeface="Times New Roman" panose="02020603050405020304" pitchFamily="18" charset="0"/>
                <a:ea typeface="Times New Roman" panose="02020603050405020304" pitchFamily="18" charset="0"/>
              </a:rPr>
              <a:t> – number of times the number </a:t>
            </a:r>
            <a:r>
              <a:rPr lang="en-US" sz="2000" i="1" dirty="0">
                <a:effectLst/>
                <a:latin typeface="Times New Roman" panose="02020603050405020304" pitchFamily="18" charset="0"/>
                <a:ea typeface="Times New Roman" panose="02020603050405020304" pitchFamily="18" charset="0"/>
              </a:rPr>
              <a:t>maj</a:t>
            </a:r>
            <a:r>
              <a:rPr lang="en-US" sz="2000" dirty="0">
                <a:effectLst/>
                <a:latin typeface="Times New Roman" panose="02020603050405020304" pitchFamily="18" charset="0"/>
                <a:ea typeface="Times New Roman" panose="02020603050405020304" pitchFamily="18" charset="0"/>
              </a:rPr>
              <a:t> appears in the stack; </a:t>
            </a:r>
            <a:endParaRPr lang="ru-RU" sz="2000" dirty="0">
              <a:effectLst/>
              <a:latin typeface="Times New Roman" panose="02020603050405020304" pitchFamily="18" charset="0"/>
              <a:ea typeface="Times New Roman" panose="02020603050405020304" pitchFamily="18" charset="0"/>
            </a:endParaRPr>
          </a:p>
        </p:txBody>
      </p:sp>
      <p:pic>
        <p:nvPicPr>
          <p:cNvPr id="11" name="Рисунок 10">
            <a:extLst>
              <a:ext uri="{FF2B5EF4-FFF2-40B4-BE49-F238E27FC236}">
                <a16:creationId xmlns:a16="http://schemas.microsoft.com/office/drawing/2014/main" id="{5E2EFF47-6899-4817-842E-8A6C16E8E555}"/>
              </a:ext>
            </a:extLst>
          </p:cNvPr>
          <p:cNvPicPr>
            <a:picLocks noChangeAspect="1"/>
          </p:cNvPicPr>
          <p:nvPr/>
        </p:nvPicPr>
        <p:blipFill>
          <a:blip r:embed="rId3"/>
          <a:stretch>
            <a:fillRect/>
          </a:stretch>
        </p:blipFill>
        <p:spPr>
          <a:xfrm>
            <a:off x="2904221" y="2296374"/>
            <a:ext cx="5537135" cy="2973201"/>
          </a:xfrm>
          <a:prstGeom prst="rect">
            <a:avLst/>
          </a:prstGeom>
        </p:spPr>
      </p:pic>
    </p:spTree>
    <p:extLst>
      <p:ext uri="{BB962C8B-B14F-4D97-AF65-F5344CB8AC3E}">
        <p14:creationId xmlns:p14="http://schemas.microsoft.com/office/powerpoint/2010/main" val="3294977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10762</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Soldiers row</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C605F506-6986-4A09-B403-10ABB12195B2}"/>
              </a:ext>
            </a:extLst>
          </p:cNvPr>
          <p:cNvSpPr>
            <a:spLocks noChangeArrowheads="1"/>
          </p:cNvSpPr>
          <p:nvPr/>
        </p:nvSpPr>
        <p:spPr bwMode="auto">
          <a:xfrm>
            <a:off x="1053737" y="3551721"/>
            <a:ext cx="15330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919900" y="975304"/>
            <a:ext cx="10352200" cy="21480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There is a row of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soldiers, identified by indices between 0 and </a:t>
            </a:r>
            <a:r>
              <a:rPr lang="en-US" sz="2000" i="1" dirty="0">
                <a:effectLst/>
                <a:latin typeface="Times New Roman" panose="02020603050405020304" pitchFamily="18" charset="0"/>
                <a:ea typeface="Times New Roman" panose="02020603050405020304" pitchFamily="18" charset="0"/>
              </a:rPr>
              <a:t>n </a:t>
            </a:r>
            <a:r>
              <a:rPr lang="en-US" sz="2000" dirty="0">
                <a:effectLst/>
                <a:latin typeface="Times New Roman" panose="02020603050405020304" pitchFamily="18" charset="0"/>
                <a:ea typeface="Times New Roman" panose="02020603050405020304" pitchFamily="18" charset="0"/>
              </a:rPr>
              <a:t>− 1. </a:t>
            </a:r>
          </a:p>
          <a:p>
            <a:pPr algn="just"/>
            <a:r>
              <a:rPr lang="en-US" sz="2000" dirty="0">
                <a:effectLst/>
                <a:latin typeface="Times New Roman" panose="02020603050405020304" pitchFamily="18" charset="0"/>
                <a:ea typeface="Times New Roman" panose="02020603050405020304" pitchFamily="18" charset="0"/>
              </a:rPr>
              <a:t>Soldier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can see only the soldiers with indices between 0 and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a:t>
            </a:r>
          </a:p>
          <a:p>
            <a:pPr algn="just"/>
            <a:r>
              <a:rPr lang="en-US" sz="2000" dirty="0">
                <a:effectLst/>
                <a:latin typeface="Times New Roman" panose="02020603050405020304" pitchFamily="18" charset="0"/>
                <a:ea typeface="Times New Roman" panose="02020603050405020304" pitchFamily="18" charset="0"/>
              </a:rPr>
              <a:t>Soldier has </a:t>
            </a:r>
            <a:r>
              <a:rPr lang="en-US" sz="2000" b="1" dirty="0">
                <a:effectLst/>
                <a:latin typeface="Times New Roman" panose="02020603050405020304" pitchFamily="18" charset="0"/>
                <a:ea typeface="Times New Roman" panose="02020603050405020304" pitchFamily="18" charset="0"/>
              </a:rPr>
              <a:t>clear visibility</a:t>
            </a:r>
            <a:r>
              <a:rPr lang="en-US" sz="2000" dirty="0">
                <a:effectLst/>
                <a:latin typeface="Times New Roman" panose="02020603050405020304" pitchFamily="18" charset="0"/>
                <a:ea typeface="Times New Roman" panose="02020603050405020304" pitchFamily="18" charset="0"/>
              </a:rPr>
              <a:t> if he is at least as tall as all of those in front of him. If he doesn't have clear visibility, it means that at least one of the others in front of him is taller.</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For each soldier find out if he has clear visibility, and if not, find the closest previous soldier that is taller than him.</a:t>
            </a:r>
            <a:endParaRPr lang="ru-RU" sz="2000" dirty="0">
              <a:effectLst/>
              <a:latin typeface="Times New Roman" panose="02020603050405020304" pitchFamily="18" charset="0"/>
              <a:ea typeface="Times New Roman" panose="02020603050405020304" pitchFamily="18" charset="0"/>
            </a:endParaRPr>
          </a:p>
        </p:txBody>
      </p:sp>
      <p:pic>
        <p:nvPicPr>
          <p:cNvPr id="5" name="Рисунок 4">
            <a:extLst>
              <a:ext uri="{FF2B5EF4-FFF2-40B4-BE49-F238E27FC236}">
                <a16:creationId xmlns:a16="http://schemas.microsoft.com/office/drawing/2014/main" id="{D29F4A50-000B-4D00-81F2-4D942F19D4E5}"/>
              </a:ext>
            </a:extLst>
          </p:cNvPr>
          <p:cNvPicPr>
            <a:picLocks noChangeAspect="1"/>
          </p:cNvPicPr>
          <p:nvPr/>
        </p:nvPicPr>
        <p:blipFill>
          <a:blip r:embed="rId3"/>
          <a:stretch>
            <a:fillRect/>
          </a:stretch>
        </p:blipFill>
        <p:spPr>
          <a:xfrm>
            <a:off x="1162050" y="3428546"/>
            <a:ext cx="4610100" cy="2884848"/>
          </a:xfrm>
          <a:prstGeom prst="rect">
            <a:avLst/>
          </a:prstGeom>
        </p:spPr>
      </p:pic>
      <p:sp>
        <p:nvSpPr>
          <p:cNvPr id="12" name="Подзаголовок 2">
            <a:extLst>
              <a:ext uri="{FF2B5EF4-FFF2-40B4-BE49-F238E27FC236}">
                <a16:creationId xmlns:a16="http://schemas.microsoft.com/office/drawing/2014/main" id="{5BC68CDA-B069-4933-92EE-79FEDD5181BE}"/>
              </a:ext>
            </a:extLst>
          </p:cNvPr>
          <p:cNvSpPr txBox="1">
            <a:spLocks/>
          </p:cNvSpPr>
          <p:nvPr/>
        </p:nvSpPr>
        <p:spPr>
          <a:xfrm>
            <a:off x="7113470" y="3720615"/>
            <a:ext cx="4292467" cy="43119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latin typeface="Times New Roman" panose="02020603050405020304" pitchFamily="18" charset="0"/>
                <a:ea typeface="Times New Roman" panose="02020603050405020304" pitchFamily="18" charset="0"/>
              </a:rPr>
              <a:t>Which soldiers have clear visibility?</a:t>
            </a:r>
            <a:endParaRPr lang="ru-RU" sz="2000" b="1" dirty="0">
              <a:solidFill>
                <a:srgbClr val="FF0000"/>
              </a:solidFill>
              <a:effectLst/>
              <a:latin typeface="Times New Roman" panose="02020603050405020304" pitchFamily="18" charset="0"/>
              <a:ea typeface="Times New Roman" panose="02020603050405020304" pitchFamily="18" charset="0"/>
            </a:endParaRPr>
          </a:p>
        </p:txBody>
      </p:sp>
      <p:sp>
        <p:nvSpPr>
          <p:cNvPr id="14" name="Подзаголовок 2">
            <a:extLst>
              <a:ext uri="{FF2B5EF4-FFF2-40B4-BE49-F238E27FC236}">
                <a16:creationId xmlns:a16="http://schemas.microsoft.com/office/drawing/2014/main" id="{4FD81C99-B0F7-42E9-BF98-683B9256D6DE}"/>
              </a:ext>
            </a:extLst>
          </p:cNvPr>
          <p:cNvSpPr txBox="1">
            <a:spLocks/>
          </p:cNvSpPr>
          <p:nvPr/>
        </p:nvSpPr>
        <p:spPr>
          <a:xfrm>
            <a:off x="7113470" y="4616646"/>
            <a:ext cx="4292467" cy="99878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effectLst/>
                <a:latin typeface="Times New Roman" panose="02020603050405020304" pitchFamily="18" charset="0"/>
                <a:ea typeface="Times New Roman" panose="02020603050405020304" pitchFamily="18" charset="0"/>
              </a:rPr>
              <a:t>For each soldier find the closest previous soldier that is taller than him.</a:t>
            </a:r>
            <a:endParaRPr lang="ru-RU"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366356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10762</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Soldiers row</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C605F506-6986-4A09-B403-10ABB12195B2}"/>
              </a:ext>
            </a:extLst>
          </p:cNvPr>
          <p:cNvSpPr>
            <a:spLocks noChangeArrowheads="1"/>
          </p:cNvSpPr>
          <p:nvPr/>
        </p:nvSpPr>
        <p:spPr bwMode="auto">
          <a:xfrm>
            <a:off x="1053737" y="3551721"/>
            <a:ext cx="15330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919900" y="975304"/>
            <a:ext cx="10352200" cy="21480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There is a row of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soldiers, identified by indices between 0 and </a:t>
            </a:r>
            <a:r>
              <a:rPr lang="en-US" sz="2000" i="1" dirty="0">
                <a:effectLst/>
                <a:latin typeface="Times New Roman" panose="02020603050405020304" pitchFamily="18" charset="0"/>
                <a:ea typeface="Times New Roman" panose="02020603050405020304" pitchFamily="18" charset="0"/>
              </a:rPr>
              <a:t>n </a:t>
            </a:r>
            <a:r>
              <a:rPr lang="en-US" sz="2000" dirty="0">
                <a:effectLst/>
                <a:latin typeface="Times New Roman" panose="02020603050405020304" pitchFamily="18" charset="0"/>
                <a:ea typeface="Times New Roman" panose="02020603050405020304" pitchFamily="18" charset="0"/>
              </a:rPr>
              <a:t>− 1. </a:t>
            </a:r>
          </a:p>
          <a:p>
            <a:pPr algn="just"/>
            <a:r>
              <a:rPr lang="en-US" sz="2000" dirty="0">
                <a:effectLst/>
                <a:latin typeface="Times New Roman" panose="02020603050405020304" pitchFamily="18" charset="0"/>
                <a:ea typeface="Times New Roman" panose="02020603050405020304" pitchFamily="18" charset="0"/>
              </a:rPr>
              <a:t>Soldier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can see only the soldiers with indices between 0 and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a:t>
            </a:r>
          </a:p>
          <a:p>
            <a:pPr algn="just"/>
            <a:r>
              <a:rPr lang="en-US" sz="2000" dirty="0">
                <a:effectLst/>
                <a:latin typeface="Times New Roman" panose="02020603050405020304" pitchFamily="18" charset="0"/>
                <a:ea typeface="Times New Roman" panose="02020603050405020304" pitchFamily="18" charset="0"/>
              </a:rPr>
              <a:t>Soldier has </a:t>
            </a:r>
            <a:r>
              <a:rPr lang="en-US" sz="2000" b="1" dirty="0">
                <a:effectLst/>
                <a:latin typeface="Times New Roman" panose="02020603050405020304" pitchFamily="18" charset="0"/>
                <a:ea typeface="Times New Roman" panose="02020603050405020304" pitchFamily="18" charset="0"/>
              </a:rPr>
              <a:t>clear visibility</a:t>
            </a:r>
            <a:r>
              <a:rPr lang="en-US" sz="2000" dirty="0">
                <a:effectLst/>
                <a:latin typeface="Times New Roman" panose="02020603050405020304" pitchFamily="18" charset="0"/>
                <a:ea typeface="Times New Roman" panose="02020603050405020304" pitchFamily="18" charset="0"/>
              </a:rPr>
              <a:t> if he is at least as tall as all of those in front of him. If he doesn't have clear visibility, it means that at least one of the others in front of him is taller.</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For each soldier find out if he has clear visibility, and if not, find the closest previous soldier that is taller than him.</a:t>
            </a:r>
            <a:endParaRPr lang="ru-RU" sz="2000" dirty="0">
              <a:effectLst/>
              <a:latin typeface="Times New Roman" panose="02020603050405020304" pitchFamily="18" charset="0"/>
              <a:ea typeface="Times New Roman" panose="02020603050405020304" pitchFamily="18" charset="0"/>
            </a:endParaRPr>
          </a:p>
        </p:txBody>
      </p:sp>
      <p:sp>
        <p:nvSpPr>
          <p:cNvPr id="10" name="Подзаголовок 2">
            <a:extLst>
              <a:ext uri="{FF2B5EF4-FFF2-40B4-BE49-F238E27FC236}">
                <a16:creationId xmlns:a16="http://schemas.microsoft.com/office/drawing/2014/main" id="{8313B579-528B-4E68-96B9-50E29251BDB2}"/>
              </a:ext>
            </a:extLst>
          </p:cNvPr>
          <p:cNvSpPr txBox="1">
            <a:spLocks/>
          </p:cNvSpPr>
          <p:nvPr/>
        </p:nvSpPr>
        <p:spPr>
          <a:xfrm>
            <a:off x="919900" y="3119936"/>
            <a:ext cx="10352200" cy="138468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First line contains number of soldiers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5</a:t>
            </a:r>
            <a:r>
              <a:rPr lang="en-US" sz="2000" dirty="0">
                <a:effectLst/>
                <a:latin typeface="Times New Roman" panose="02020603050405020304" pitchFamily="18" charset="0"/>
                <a:ea typeface="Times New Roman" panose="02020603050405020304" pitchFamily="18" charset="0"/>
              </a:rPr>
              <a:t>). Second line contains the heights of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soldiers.</a:t>
            </a:r>
            <a:endParaRPr lang="ru-RU" sz="2000" dirty="0">
              <a:effectLst/>
              <a:latin typeface="Times New Roman" panose="02020603050405020304" pitchFamily="18" charset="0"/>
              <a:ea typeface="Times New Roman" panose="02020603050405020304" pitchFamily="18" charset="0"/>
            </a:endParaRPr>
          </a:p>
          <a:p>
            <a:pPr algn="just"/>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numbers.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number must contain the number of the closest previous soldier who is taller than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soldier. If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soldier has a clear visibility, print -1.</a:t>
            </a:r>
            <a:endParaRPr lang="ru-RU" sz="2000" dirty="0">
              <a:effectLst/>
              <a:latin typeface="Times New Roman" panose="02020603050405020304" pitchFamily="18" charset="0"/>
              <a:ea typeface="Times New Roman" panose="02020603050405020304" pitchFamily="18" charset="0"/>
            </a:endParaRPr>
          </a:p>
        </p:txBody>
      </p:sp>
      <p:pic>
        <p:nvPicPr>
          <p:cNvPr id="6" name="Рисунок 5">
            <a:extLst>
              <a:ext uri="{FF2B5EF4-FFF2-40B4-BE49-F238E27FC236}">
                <a16:creationId xmlns:a16="http://schemas.microsoft.com/office/drawing/2014/main" id="{481BE934-7A32-4375-9B83-1D4AFA678B08}"/>
              </a:ext>
            </a:extLst>
          </p:cNvPr>
          <p:cNvPicPr>
            <a:picLocks noChangeAspect="1"/>
          </p:cNvPicPr>
          <p:nvPr/>
        </p:nvPicPr>
        <p:blipFill>
          <a:blip r:embed="rId3"/>
          <a:stretch>
            <a:fillRect/>
          </a:stretch>
        </p:blipFill>
        <p:spPr>
          <a:xfrm>
            <a:off x="5201187" y="4424089"/>
            <a:ext cx="6151460" cy="2240127"/>
          </a:xfrm>
          <a:prstGeom prst="rect">
            <a:avLst/>
          </a:prstGeom>
        </p:spPr>
      </p:pic>
      <p:sp>
        <p:nvSpPr>
          <p:cNvPr id="15" name="Подзаголовок 2">
            <a:extLst>
              <a:ext uri="{FF2B5EF4-FFF2-40B4-BE49-F238E27FC236}">
                <a16:creationId xmlns:a16="http://schemas.microsoft.com/office/drawing/2014/main" id="{9711CC70-5C1D-4889-9851-FAC5BFDF95AB}"/>
              </a:ext>
            </a:extLst>
          </p:cNvPr>
          <p:cNvSpPr txBox="1">
            <a:spLocks/>
          </p:cNvSpPr>
          <p:nvPr/>
        </p:nvSpPr>
        <p:spPr>
          <a:xfrm>
            <a:off x="963016" y="4572225"/>
            <a:ext cx="2838963" cy="97192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effectLst/>
                <a:latin typeface="Times New Roman" panose="02020603050405020304" pitchFamily="18" charset="0"/>
                <a:ea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dirty="0">
                <a:solidFill>
                  <a:srgbClr val="222222"/>
                </a:solidFill>
                <a:effectLst/>
                <a:latin typeface="Courier New" panose="02070309020205020404" pitchFamily="49" charset="0"/>
                <a:ea typeface="Times New Roman" panose="02020603050405020304" pitchFamily="18" charset="0"/>
              </a:rPr>
              <a:t>10</a:t>
            </a:r>
            <a:endParaRPr lang="ru-RU" sz="18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1800" dirty="0">
                <a:solidFill>
                  <a:srgbClr val="222222"/>
                </a:solidFill>
                <a:effectLst/>
                <a:latin typeface="Courier New" panose="02070309020205020404" pitchFamily="49" charset="0"/>
                <a:ea typeface="Times New Roman" panose="02020603050405020304" pitchFamily="18" charset="0"/>
              </a:rPr>
              <a:t>5 3 3 4 9 2 7 5 2 4</a:t>
            </a:r>
            <a:endParaRPr lang="ru-RU" sz="2000" dirty="0">
              <a:effectLst/>
              <a:latin typeface="Times New Roman" panose="02020603050405020304" pitchFamily="18" charset="0"/>
              <a:ea typeface="Times New Roman" panose="02020603050405020304" pitchFamily="18" charset="0"/>
            </a:endParaRPr>
          </a:p>
        </p:txBody>
      </p:sp>
      <p:sp>
        <p:nvSpPr>
          <p:cNvPr id="16" name="Подзаголовок 2">
            <a:extLst>
              <a:ext uri="{FF2B5EF4-FFF2-40B4-BE49-F238E27FC236}">
                <a16:creationId xmlns:a16="http://schemas.microsoft.com/office/drawing/2014/main" id="{A2F2765E-A6C6-4014-9071-9C58DF24754C}"/>
              </a:ext>
            </a:extLst>
          </p:cNvPr>
          <p:cNvSpPr txBox="1">
            <a:spLocks/>
          </p:cNvSpPr>
          <p:nvPr/>
        </p:nvSpPr>
        <p:spPr>
          <a:xfrm>
            <a:off x="963016" y="5544153"/>
            <a:ext cx="3089220" cy="7026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effectLst/>
                <a:latin typeface="Times New Roman" panose="02020603050405020304" pitchFamily="18" charset="0"/>
                <a:ea typeface="Times New Roman" panose="02020603050405020304" pitchFamily="18" charset="0"/>
              </a:rPr>
              <a:t>Sample output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800" dirty="0">
                <a:solidFill>
                  <a:srgbClr val="222222"/>
                </a:solidFill>
                <a:effectLst/>
                <a:latin typeface="Courier New" panose="02070309020205020404" pitchFamily="49" charset="0"/>
                <a:ea typeface="Times New Roman" panose="02020603050405020304" pitchFamily="18" charset="0"/>
              </a:rPr>
              <a:t>-1 0 0 0 -1 4 4 6 7 7</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7857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10762</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Soldiers row</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C605F506-6986-4A09-B403-10ABB12195B2}"/>
              </a:ext>
            </a:extLst>
          </p:cNvPr>
          <p:cNvSpPr>
            <a:spLocks noChangeArrowheads="1"/>
          </p:cNvSpPr>
          <p:nvPr/>
        </p:nvSpPr>
        <p:spPr bwMode="auto">
          <a:xfrm>
            <a:off x="1053737" y="3551721"/>
            <a:ext cx="15330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257176" y="975304"/>
            <a:ext cx="5476274" cy="54464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Let’s declare a stack of pairs that will store information about the soldier: the height and the index. We’ll process the soldiers sequentially from left to right. When processing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soldier:</a:t>
            </a: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delete from the stack soldiers with heights not exceeding the height of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soldier;</a:t>
            </a: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the soldier at the top of the stack will be the closest previous soldier that is higher than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one;</a:t>
            </a:r>
          </a:p>
          <a:p>
            <a:pPr marL="342900" lvl="0" indent="-342900" algn="just">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push to the stack the information about the current soldier;</a:t>
            </a:r>
          </a:p>
          <a:p>
            <a:pPr algn="just"/>
            <a:endParaRPr lang="en-US"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At any moment of time, the stack stores soldiers in descending order of their heights. When the next soldier arrives, all soldiers, no higher than him, are removed from the stack. Then a new soldier takes place at the top of the stack.</a:t>
            </a:r>
          </a:p>
        </p:txBody>
      </p:sp>
      <p:pic>
        <p:nvPicPr>
          <p:cNvPr id="5" name="Рисунок 4">
            <a:extLst>
              <a:ext uri="{FF2B5EF4-FFF2-40B4-BE49-F238E27FC236}">
                <a16:creationId xmlns:a16="http://schemas.microsoft.com/office/drawing/2014/main" id="{366D4AD7-536C-4E09-869C-9A154C8DAA99}"/>
              </a:ext>
            </a:extLst>
          </p:cNvPr>
          <p:cNvPicPr>
            <a:picLocks noChangeAspect="1"/>
          </p:cNvPicPr>
          <p:nvPr/>
        </p:nvPicPr>
        <p:blipFill>
          <a:blip r:embed="rId3"/>
          <a:stretch>
            <a:fillRect/>
          </a:stretch>
        </p:blipFill>
        <p:spPr>
          <a:xfrm>
            <a:off x="5818064" y="1672086"/>
            <a:ext cx="6116760" cy="4052888"/>
          </a:xfrm>
          <a:prstGeom prst="rect">
            <a:avLst/>
          </a:prstGeom>
        </p:spPr>
      </p:pic>
    </p:spTree>
    <p:extLst>
      <p:ext uri="{BB962C8B-B14F-4D97-AF65-F5344CB8AC3E}">
        <p14:creationId xmlns:p14="http://schemas.microsoft.com/office/powerpoint/2010/main" val="61565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10</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379. Maximum frequency stack</a:t>
            </a:r>
            <a:r>
              <a:rPr lang="en-US" sz="2400" b="1" u="sng" dirty="0">
                <a:solidFill>
                  <a:srgbClr val="0000FF"/>
                </a:solidFill>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C605F506-6986-4A09-B403-10ABB12195B2}"/>
              </a:ext>
            </a:extLst>
          </p:cNvPr>
          <p:cNvSpPr>
            <a:spLocks noChangeArrowheads="1"/>
          </p:cNvSpPr>
          <p:nvPr/>
        </p:nvSpPr>
        <p:spPr bwMode="auto">
          <a:xfrm>
            <a:off x="1053737" y="3551721"/>
            <a:ext cx="15330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257175" y="975303"/>
            <a:ext cx="11410949" cy="2498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Design a stack-like data structure to push elements to the stack and pop the most frequent element from the stack. The possible commands are:</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pushes an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onto the top of the stack;</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 removes and prints the most frequent element in the stack. If there is a tie for the most frequent element, the element closest to the stack’s top is removed and printed.</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Each line contains a single command.</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For each </a:t>
            </a:r>
            <a:r>
              <a:rPr lang="en-US" sz="2000" b="1" i="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command print on a separate line the corresponding result.</a:t>
            </a:r>
            <a:endParaRPr lang="ru-RU" sz="2000" dirty="0">
              <a:effectLst/>
              <a:latin typeface="Times New Roman" panose="02020603050405020304" pitchFamily="18" charset="0"/>
              <a:ea typeface="Times New Roman" panose="02020603050405020304" pitchFamily="18" charset="0"/>
            </a:endParaRPr>
          </a:p>
        </p:txBody>
      </p:sp>
      <p:pic>
        <p:nvPicPr>
          <p:cNvPr id="6" name="Рисунок 5">
            <a:extLst>
              <a:ext uri="{FF2B5EF4-FFF2-40B4-BE49-F238E27FC236}">
                <a16:creationId xmlns:a16="http://schemas.microsoft.com/office/drawing/2014/main" id="{85B4F427-D15C-494B-A28F-3997B6D7AE5D}"/>
              </a:ext>
            </a:extLst>
          </p:cNvPr>
          <p:cNvPicPr>
            <a:picLocks noChangeAspect="1"/>
          </p:cNvPicPr>
          <p:nvPr/>
        </p:nvPicPr>
        <p:blipFill>
          <a:blip r:embed="rId3"/>
          <a:stretch>
            <a:fillRect/>
          </a:stretch>
        </p:blipFill>
        <p:spPr>
          <a:xfrm>
            <a:off x="2222032" y="3819823"/>
            <a:ext cx="1541446" cy="2527971"/>
          </a:xfrm>
          <a:prstGeom prst="rect">
            <a:avLst/>
          </a:prstGeom>
        </p:spPr>
      </p:pic>
      <p:sp>
        <p:nvSpPr>
          <p:cNvPr id="10" name="Подзаголовок 2">
            <a:extLst>
              <a:ext uri="{FF2B5EF4-FFF2-40B4-BE49-F238E27FC236}">
                <a16:creationId xmlns:a16="http://schemas.microsoft.com/office/drawing/2014/main" id="{7780389F-9266-4668-9D55-7F9DA156E669}"/>
              </a:ext>
            </a:extLst>
          </p:cNvPr>
          <p:cNvSpPr txBox="1">
            <a:spLocks/>
          </p:cNvSpPr>
          <p:nvPr/>
        </p:nvSpPr>
        <p:spPr>
          <a:xfrm>
            <a:off x="5216892" y="3740620"/>
            <a:ext cx="3744227" cy="4776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effectLst/>
                <a:latin typeface="Times New Roman" panose="02020603050405020304" pitchFamily="18" charset="0"/>
                <a:ea typeface="Times New Roman" panose="02020603050405020304" pitchFamily="18" charset="0"/>
              </a:rPr>
              <a:t>Which element will be removed?</a:t>
            </a:r>
            <a:endParaRPr lang="ru-RU"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6473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10</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379. Maximum frequency stack</a:t>
            </a:r>
            <a:r>
              <a:rPr lang="en-US" sz="2400" b="1" u="sng" dirty="0">
                <a:solidFill>
                  <a:srgbClr val="0000FF"/>
                </a:solidFill>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C605F506-6986-4A09-B403-10ABB12195B2}"/>
              </a:ext>
            </a:extLst>
          </p:cNvPr>
          <p:cNvSpPr>
            <a:spLocks noChangeArrowheads="1"/>
          </p:cNvSpPr>
          <p:nvPr/>
        </p:nvSpPr>
        <p:spPr bwMode="auto">
          <a:xfrm>
            <a:off x="1053737" y="3551721"/>
            <a:ext cx="15330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257175" y="975303"/>
            <a:ext cx="11410949" cy="2498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Design a stack-like data structure to push elements to the stack and pop the most frequent element from the stack. The possible commands are:</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pushes an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onto the top of the stack;</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 removes and prints the most frequent element in the stack. If there is a tie for the most frequent element, the element closest to the stack’s top is removed and printed.</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Each line contains a single command.</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For each </a:t>
            </a:r>
            <a:r>
              <a:rPr lang="en-US" sz="2000" b="1" i="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command print on a separate line the corresponding result.</a:t>
            </a:r>
            <a:endParaRPr lang="ru-RU" sz="2000" dirty="0">
              <a:effectLst/>
              <a:latin typeface="Times New Roman" panose="02020603050405020304" pitchFamily="18" charset="0"/>
              <a:ea typeface="Times New Roman" panose="02020603050405020304" pitchFamily="18" charset="0"/>
            </a:endParaRPr>
          </a:p>
        </p:txBody>
      </p:sp>
      <p:sp>
        <p:nvSpPr>
          <p:cNvPr id="10" name="Подзаголовок 2">
            <a:extLst>
              <a:ext uri="{FF2B5EF4-FFF2-40B4-BE49-F238E27FC236}">
                <a16:creationId xmlns:a16="http://schemas.microsoft.com/office/drawing/2014/main" id="{7780389F-9266-4668-9D55-7F9DA156E669}"/>
              </a:ext>
            </a:extLst>
          </p:cNvPr>
          <p:cNvSpPr txBox="1">
            <a:spLocks/>
          </p:cNvSpPr>
          <p:nvPr/>
        </p:nvSpPr>
        <p:spPr>
          <a:xfrm>
            <a:off x="5216892" y="3740620"/>
            <a:ext cx="3744227" cy="7062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effectLst/>
                <a:latin typeface="Times New Roman" panose="02020603050405020304" pitchFamily="18" charset="0"/>
                <a:ea typeface="Times New Roman" panose="02020603050405020304" pitchFamily="18" charset="0"/>
              </a:rPr>
              <a:t>Which element will be removed?</a:t>
            </a:r>
          </a:p>
          <a:p>
            <a:r>
              <a:rPr lang="en-US" sz="2000" b="1" dirty="0">
                <a:solidFill>
                  <a:srgbClr val="7030A0"/>
                </a:solidFill>
                <a:latin typeface="Times New Roman" panose="02020603050405020304" pitchFamily="18" charset="0"/>
                <a:ea typeface="Times New Roman" panose="02020603050405020304" pitchFamily="18" charset="0"/>
              </a:rPr>
              <a:t>4</a:t>
            </a:r>
            <a:endParaRPr lang="ru-RU" sz="2000" b="1" dirty="0">
              <a:solidFill>
                <a:srgbClr val="7030A0"/>
              </a:solidFill>
              <a:effectLst/>
              <a:latin typeface="Times New Roman" panose="02020603050405020304" pitchFamily="18" charset="0"/>
              <a:ea typeface="Times New Roman" panose="02020603050405020304" pitchFamily="18" charset="0"/>
            </a:endParaRPr>
          </a:p>
        </p:txBody>
      </p:sp>
      <p:pic>
        <p:nvPicPr>
          <p:cNvPr id="5" name="Рисунок 4">
            <a:extLst>
              <a:ext uri="{FF2B5EF4-FFF2-40B4-BE49-F238E27FC236}">
                <a16:creationId xmlns:a16="http://schemas.microsoft.com/office/drawing/2014/main" id="{11314658-E683-441A-AEB7-4804D04E0B50}"/>
              </a:ext>
            </a:extLst>
          </p:cNvPr>
          <p:cNvPicPr>
            <a:picLocks noChangeAspect="1"/>
          </p:cNvPicPr>
          <p:nvPr/>
        </p:nvPicPr>
        <p:blipFill>
          <a:blip r:embed="rId3"/>
          <a:stretch>
            <a:fillRect/>
          </a:stretch>
        </p:blipFill>
        <p:spPr>
          <a:xfrm>
            <a:off x="2231658" y="3809911"/>
            <a:ext cx="1531820" cy="2512185"/>
          </a:xfrm>
          <a:prstGeom prst="rect">
            <a:avLst/>
          </a:prstGeom>
        </p:spPr>
      </p:pic>
      <p:sp>
        <p:nvSpPr>
          <p:cNvPr id="11" name="Подзаголовок 2">
            <a:extLst>
              <a:ext uri="{FF2B5EF4-FFF2-40B4-BE49-F238E27FC236}">
                <a16:creationId xmlns:a16="http://schemas.microsoft.com/office/drawing/2014/main" id="{E20657E0-7E92-40EA-9D03-A0E7553DBE0C}"/>
              </a:ext>
            </a:extLst>
          </p:cNvPr>
          <p:cNvSpPr txBox="1">
            <a:spLocks/>
          </p:cNvSpPr>
          <p:nvPr/>
        </p:nvSpPr>
        <p:spPr>
          <a:xfrm>
            <a:off x="5216892" y="4590052"/>
            <a:ext cx="4743450" cy="7062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effectLst/>
                <a:latin typeface="Times New Roman" panose="02020603050405020304" pitchFamily="18" charset="0"/>
                <a:ea typeface="Times New Roman" panose="02020603050405020304" pitchFamily="18" charset="0"/>
              </a:rPr>
              <a:t>Let we have many pop commands. </a:t>
            </a:r>
          </a:p>
          <a:p>
            <a:pPr algn="just"/>
            <a:r>
              <a:rPr lang="en-US" sz="2000" b="1" dirty="0">
                <a:solidFill>
                  <a:srgbClr val="FF0000"/>
                </a:solidFill>
                <a:latin typeface="Times New Roman" panose="02020603050405020304" pitchFamily="18" charset="0"/>
                <a:ea typeface="Times New Roman" panose="02020603050405020304" pitchFamily="18" charset="0"/>
              </a:rPr>
              <a:t>In which order </a:t>
            </a:r>
            <a:r>
              <a:rPr lang="en-US" sz="2000" b="1" dirty="0">
                <a:solidFill>
                  <a:srgbClr val="FF0000"/>
                </a:solidFill>
                <a:effectLst/>
                <a:latin typeface="Times New Roman" panose="02020603050405020304" pitchFamily="18" charset="0"/>
                <a:ea typeface="Times New Roman" panose="02020603050405020304" pitchFamily="18" charset="0"/>
              </a:rPr>
              <a:t>elements will be removed?</a:t>
            </a:r>
            <a:endParaRPr lang="ru-RU" sz="2000" b="1" dirty="0">
              <a:solidFill>
                <a:srgbClr val="7030A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3953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1F0D6D-AAD2-C960-8333-2704446845E4}"/>
              </a:ext>
            </a:extLst>
          </p:cNvPr>
          <p:cNvSpPr>
            <a:spLocks noGrp="1"/>
          </p:cNvSpPr>
          <p:nvPr>
            <p:ph type="title"/>
          </p:nvPr>
        </p:nvSpPr>
        <p:spPr>
          <a:xfrm>
            <a:off x="643467" y="321734"/>
            <a:ext cx="10905066" cy="1135737"/>
          </a:xfrm>
        </p:spPr>
        <p:txBody>
          <a:bodyPr>
            <a:normAutofit/>
          </a:bodyPr>
          <a:lstStyle/>
          <a:p>
            <a:r>
              <a:rPr lang="en-US" sz="3600"/>
              <a:t>Applications</a:t>
            </a:r>
          </a:p>
        </p:txBody>
      </p:sp>
      <p:sp>
        <p:nvSpPr>
          <p:cNvPr id="3" name="Content Placeholder 2">
            <a:extLst>
              <a:ext uri="{FF2B5EF4-FFF2-40B4-BE49-F238E27FC236}">
                <a16:creationId xmlns:a16="http://schemas.microsoft.com/office/drawing/2014/main" id="{2F91472A-CF6A-C361-B085-B11CB6508D35}"/>
              </a:ext>
            </a:extLst>
          </p:cNvPr>
          <p:cNvSpPr>
            <a:spLocks noGrp="1"/>
          </p:cNvSpPr>
          <p:nvPr>
            <p:ph idx="1"/>
          </p:nvPr>
        </p:nvSpPr>
        <p:spPr>
          <a:xfrm>
            <a:off x="643467" y="1782981"/>
            <a:ext cx="10905066" cy="4393982"/>
          </a:xfrm>
        </p:spPr>
        <p:txBody>
          <a:bodyPr>
            <a:normAutofit/>
          </a:bodyPr>
          <a:lstStyle/>
          <a:p>
            <a:r>
              <a:rPr lang="en-US" sz="2000"/>
              <a:t>Stack is used for evaluating expression with operands and operations</a:t>
            </a:r>
          </a:p>
          <a:p>
            <a:r>
              <a:rPr lang="en-US" sz="2000"/>
              <a:t>Matching tags in HTML and XML</a:t>
            </a:r>
          </a:p>
          <a:p>
            <a:r>
              <a:rPr lang="en-US" sz="2000"/>
              <a:t>Undo function in any text editor</a:t>
            </a:r>
          </a:p>
          <a:p>
            <a:r>
              <a:rPr lang="en-US" sz="2000"/>
              <a:t>Stacks are used for parenthesis matching</a:t>
            </a:r>
          </a:p>
          <a:p>
            <a:r>
              <a:rPr lang="en-US" sz="2000"/>
              <a:t>Stacks are useful for function calls, storing the activation records and deleting them after returning from the function. It is very useful in processing the function calls.</a:t>
            </a:r>
          </a:p>
          <a:p>
            <a:r>
              <a:rPr lang="en-US" sz="2000"/>
              <a:t>Stacks help in reversing any set of data or strings.</a:t>
            </a:r>
          </a:p>
        </p:txBody>
      </p:sp>
      <p:sp>
        <p:nvSpPr>
          <p:cNvPr id="15"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271837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10</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379. Maximum frequency stack</a:t>
            </a:r>
            <a:r>
              <a:rPr lang="en-US" sz="2400" b="1" u="sng" dirty="0">
                <a:solidFill>
                  <a:srgbClr val="0000FF"/>
                </a:solidFill>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7" name="Rectangle 2">
            <a:extLst>
              <a:ext uri="{FF2B5EF4-FFF2-40B4-BE49-F238E27FC236}">
                <a16:creationId xmlns:a16="http://schemas.microsoft.com/office/drawing/2014/main" id="{C605F506-6986-4A09-B403-10ABB12195B2}"/>
              </a:ext>
            </a:extLst>
          </p:cNvPr>
          <p:cNvSpPr>
            <a:spLocks noChangeArrowheads="1"/>
          </p:cNvSpPr>
          <p:nvPr/>
        </p:nvSpPr>
        <p:spPr bwMode="auto">
          <a:xfrm>
            <a:off x="1053737" y="3551721"/>
            <a:ext cx="1533039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257175" y="975303"/>
            <a:ext cx="11410949" cy="2498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Design a stack-like data structure to push elements to the stack and pop the most frequent element from the stack. The possible commands are:</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pushes an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onto the top of the stack;</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 removes and prints the most frequent element in the stack. If there is a tie for the most frequent element, the element closest to the stack’s top is removed and printed.</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Each line contains a single command.</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For each </a:t>
            </a:r>
            <a:r>
              <a:rPr lang="en-US" sz="2000" b="1" i="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command print on a separate line the corresponding result.</a:t>
            </a:r>
            <a:endParaRPr lang="ru-RU" sz="2000" dirty="0">
              <a:effectLst/>
              <a:latin typeface="Times New Roman" panose="02020603050405020304" pitchFamily="18" charset="0"/>
              <a:ea typeface="Times New Roman" panose="02020603050405020304" pitchFamily="18" charset="0"/>
            </a:endParaRPr>
          </a:p>
        </p:txBody>
      </p:sp>
      <p:sp>
        <p:nvSpPr>
          <p:cNvPr id="10" name="Подзаголовок 2">
            <a:extLst>
              <a:ext uri="{FF2B5EF4-FFF2-40B4-BE49-F238E27FC236}">
                <a16:creationId xmlns:a16="http://schemas.microsoft.com/office/drawing/2014/main" id="{7780389F-9266-4668-9D55-7F9DA156E669}"/>
              </a:ext>
            </a:extLst>
          </p:cNvPr>
          <p:cNvSpPr txBox="1">
            <a:spLocks/>
          </p:cNvSpPr>
          <p:nvPr/>
        </p:nvSpPr>
        <p:spPr>
          <a:xfrm>
            <a:off x="5216892" y="3740620"/>
            <a:ext cx="3744227" cy="70625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effectLst/>
                <a:latin typeface="Times New Roman" panose="02020603050405020304" pitchFamily="18" charset="0"/>
                <a:ea typeface="Times New Roman" panose="02020603050405020304" pitchFamily="18" charset="0"/>
              </a:rPr>
              <a:t>Which element will be removed?</a:t>
            </a:r>
          </a:p>
          <a:p>
            <a:r>
              <a:rPr lang="en-US" sz="2000" b="1" dirty="0">
                <a:solidFill>
                  <a:srgbClr val="7030A0"/>
                </a:solidFill>
                <a:latin typeface="Times New Roman" panose="02020603050405020304" pitchFamily="18" charset="0"/>
                <a:ea typeface="Times New Roman" panose="02020603050405020304" pitchFamily="18" charset="0"/>
              </a:rPr>
              <a:t>4</a:t>
            </a:r>
            <a:endParaRPr lang="ru-RU" sz="2000" b="1" dirty="0">
              <a:solidFill>
                <a:srgbClr val="7030A0"/>
              </a:solidFill>
              <a:effectLst/>
              <a:latin typeface="Times New Roman" panose="02020603050405020304" pitchFamily="18" charset="0"/>
              <a:ea typeface="Times New Roman" panose="02020603050405020304" pitchFamily="18" charset="0"/>
            </a:endParaRPr>
          </a:p>
        </p:txBody>
      </p:sp>
      <p:pic>
        <p:nvPicPr>
          <p:cNvPr id="5" name="Рисунок 4">
            <a:extLst>
              <a:ext uri="{FF2B5EF4-FFF2-40B4-BE49-F238E27FC236}">
                <a16:creationId xmlns:a16="http://schemas.microsoft.com/office/drawing/2014/main" id="{11314658-E683-441A-AEB7-4804D04E0B50}"/>
              </a:ext>
            </a:extLst>
          </p:cNvPr>
          <p:cNvPicPr>
            <a:picLocks noChangeAspect="1"/>
          </p:cNvPicPr>
          <p:nvPr/>
        </p:nvPicPr>
        <p:blipFill>
          <a:blip r:embed="rId3"/>
          <a:stretch>
            <a:fillRect/>
          </a:stretch>
        </p:blipFill>
        <p:spPr>
          <a:xfrm>
            <a:off x="2231658" y="3809911"/>
            <a:ext cx="1531820" cy="2512185"/>
          </a:xfrm>
          <a:prstGeom prst="rect">
            <a:avLst/>
          </a:prstGeom>
        </p:spPr>
      </p:pic>
      <p:sp>
        <p:nvSpPr>
          <p:cNvPr id="11" name="Подзаголовок 2">
            <a:extLst>
              <a:ext uri="{FF2B5EF4-FFF2-40B4-BE49-F238E27FC236}">
                <a16:creationId xmlns:a16="http://schemas.microsoft.com/office/drawing/2014/main" id="{E20657E0-7E92-40EA-9D03-A0E7553DBE0C}"/>
              </a:ext>
            </a:extLst>
          </p:cNvPr>
          <p:cNvSpPr txBox="1">
            <a:spLocks/>
          </p:cNvSpPr>
          <p:nvPr/>
        </p:nvSpPr>
        <p:spPr>
          <a:xfrm>
            <a:off x="5216892" y="4590051"/>
            <a:ext cx="4743450" cy="119473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effectLst/>
                <a:latin typeface="Times New Roman" panose="02020603050405020304" pitchFamily="18" charset="0"/>
                <a:ea typeface="Times New Roman" panose="02020603050405020304" pitchFamily="18" charset="0"/>
              </a:rPr>
              <a:t>Let we have many pop commands. </a:t>
            </a:r>
          </a:p>
          <a:p>
            <a:pPr algn="just"/>
            <a:r>
              <a:rPr lang="en-US" sz="2000" b="1" dirty="0">
                <a:solidFill>
                  <a:srgbClr val="FF0000"/>
                </a:solidFill>
                <a:latin typeface="Times New Roman" panose="02020603050405020304" pitchFamily="18" charset="0"/>
                <a:ea typeface="Times New Roman" panose="02020603050405020304" pitchFamily="18" charset="0"/>
              </a:rPr>
              <a:t>In which order </a:t>
            </a:r>
            <a:r>
              <a:rPr lang="en-US" sz="2000" b="1" dirty="0">
                <a:solidFill>
                  <a:srgbClr val="FF0000"/>
                </a:solidFill>
                <a:effectLst/>
                <a:latin typeface="Times New Roman" panose="02020603050405020304" pitchFamily="18" charset="0"/>
                <a:ea typeface="Times New Roman" panose="02020603050405020304" pitchFamily="18" charset="0"/>
              </a:rPr>
              <a:t>elements will be removed?</a:t>
            </a:r>
          </a:p>
          <a:p>
            <a:r>
              <a:rPr lang="en-US" sz="2000" b="1" dirty="0">
                <a:solidFill>
                  <a:srgbClr val="7030A0"/>
                </a:solidFill>
                <a:latin typeface="Times New Roman" panose="02020603050405020304" pitchFamily="18" charset="0"/>
                <a:ea typeface="Times New Roman" panose="02020603050405020304" pitchFamily="18" charset="0"/>
              </a:rPr>
              <a:t>5  4  6  5  4</a:t>
            </a:r>
            <a:endParaRPr lang="ru-RU" sz="2000" b="1" dirty="0">
              <a:solidFill>
                <a:srgbClr val="7030A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06982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10</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379. Maximum frequency stack</a:t>
            </a:r>
            <a:r>
              <a:rPr lang="en-US" sz="2400" b="1" u="sng" dirty="0">
                <a:solidFill>
                  <a:srgbClr val="0000FF"/>
                </a:solidFill>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257175" y="975303"/>
            <a:ext cx="11410949" cy="2498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For each number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we’ll store the number of times freq[</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that it occurs in the stack. Let’s choose map as the structure for freq.</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Declare an array of stacks </a:t>
            </a:r>
            <a:r>
              <a:rPr lang="en-US" sz="2000" dirty="0">
                <a:solidFill>
                  <a:srgbClr val="2B91AF"/>
                </a:solidFill>
                <a:effectLst/>
                <a:latin typeface="Courier New" panose="02070309020205020404" pitchFamily="49" charset="0"/>
                <a:ea typeface="Times New Roman" panose="02020603050405020304" pitchFamily="18" charset="0"/>
              </a:rPr>
              <a:t>vector</a:t>
            </a:r>
            <a:r>
              <a:rPr lang="en-US" sz="2000" dirty="0">
                <a:solidFill>
                  <a:srgbClr val="000000"/>
                </a:solidFill>
                <a:effectLst/>
                <a:latin typeface="Courier New" panose="02070309020205020404" pitchFamily="49" charset="0"/>
                <a:ea typeface="Times New Roman" panose="02020603050405020304" pitchFamily="18" charset="0"/>
              </a:rPr>
              <a:t>&lt;</a:t>
            </a:r>
            <a:r>
              <a:rPr lang="en-US" sz="2000" dirty="0">
                <a:solidFill>
                  <a:srgbClr val="2B91AF"/>
                </a:solidFill>
                <a:effectLst/>
                <a:latin typeface="Courier New" panose="02070309020205020404" pitchFamily="49" charset="0"/>
                <a:ea typeface="Times New Roman" panose="02020603050405020304" pitchFamily="18" charset="0"/>
              </a:rPr>
              <a:t>stack</a:t>
            </a:r>
            <a:r>
              <a:rPr lang="en-US" sz="2000" dirty="0">
                <a:solidFill>
                  <a:srgbClr val="000000"/>
                </a:solidFill>
                <a:effectLst/>
                <a:latin typeface="Courier New" panose="02070309020205020404" pitchFamily="49" charset="0"/>
                <a:ea typeface="Times New Roman" panose="02020603050405020304" pitchFamily="18" charset="0"/>
              </a:rPr>
              <a:t>&lt;</a:t>
            </a:r>
            <a:r>
              <a:rPr lang="en-US" sz="2000" dirty="0">
                <a:solidFill>
                  <a:srgbClr val="0000FF"/>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&gt;&gt; st</a:t>
            </a:r>
            <a:r>
              <a:rPr lang="en-US" sz="2000" dirty="0">
                <a:effectLst/>
                <a:latin typeface="Times New Roman" panose="02020603050405020304" pitchFamily="18" charset="0"/>
                <a:ea typeface="Times New Roman" panose="02020603050405020304" pitchFamily="18" charset="0"/>
              </a:rPr>
              <a:t>. Here st[</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stores elements that occur on the stack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 times (the numbering of cells in the st array starts from zero). The order in which the elements are in st[</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matches the order in which they are pushed onto the stack.</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Let the number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be pushed to the stack for the </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time. If the element st[</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 1] does not exist, then add (push_back) the element to the st array. Then push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to the top of the stack st[</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 1].</a:t>
            </a:r>
            <a:endParaRPr lang="ru-RU" sz="2000" dirty="0">
              <a:effectLst/>
              <a:latin typeface="Times New Roman" panose="02020603050405020304" pitchFamily="18" charset="0"/>
              <a:ea typeface="Times New Roman" panose="02020603050405020304" pitchFamily="18" charset="0"/>
            </a:endParaRPr>
          </a:p>
        </p:txBody>
      </p:sp>
      <p:pic>
        <p:nvPicPr>
          <p:cNvPr id="12" name="Рисунок 11">
            <a:extLst>
              <a:ext uri="{FF2B5EF4-FFF2-40B4-BE49-F238E27FC236}">
                <a16:creationId xmlns:a16="http://schemas.microsoft.com/office/drawing/2014/main" id="{D05110CE-59C6-4DED-8CF1-E46DDA21608C}"/>
              </a:ext>
            </a:extLst>
          </p:cNvPr>
          <p:cNvPicPr>
            <a:picLocks noChangeAspect="1"/>
          </p:cNvPicPr>
          <p:nvPr/>
        </p:nvPicPr>
        <p:blipFill>
          <a:blip r:embed="rId3"/>
          <a:stretch>
            <a:fillRect/>
          </a:stretch>
        </p:blipFill>
        <p:spPr>
          <a:xfrm>
            <a:off x="588801" y="3945965"/>
            <a:ext cx="1544738" cy="2146924"/>
          </a:xfrm>
          <a:prstGeom prst="rect">
            <a:avLst/>
          </a:prstGeom>
        </p:spPr>
      </p:pic>
      <p:sp>
        <p:nvSpPr>
          <p:cNvPr id="14" name="Подзаголовок 2">
            <a:extLst>
              <a:ext uri="{FF2B5EF4-FFF2-40B4-BE49-F238E27FC236}">
                <a16:creationId xmlns:a16="http://schemas.microsoft.com/office/drawing/2014/main" id="{F08D9F8C-EA96-4D07-8274-240E95CFC616}"/>
              </a:ext>
            </a:extLst>
          </p:cNvPr>
          <p:cNvSpPr txBox="1">
            <a:spLocks/>
          </p:cNvSpPr>
          <p:nvPr/>
        </p:nvSpPr>
        <p:spPr>
          <a:xfrm>
            <a:off x="8808384" y="3945965"/>
            <a:ext cx="2859740" cy="19169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panose="02020603050405020304" pitchFamily="18" charset="0"/>
                <a:ea typeface="Times New Roman" panose="02020603050405020304" pitchFamily="18" charset="0"/>
              </a:rPr>
              <a:t>Next operations are:</a:t>
            </a:r>
          </a:p>
          <a:p>
            <a:pPr>
              <a:lnSpc>
                <a:spcPct val="100000"/>
              </a:lnSpc>
              <a:spcBef>
                <a:spcPts val="0"/>
              </a:spcBef>
            </a:pPr>
            <a:r>
              <a:rPr lang="en-US" sz="2000" b="1" dirty="0">
                <a:solidFill>
                  <a:srgbClr val="7030A0"/>
                </a:solidFill>
                <a:effectLst/>
                <a:latin typeface="Times New Roman" panose="02020603050405020304" pitchFamily="18" charset="0"/>
                <a:ea typeface="Times New Roman" panose="02020603050405020304" pitchFamily="18" charset="0"/>
              </a:rPr>
              <a:t>push 4</a:t>
            </a:r>
          </a:p>
          <a:p>
            <a:pPr>
              <a:lnSpc>
                <a:spcPct val="100000"/>
              </a:lnSpc>
              <a:spcBef>
                <a:spcPts val="0"/>
              </a:spcBef>
            </a:pPr>
            <a:r>
              <a:rPr lang="en-US" sz="2000" b="1" dirty="0">
                <a:solidFill>
                  <a:srgbClr val="7030A0"/>
                </a:solidFill>
                <a:latin typeface="Times New Roman" panose="02020603050405020304" pitchFamily="18" charset="0"/>
                <a:ea typeface="Times New Roman" panose="02020603050405020304" pitchFamily="18" charset="0"/>
              </a:rPr>
              <a:t>push 6</a:t>
            </a:r>
          </a:p>
          <a:p>
            <a:pPr algn="just">
              <a:lnSpc>
                <a:spcPct val="100000"/>
              </a:lnSpc>
              <a:spcBef>
                <a:spcPts val="0"/>
              </a:spcBef>
            </a:pPr>
            <a:r>
              <a:rPr lang="en-US" sz="2000" b="1" dirty="0">
                <a:solidFill>
                  <a:srgbClr val="FF0000"/>
                </a:solidFill>
                <a:effectLst/>
                <a:latin typeface="Times New Roman" panose="02020603050405020304" pitchFamily="18" charset="0"/>
                <a:ea typeface="Times New Roman" panose="02020603050405020304" pitchFamily="18" charset="0"/>
              </a:rPr>
              <a:t>Where the elements will be added?</a:t>
            </a:r>
            <a:endParaRPr lang="ru-RU" sz="2000" b="1" dirty="0">
              <a:solidFill>
                <a:srgbClr val="FF0000"/>
              </a:solidFill>
              <a:effectLst/>
              <a:latin typeface="Times New Roman" panose="02020603050405020304" pitchFamily="18" charset="0"/>
              <a:ea typeface="Times New Roman" panose="02020603050405020304" pitchFamily="18" charset="0"/>
            </a:endParaRPr>
          </a:p>
        </p:txBody>
      </p:sp>
      <p:pic>
        <p:nvPicPr>
          <p:cNvPr id="16" name="Рисунок 15">
            <a:extLst>
              <a:ext uri="{FF2B5EF4-FFF2-40B4-BE49-F238E27FC236}">
                <a16:creationId xmlns:a16="http://schemas.microsoft.com/office/drawing/2014/main" id="{2492BAA1-A487-41F4-94A3-779992760C40}"/>
              </a:ext>
            </a:extLst>
          </p:cNvPr>
          <p:cNvPicPr>
            <a:picLocks noChangeAspect="1"/>
          </p:cNvPicPr>
          <p:nvPr/>
        </p:nvPicPr>
        <p:blipFill>
          <a:blip r:embed="rId4"/>
          <a:stretch>
            <a:fillRect/>
          </a:stretch>
        </p:blipFill>
        <p:spPr>
          <a:xfrm>
            <a:off x="2925855" y="3962977"/>
            <a:ext cx="4129368" cy="2363914"/>
          </a:xfrm>
          <a:prstGeom prst="rect">
            <a:avLst/>
          </a:prstGeom>
        </p:spPr>
      </p:pic>
    </p:spTree>
    <p:extLst>
      <p:ext uri="{BB962C8B-B14F-4D97-AF65-F5344CB8AC3E}">
        <p14:creationId xmlns:p14="http://schemas.microsoft.com/office/powerpoint/2010/main" val="21111333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10</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379. Maximum frequency stack</a:t>
            </a:r>
            <a:r>
              <a:rPr lang="en-US" sz="2400" b="1" u="sng" dirty="0">
                <a:solidFill>
                  <a:srgbClr val="0000FF"/>
                </a:solidFill>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257175" y="975303"/>
            <a:ext cx="11410949" cy="24989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For each number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we’ll store the number of times freq[</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that it occurs in the stack. Let’s choose map as the structure for freq.</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Declare an array of stacks </a:t>
            </a:r>
            <a:r>
              <a:rPr lang="en-US" sz="2000" dirty="0">
                <a:solidFill>
                  <a:srgbClr val="2B91AF"/>
                </a:solidFill>
                <a:effectLst/>
                <a:latin typeface="Courier New" panose="02070309020205020404" pitchFamily="49" charset="0"/>
                <a:ea typeface="Times New Roman" panose="02020603050405020304" pitchFamily="18" charset="0"/>
              </a:rPr>
              <a:t>vector</a:t>
            </a:r>
            <a:r>
              <a:rPr lang="en-US" sz="2000" dirty="0">
                <a:solidFill>
                  <a:srgbClr val="000000"/>
                </a:solidFill>
                <a:effectLst/>
                <a:latin typeface="Courier New" panose="02070309020205020404" pitchFamily="49" charset="0"/>
                <a:ea typeface="Times New Roman" panose="02020603050405020304" pitchFamily="18" charset="0"/>
              </a:rPr>
              <a:t>&lt;</a:t>
            </a:r>
            <a:r>
              <a:rPr lang="en-US" sz="2000" dirty="0">
                <a:solidFill>
                  <a:srgbClr val="2B91AF"/>
                </a:solidFill>
                <a:effectLst/>
                <a:latin typeface="Courier New" panose="02070309020205020404" pitchFamily="49" charset="0"/>
                <a:ea typeface="Times New Roman" panose="02020603050405020304" pitchFamily="18" charset="0"/>
              </a:rPr>
              <a:t>stack</a:t>
            </a:r>
            <a:r>
              <a:rPr lang="en-US" sz="2000" dirty="0">
                <a:solidFill>
                  <a:srgbClr val="000000"/>
                </a:solidFill>
                <a:effectLst/>
                <a:latin typeface="Courier New" panose="02070309020205020404" pitchFamily="49" charset="0"/>
                <a:ea typeface="Times New Roman" panose="02020603050405020304" pitchFamily="18" charset="0"/>
              </a:rPr>
              <a:t>&lt;</a:t>
            </a:r>
            <a:r>
              <a:rPr lang="en-US" sz="2000" dirty="0">
                <a:solidFill>
                  <a:srgbClr val="0000FF"/>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&gt;&gt; st</a:t>
            </a:r>
            <a:r>
              <a:rPr lang="en-US" sz="2000" dirty="0">
                <a:effectLst/>
                <a:latin typeface="Times New Roman" panose="02020603050405020304" pitchFamily="18" charset="0"/>
                <a:ea typeface="Times New Roman" panose="02020603050405020304" pitchFamily="18" charset="0"/>
              </a:rPr>
              <a:t>. Here st[</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stores elements that occur on the stack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 times (the numbering of cells in the st array starts from zero). The order in which the elements are in st[</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matches the order in which they are pushed onto the stack.</a:t>
            </a:r>
            <a:endParaRPr lang="ru-RU"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Let the number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be pushed to the stack for the </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time. If the element st[</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 1] does not exist, then add (push_back) the element to the st array. Then push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to the top of the stack st[</a:t>
            </a:r>
            <a:r>
              <a:rPr lang="en-US" sz="2000" i="1" dirty="0">
                <a:effectLst/>
                <a:latin typeface="Times New Roman" panose="02020603050405020304" pitchFamily="18" charset="0"/>
                <a:ea typeface="Times New Roman" panose="02020603050405020304" pitchFamily="18" charset="0"/>
              </a:rPr>
              <a:t>k</a:t>
            </a:r>
            <a:r>
              <a:rPr lang="en-US" sz="2000" dirty="0">
                <a:effectLst/>
                <a:latin typeface="Times New Roman" panose="02020603050405020304" pitchFamily="18" charset="0"/>
                <a:ea typeface="Times New Roman" panose="02020603050405020304" pitchFamily="18" charset="0"/>
              </a:rPr>
              <a:t> – 1].</a:t>
            </a:r>
            <a:endParaRPr lang="ru-RU" sz="2000" dirty="0">
              <a:effectLst/>
              <a:latin typeface="Times New Roman" panose="02020603050405020304" pitchFamily="18" charset="0"/>
              <a:ea typeface="Times New Roman" panose="02020603050405020304" pitchFamily="18" charset="0"/>
            </a:endParaRPr>
          </a:p>
        </p:txBody>
      </p:sp>
      <p:pic>
        <p:nvPicPr>
          <p:cNvPr id="12" name="Рисунок 11">
            <a:extLst>
              <a:ext uri="{FF2B5EF4-FFF2-40B4-BE49-F238E27FC236}">
                <a16:creationId xmlns:a16="http://schemas.microsoft.com/office/drawing/2014/main" id="{D05110CE-59C6-4DED-8CF1-E46DDA21608C}"/>
              </a:ext>
            </a:extLst>
          </p:cNvPr>
          <p:cNvPicPr>
            <a:picLocks noChangeAspect="1"/>
          </p:cNvPicPr>
          <p:nvPr/>
        </p:nvPicPr>
        <p:blipFill>
          <a:blip r:embed="rId3"/>
          <a:stretch>
            <a:fillRect/>
          </a:stretch>
        </p:blipFill>
        <p:spPr>
          <a:xfrm>
            <a:off x="588801" y="3945965"/>
            <a:ext cx="1544738" cy="2146924"/>
          </a:xfrm>
          <a:prstGeom prst="rect">
            <a:avLst/>
          </a:prstGeom>
        </p:spPr>
      </p:pic>
      <p:sp>
        <p:nvSpPr>
          <p:cNvPr id="14" name="Подзаголовок 2">
            <a:extLst>
              <a:ext uri="{FF2B5EF4-FFF2-40B4-BE49-F238E27FC236}">
                <a16:creationId xmlns:a16="http://schemas.microsoft.com/office/drawing/2014/main" id="{F08D9F8C-EA96-4D07-8274-240E95CFC616}"/>
              </a:ext>
            </a:extLst>
          </p:cNvPr>
          <p:cNvSpPr txBox="1">
            <a:spLocks/>
          </p:cNvSpPr>
          <p:nvPr/>
        </p:nvSpPr>
        <p:spPr>
          <a:xfrm>
            <a:off x="8808384" y="3945965"/>
            <a:ext cx="2859740" cy="19169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latin typeface="Times New Roman" panose="02020603050405020304" pitchFamily="18" charset="0"/>
                <a:ea typeface="Times New Roman" panose="02020603050405020304" pitchFamily="18" charset="0"/>
              </a:rPr>
              <a:t>Next operations are:</a:t>
            </a:r>
          </a:p>
          <a:p>
            <a:pPr>
              <a:lnSpc>
                <a:spcPct val="100000"/>
              </a:lnSpc>
              <a:spcBef>
                <a:spcPts val="0"/>
              </a:spcBef>
            </a:pPr>
            <a:r>
              <a:rPr lang="en-US" sz="2000" b="1" dirty="0">
                <a:solidFill>
                  <a:srgbClr val="7030A0"/>
                </a:solidFill>
                <a:effectLst/>
                <a:latin typeface="Times New Roman" panose="02020603050405020304" pitchFamily="18" charset="0"/>
                <a:ea typeface="Times New Roman" panose="02020603050405020304" pitchFamily="18" charset="0"/>
              </a:rPr>
              <a:t>push 4</a:t>
            </a:r>
          </a:p>
          <a:p>
            <a:pPr>
              <a:lnSpc>
                <a:spcPct val="100000"/>
              </a:lnSpc>
              <a:spcBef>
                <a:spcPts val="0"/>
              </a:spcBef>
            </a:pPr>
            <a:r>
              <a:rPr lang="en-US" sz="2000" b="1" dirty="0">
                <a:solidFill>
                  <a:srgbClr val="7030A0"/>
                </a:solidFill>
                <a:latin typeface="Times New Roman" panose="02020603050405020304" pitchFamily="18" charset="0"/>
                <a:ea typeface="Times New Roman" panose="02020603050405020304" pitchFamily="18" charset="0"/>
              </a:rPr>
              <a:t>push 6</a:t>
            </a:r>
          </a:p>
          <a:p>
            <a:pPr algn="just">
              <a:lnSpc>
                <a:spcPct val="100000"/>
              </a:lnSpc>
              <a:spcBef>
                <a:spcPts val="0"/>
              </a:spcBef>
            </a:pPr>
            <a:r>
              <a:rPr lang="en-US" sz="2000" b="1" dirty="0">
                <a:solidFill>
                  <a:srgbClr val="FF0000"/>
                </a:solidFill>
                <a:effectLst/>
                <a:latin typeface="Times New Roman" panose="02020603050405020304" pitchFamily="18" charset="0"/>
                <a:ea typeface="Times New Roman" panose="02020603050405020304" pitchFamily="18" charset="0"/>
              </a:rPr>
              <a:t>Where the elements will be added?</a:t>
            </a:r>
            <a:endParaRPr lang="ru-RU" sz="2000" b="1" dirty="0">
              <a:solidFill>
                <a:srgbClr val="FF0000"/>
              </a:solidFill>
              <a:effectLst/>
              <a:latin typeface="Times New Roman" panose="02020603050405020304" pitchFamily="18" charset="0"/>
              <a:ea typeface="Times New Roman" panose="02020603050405020304" pitchFamily="18" charset="0"/>
            </a:endParaRPr>
          </a:p>
        </p:txBody>
      </p:sp>
      <p:pic>
        <p:nvPicPr>
          <p:cNvPr id="5" name="Рисунок 4">
            <a:extLst>
              <a:ext uri="{FF2B5EF4-FFF2-40B4-BE49-F238E27FC236}">
                <a16:creationId xmlns:a16="http://schemas.microsoft.com/office/drawing/2014/main" id="{D08CC304-394E-4D20-8708-C96DFA6AA862}"/>
              </a:ext>
            </a:extLst>
          </p:cNvPr>
          <p:cNvPicPr>
            <a:picLocks noChangeAspect="1"/>
          </p:cNvPicPr>
          <p:nvPr/>
        </p:nvPicPr>
        <p:blipFill>
          <a:blip r:embed="rId4"/>
          <a:stretch>
            <a:fillRect/>
          </a:stretch>
        </p:blipFill>
        <p:spPr>
          <a:xfrm>
            <a:off x="2952126" y="3646230"/>
            <a:ext cx="4410075" cy="2746394"/>
          </a:xfrm>
          <a:prstGeom prst="rect">
            <a:avLst/>
          </a:prstGeom>
        </p:spPr>
      </p:pic>
      <p:sp>
        <p:nvSpPr>
          <p:cNvPr id="11" name="Подзаголовок 2">
            <a:extLst>
              <a:ext uri="{FF2B5EF4-FFF2-40B4-BE49-F238E27FC236}">
                <a16:creationId xmlns:a16="http://schemas.microsoft.com/office/drawing/2014/main" id="{92B9619C-3D3B-4461-A669-4E6A672BB01D}"/>
              </a:ext>
            </a:extLst>
          </p:cNvPr>
          <p:cNvSpPr txBox="1">
            <a:spLocks/>
          </p:cNvSpPr>
          <p:nvPr/>
        </p:nvSpPr>
        <p:spPr>
          <a:xfrm>
            <a:off x="7555832" y="5926500"/>
            <a:ext cx="4743450" cy="4576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latin typeface="Times New Roman" panose="02020603050405020304" pitchFamily="18" charset="0"/>
                <a:ea typeface="Times New Roman" panose="02020603050405020304" pitchFamily="18" charset="0"/>
              </a:rPr>
              <a:t>In which order </a:t>
            </a:r>
            <a:r>
              <a:rPr lang="en-US" sz="2000" b="1" dirty="0">
                <a:solidFill>
                  <a:srgbClr val="FF0000"/>
                </a:solidFill>
                <a:effectLst/>
                <a:latin typeface="Times New Roman" panose="02020603050405020304" pitchFamily="18" charset="0"/>
                <a:ea typeface="Times New Roman" panose="02020603050405020304" pitchFamily="18" charset="0"/>
              </a:rPr>
              <a:t>elements will be removed?</a:t>
            </a:r>
            <a:endParaRPr lang="ru-RU" sz="2000" b="1" dirty="0">
              <a:solidFill>
                <a:srgbClr val="7030A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78849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4259</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M</a:t>
            </a:r>
            <a:r>
              <a:rPr lang="en-US" sz="2400" b="1" u="sng" dirty="0">
                <a:solidFill>
                  <a:srgbClr val="0000FF"/>
                </a:solidFill>
                <a:latin typeface="Times New Roman" panose="02020603050405020304" pitchFamily="18" charset="0"/>
                <a:ea typeface="Times New Roman" panose="02020603050405020304" pitchFamily="18" charset="0"/>
                <a:hlinkClick r:id="rId2"/>
              </a:rPr>
              <a:t>inimum in the stack</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257175" y="975303"/>
            <a:ext cx="11410949" cy="12697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1800" dirty="0">
                <a:effectLst/>
                <a:latin typeface="Times New Roman" panose="02020603050405020304" pitchFamily="18" charset="0"/>
                <a:ea typeface="Times New Roman" panose="02020603050405020304" pitchFamily="18" charset="0"/>
              </a:rPr>
              <a:t>Implement a data structure with the next operations:</a:t>
            </a:r>
            <a:endParaRPr lang="ru-RU" sz="18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1800" b="1" dirty="0">
                <a:effectLst/>
                <a:latin typeface="Times New Roman" panose="02020603050405020304" pitchFamily="18" charset="0"/>
                <a:ea typeface="Times New Roman" panose="02020603050405020304" pitchFamily="18" charset="0"/>
              </a:rPr>
              <a:t>Push</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to the end of the structure.</a:t>
            </a:r>
            <a:endParaRPr lang="ru-RU" sz="18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1800" b="1" dirty="0">
                <a:effectLst/>
                <a:latin typeface="Times New Roman" panose="02020603050405020304" pitchFamily="18" charset="0"/>
                <a:ea typeface="Times New Roman" panose="02020603050405020304" pitchFamily="18" charset="0"/>
              </a:rPr>
              <a:t>Pop</a:t>
            </a:r>
            <a:r>
              <a:rPr lang="en-US" sz="1800" dirty="0">
                <a:effectLst/>
                <a:latin typeface="Times New Roman" panose="02020603050405020304" pitchFamily="18" charset="0"/>
                <a:ea typeface="Times New Roman" panose="02020603050405020304" pitchFamily="18" charset="0"/>
              </a:rPr>
              <a:t> the last element from the structure.</a:t>
            </a:r>
            <a:endParaRPr lang="ru-RU" sz="18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1800" dirty="0">
                <a:effectLst/>
                <a:latin typeface="Times New Roman" panose="02020603050405020304" pitchFamily="18" charset="0"/>
                <a:ea typeface="Times New Roman" panose="02020603050405020304" pitchFamily="18" charset="0"/>
              </a:rPr>
              <a:t>Print the minimum element in the structure.</a:t>
            </a:r>
            <a:endParaRPr lang="ru-RU" sz="1800" dirty="0">
              <a:effectLst/>
              <a:latin typeface="Times New Roman" panose="02020603050405020304" pitchFamily="18" charset="0"/>
              <a:ea typeface="Times New Roman" panose="02020603050405020304" pitchFamily="18" charset="0"/>
            </a:endParaRPr>
          </a:p>
        </p:txBody>
      </p:sp>
      <p:pic>
        <p:nvPicPr>
          <p:cNvPr id="6" name="Рисунок 5">
            <a:extLst>
              <a:ext uri="{FF2B5EF4-FFF2-40B4-BE49-F238E27FC236}">
                <a16:creationId xmlns:a16="http://schemas.microsoft.com/office/drawing/2014/main" id="{6CC611E5-8755-437F-A73B-6710A49BFDAF}"/>
              </a:ext>
            </a:extLst>
          </p:cNvPr>
          <p:cNvPicPr>
            <a:picLocks noChangeAspect="1"/>
          </p:cNvPicPr>
          <p:nvPr/>
        </p:nvPicPr>
        <p:blipFill>
          <a:blip r:embed="rId3"/>
          <a:stretch>
            <a:fillRect/>
          </a:stretch>
        </p:blipFill>
        <p:spPr>
          <a:xfrm>
            <a:off x="6824310" y="805570"/>
            <a:ext cx="3009262" cy="1354168"/>
          </a:xfrm>
          <a:prstGeom prst="rect">
            <a:avLst/>
          </a:prstGeom>
        </p:spPr>
      </p:pic>
      <p:sp>
        <p:nvSpPr>
          <p:cNvPr id="15" name="Подзаголовок 2">
            <a:extLst>
              <a:ext uri="{FF2B5EF4-FFF2-40B4-BE49-F238E27FC236}">
                <a16:creationId xmlns:a16="http://schemas.microsoft.com/office/drawing/2014/main" id="{CDEB5EE2-2268-44B4-BB5C-AF80D4AC1979}"/>
              </a:ext>
            </a:extLst>
          </p:cNvPr>
          <p:cNvSpPr txBox="1">
            <a:spLocks/>
          </p:cNvSpPr>
          <p:nvPr/>
        </p:nvSpPr>
        <p:spPr>
          <a:xfrm>
            <a:off x="6266046" y="2329471"/>
            <a:ext cx="4959719" cy="4520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solidFill>
                  <a:srgbClr val="FF0000"/>
                </a:solidFill>
                <a:effectLst/>
                <a:latin typeface="Times New Roman" panose="02020603050405020304" pitchFamily="18" charset="0"/>
                <a:ea typeface="Times New Roman" panose="02020603050405020304" pitchFamily="18" charset="0"/>
              </a:rPr>
              <a:t>What is the minimum element in the stack?</a:t>
            </a:r>
            <a:endParaRPr lang="ru-RU" sz="2000" b="1" dirty="0">
              <a:solidFill>
                <a:srgbClr val="FF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33095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ru-RU" sz="2400" b="1" u="sng" dirty="0">
                <a:solidFill>
                  <a:srgbClr val="0000FF"/>
                </a:solidFill>
                <a:effectLst/>
                <a:latin typeface="Times New Roman" panose="02020603050405020304" pitchFamily="18" charset="0"/>
                <a:ea typeface="Times New Roman" panose="02020603050405020304" pitchFamily="18" charset="0"/>
                <a:hlinkClick r:id="rId2"/>
              </a:rPr>
              <a:t>4259</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 M</a:t>
            </a:r>
            <a:r>
              <a:rPr lang="en-US" sz="2400" b="1" u="sng" dirty="0">
                <a:solidFill>
                  <a:srgbClr val="0000FF"/>
                </a:solidFill>
                <a:latin typeface="Times New Roman" panose="02020603050405020304" pitchFamily="18" charset="0"/>
                <a:ea typeface="Times New Roman" panose="02020603050405020304" pitchFamily="18" charset="0"/>
                <a:hlinkClick r:id="rId2"/>
              </a:rPr>
              <a:t>inimum in the stack</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257175" y="975303"/>
            <a:ext cx="11410949" cy="12697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1800" dirty="0">
                <a:effectLst/>
                <a:latin typeface="Times New Roman" panose="02020603050405020304" pitchFamily="18" charset="0"/>
                <a:ea typeface="Times New Roman" panose="02020603050405020304" pitchFamily="18" charset="0"/>
              </a:rPr>
              <a:t>Implement a data structure with the next operations:</a:t>
            </a:r>
            <a:endParaRPr lang="ru-RU" sz="18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1800" b="1" dirty="0">
                <a:effectLst/>
                <a:latin typeface="Times New Roman" panose="02020603050405020304" pitchFamily="18" charset="0"/>
                <a:ea typeface="Times New Roman" panose="02020603050405020304" pitchFamily="18" charset="0"/>
              </a:rPr>
              <a:t>Push</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to the end of the structure.</a:t>
            </a:r>
            <a:endParaRPr lang="ru-RU" sz="18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1800" b="1" dirty="0">
                <a:effectLst/>
                <a:latin typeface="Times New Roman" panose="02020603050405020304" pitchFamily="18" charset="0"/>
                <a:ea typeface="Times New Roman" panose="02020603050405020304" pitchFamily="18" charset="0"/>
              </a:rPr>
              <a:t>Pop</a:t>
            </a:r>
            <a:r>
              <a:rPr lang="en-US" sz="1800" dirty="0">
                <a:effectLst/>
                <a:latin typeface="Times New Roman" panose="02020603050405020304" pitchFamily="18" charset="0"/>
                <a:ea typeface="Times New Roman" panose="02020603050405020304" pitchFamily="18" charset="0"/>
              </a:rPr>
              <a:t> the last element from the structure.</a:t>
            </a:r>
            <a:endParaRPr lang="ru-RU" sz="18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1800" dirty="0">
                <a:effectLst/>
                <a:latin typeface="Times New Roman" panose="02020603050405020304" pitchFamily="18" charset="0"/>
                <a:ea typeface="Times New Roman" panose="02020603050405020304" pitchFamily="18" charset="0"/>
              </a:rPr>
              <a:t>Print the minimum element in the structure.</a:t>
            </a:r>
            <a:endParaRPr lang="ru-RU" sz="1800" dirty="0">
              <a:effectLst/>
              <a:latin typeface="Times New Roman" panose="02020603050405020304" pitchFamily="18" charset="0"/>
              <a:ea typeface="Times New Roman" panose="02020603050405020304" pitchFamily="18" charset="0"/>
            </a:endParaRPr>
          </a:p>
        </p:txBody>
      </p:sp>
      <p:sp>
        <p:nvSpPr>
          <p:cNvPr id="9" name="Подзаголовок 2">
            <a:extLst>
              <a:ext uri="{FF2B5EF4-FFF2-40B4-BE49-F238E27FC236}">
                <a16:creationId xmlns:a16="http://schemas.microsoft.com/office/drawing/2014/main" id="{529D171C-5079-43AC-8ED9-8AA3C593ABF5}"/>
              </a:ext>
            </a:extLst>
          </p:cNvPr>
          <p:cNvSpPr txBox="1">
            <a:spLocks/>
          </p:cNvSpPr>
          <p:nvPr/>
        </p:nvSpPr>
        <p:spPr>
          <a:xfrm>
            <a:off x="263592" y="3841639"/>
            <a:ext cx="11410949" cy="263982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Obviously, the required data structure is the </a:t>
            </a:r>
            <a:r>
              <a:rPr lang="en-US" sz="2000" b="1" dirty="0">
                <a:effectLst/>
                <a:latin typeface="Times New Roman" panose="02020603050405020304" pitchFamily="18" charset="0"/>
                <a:ea typeface="Times New Roman" panose="02020603050405020304" pitchFamily="18" charset="0"/>
              </a:rPr>
              <a:t>stack</a:t>
            </a:r>
            <a:r>
              <a:rPr lang="en-US" sz="2000" dirty="0">
                <a:effectLst/>
                <a:latin typeface="Times New Roman" panose="02020603050405020304" pitchFamily="18" charset="0"/>
                <a:ea typeface="Times New Roman" panose="02020603050405020304" pitchFamily="18" charset="0"/>
              </a:rPr>
              <a:t>. </a:t>
            </a:r>
          </a:p>
          <a:p>
            <a:pPr algn="just"/>
            <a:r>
              <a:rPr lang="en-US" sz="2000" dirty="0">
                <a:effectLst/>
                <a:latin typeface="Times New Roman" panose="02020603050405020304" pitchFamily="18" charset="0"/>
                <a:ea typeface="Times New Roman" panose="02020603050405020304" pitchFamily="18" charset="0"/>
              </a:rPr>
              <a:t>The </a:t>
            </a:r>
            <a:r>
              <a:rPr lang="en-US" sz="2000" b="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method will be modeled as usual by removing the top element of the stack</a:t>
            </a:r>
            <a:r>
              <a:rPr lang="en-US" sz="2000" dirty="0">
                <a:latin typeface="Times New Roman" panose="02020603050405020304" pitchFamily="18" charset="0"/>
                <a:ea typeface="Times New Roman" panose="02020603050405020304" pitchFamily="18" charset="0"/>
              </a:rPr>
              <a:t>.</a:t>
            </a:r>
          </a:p>
          <a:p>
            <a:pPr algn="just"/>
            <a:r>
              <a:rPr lang="en-US" sz="2000" dirty="0">
                <a:effectLst/>
                <a:latin typeface="Times New Roman" panose="02020603050405020304" pitchFamily="18" charset="0"/>
                <a:ea typeface="Times New Roman" panose="02020603050405020304" pitchFamily="18" charset="0"/>
              </a:rPr>
              <a:t>The </a:t>
            </a:r>
            <a:r>
              <a:rPr lang="en-US" sz="2000" b="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method will be rewritten as follows:</a:t>
            </a: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If stack is empty, </a:t>
            </a:r>
            <a:r>
              <a:rPr lang="en-US" sz="2000" b="1" i="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to the stack;</a:t>
            </a:r>
          </a:p>
          <a:p>
            <a:pPr marL="342900" lvl="0" indent="-342900" algn="just">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Otherwise, </a:t>
            </a:r>
            <a:r>
              <a:rPr lang="en-US" sz="2000" b="1" i="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to the stack the minimum between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and the current value of its top.</a:t>
            </a:r>
          </a:p>
          <a:p>
            <a:pPr algn="just"/>
            <a:r>
              <a:rPr lang="en-US" sz="2000" dirty="0">
                <a:effectLst/>
                <a:latin typeface="Times New Roman" panose="02020603050405020304" pitchFamily="18" charset="0"/>
                <a:ea typeface="Times New Roman" panose="02020603050405020304" pitchFamily="18" charset="0"/>
              </a:rPr>
              <a:t>Thus, the minimum element of the stack will always be at the top. At the same time, we lose the values pushed onto the stack, although in reality they are not needed for further requests.</a:t>
            </a:r>
          </a:p>
        </p:txBody>
      </p:sp>
      <p:sp>
        <p:nvSpPr>
          <p:cNvPr id="3" name="Rectangle 2">
            <a:extLst>
              <a:ext uri="{FF2B5EF4-FFF2-40B4-BE49-F238E27FC236}">
                <a16:creationId xmlns:a16="http://schemas.microsoft.com/office/drawing/2014/main" id="{458E361A-45DD-4EEE-A4D9-391E7516250F}"/>
              </a:ext>
            </a:extLst>
          </p:cNvPr>
          <p:cNvSpPr>
            <a:spLocks noChangeArrowheads="1"/>
          </p:cNvSpPr>
          <p:nvPr/>
        </p:nvSpPr>
        <p:spPr bwMode="auto">
          <a:xfrm>
            <a:off x="6381550" y="3224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a:extLst>
              <a:ext uri="{FF2B5EF4-FFF2-40B4-BE49-F238E27FC236}">
                <a16:creationId xmlns:a16="http://schemas.microsoft.com/office/drawing/2014/main" id="{D8B82368-117C-4E90-855E-C533296324C7}"/>
              </a:ext>
            </a:extLst>
          </p:cNvPr>
          <p:cNvGraphicFramePr>
            <a:graphicFrameLocks noChangeAspect="1"/>
          </p:cNvGraphicFramePr>
          <p:nvPr>
            <p:extLst>
              <p:ext uri="{D42A27DB-BD31-4B8C-83A1-F6EECF244321}">
                <p14:modId xmlns:p14="http://schemas.microsoft.com/office/powerpoint/2010/main" val="2874821587"/>
              </p:ext>
            </p:extLst>
          </p:nvPr>
        </p:nvGraphicFramePr>
        <p:xfrm>
          <a:off x="5509831" y="987536"/>
          <a:ext cx="6097617" cy="2639822"/>
        </p:xfrm>
        <a:graphic>
          <a:graphicData uri="http://schemas.openxmlformats.org/presentationml/2006/ole">
            <mc:AlternateContent xmlns:mc="http://schemas.openxmlformats.org/markup-compatibility/2006">
              <mc:Choice xmlns:v="urn:schemas-microsoft-com:vml" Requires="v">
                <p:oleObj name="Visio" r:id="rId3" imgW="4681745" imgH="2026763" progId="Visio.Drawing.11">
                  <p:embed/>
                </p:oleObj>
              </mc:Choice>
              <mc:Fallback>
                <p:oleObj name="Visio" r:id="rId3" imgW="4681745" imgH="202676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9831" y="987536"/>
                        <a:ext cx="6097617" cy="2639822"/>
                      </a:xfrm>
                      <a:prstGeom prst="rect">
                        <a:avLst/>
                      </a:prstGeom>
                      <a:noFill/>
                    </p:spPr>
                  </p:pic>
                </p:oleObj>
              </mc:Fallback>
            </mc:AlternateContent>
          </a:graphicData>
        </a:graphic>
      </p:graphicFrame>
    </p:spTree>
    <p:extLst>
      <p:ext uri="{BB962C8B-B14F-4D97-AF65-F5344CB8AC3E}">
        <p14:creationId xmlns:p14="http://schemas.microsoft.com/office/powerpoint/2010/main" val="28683826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9035. Class </a:t>
            </a:r>
            <a:r>
              <a:rPr lang="en-US" sz="2400" b="1" u="sng" dirty="0" err="1">
                <a:solidFill>
                  <a:srgbClr val="0000FF"/>
                </a:solidFill>
                <a:effectLst/>
                <a:latin typeface="Times New Roman" panose="02020603050405020304" pitchFamily="18" charset="0"/>
                <a:ea typeface="Times New Roman" panose="02020603050405020304" pitchFamily="18" charset="0"/>
                <a:hlinkClick r:id="rId2"/>
              </a:rPr>
              <a:t>MinStack</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257175" y="975303"/>
            <a:ext cx="5476275" cy="156879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Implement a data structure with the next operations:</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2000" b="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x</a:t>
            </a:r>
            <a:r>
              <a:rPr lang="en-US" sz="2000" dirty="0">
                <a:effectLst/>
                <a:latin typeface="Times New Roman" panose="02020603050405020304" pitchFamily="18" charset="0"/>
                <a:ea typeface="Times New Roman" panose="02020603050405020304" pitchFamily="18" charset="0"/>
              </a:rPr>
              <a:t> to the end of the structure.</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2000" b="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the last element from the structure.</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2000" dirty="0">
                <a:effectLst/>
                <a:latin typeface="Times New Roman" panose="02020603050405020304" pitchFamily="18" charset="0"/>
                <a:ea typeface="Times New Roman" panose="02020603050405020304" pitchFamily="18" charset="0"/>
              </a:rPr>
              <a:t>Print the minimum element in the structure.</a:t>
            </a:r>
          </a:p>
          <a:p>
            <a:pPr marL="342900" indent="-342900" algn="just">
              <a:lnSpc>
                <a:spcPct val="100000"/>
              </a:lnSpc>
              <a:spcBef>
                <a:spcPts val="0"/>
              </a:spcBef>
              <a:buFont typeface="+mj-lt"/>
              <a:buAutoNum type="arabicPeriod"/>
            </a:pPr>
            <a:r>
              <a:rPr lang="en-US" sz="2000" dirty="0">
                <a:effectLst/>
                <a:latin typeface="Times New Roman" panose="02020603050405020304" pitchFamily="18" charset="0"/>
                <a:ea typeface="Times New Roman" panose="02020603050405020304" pitchFamily="18" charset="0"/>
              </a:rPr>
              <a:t>Print the top element in the structure.</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endParaRPr lang="ru-RU" sz="2000" dirty="0">
              <a:effectLst/>
              <a:latin typeface="Times New Roman" panose="02020603050405020304" pitchFamily="18" charset="0"/>
              <a:ea typeface="Times New Roman" panose="02020603050405020304" pitchFamily="18" charset="0"/>
            </a:endParaRPr>
          </a:p>
        </p:txBody>
      </p:sp>
      <p:sp>
        <p:nvSpPr>
          <p:cNvPr id="9" name="Подзаголовок 2">
            <a:extLst>
              <a:ext uri="{FF2B5EF4-FFF2-40B4-BE49-F238E27FC236}">
                <a16:creationId xmlns:a16="http://schemas.microsoft.com/office/drawing/2014/main" id="{529D171C-5079-43AC-8ED9-8AA3C593ABF5}"/>
              </a:ext>
            </a:extLst>
          </p:cNvPr>
          <p:cNvSpPr txBox="1">
            <a:spLocks/>
          </p:cNvSpPr>
          <p:nvPr/>
        </p:nvSpPr>
        <p:spPr>
          <a:xfrm>
            <a:off x="263592" y="3841639"/>
            <a:ext cx="5684821" cy="20410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effectLst/>
                <a:latin typeface="Times New Roman" panose="02020603050405020304" pitchFamily="18" charset="0"/>
                <a:ea typeface="Times New Roman" panose="02020603050405020304" pitchFamily="18" charset="0"/>
              </a:rPr>
              <a:t>We have now both operations:</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ea typeface="Times New Roman" panose="02020603050405020304" pitchFamily="18" charset="0"/>
              </a:rPr>
              <a:t>get the minimum element from the stack</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ea typeface="Times New Roman" panose="02020603050405020304" pitchFamily="18" charset="0"/>
              </a:rPr>
              <a:t>get the top element from the stack</a:t>
            </a:r>
            <a:endParaRPr lang="en-US" sz="2000" b="1" dirty="0">
              <a:solidFill>
                <a:srgbClr val="FF0000"/>
              </a:solidFill>
              <a:effectLst/>
              <a:latin typeface="Times New Roman" panose="02020603050405020304" pitchFamily="18" charset="0"/>
              <a:ea typeface="Times New Roman" panose="02020603050405020304" pitchFamily="18" charset="0"/>
            </a:endParaRPr>
          </a:p>
          <a:p>
            <a:pPr algn="just"/>
            <a:endParaRPr lang="en-US" sz="2000" b="1" dirty="0">
              <a:solidFill>
                <a:srgbClr val="FF0000"/>
              </a:solidFill>
              <a:effectLst/>
              <a:latin typeface="Times New Roman" panose="02020603050405020304" pitchFamily="18" charset="0"/>
              <a:ea typeface="Times New Roman" panose="02020603050405020304" pitchFamily="18" charset="0"/>
            </a:endParaRPr>
          </a:p>
          <a:p>
            <a:pPr algn="just"/>
            <a:r>
              <a:rPr lang="en-US" sz="2000" b="1" dirty="0">
                <a:solidFill>
                  <a:srgbClr val="FF0000"/>
                </a:solidFill>
                <a:latin typeface="Times New Roman" panose="02020603050405020304" pitchFamily="18" charset="0"/>
                <a:ea typeface="Times New Roman" panose="02020603050405020304" pitchFamily="18" charset="0"/>
              </a:rPr>
              <a:t>How to implement it?</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458E361A-45DD-4EEE-A4D9-391E7516250F}"/>
              </a:ext>
            </a:extLst>
          </p:cNvPr>
          <p:cNvSpPr>
            <a:spLocks noChangeArrowheads="1"/>
          </p:cNvSpPr>
          <p:nvPr/>
        </p:nvSpPr>
        <p:spPr bwMode="auto">
          <a:xfrm>
            <a:off x="6381550" y="3224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5" name="Объект 4">
            <a:extLst>
              <a:ext uri="{FF2B5EF4-FFF2-40B4-BE49-F238E27FC236}">
                <a16:creationId xmlns:a16="http://schemas.microsoft.com/office/drawing/2014/main" id="{D8B82368-117C-4E90-855E-C533296324C7}"/>
              </a:ext>
            </a:extLst>
          </p:cNvPr>
          <p:cNvGraphicFramePr>
            <a:graphicFrameLocks noChangeAspect="1"/>
          </p:cNvGraphicFramePr>
          <p:nvPr>
            <p:extLst>
              <p:ext uri="{D42A27DB-BD31-4B8C-83A1-F6EECF244321}">
                <p14:modId xmlns:p14="http://schemas.microsoft.com/office/powerpoint/2010/main" val="1625093408"/>
              </p:ext>
            </p:extLst>
          </p:nvPr>
        </p:nvGraphicFramePr>
        <p:xfrm>
          <a:off x="5685322" y="1083789"/>
          <a:ext cx="6097617" cy="2639822"/>
        </p:xfrm>
        <a:graphic>
          <a:graphicData uri="http://schemas.openxmlformats.org/presentationml/2006/ole">
            <mc:AlternateContent xmlns:mc="http://schemas.openxmlformats.org/markup-compatibility/2006">
              <mc:Choice xmlns:v="urn:schemas-microsoft-com:vml" Requires="v">
                <p:oleObj name="Visio" r:id="rId3" imgW="4681745" imgH="2026763" progId="Visio.Drawing.11">
                  <p:embed/>
                </p:oleObj>
              </mc:Choice>
              <mc:Fallback>
                <p:oleObj name="Visio" r:id="rId3" imgW="4681745" imgH="2026763" progId="Visio.Drawing.11">
                  <p:embed/>
                  <p:pic>
                    <p:nvPicPr>
                      <p:cNvPr id="5" name="Объект 4">
                        <a:extLst>
                          <a:ext uri="{FF2B5EF4-FFF2-40B4-BE49-F238E27FC236}">
                            <a16:creationId xmlns:a16="http://schemas.microsoft.com/office/drawing/2014/main" id="{D8B82368-117C-4E90-855E-C533296324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5322" y="1083789"/>
                        <a:ext cx="6097617" cy="2639822"/>
                      </a:xfrm>
                      <a:prstGeom prst="rect">
                        <a:avLst/>
                      </a:prstGeom>
                      <a:noFill/>
                    </p:spPr>
                  </p:pic>
                </p:oleObj>
              </mc:Fallback>
            </mc:AlternateContent>
          </a:graphicData>
        </a:graphic>
      </p:graphicFrame>
    </p:spTree>
    <p:extLst>
      <p:ext uri="{BB962C8B-B14F-4D97-AF65-F5344CB8AC3E}">
        <p14:creationId xmlns:p14="http://schemas.microsoft.com/office/powerpoint/2010/main" val="1494846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9035. Class </a:t>
            </a:r>
            <a:r>
              <a:rPr lang="en-US" sz="2400" b="1" u="sng" dirty="0" err="1">
                <a:solidFill>
                  <a:srgbClr val="0000FF"/>
                </a:solidFill>
                <a:effectLst/>
                <a:latin typeface="Times New Roman" panose="02020603050405020304" pitchFamily="18" charset="0"/>
                <a:ea typeface="Times New Roman" panose="02020603050405020304" pitchFamily="18" charset="0"/>
                <a:hlinkClick r:id="rId2"/>
              </a:rPr>
              <a:t>MinStack</a:t>
            </a:r>
            <a:endParaRPr lang="ru-RU" sz="23900" b="1"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13" name="Rectangle 4">
            <a:extLst>
              <a:ext uri="{FF2B5EF4-FFF2-40B4-BE49-F238E27FC236}">
                <a16:creationId xmlns:a16="http://schemas.microsoft.com/office/drawing/2014/main" id="{4E7CF4A6-C273-4912-9369-50785B60A79F}"/>
              </a:ext>
            </a:extLst>
          </p:cNvPr>
          <p:cNvSpPr>
            <a:spLocks noChangeArrowheads="1"/>
          </p:cNvSpPr>
          <p:nvPr/>
        </p:nvSpPr>
        <p:spPr bwMode="auto">
          <a:xfrm>
            <a:off x="6824310" y="3428546"/>
            <a:ext cx="1422253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8" name="Подзаголовок 2">
            <a:extLst>
              <a:ext uri="{FF2B5EF4-FFF2-40B4-BE49-F238E27FC236}">
                <a16:creationId xmlns:a16="http://schemas.microsoft.com/office/drawing/2014/main" id="{B3F6B924-A8D6-451E-AA87-5B964AA37EB0}"/>
              </a:ext>
            </a:extLst>
          </p:cNvPr>
          <p:cNvSpPr txBox="1">
            <a:spLocks/>
          </p:cNvSpPr>
          <p:nvPr/>
        </p:nvSpPr>
        <p:spPr>
          <a:xfrm>
            <a:off x="257175" y="975303"/>
            <a:ext cx="11410949" cy="126979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1800" dirty="0">
                <a:effectLst/>
                <a:latin typeface="Times New Roman" panose="02020603050405020304" pitchFamily="18" charset="0"/>
                <a:ea typeface="Times New Roman" panose="02020603050405020304" pitchFamily="18" charset="0"/>
              </a:rPr>
              <a:t>Implement a data structure with the next operations:</a:t>
            </a:r>
            <a:endParaRPr lang="ru-RU" sz="18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1800" b="1" dirty="0">
                <a:effectLst/>
                <a:latin typeface="Times New Roman" panose="02020603050405020304" pitchFamily="18" charset="0"/>
                <a:ea typeface="Times New Roman" panose="02020603050405020304" pitchFamily="18" charset="0"/>
              </a:rPr>
              <a:t>Push</a:t>
            </a:r>
            <a:r>
              <a:rPr lang="en-US" sz="1800" dirty="0">
                <a:effectLst/>
                <a:latin typeface="Times New Roman" panose="02020603050405020304" pitchFamily="18" charset="0"/>
                <a:ea typeface="Times New Roman" panose="02020603050405020304" pitchFamily="18" charset="0"/>
              </a:rPr>
              <a:t> </a:t>
            </a:r>
            <a:r>
              <a:rPr lang="en-US" sz="1800" i="1" dirty="0">
                <a:effectLst/>
                <a:latin typeface="Times New Roman" panose="02020603050405020304" pitchFamily="18" charset="0"/>
                <a:ea typeface="Times New Roman" panose="02020603050405020304" pitchFamily="18" charset="0"/>
              </a:rPr>
              <a:t>x</a:t>
            </a:r>
            <a:r>
              <a:rPr lang="en-US" sz="1800" dirty="0">
                <a:effectLst/>
                <a:latin typeface="Times New Roman" panose="02020603050405020304" pitchFamily="18" charset="0"/>
                <a:ea typeface="Times New Roman" panose="02020603050405020304" pitchFamily="18" charset="0"/>
              </a:rPr>
              <a:t> to the end of the structure.</a:t>
            </a:r>
            <a:endParaRPr lang="ru-RU" sz="18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1800" b="1" dirty="0">
                <a:effectLst/>
                <a:latin typeface="Times New Roman" panose="02020603050405020304" pitchFamily="18" charset="0"/>
                <a:ea typeface="Times New Roman" panose="02020603050405020304" pitchFamily="18" charset="0"/>
              </a:rPr>
              <a:t>Pop</a:t>
            </a:r>
            <a:r>
              <a:rPr lang="en-US" sz="1800" dirty="0">
                <a:effectLst/>
                <a:latin typeface="Times New Roman" panose="02020603050405020304" pitchFamily="18" charset="0"/>
                <a:ea typeface="Times New Roman" panose="02020603050405020304" pitchFamily="18" charset="0"/>
              </a:rPr>
              <a:t> the last element from the structure.</a:t>
            </a:r>
            <a:endParaRPr lang="ru-RU" sz="18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r>
              <a:rPr lang="en-US" sz="1800" dirty="0">
                <a:effectLst/>
                <a:latin typeface="Times New Roman" panose="02020603050405020304" pitchFamily="18" charset="0"/>
                <a:ea typeface="Times New Roman" panose="02020603050405020304" pitchFamily="18" charset="0"/>
              </a:rPr>
              <a:t>Print the minimum element in the structure.</a:t>
            </a:r>
          </a:p>
          <a:p>
            <a:pPr marL="342900" indent="-342900" algn="just">
              <a:lnSpc>
                <a:spcPct val="100000"/>
              </a:lnSpc>
              <a:spcBef>
                <a:spcPts val="0"/>
              </a:spcBef>
              <a:buFont typeface="+mj-lt"/>
              <a:buAutoNum type="arabicPeriod"/>
            </a:pPr>
            <a:r>
              <a:rPr lang="en-US" sz="1800" dirty="0">
                <a:effectLst/>
                <a:latin typeface="Times New Roman" panose="02020603050405020304" pitchFamily="18" charset="0"/>
                <a:ea typeface="Times New Roman" panose="02020603050405020304" pitchFamily="18" charset="0"/>
              </a:rPr>
              <a:t>Print the top element in the structure.</a:t>
            </a:r>
            <a:endParaRPr lang="ru-RU" sz="18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pPr>
            <a:endParaRPr lang="ru-RU" sz="1800" dirty="0">
              <a:effectLst/>
              <a:latin typeface="Times New Roman" panose="02020603050405020304" pitchFamily="18" charset="0"/>
              <a:ea typeface="Times New Roman" panose="02020603050405020304" pitchFamily="18" charset="0"/>
            </a:endParaRPr>
          </a:p>
        </p:txBody>
      </p:sp>
      <p:sp>
        <p:nvSpPr>
          <p:cNvPr id="9" name="Подзаголовок 2">
            <a:extLst>
              <a:ext uri="{FF2B5EF4-FFF2-40B4-BE49-F238E27FC236}">
                <a16:creationId xmlns:a16="http://schemas.microsoft.com/office/drawing/2014/main" id="{529D171C-5079-43AC-8ED9-8AA3C593ABF5}"/>
              </a:ext>
            </a:extLst>
          </p:cNvPr>
          <p:cNvSpPr txBox="1">
            <a:spLocks/>
          </p:cNvSpPr>
          <p:nvPr/>
        </p:nvSpPr>
        <p:spPr>
          <a:xfrm>
            <a:off x="263592" y="3841639"/>
            <a:ext cx="5684821" cy="204105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FF0000"/>
                </a:solidFill>
                <a:effectLst/>
                <a:latin typeface="Times New Roman" panose="02020603050405020304" pitchFamily="18" charset="0"/>
                <a:ea typeface="Times New Roman" panose="02020603050405020304" pitchFamily="18" charset="0"/>
              </a:rPr>
              <a:t>We have now both operations:</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ea typeface="Times New Roman" panose="02020603050405020304" pitchFamily="18" charset="0"/>
              </a:rPr>
              <a:t>get the minimum element from the stack</a:t>
            </a:r>
          </a:p>
          <a:p>
            <a:pPr marL="342900" indent="-342900" algn="just">
              <a:buFont typeface="Arial" panose="020B0604020202020204" pitchFamily="34" charset="0"/>
              <a:buChar char="•"/>
            </a:pPr>
            <a:r>
              <a:rPr lang="en-US" sz="2000" b="1" dirty="0">
                <a:solidFill>
                  <a:srgbClr val="FF0000"/>
                </a:solidFill>
                <a:latin typeface="Times New Roman" panose="02020603050405020304" pitchFamily="18" charset="0"/>
                <a:ea typeface="Times New Roman" panose="02020603050405020304" pitchFamily="18" charset="0"/>
              </a:rPr>
              <a:t>get the top element from the stack</a:t>
            </a:r>
            <a:endParaRPr lang="en-US" sz="2000" b="1" dirty="0">
              <a:solidFill>
                <a:srgbClr val="FF0000"/>
              </a:solidFill>
              <a:effectLst/>
              <a:latin typeface="Times New Roman" panose="02020603050405020304" pitchFamily="18" charset="0"/>
              <a:ea typeface="Times New Roman" panose="02020603050405020304" pitchFamily="18" charset="0"/>
            </a:endParaRPr>
          </a:p>
          <a:p>
            <a:pPr algn="just"/>
            <a:endParaRPr lang="en-US" sz="2000" b="1" dirty="0">
              <a:solidFill>
                <a:srgbClr val="FF0000"/>
              </a:solidFill>
              <a:effectLst/>
              <a:latin typeface="Times New Roman" panose="02020603050405020304" pitchFamily="18" charset="0"/>
              <a:ea typeface="Times New Roman" panose="02020603050405020304" pitchFamily="18" charset="0"/>
            </a:endParaRPr>
          </a:p>
          <a:p>
            <a:pPr algn="just"/>
            <a:r>
              <a:rPr lang="en-US" sz="2000" b="1" dirty="0">
                <a:solidFill>
                  <a:srgbClr val="FF0000"/>
                </a:solidFill>
                <a:latin typeface="Times New Roman" panose="02020603050405020304" pitchFamily="18" charset="0"/>
                <a:ea typeface="Times New Roman" panose="02020603050405020304" pitchFamily="18" charset="0"/>
              </a:rPr>
              <a:t>How to implement it?</a:t>
            </a:r>
            <a:endParaRPr lang="en-US" sz="2000" b="1" dirty="0">
              <a:solidFill>
                <a:srgbClr val="FF0000"/>
              </a:solidFill>
              <a:effectLst/>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458E361A-45DD-4EEE-A4D9-391E7516250F}"/>
              </a:ext>
            </a:extLst>
          </p:cNvPr>
          <p:cNvSpPr>
            <a:spLocks noChangeArrowheads="1"/>
          </p:cNvSpPr>
          <p:nvPr/>
        </p:nvSpPr>
        <p:spPr bwMode="auto">
          <a:xfrm>
            <a:off x="6381550" y="32244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11" name="Подзаголовок 2">
            <a:extLst>
              <a:ext uri="{FF2B5EF4-FFF2-40B4-BE49-F238E27FC236}">
                <a16:creationId xmlns:a16="http://schemas.microsoft.com/office/drawing/2014/main" id="{3574F57E-BFD2-4AA2-897B-2FCB91C3E5B8}"/>
              </a:ext>
            </a:extLst>
          </p:cNvPr>
          <p:cNvSpPr txBox="1">
            <a:spLocks/>
          </p:cNvSpPr>
          <p:nvPr/>
        </p:nvSpPr>
        <p:spPr>
          <a:xfrm>
            <a:off x="6743700" y="1363251"/>
            <a:ext cx="2804562" cy="130883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solidFill>
                  <a:srgbClr val="7030A0"/>
                </a:solidFill>
                <a:effectLst/>
                <a:latin typeface="Times New Roman" panose="02020603050405020304" pitchFamily="18" charset="0"/>
                <a:ea typeface="Times New Roman" panose="02020603050405020304" pitchFamily="18" charset="0"/>
              </a:rPr>
              <a:t>Use two stacks:</a:t>
            </a:r>
          </a:p>
          <a:p>
            <a:pPr marL="342900" indent="-342900" algn="just">
              <a:buFont typeface="Arial" panose="020B0604020202020204" pitchFamily="34" charset="0"/>
              <a:buChar char="•"/>
            </a:pPr>
            <a:r>
              <a:rPr lang="en-US" sz="2000" b="1" dirty="0">
                <a:solidFill>
                  <a:srgbClr val="7030A0"/>
                </a:solidFill>
                <a:latin typeface="Times New Roman" panose="02020603050405020304" pitchFamily="18" charset="0"/>
                <a:ea typeface="Times New Roman" panose="02020603050405020304" pitchFamily="18" charset="0"/>
              </a:rPr>
              <a:t>Minimum stack</a:t>
            </a:r>
          </a:p>
          <a:p>
            <a:pPr marL="342900" indent="-342900" algn="just">
              <a:buFont typeface="Arial" panose="020B0604020202020204" pitchFamily="34" charset="0"/>
              <a:buChar char="•"/>
            </a:pPr>
            <a:r>
              <a:rPr lang="en-US" sz="2000" b="1" dirty="0">
                <a:solidFill>
                  <a:srgbClr val="7030A0"/>
                </a:solidFill>
                <a:effectLst/>
                <a:latin typeface="Times New Roman" panose="02020603050405020304" pitchFamily="18" charset="0"/>
                <a:ea typeface="Times New Roman" panose="02020603050405020304" pitchFamily="18" charset="0"/>
              </a:rPr>
              <a:t>Standard stack</a:t>
            </a:r>
          </a:p>
        </p:txBody>
      </p:sp>
      <p:pic>
        <p:nvPicPr>
          <p:cNvPr id="12" name="Рисунок 11">
            <a:extLst>
              <a:ext uri="{FF2B5EF4-FFF2-40B4-BE49-F238E27FC236}">
                <a16:creationId xmlns:a16="http://schemas.microsoft.com/office/drawing/2014/main" id="{D545DFCA-5DDD-4999-BD83-64A6648D2A92}"/>
              </a:ext>
            </a:extLst>
          </p:cNvPr>
          <p:cNvPicPr>
            <a:picLocks noChangeAspect="1"/>
          </p:cNvPicPr>
          <p:nvPr/>
        </p:nvPicPr>
        <p:blipFill>
          <a:blip r:embed="rId3"/>
          <a:stretch>
            <a:fillRect/>
          </a:stretch>
        </p:blipFill>
        <p:spPr>
          <a:xfrm>
            <a:off x="5367691" y="3224463"/>
            <a:ext cx="6409773" cy="3103680"/>
          </a:xfrm>
          <a:prstGeom prst="rect">
            <a:avLst/>
          </a:prstGeom>
        </p:spPr>
      </p:pic>
    </p:spTree>
    <p:extLst>
      <p:ext uri="{BB962C8B-B14F-4D97-AF65-F5344CB8AC3E}">
        <p14:creationId xmlns:p14="http://schemas.microsoft.com/office/powerpoint/2010/main" val="259756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B9AEB8-462C-AB10-B919-A41816D575C5}"/>
              </a:ext>
            </a:extLst>
          </p:cNvPr>
          <p:cNvSpPr>
            <a:spLocks noGrp="1"/>
          </p:cNvSpPr>
          <p:nvPr>
            <p:ph type="title"/>
          </p:nvPr>
        </p:nvSpPr>
        <p:spPr>
          <a:xfrm>
            <a:off x="643467" y="321734"/>
            <a:ext cx="10905066" cy="1135737"/>
          </a:xfrm>
        </p:spPr>
        <p:txBody>
          <a:bodyPr>
            <a:normAutofit/>
          </a:bodyPr>
          <a:lstStyle/>
          <a:p>
            <a:r>
              <a:rPr lang="en-US" sz="3600"/>
              <a:t>Real-life Applications</a:t>
            </a:r>
          </a:p>
        </p:txBody>
      </p:sp>
      <p:sp>
        <p:nvSpPr>
          <p:cNvPr id="3" name="Content Placeholder 2">
            <a:extLst>
              <a:ext uri="{FF2B5EF4-FFF2-40B4-BE49-F238E27FC236}">
                <a16:creationId xmlns:a16="http://schemas.microsoft.com/office/drawing/2014/main" id="{C154E203-CF31-E239-C2B3-736977F4AADD}"/>
              </a:ext>
            </a:extLst>
          </p:cNvPr>
          <p:cNvSpPr>
            <a:spLocks noGrp="1"/>
          </p:cNvSpPr>
          <p:nvPr>
            <p:ph idx="1"/>
          </p:nvPr>
        </p:nvSpPr>
        <p:spPr>
          <a:xfrm>
            <a:off x="643467" y="1782981"/>
            <a:ext cx="10905066" cy="4393982"/>
          </a:xfrm>
        </p:spPr>
        <p:txBody>
          <a:bodyPr>
            <a:normAutofit/>
          </a:bodyPr>
          <a:lstStyle/>
          <a:p>
            <a:r>
              <a:rPr lang="en-US" sz="2000"/>
              <a:t>CD/DVD stand</a:t>
            </a:r>
          </a:p>
          <a:p>
            <a:r>
              <a:rPr lang="en-US" sz="2000"/>
              <a:t>Stack of books in a book shop</a:t>
            </a:r>
          </a:p>
          <a:p>
            <a:r>
              <a:rPr lang="en-US" sz="2000"/>
              <a:t>Undo and Redo mechanisms</a:t>
            </a:r>
          </a:p>
          <a:p>
            <a:r>
              <a:rPr lang="en-US" sz="2000"/>
              <a:t>The history of a web browser</a:t>
            </a:r>
          </a:p>
          <a:p>
            <a:r>
              <a:rPr lang="en-US" sz="2000"/>
              <a:t>Call logs, E-mails, and Google photos in any gallery are also stored in form of a stack.</a:t>
            </a:r>
          </a:p>
          <a:p>
            <a:r>
              <a:rPr lang="en-US" sz="2000"/>
              <a:t>YouTube downloads and Notifications are also shown in LIFO format(the latest appears first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71138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D8ECF-7C08-9A6A-0A51-1CA3134B8531}"/>
              </a:ext>
            </a:extLst>
          </p:cNvPr>
          <p:cNvSpPr>
            <a:spLocks noGrp="1"/>
          </p:cNvSpPr>
          <p:nvPr>
            <p:ph type="title"/>
          </p:nvPr>
        </p:nvSpPr>
        <p:spPr/>
        <p:txBody>
          <a:bodyPr/>
          <a:lstStyle/>
          <a:p>
            <a:r>
              <a:rPr lang="en-US"/>
              <a:t>Advantages</a:t>
            </a:r>
            <a:endParaRPr lang="en-US" dirty="0"/>
          </a:p>
        </p:txBody>
      </p:sp>
      <p:graphicFrame>
        <p:nvGraphicFramePr>
          <p:cNvPr id="5" name="Content Placeholder 2">
            <a:extLst>
              <a:ext uri="{FF2B5EF4-FFF2-40B4-BE49-F238E27FC236}">
                <a16:creationId xmlns:a16="http://schemas.microsoft.com/office/drawing/2014/main" id="{7A539045-0BC4-3A30-CA86-6697589543B2}"/>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9404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1F2EB-D42C-F5D5-A63C-F2E8D06C67C7}"/>
              </a:ext>
            </a:extLst>
          </p:cNvPr>
          <p:cNvSpPr>
            <a:spLocks noGrp="1"/>
          </p:cNvSpPr>
          <p:nvPr>
            <p:ph type="title"/>
          </p:nvPr>
        </p:nvSpPr>
        <p:spPr>
          <a:xfrm>
            <a:off x="1913468" y="365125"/>
            <a:ext cx="9440332" cy="1325563"/>
          </a:xfrm>
        </p:spPr>
        <p:txBody>
          <a:bodyPr>
            <a:normAutofit/>
          </a:bodyPr>
          <a:lstStyle/>
          <a:p>
            <a:r>
              <a:rPr lang="en-US" sz="5400"/>
              <a:t>Disadvantages</a:t>
            </a:r>
          </a:p>
        </p:txBody>
      </p:sp>
      <p:pic>
        <p:nvPicPr>
          <p:cNvPr id="7" name="Graphic 6" descr="Database">
            <a:extLst>
              <a:ext uri="{FF2B5EF4-FFF2-40B4-BE49-F238E27FC236}">
                <a16:creationId xmlns:a16="http://schemas.microsoft.com/office/drawing/2014/main" id="{81094E1C-F300-42E3-1408-81A9DB90AC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C1C5A60B-F92C-FB59-B360-50C359D94802}"/>
              </a:ext>
            </a:extLst>
          </p:cNvPr>
          <p:cNvSpPr>
            <a:spLocks noGrp="1"/>
          </p:cNvSpPr>
          <p:nvPr>
            <p:ph idx="1"/>
          </p:nvPr>
        </p:nvSpPr>
        <p:spPr>
          <a:xfrm>
            <a:off x="838200" y="1825625"/>
            <a:ext cx="10515600" cy="4351338"/>
          </a:xfrm>
        </p:spPr>
        <p:txBody>
          <a:bodyPr>
            <a:normAutofit/>
          </a:bodyPr>
          <a:lstStyle/>
          <a:p>
            <a:r>
              <a:rPr lang="en-US" dirty="0"/>
              <a:t>Stack memory is of limited size.</a:t>
            </a:r>
          </a:p>
          <a:p>
            <a:r>
              <a:rPr lang="en-US" dirty="0"/>
              <a:t>The total size of the stack must be defined before</a:t>
            </a:r>
          </a:p>
          <a:p>
            <a:r>
              <a:rPr lang="en-US" dirty="0"/>
              <a:t>Too many objects can lead to stack overflow</a:t>
            </a:r>
          </a:p>
          <a:p>
            <a:r>
              <a:rPr lang="en-US" dirty="0"/>
              <a:t>Random Accessing is not possible</a:t>
            </a:r>
          </a:p>
        </p:txBody>
      </p:sp>
    </p:spTree>
    <p:extLst>
      <p:ext uri="{BB962C8B-B14F-4D97-AF65-F5344CB8AC3E}">
        <p14:creationId xmlns:p14="http://schemas.microsoft.com/office/powerpoint/2010/main" val="489728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1"/>
            <a:ext cx="9144000" cy="860441"/>
          </a:xfrm>
        </p:spPr>
        <p:txBody>
          <a:bodyPr>
            <a:normAutofit fontScale="90000"/>
          </a:bodyPr>
          <a:lstStyle/>
          <a:p>
            <a:r>
              <a:rPr lang="en-US" b="1" dirty="0">
                <a:latin typeface="Times New Roman" panose="02020603050405020304" pitchFamily="18" charset="0"/>
                <a:cs typeface="Times New Roman" panose="02020603050405020304" pitchFamily="18" charset="0"/>
              </a:rPr>
              <a:t>Stack</a:t>
            </a:r>
            <a:endParaRPr lang="ru-RU"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972152"/>
            <a:ext cx="5617029" cy="2572237"/>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Stack is a container shall support the following operations: </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b="1" i="1" dirty="0">
                <a:effectLst/>
                <a:latin typeface="Times New Roman" panose="02020603050405020304" pitchFamily="18" charset="0"/>
                <a:ea typeface="Times New Roman" panose="02020603050405020304" pitchFamily="18" charset="0"/>
              </a:rPr>
              <a:t>empty</a:t>
            </a:r>
            <a:r>
              <a:rPr lang="en-US" sz="2000" dirty="0">
                <a:effectLst/>
                <a:latin typeface="Times New Roman" panose="02020603050405020304" pitchFamily="18" charset="0"/>
                <a:ea typeface="Times New Roman" panose="02020603050405020304" pitchFamily="18" charset="0"/>
              </a:rPr>
              <a:t> – test whether container is empty;</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b="1" i="1" dirty="0">
                <a:effectLst/>
                <a:latin typeface="Times New Roman" panose="02020603050405020304" pitchFamily="18" charset="0"/>
                <a:ea typeface="Times New Roman" panose="02020603050405020304" pitchFamily="18" charset="0"/>
              </a:rPr>
              <a:t>size</a:t>
            </a:r>
            <a:r>
              <a:rPr lang="en-US" sz="2000" dirty="0">
                <a:effectLst/>
                <a:latin typeface="Times New Roman" panose="02020603050405020304" pitchFamily="18" charset="0"/>
                <a:ea typeface="Times New Roman" panose="02020603050405020304" pitchFamily="18" charset="0"/>
              </a:rPr>
              <a:t> – return size;</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b="1" i="1" dirty="0">
                <a:effectLst/>
                <a:latin typeface="Times New Roman" panose="02020603050405020304" pitchFamily="18" charset="0"/>
                <a:ea typeface="Times New Roman" panose="02020603050405020304" pitchFamily="18" charset="0"/>
              </a:rPr>
              <a:t>top</a:t>
            </a:r>
            <a:r>
              <a:rPr lang="en-US" sz="2000" dirty="0">
                <a:effectLst/>
                <a:latin typeface="Times New Roman" panose="02020603050405020304" pitchFamily="18" charset="0"/>
                <a:ea typeface="Times New Roman" panose="02020603050405020304" pitchFamily="18" charset="0"/>
              </a:rPr>
              <a:t> – access top element</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b="1" i="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 insert element to the back;</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b="1" i="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 remove front element;</a:t>
            </a:r>
            <a:endParaRPr lang="ru-RU"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5" name="Объект 4">
            <a:extLst>
              <a:ext uri="{FF2B5EF4-FFF2-40B4-BE49-F238E27FC236}">
                <a16:creationId xmlns:a16="http://schemas.microsoft.com/office/drawing/2014/main" id="{D3CF219B-69A8-4E77-820B-C90A08680068}"/>
              </a:ext>
            </a:extLst>
          </p:cNvPr>
          <p:cNvGraphicFramePr>
            <a:graphicFrameLocks noChangeAspect="1"/>
          </p:cNvGraphicFramePr>
          <p:nvPr>
            <p:extLst>
              <p:ext uri="{D42A27DB-BD31-4B8C-83A1-F6EECF244321}">
                <p14:modId xmlns:p14="http://schemas.microsoft.com/office/powerpoint/2010/main" val="827858109"/>
              </p:ext>
            </p:extLst>
          </p:nvPr>
        </p:nvGraphicFramePr>
        <p:xfrm>
          <a:off x="6535553" y="1241658"/>
          <a:ext cx="5412517" cy="2079057"/>
        </p:xfrm>
        <a:graphic>
          <a:graphicData uri="http://schemas.openxmlformats.org/presentationml/2006/ole">
            <mc:AlternateContent xmlns:mc="http://schemas.openxmlformats.org/markup-compatibility/2006">
              <mc:Choice xmlns:v="urn:schemas-microsoft-com:vml" Requires="v">
                <p:oleObj name="Visio" r:id="rId2" imgW="4438920" imgH="1702858" progId="Visio.Drawing.11">
                  <p:embed/>
                </p:oleObj>
              </mc:Choice>
              <mc:Fallback>
                <p:oleObj name="Visio" r:id="rId2" imgW="4438920" imgH="1702858"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5553" y="1241658"/>
                        <a:ext cx="5412517" cy="2079057"/>
                      </a:xfrm>
                      <a:prstGeom prst="rect">
                        <a:avLst/>
                      </a:prstGeom>
                      <a:noFill/>
                    </p:spPr>
                  </p:pic>
                </p:oleObj>
              </mc:Fallback>
            </mc:AlternateContent>
          </a:graphicData>
        </a:graphic>
      </p:graphicFrame>
      <p:sp>
        <p:nvSpPr>
          <p:cNvPr id="9" name="Подзаголовок 2">
            <a:extLst>
              <a:ext uri="{FF2B5EF4-FFF2-40B4-BE49-F238E27FC236}">
                <a16:creationId xmlns:a16="http://schemas.microsoft.com/office/drawing/2014/main" id="{A2E1DF2D-A684-4DC7-8C80-1449EA43290C}"/>
              </a:ext>
            </a:extLst>
          </p:cNvPr>
          <p:cNvSpPr txBox="1">
            <a:spLocks/>
          </p:cNvSpPr>
          <p:nvPr/>
        </p:nvSpPr>
        <p:spPr>
          <a:xfrm>
            <a:off x="1524000" y="3775392"/>
            <a:ext cx="9014289" cy="29651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solidFill>
                  <a:srgbClr val="2B91AF"/>
                </a:solidFill>
                <a:effectLst/>
                <a:latin typeface="Courier New" panose="02070309020205020404" pitchFamily="49" charset="0"/>
                <a:ea typeface="Times New Roman" panose="02020603050405020304" pitchFamily="18" charset="0"/>
              </a:rPr>
              <a:t>stack</a:t>
            </a:r>
            <a:r>
              <a:rPr lang="en-US" sz="2000" dirty="0">
                <a:solidFill>
                  <a:srgbClr val="000000"/>
                </a:solidFill>
                <a:effectLst/>
                <a:latin typeface="Courier New" panose="02070309020205020404" pitchFamily="49" charset="0"/>
                <a:ea typeface="Times New Roman" panose="02020603050405020304" pitchFamily="18" charset="0"/>
              </a:rPr>
              <a:t>&lt;</a:t>
            </a:r>
            <a:r>
              <a:rPr lang="en-US" sz="2000" dirty="0">
                <a:solidFill>
                  <a:srgbClr val="0000FF"/>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&gt; s;</a:t>
            </a:r>
            <a:r>
              <a:rPr lang="en-US" sz="2000" dirty="0">
                <a:solidFill>
                  <a:srgbClr val="008000"/>
                </a:solidFill>
                <a:effectLst/>
                <a:latin typeface="Courier New" panose="02070309020205020404" pitchFamily="49" charset="0"/>
                <a:ea typeface="Times New Roman" panose="02020603050405020304" pitchFamily="18" charset="0"/>
              </a:rPr>
              <a:t> // Create an empty stack s.</a:t>
            </a:r>
          </a:p>
          <a:p>
            <a:pPr algn="just"/>
            <a:r>
              <a:rPr lang="en-US" sz="2000" dirty="0">
                <a:solidFill>
                  <a:srgbClr val="008000"/>
                </a:solidFill>
                <a:effectLst/>
                <a:latin typeface="Courier New" panose="02070309020205020404" pitchFamily="49" charset="0"/>
                <a:ea typeface="Times New Roman" panose="02020603050405020304" pitchFamily="18" charset="0"/>
              </a:rPr>
              <a:t>// Push to the stack the squares of numbers</a:t>
            </a:r>
            <a:endParaRPr lang="ru-RU" sz="2000" dirty="0">
              <a:effectLst/>
              <a:latin typeface="Times New Roman" panose="02020603050405020304" pitchFamily="18" charset="0"/>
              <a:ea typeface="Times New Roman" panose="02020603050405020304" pitchFamily="18" charset="0"/>
            </a:endParaRPr>
          </a:p>
          <a:p>
            <a:pPr algn="just"/>
            <a:r>
              <a:rPr lang="en-US" sz="2000" dirty="0">
                <a:solidFill>
                  <a:srgbClr val="0000FF"/>
                </a:solidFill>
                <a:effectLst/>
                <a:latin typeface="Courier New" panose="02070309020205020404" pitchFamily="49" charset="0"/>
                <a:ea typeface="Times New Roman" panose="02020603050405020304" pitchFamily="18" charset="0"/>
              </a:rPr>
              <a:t>for</a:t>
            </a:r>
            <a:r>
              <a:rPr lang="en-US" sz="2000" dirty="0">
                <a:solidFill>
                  <a:srgbClr val="000000"/>
                </a:solidFill>
                <a:effectLst/>
                <a:latin typeface="Courier New" panose="02070309020205020404" pitchFamily="49" charset="0"/>
                <a:ea typeface="Times New Roman" panose="02020603050405020304" pitchFamily="18" charset="0"/>
              </a:rPr>
              <a:t> (</a:t>
            </a:r>
            <a:r>
              <a:rPr lang="en-US" sz="2000" dirty="0">
                <a:solidFill>
                  <a:srgbClr val="0000FF"/>
                </a:solidFill>
                <a:effectLst/>
                <a:latin typeface="Courier New" panose="02070309020205020404" pitchFamily="49" charset="0"/>
                <a:ea typeface="Times New Roman" panose="02020603050405020304" pitchFamily="18" charset="0"/>
              </a:rPr>
              <a:t>int</a:t>
            </a:r>
            <a:r>
              <a:rPr lang="en-US" sz="2000" dirty="0">
                <a:solidFill>
                  <a:srgbClr val="000000"/>
                </a:solidFill>
                <a:effectLst/>
                <a:latin typeface="Courier New" panose="02070309020205020404" pitchFamily="49" charset="0"/>
                <a:ea typeface="Times New Roman" panose="02020603050405020304" pitchFamily="18" charset="0"/>
              </a:rPr>
              <a:t> i = 1; i &lt;= 10; i++) s.push(i*i);</a:t>
            </a:r>
          </a:p>
          <a:p>
            <a:pPr algn="just"/>
            <a:endParaRPr lang="ru-RU" sz="2000" dirty="0">
              <a:effectLst/>
              <a:latin typeface="Times New Roman" panose="02020603050405020304" pitchFamily="18" charset="0"/>
              <a:ea typeface="Times New Roman" panose="02020603050405020304" pitchFamily="18" charset="0"/>
            </a:endParaRPr>
          </a:p>
          <a:p>
            <a:pPr algn="just"/>
            <a:r>
              <a:rPr lang="en-US" sz="2000" dirty="0">
                <a:solidFill>
                  <a:srgbClr val="008000"/>
                </a:solidFill>
                <a:effectLst/>
                <a:latin typeface="Courier New" panose="02070309020205020404" pitchFamily="49" charset="0"/>
                <a:ea typeface="Times New Roman" panose="02020603050405020304" pitchFamily="18" charset="0"/>
              </a:rPr>
              <a:t>// Print the top element and the size of the stack</a:t>
            </a:r>
            <a:endParaRPr lang="ru-RU" sz="2000" dirty="0">
              <a:effectLst/>
              <a:latin typeface="Times New Roman" panose="02020603050405020304" pitchFamily="18" charset="0"/>
              <a:ea typeface="Times New Roman" panose="02020603050405020304" pitchFamily="18" charset="0"/>
            </a:endParaRPr>
          </a:p>
          <a:p>
            <a:pPr algn="just"/>
            <a:r>
              <a:rPr lang="en-US" sz="2000" dirty="0">
                <a:solidFill>
                  <a:srgbClr val="000000"/>
                </a:solidFill>
                <a:effectLst/>
                <a:latin typeface="Courier New" panose="02070309020205020404" pitchFamily="49" charset="0"/>
                <a:ea typeface="Times New Roman" panose="02020603050405020304" pitchFamily="18" charset="0"/>
              </a:rPr>
              <a:t>printf(</a:t>
            </a:r>
            <a:r>
              <a:rPr lang="en-US" sz="2000" dirty="0">
                <a:solidFill>
                  <a:srgbClr val="A31515"/>
                </a:solidFill>
                <a:effectLst/>
                <a:latin typeface="Courier New" panose="02070309020205020404" pitchFamily="49" charset="0"/>
                <a:ea typeface="Times New Roman" panose="02020603050405020304" pitchFamily="18" charset="0"/>
              </a:rPr>
              <a:t>"Top element is %d\n"</a:t>
            </a:r>
            <a:r>
              <a:rPr lang="en-US" sz="2000" dirty="0">
                <a:solidFill>
                  <a:srgbClr val="000000"/>
                </a:solidFill>
                <a:effectLst/>
                <a:latin typeface="Courier New" panose="02070309020205020404" pitchFamily="49" charset="0"/>
                <a:ea typeface="Times New Roman" panose="02020603050405020304" pitchFamily="18" charset="0"/>
              </a:rPr>
              <a:t>, t.top());</a:t>
            </a:r>
            <a:endParaRPr lang="ru-RU" sz="2000" dirty="0">
              <a:effectLst/>
              <a:latin typeface="Times New Roman" panose="02020603050405020304" pitchFamily="18" charset="0"/>
              <a:ea typeface="Times New Roman" panose="02020603050405020304" pitchFamily="18" charset="0"/>
            </a:endParaRPr>
          </a:p>
          <a:p>
            <a:pPr algn="just"/>
            <a:r>
              <a:rPr lang="en-US" sz="2000" dirty="0">
                <a:solidFill>
                  <a:srgbClr val="000000"/>
                </a:solidFill>
                <a:effectLst/>
                <a:latin typeface="Courier New" panose="02070309020205020404" pitchFamily="49" charset="0"/>
                <a:ea typeface="Times New Roman" panose="02020603050405020304" pitchFamily="18" charset="0"/>
              </a:rPr>
              <a:t>printf(</a:t>
            </a:r>
            <a:r>
              <a:rPr lang="en-US" sz="2000" dirty="0">
                <a:solidFill>
                  <a:srgbClr val="A31515"/>
                </a:solidFill>
                <a:effectLst/>
                <a:latin typeface="Courier New" panose="02070309020205020404" pitchFamily="49" charset="0"/>
                <a:ea typeface="Times New Roman" panose="02020603050405020304" pitchFamily="18" charset="0"/>
              </a:rPr>
              <a:t>"Stack size is %d\n"</a:t>
            </a:r>
            <a:r>
              <a:rPr lang="en-US" sz="2000" dirty="0">
                <a:solidFill>
                  <a:srgbClr val="000000"/>
                </a:solidFill>
                <a:effectLst/>
                <a:latin typeface="Courier New" panose="02070309020205020404" pitchFamily="49" charset="0"/>
                <a:ea typeface="Times New Roman" panose="02020603050405020304" pitchFamily="18" charset="0"/>
              </a:rPr>
              <a:t>, t.size());</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9878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5087. Implement a stack</a:t>
            </a:r>
            <a:r>
              <a:rPr lang="en-US" sz="2400" dirty="0">
                <a:effectLst/>
                <a:latin typeface="Times New Roman" panose="02020603050405020304" pitchFamily="18" charset="0"/>
                <a:ea typeface="Times New Roman" panose="02020603050405020304" pitchFamily="18" charset="0"/>
              </a:rPr>
              <a:t> </a:t>
            </a:r>
            <a:endParaRPr lang="ru-RU" sz="72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062344"/>
            <a:ext cx="5617029" cy="404262"/>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Simulate </a:t>
            </a:r>
            <a:r>
              <a:rPr lang="en-US" sz="2000" b="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and </a:t>
            </a:r>
            <a:r>
              <a:rPr lang="en-US" sz="2000" b="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operations.</a:t>
            </a:r>
            <a:endParaRPr lang="ru-RU"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4412D58C-85DB-42A8-B8F9-1BCBF569787F}"/>
              </a:ext>
            </a:extLst>
          </p:cNvPr>
          <p:cNvSpPr>
            <a:spLocks noChangeArrowheads="1"/>
          </p:cNvSpPr>
          <p:nvPr/>
        </p:nvSpPr>
        <p:spPr bwMode="auto">
          <a:xfrm>
            <a:off x="380197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 name="Объект 6">
            <a:extLst>
              <a:ext uri="{FF2B5EF4-FFF2-40B4-BE49-F238E27FC236}">
                <a16:creationId xmlns:a16="http://schemas.microsoft.com/office/drawing/2014/main" id="{93CA1835-CBB8-4011-9E00-9BA4DFD34167}"/>
              </a:ext>
            </a:extLst>
          </p:cNvPr>
          <p:cNvGraphicFramePr>
            <a:graphicFrameLocks noChangeAspect="1"/>
          </p:cNvGraphicFramePr>
          <p:nvPr>
            <p:extLst>
              <p:ext uri="{D42A27DB-BD31-4B8C-83A1-F6EECF244321}">
                <p14:modId xmlns:p14="http://schemas.microsoft.com/office/powerpoint/2010/main" val="2103254612"/>
              </p:ext>
            </p:extLst>
          </p:nvPr>
        </p:nvGraphicFramePr>
        <p:xfrm>
          <a:off x="5829495" y="1645834"/>
          <a:ext cx="6011784" cy="1903294"/>
        </p:xfrm>
        <a:graphic>
          <a:graphicData uri="http://schemas.openxmlformats.org/presentationml/2006/ole">
            <mc:AlternateContent xmlns:mc="http://schemas.openxmlformats.org/markup-compatibility/2006">
              <mc:Choice xmlns:v="urn:schemas-microsoft-com:vml" Requires="v">
                <p:oleObj name="Visio" r:id="rId3" imgW="4366678" imgH="1378953" progId="Visio.Drawing.11">
                  <p:embed/>
                </p:oleObj>
              </mc:Choice>
              <mc:Fallback>
                <p:oleObj name="Visio" r:id="rId3" imgW="4366678" imgH="1378953"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495" y="1645834"/>
                        <a:ext cx="6011784" cy="1903294"/>
                      </a:xfrm>
                      <a:prstGeom prst="rect">
                        <a:avLst/>
                      </a:prstGeom>
                      <a:noFill/>
                    </p:spPr>
                  </p:pic>
                </p:oleObj>
              </mc:Fallback>
            </mc:AlternateContent>
          </a:graphicData>
        </a:graphic>
      </p:graphicFrame>
      <p:sp>
        <p:nvSpPr>
          <p:cNvPr id="10" name="Подзаголовок 2">
            <a:extLst>
              <a:ext uri="{FF2B5EF4-FFF2-40B4-BE49-F238E27FC236}">
                <a16:creationId xmlns:a16="http://schemas.microsoft.com/office/drawing/2014/main" id="{3BCE2EEA-EB79-45CE-A972-F1BABB07BFBB}"/>
              </a:ext>
            </a:extLst>
          </p:cNvPr>
          <p:cNvSpPr txBox="1">
            <a:spLocks/>
          </p:cNvSpPr>
          <p:nvPr/>
        </p:nvSpPr>
        <p:spPr>
          <a:xfrm>
            <a:off x="1053737" y="1595375"/>
            <a:ext cx="4702170" cy="245137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the number of operations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5</a:t>
            </a:r>
            <a:r>
              <a:rPr lang="en-US" sz="2000" dirty="0">
                <a:effectLst/>
                <a:latin typeface="Times New Roman" panose="02020603050405020304" pitchFamily="18" charset="0"/>
                <a:ea typeface="Times New Roman" panose="02020603050405020304" pitchFamily="18" charset="0"/>
              </a:rPr>
              <a:t>). In the next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lines the first number is the operation number, the second number (only for the “first” operation) is a number to add, it is positive integer, not greater than 10</a:t>
            </a:r>
            <a:r>
              <a:rPr lang="en-US" sz="2000" baseline="30000" dirty="0">
                <a:effectLst/>
                <a:latin typeface="Times New Roman" panose="02020603050405020304" pitchFamily="18" charset="0"/>
                <a:ea typeface="Times New Roman" panose="02020603050405020304" pitchFamily="18" charset="0"/>
              </a:rPr>
              <a:t>5</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all removed numbers one by one, each on a separate line.</a:t>
            </a:r>
            <a:endParaRPr lang="ru-RU" sz="2000" dirty="0">
              <a:effectLst/>
              <a:latin typeface="Times New Roman" panose="02020603050405020304" pitchFamily="18" charset="0"/>
              <a:ea typeface="Times New Roman" panose="02020603050405020304" pitchFamily="18" charset="0"/>
            </a:endParaRPr>
          </a:p>
        </p:txBody>
      </p:sp>
      <p:sp>
        <p:nvSpPr>
          <p:cNvPr id="11" name="Подзаголовок 2">
            <a:extLst>
              <a:ext uri="{FF2B5EF4-FFF2-40B4-BE49-F238E27FC236}">
                <a16:creationId xmlns:a16="http://schemas.microsoft.com/office/drawing/2014/main" id="{CF14440B-EBC4-4CA3-93F3-CF11F08FECD9}"/>
              </a:ext>
            </a:extLst>
          </p:cNvPr>
          <p:cNvSpPr txBox="1">
            <a:spLocks/>
          </p:cNvSpPr>
          <p:nvPr/>
        </p:nvSpPr>
        <p:spPr>
          <a:xfrm>
            <a:off x="1053737" y="4049493"/>
            <a:ext cx="5042263" cy="23253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latin typeface="Times New Roman" panose="02020603050405020304" pitchFamily="18" charset="0"/>
                <a:ea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6</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1 1</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1 2</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2</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1 4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2</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2</a:t>
            </a:r>
            <a:endParaRPr lang="ru-RU" sz="2000" dirty="0">
              <a:latin typeface="Times New Roman" panose="02020603050405020304" pitchFamily="18" charset="0"/>
              <a:ea typeface="Times New Roman" panose="02020603050405020304" pitchFamily="18" charset="0"/>
            </a:endParaRPr>
          </a:p>
        </p:txBody>
      </p:sp>
      <p:sp>
        <p:nvSpPr>
          <p:cNvPr id="14" name="Подзаголовок 2">
            <a:extLst>
              <a:ext uri="{FF2B5EF4-FFF2-40B4-BE49-F238E27FC236}">
                <a16:creationId xmlns:a16="http://schemas.microsoft.com/office/drawing/2014/main" id="{7DD6E43E-4CF7-413B-93A1-5A2AC512D808}"/>
              </a:ext>
            </a:extLst>
          </p:cNvPr>
          <p:cNvSpPr txBox="1">
            <a:spLocks/>
          </p:cNvSpPr>
          <p:nvPr/>
        </p:nvSpPr>
        <p:spPr>
          <a:xfrm>
            <a:off x="6096000" y="4046751"/>
            <a:ext cx="5042263" cy="232534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b="1" dirty="0">
                <a:latin typeface="Times New Roman" panose="02020603050405020304" pitchFamily="18" charset="0"/>
                <a:ea typeface="Times New Roman" panose="02020603050405020304" pitchFamily="18" charset="0"/>
              </a:rPr>
              <a:t>Sample output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2</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effectLst/>
                <a:latin typeface="Courier New" panose="02070309020205020404" pitchFamily="49" charset="0"/>
                <a:ea typeface="Times New Roman" panose="02020603050405020304" pitchFamily="18" charset="0"/>
                <a:cs typeface="Courier New" panose="02070309020205020404" pitchFamily="49" charset="0"/>
              </a:rPr>
              <a:t>4</a:t>
            </a:r>
            <a:endParaRPr lang="ru-RU" sz="2000" dirty="0">
              <a:effectLst/>
              <a:latin typeface="Courier New" panose="02070309020205020404" pitchFamily="49" charset="0"/>
              <a:ea typeface="Times New Roman" panose="02020603050405020304" pitchFamily="18" charset="0"/>
              <a:cs typeface="Courier New" panose="02070309020205020404" pitchFamily="49"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cs typeface="Courier New" panose="02070309020205020404" pitchFamily="49" charset="0"/>
              </a:rPr>
              <a:t>1</a:t>
            </a:r>
            <a:endParaRPr lang="ru-RU" sz="2000" dirty="0">
              <a:latin typeface="Courier New" panose="02070309020205020404" pitchFamily="49" charset="0"/>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2882408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BB10C3-8DAF-4C05-A5A2-86055BE15093}"/>
              </a:ext>
            </a:extLst>
          </p:cNvPr>
          <p:cNvSpPr>
            <a:spLocks noGrp="1"/>
          </p:cNvSpPr>
          <p:nvPr>
            <p:ph type="ctrTitle"/>
          </p:nvPr>
        </p:nvSpPr>
        <p:spPr>
          <a:xfrm>
            <a:off x="1524000" y="111712"/>
            <a:ext cx="9144000" cy="678570"/>
          </a:xfrm>
        </p:spPr>
        <p:txBody>
          <a:bodyPr>
            <a:normAutofit/>
          </a:bodyPr>
          <a:lstStyle/>
          <a:p>
            <a:r>
              <a:rPr lang="en-US" sz="2400" b="1" dirty="0">
                <a:solidFill>
                  <a:srgbClr val="0000FF"/>
                </a:solidFill>
                <a:effectLst/>
                <a:latin typeface="Times New Roman" panose="02020603050405020304" pitchFamily="18" charset="0"/>
                <a:ea typeface="Times New Roman" panose="02020603050405020304" pitchFamily="18" charset="0"/>
              </a:rPr>
              <a:t>E-OLYMP </a:t>
            </a:r>
            <a:r>
              <a:rPr lang="en-US" sz="2400" b="1" u="sng" dirty="0">
                <a:solidFill>
                  <a:srgbClr val="0000FF"/>
                </a:solidFill>
                <a:effectLst/>
                <a:latin typeface="Times New Roman" panose="02020603050405020304" pitchFamily="18" charset="0"/>
                <a:ea typeface="Times New Roman" panose="02020603050405020304" pitchFamily="18" charset="0"/>
                <a:hlinkClick r:id="rId2"/>
              </a:rPr>
              <a:t>6122. Simple stack</a:t>
            </a:r>
            <a:endParaRPr lang="ru-RU" sz="8800" b="1" dirty="0">
              <a:latin typeface="Times New Roman" panose="02020603050405020304" pitchFamily="18"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id="{4DF0DB00-0D1B-490E-A819-E787B7DF53E1}"/>
              </a:ext>
            </a:extLst>
          </p:cNvPr>
          <p:cNvSpPr>
            <a:spLocks noGrp="1"/>
          </p:cNvSpPr>
          <p:nvPr>
            <p:ph type="subTitle" idx="1"/>
          </p:nvPr>
        </p:nvSpPr>
        <p:spPr>
          <a:xfrm>
            <a:off x="1053737" y="1133823"/>
            <a:ext cx="10352200" cy="3428552"/>
          </a:xfrm>
        </p:spPr>
        <p:txBody>
          <a:bodyPr>
            <a:noAutofit/>
          </a:bodyPr>
          <a:lstStyle/>
          <a:p>
            <a:pPr algn="just"/>
            <a:r>
              <a:rPr lang="en-US" sz="2000" dirty="0">
                <a:effectLst/>
                <a:latin typeface="Times New Roman" panose="02020603050405020304" pitchFamily="18" charset="0"/>
                <a:ea typeface="Times New Roman" panose="02020603050405020304" pitchFamily="18" charset="0"/>
              </a:rPr>
              <a:t>Design and implement the data structure “stack”. Write the program to simulate the stack operations, implement the next</a:t>
            </a:r>
            <a:r>
              <a:rPr lang="ru-RU" sz="2000" dirty="0">
                <a:effectLst/>
                <a:latin typeface="Times New Roman" panose="02020603050405020304" pitchFamily="18" charset="0"/>
                <a:ea typeface="Times New Roman" panose="02020603050405020304" pitchFamily="18" charset="0"/>
              </a:rPr>
              <a:t> commands:</a:t>
            </a:r>
          </a:p>
          <a:p>
            <a:pPr marL="342900" lvl="0" indent="-342900" algn="just">
              <a:buFont typeface="Symbol" panose="05050102010706020507" pitchFamily="18" charset="2"/>
              <a:buChar char=""/>
              <a:tabLst>
                <a:tab pos="817245" algn="l"/>
              </a:tabLst>
            </a:pPr>
            <a:r>
              <a:rPr lang="en-US" sz="2000" b="1" dirty="0">
                <a:effectLst/>
                <a:latin typeface="Times New Roman" panose="02020603050405020304" pitchFamily="18" charset="0"/>
                <a:ea typeface="Times New Roman" panose="02020603050405020304" pitchFamily="18" charset="0"/>
              </a:rPr>
              <a:t>push</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Add to the stack the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(value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is given after the command). </a:t>
            </a:r>
            <a:r>
              <a:rPr lang="ru-RU" sz="2000" dirty="0">
                <a:effectLst/>
                <a:latin typeface="Times New Roman" panose="02020603050405020304" pitchFamily="18" charset="0"/>
                <a:ea typeface="Times New Roman" panose="02020603050405020304" pitchFamily="18" charset="0"/>
              </a:rPr>
              <a:t>Print </a:t>
            </a:r>
            <a:r>
              <a:rPr lang="ru-RU" sz="2000" b="1" dirty="0">
                <a:effectLst/>
                <a:latin typeface="Times New Roman" panose="02020603050405020304" pitchFamily="18" charset="0"/>
                <a:ea typeface="Times New Roman" panose="02020603050405020304" pitchFamily="18" charset="0"/>
              </a:rPr>
              <a:t>ok</a:t>
            </a:r>
            <a:r>
              <a:rPr lang="ru-RU" sz="2000" dirty="0">
                <a:effectLst/>
                <a:latin typeface="Times New Roman" panose="02020603050405020304" pitchFamily="18" charset="0"/>
                <a:ea typeface="Times New Roman" panose="02020603050405020304" pitchFamily="18" charset="0"/>
              </a:rPr>
              <a:t>.</a:t>
            </a:r>
          </a:p>
          <a:p>
            <a:pPr marL="342900" lvl="0" indent="-342900" algn="just">
              <a:buFont typeface="Symbol" panose="05050102010706020507" pitchFamily="18" charset="2"/>
              <a:buChar char=""/>
              <a:tabLst>
                <a:tab pos="817245" algn="l"/>
              </a:tabLst>
            </a:pPr>
            <a:r>
              <a:rPr lang="en-US" sz="2000" b="1" dirty="0">
                <a:effectLst/>
                <a:latin typeface="Times New Roman" panose="02020603050405020304" pitchFamily="18" charset="0"/>
                <a:ea typeface="Times New Roman" panose="02020603050405020304" pitchFamily="18" charset="0"/>
              </a:rPr>
              <a:t>pop</a:t>
            </a:r>
            <a:r>
              <a:rPr lang="en-US" sz="2000" dirty="0">
                <a:effectLst/>
                <a:latin typeface="Times New Roman" panose="02020603050405020304" pitchFamily="18" charset="0"/>
                <a:ea typeface="Times New Roman" panose="02020603050405020304" pitchFamily="18" charset="0"/>
              </a:rPr>
              <a:t> - Remove the last element from the stack. Print the value of this element.</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b="1" dirty="0">
                <a:effectLst/>
                <a:latin typeface="Times New Roman" panose="02020603050405020304" pitchFamily="18" charset="0"/>
                <a:ea typeface="Times New Roman" panose="02020603050405020304" pitchFamily="18" charset="0"/>
              </a:rPr>
              <a:t>back</a:t>
            </a:r>
            <a:r>
              <a:rPr lang="en-US" sz="2000" dirty="0">
                <a:effectLst/>
                <a:latin typeface="Times New Roman" panose="02020603050405020304" pitchFamily="18" charset="0"/>
                <a:ea typeface="Times New Roman" panose="02020603050405020304" pitchFamily="18" charset="0"/>
              </a:rPr>
              <a:t> - Print the value of the last element, not removing it from the stack.</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b="1" dirty="0">
                <a:effectLst/>
                <a:latin typeface="Times New Roman" panose="02020603050405020304" pitchFamily="18" charset="0"/>
                <a:ea typeface="Times New Roman" panose="02020603050405020304" pitchFamily="18" charset="0"/>
              </a:rPr>
              <a:t>size</a:t>
            </a:r>
            <a:r>
              <a:rPr lang="en-US" sz="2000" dirty="0">
                <a:effectLst/>
                <a:latin typeface="Times New Roman" panose="02020603050405020304" pitchFamily="18" charset="0"/>
                <a:ea typeface="Times New Roman" panose="02020603050405020304" pitchFamily="18" charset="0"/>
              </a:rPr>
              <a:t> - Print the number of elements in the stack.</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b="1" dirty="0">
                <a:effectLst/>
                <a:latin typeface="Times New Roman" panose="02020603050405020304" pitchFamily="18" charset="0"/>
                <a:ea typeface="Times New Roman" panose="02020603050405020304" pitchFamily="18" charset="0"/>
              </a:rPr>
              <a:t>clear</a:t>
            </a:r>
            <a:r>
              <a:rPr lang="en-US" sz="2000" dirty="0">
                <a:effectLst/>
                <a:latin typeface="Times New Roman" panose="02020603050405020304" pitchFamily="18" charset="0"/>
                <a:ea typeface="Times New Roman" panose="02020603050405020304" pitchFamily="18" charset="0"/>
              </a:rPr>
              <a:t> - Clear the stack and print </a:t>
            </a:r>
            <a:r>
              <a:rPr lang="en-US" sz="2000" b="1" dirty="0">
                <a:effectLst/>
                <a:latin typeface="Times New Roman" panose="02020603050405020304" pitchFamily="18" charset="0"/>
                <a:ea typeface="Times New Roman" panose="02020603050405020304" pitchFamily="18" charset="0"/>
              </a:rPr>
              <a:t>ok</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tabLst>
                <a:tab pos="817245" algn="l"/>
              </a:tabLst>
            </a:pPr>
            <a:r>
              <a:rPr lang="en-US" sz="2000" b="1" dirty="0">
                <a:effectLst/>
                <a:latin typeface="Times New Roman" panose="02020603050405020304" pitchFamily="18" charset="0"/>
                <a:ea typeface="Times New Roman" panose="02020603050405020304" pitchFamily="18" charset="0"/>
              </a:rPr>
              <a:t>exit</a:t>
            </a:r>
            <a:r>
              <a:rPr lang="en-US" sz="2000" dirty="0">
                <a:effectLst/>
                <a:latin typeface="Times New Roman" panose="02020603050405020304" pitchFamily="18" charset="0"/>
                <a:ea typeface="Times New Roman" panose="02020603050405020304" pitchFamily="18" charset="0"/>
              </a:rPr>
              <a:t> - Print bye and terminate.</a:t>
            </a:r>
            <a:endParaRPr lang="ru-RU" sz="2000" dirty="0">
              <a:effectLst/>
              <a:latin typeface="Times New Roman" panose="02020603050405020304" pitchFamily="18" charset="0"/>
              <a:ea typeface="Times New Roman" panose="02020603050405020304" pitchFamily="18" charset="0"/>
            </a:endParaRPr>
          </a:p>
        </p:txBody>
      </p:sp>
      <p:sp>
        <p:nvSpPr>
          <p:cNvPr id="4" name="Rectangle 2">
            <a:extLst>
              <a:ext uri="{FF2B5EF4-FFF2-40B4-BE49-F238E27FC236}">
                <a16:creationId xmlns:a16="http://schemas.microsoft.com/office/drawing/2014/main" id="{958A0565-4BF0-4638-9D53-677CA0555CF7}"/>
              </a:ext>
            </a:extLst>
          </p:cNvPr>
          <p:cNvSpPr>
            <a:spLocks noChangeArrowheads="1"/>
          </p:cNvSpPr>
          <p:nvPr/>
        </p:nvSpPr>
        <p:spPr bwMode="auto">
          <a:xfrm>
            <a:off x="6458551" y="1241658"/>
            <a:ext cx="1427678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sp>
        <p:nvSpPr>
          <p:cNvPr id="6" name="Rectangle 2">
            <a:extLst>
              <a:ext uri="{FF2B5EF4-FFF2-40B4-BE49-F238E27FC236}">
                <a16:creationId xmlns:a16="http://schemas.microsoft.com/office/drawing/2014/main" id="{4412D58C-85DB-42A8-B8F9-1BCBF569787F}"/>
              </a:ext>
            </a:extLst>
          </p:cNvPr>
          <p:cNvSpPr>
            <a:spLocks noChangeArrowheads="1"/>
          </p:cNvSpPr>
          <p:nvPr/>
        </p:nvSpPr>
        <p:spPr bwMode="auto">
          <a:xfrm>
            <a:off x="3801978" y="3429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6385050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1550</TotalTime>
  <Words>4223</Words>
  <Application>Microsoft Macintosh PowerPoint</Application>
  <PresentationFormat>Widescreen</PresentationFormat>
  <Paragraphs>363</Paragraphs>
  <Slides>36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5" baseType="lpstr">
      <vt:lpstr>Arial</vt:lpstr>
      <vt:lpstr>Calibri</vt:lpstr>
      <vt:lpstr>Calibri Light</vt:lpstr>
      <vt:lpstr>Courier New</vt:lpstr>
      <vt:lpstr>Symbol</vt:lpstr>
      <vt:lpstr>Times New Roman</vt:lpstr>
      <vt:lpstr>Wingdings</vt:lpstr>
      <vt:lpstr>Тема Office</vt:lpstr>
      <vt:lpstr>Visio</vt:lpstr>
      <vt:lpstr>Stack</vt:lpstr>
      <vt:lpstr>Time Complexity</vt:lpstr>
      <vt:lpstr>Applications</vt:lpstr>
      <vt:lpstr>Real-life Applications</vt:lpstr>
      <vt:lpstr>Advantages</vt:lpstr>
      <vt:lpstr>Disadvantages</vt:lpstr>
      <vt:lpstr>Stack</vt:lpstr>
      <vt:lpstr>E-OLYMP 5087. Implement a stack </vt:lpstr>
      <vt:lpstr>E-OLYMP 6122. Simple stack</vt:lpstr>
      <vt:lpstr>E-OLYMP 5327. Bracket sequence </vt:lpstr>
      <vt:lpstr>E-OLYMP 5327. Bracket sequence </vt:lpstr>
      <vt:lpstr>E-OLYMP 5327. Bracket sequence </vt:lpstr>
      <vt:lpstr>2479. Parentheses balance</vt:lpstr>
      <vt:lpstr>2479. Parentheses balance</vt:lpstr>
      <vt:lpstr>2479. Parentheses balance</vt:lpstr>
      <vt:lpstr>E-OLYMP 5060. Reverse Polish notation</vt:lpstr>
      <vt:lpstr>E-OLYMP 5060. Reverse Polish notation</vt:lpstr>
      <vt:lpstr>E-OLYMP 5060. Reverse Polish notation</vt:lpstr>
      <vt:lpstr>E-OLYMP 5060. Reverse Polish notation</vt:lpstr>
      <vt:lpstr>E-OLYMP 5060. Reverse Polish notation</vt:lpstr>
      <vt:lpstr>E-OLYMP 940. Majority element </vt:lpstr>
      <vt:lpstr>E-OLYMP 940. Majority element </vt:lpstr>
      <vt:lpstr>E-OLYMP 940. Majority element </vt:lpstr>
      <vt:lpstr>E-OLYMP 940. Majority element </vt:lpstr>
      <vt:lpstr>E-OLYMP 10762. Soldiers row </vt:lpstr>
      <vt:lpstr>E-OLYMP 10762. Soldiers row </vt:lpstr>
      <vt:lpstr>E-OLYMP 10762. Soldiers row </vt:lpstr>
      <vt:lpstr>E-OLYMP 10379. Maximum frequency stack  </vt:lpstr>
      <vt:lpstr>E-OLYMP 10379. Maximum frequency stack  </vt:lpstr>
      <vt:lpstr>E-OLYMP 10379. Maximum frequency stack  </vt:lpstr>
      <vt:lpstr>E-OLYMP 10379. Maximum frequency stack  </vt:lpstr>
      <vt:lpstr>E-OLYMP 10379. Maximum frequency stack  </vt:lpstr>
      <vt:lpstr>E-OLYMP 4259. Minimum in the stack</vt:lpstr>
      <vt:lpstr>E-OLYMP 4259. Minimum in the stack</vt:lpstr>
      <vt:lpstr>E-OLYMP 9035. Class MinStack</vt:lpstr>
      <vt:lpstr>E-OLYMP 9035. Class MinStack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Mykhailo Medvediev</dc:creator>
  <cp:lastModifiedBy>Azar Aliyev</cp:lastModifiedBy>
  <cp:revision>44</cp:revision>
  <dcterms:created xsi:type="dcterms:W3CDTF">2021-09-06T11:36:46Z</dcterms:created>
  <dcterms:modified xsi:type="dcterms:W3CDTF">2023-01-29T09:55:24Z</dcterms:modified>
</cp:coreProperties>
</file>