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83" r:id="rId12"/>
    <p:sldId id="284" r:id="rId13"/>
    <p:sldId id="286" r:id="rId14"/>
    <p:sldId id="287" r:id="rId15"/>
    <p:sldId id="288" r:id="rId16"/>
    <p:sldId id="289" r:id="rId17"/>
    <p:sldId id="290" r:id="rId18"/>
    <p:sldId id="295" r:id="rId19"/>
    <p:sldId id="296" r:id="rId20"/>
    <p:sldId id="297" r:id="rId21"/>
    <p:sldId id="298"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9" autoAdjust="0"/>
    <p:restoredTop sz="96357" autoAdjust="0"/>
  </p:normalViewPr>
  <p:slideViewPr>
    <p:cSldViewPr snapToGrid="0">
      <p:cViewPr varScale="1">
        <p:scale>
          <a:sx n="121" d="100"/>
          <a:sy n="121" d="100"/>
        </p:scale>
        <p:origin x="42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1DED5-4EED-4622-B5D2-50BB1B8591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0B725C-1E63-40A2-8681-A95E31E2E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B54B33-C986-421E-82DE-ADCCDDE1B020}"/>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5" name="Нижний колонтитул 4">
            <a:extLst>
              <a:ext uri="{FF2B5EF4-FFF2-40B4-BE49-F238E27FC236}">
                <a16:creationId xmlns:a16="http://schemas.microsoft.com/office/drawing/2014/main" id="{25D44601-EC16-49FF-B7E9-BD8ED75FE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3F98B-DF93-49EA-AC8E-E8C38F2F9694}"/>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17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393CB-F52F-4547-827C-47704745273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1EF9F7-B7C8-47B9-92D1-FE9F6934691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72876F-8D0E-42A5-9422-000EC207BF16}"/>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5" name="Нижний колонтитул 4">
            <a:extLst>
              <a:ext uri="{FF2B5EF4-FFF2-40B4-BE49-F238E27FC236}">
                <a16:creationId xmlns:a16="http://schemas.microsoft.com/office/drawing/2014/main" id="{0159F252-FD75-4C8E-A333-1C0870119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88EE0-1157-43D5-8C15-CF09CEFFF24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09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25146F-6B57-4569-9D63-1C02AC9C26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35FE119-0A15-4013-8529-8EF1B22C473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8074DB-8E8F-48FB-A18D-58A88796299E}"/>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5" name="Нижний колонтитул 4">
            <a:extLst>
              <a:ext uri="{FF2B5EF4-FFF2-40B4-BE49-F238E27FC236}">
                <a16:creationId xmlns:a16="http://schemas.microsoft.com/office/drawing/2014/main" id="{6C197BA9-C29C-4A9A-A032-CC3763C8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72A629-1C8F-4E5A-9D4F-1A2795A3EFF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9629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3AE0BA-8D5A-4CFF-B780-433AF7104B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0DB154-9F37-40C8-A14D-45BD294B95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542E20-FC54-4919-B881-FC6E795C9B3C}"/>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5" name="Нижний колонтитул 4">
            <a:extLst>
              <a:ext uri="{FF2B5EF4-FFF2-40B4-BE49-F238E27FC236}">
                <a16:creationId xmlns:a16="http://schemas.microsoft.com/office/drawing/2014/main" id="{3301C222-3B9F-4F81-803D-4B7F9423B4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9CD27C-54F6-4264-95B2-4F9124E43B47}"/>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13494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98E0-9BA1-4853-A7E7-BBEEAF68912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72161C-96C9-4AEF-BBB4-2DD10348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6577D2-F49F-449B-BA62-548D4A57E4A6}"/>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5" name="Нижний колонтитул 4">
            <a:extLst>
              <a:ext uri="{FF2B5EF4-FFF2-40B4-BE49-F238E27FC236}">
                <a16:creationId xmlns:a16="http://schemas.microsoft.com/office/drawing/2014/main" id="{C7077228-BAEE-4556-8154-9F9DAA847E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E8CDE4-C468-4804-8795-84BEF564192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556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12690-FA9F-4609-BDB4-EBF900C14E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B1A7F0B-F6C7-4AF1-A86B-D9F2C4B45C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A865DD3-A24F-45B8-A6DB-71B864924B1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DC57FA-51AC-4999-A48D-3207A96FB7F0}"/>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6" name="Нижний колонтитул 5">
            <a:extLst>
              <a:ext uri="{FF2B5EF4-FFF2-40B4-BE49-F238E27FC236}">
                <a16:creationId xmlns:a16="http://schemas.microsoft.com/office/drawing/2014/main" id="{E34EB41A-EC94-4F80-818E-092FA93B85F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7F068EB-E730-477C-8C2E-3F375ED3C24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7150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4A982-A901-4B82-AF09-6FF7467828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D256E8-55B5-49CE-8CCD-4526712EA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7886E1E-DFB2-4980-86F0-5569D3B895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5FD8C1-D5E3-4271-897F-D63E871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77B5BB2-4309-4741-97EB-FF74C38A30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8249D8-941C-4288-A05C-4F8378BDE65E}"/>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8" name="Нижний колонтитул 7">
            <a:extLst>
              <a:ext uri="{FF2B5EF4-FFF2-40B4-BE49-F238E27FC236}">
                <a16:creationId xmlns:a16="http://schemas.microsoft.com/office/drawing/2014/main" id="{BE8C6BA9-3797-4362-B3EE-B3363851A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1D1C1C8-67F0-44B8-9E13-CB6DF0B0A03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8426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59D8D-6B97-4E57-AD18-7030A156CB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49DF1A-BE00-4427-9C24-05298523EC97}"/>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4" name="Нижний колонтитул 3">
            <a:extLst>
              <a:ext uri="{FF2B5EF4-FFF2-40B4-BE49-F238E27FC236}">
                <a16:creationId xmlns:a16="http://schemas.microsoft.com/office/drawing/2014/main" id="{7BE2C30B-E21C-4377-BECA-067C09B27C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584CD34-5C99-42C0-9B18-6CA540A364B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6833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0301-F28E-4212-B76B-3A3C04B73724}"/>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3" name="Нижний колонтитул 2">
            <a:extLst>
              <a:ext uri="{FF2B5EF4-FFF2-40B4-BE49-F238E27FC236}">
                <a16:creationId xmlns:a16="http://schemas.microsoft.com/office/drawing/2014/main" id="{93232B55-BAEB-430B-AD19-4B8533BECA6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25E67FF-2221-4FC6-8100-8F09CDD5202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41552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40EC-4505-4DE6-A05D-F153D07E6C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975EBC-539E-43EF-A4B0-0441E1E00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B8CA841-9EE3-40A3-9687-D17ECCDD2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D1BB9F7-BDEB-482D-A977-E26368D696E0}"/>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6" name="Нижний колонтитул 5">
            <a:extLst>
              <a:ext uri="{FF2B5EF4-FFF2-40B4-BE49-F238E27FC236}">
                <a16:creationId xmlns:a16="http://schemas.microsoft.com/office/drawing/2014/main" id="{9A9BE4D0-BA77-48D7-A311-3DBC6AE118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A7BAF0C-1FAF-481C-9E0B-1B1C3560DE2C}"/>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91550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636E-6D74-4DEA-AB8D-9B6EAE7D52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C2B02F4-B18C-4F12-B3C7-1BF982E37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32B20D-CBD7-46F5-9D13-EA2070E2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8ECBE4-BA7D-4F73-BC33-7DA8E5127382}"/>
              </a:ext>
            </a:extLst>
          </p:cNvPr>
          <p:cNvSpPr>
            <a:spLocks noGrp="1"/>
          </p:cNvSpPr>
          <p:nvPr>
            <p:ph type="dt" sz="half" idx="10"/>
          </p:nvPr>
        </p:nvSpPr>
        <p:spPr/>
        <p:txBody>
          <a:bodyPr/>
          <a:lstStyle/>
          <a:p>
            <a:fld id="{F7BB27D0-5327-42F8-A98F-4D324E2C0DCB}" type="datetimeFigureOut">
              <a:rPr lang="ru-RU" smtClean="0"/>
              <a:t>15.02.2023</a:t>
            </a:fld>
            <a:endParaRPr lang="ru-RU"/>
          </a:p>
        </p:txBody>
      </p:sp>
      <p:sp>
        <p:nvSpPr>
          <p:cNvPr id="6" name="Нижний колонтитул 5">
            <a:extLst>
              <a:ext uri="{FF2B5EF4-FFF2-40B4-BE49-F238E27FC236}">
                <a16:creationId xmlns:a16="http://schemas.microsoft.com/office/drawing/2014/main" id="{0E124270-20FB-4B0E-9B1D-B142C6AB80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BA85F5-35FF-45A0-9A44-7B7B93E70AF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473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6CF0-3DC0-4731-AF6E-8DF3431CD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8A40EEC-831D-4265-9F95-A5106D2F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662F55-419B-4976-B438-044095DD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B27D0-5327-42F8-A98F-4D324E2C0DCB}" type="datetimeFigureOut">
              <a:rPr lang="ru-RU" smtClean="0"/>
              <a:t>15.02.2023</a:t>
            </a:fld>
            <a:endParaRPr lang="ru-RU"/>
          </a:p>
        </p:txBody>
      </p:sp>
      <p:sp>
        <p:nvSpPr>
          <p:cNvPr id="5" name="Нижний колонтитул 4">
            <a:extLst>
              <a:ext uri="{FF2B5EF4-FFF2-40B4-BE49-F238E27FC236}">
                <a16:creationId xmlns:a16="http://schemas.microsoft.com/office/drawing/2014/main" id="{F11761C6-EFAA-4F17-94ED-2EF53FFD6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D4CE264-6131-4EE3-A6FE-E2360B52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506E-D0E7-4FC6-B51F-795CE2F3E674}" type="slidenum">
              <a:rPr lang="ru-RU" smtClean="0"/>
              <a:t>‹#›</a:t>
            </a:fld>
            <a:endParaRPr lang="ru-RU"/>
          </a:p>
        </p:txBody>
      </p:sp>
    </p:spTree>
    <p:extLst>
      <p:ext uri="{BB962C8B-B14F-4D97-AF65-F5344CB8AC3E}">
        <p14:creationId xmlns:p14="http://schemas.microsoft.com/office/powerpoint/2010/main" val="375645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olymp.com/en/problems/9605"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e-olymp.com/en/problems/232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lymp.com/en/problems/972"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e-olymp.com/en/problems/1953" TargetMode="Externa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hyperlink" Target="https://www.e-olymp.com/en/problems/1953" TargetMode="Externa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0.bin"/><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hyperlink" Target="https://www.e-olymp.com/en/problems/8735" TargetMode="Externa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hyperlink" Target="https://www.e-olymp.com/en/problems/145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hyperlink" Target="https://www.e-olymp.com/en/problems/1457" TargetMode="Externa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e-olymp.com/en/problems/5328" TargetMode="Externa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hyperlink" Target="https://www.e-olymp.com/en/problems/1457" TargetMode="Externa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hyperlink" Target="https://www.e-olymp.com/en/problems/1457" TargetMode="Externa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oleObject" Target="../embeddings/oleObject16.bin"/><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e-olymp.com/en/problems/5328" TargetMode="Externa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2" Type="http://schemas.openxmlformats.org/officeDocument/2006/relationships/hyperlink" Target="https://www.e-olymp.com/en/problems/928"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e-olymp.com/en/problems/9593"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e-olymp.com/en/problems/9593" TargetMode="Externa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e-olymp.com/en/problems/9593" TargetMode="Externa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s://www.e-olymp.com/en/problems/9593" TargetMode="Externa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hyperlink" Target="https://www.e-olymp.com/en/problems/9593"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Divide and Conquer</a:t>
            </a:r>
            <a:endParaRPr lang="ru-RU"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48787" y="1193930"/>
            <a:ext cx="11229359" cy="2753233"/>
          </a:xfrm>
        </p:spPr>
        <p:txBody>
          <a:bodyPr>
            <a:noAutofit/>
          </a:bodyPr>
          <a:lstStyle/>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Divide-and-conquer</a:t>
            </a:r>
            <a:r>
              <a:rPr lang="en-US" sz="2000" dirty="0">
                <a:effectLst/>
                <a:latin typeface="Times New Roman" panose="02020603050405020304" pitchFamily="18" charset="0"/>
                <a:ea typeface="Times New Roman" panose="02020603050405020304" pitchFamily="18" charset="0"/>
              </a:rPr>
              <a:t> is an </a:t>
            </a:r>
            <a:r>
              <a:rPr lang="en-US" sz="2000" i="1" dirty="0">
                <a:effectLst/>
                <a:latin typeface="Times New Roman" panose="02020603050405020304" pitchFamily="18" charset="0"/>
                <a:ea typeface="Times New Roman" panose="02020603050405020304" pitchFamily="18" charset="0"/>
              </a:rPr>
              <a:t>algorithm design paradigm</a:t>
            </a:r>
            <a:r>
              <a:rPr lang="en-US" sz="2000" dirty="0">
                <a:effectLst/>
                <a:latin typeface="Times New Roman" panose="02020603050405020304" pitchFamily="18" charset="0"/>
                <a:ea typeface="Times New Roman" panose="02020603050405020304" pitchFamily="18" charset="0"/>
              </a:rPr>
              <a:t> based on multi-branched recursion.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 divide-and-conquer algorithm works by recursively breaking down a problem into </a:t>
            </a:r>
            <a:r>
              <a:rPr lang="en-US" sz="2000" b="1" i="1" dirty="0">
                <a:effectLst/>
                <a:latin typeface="Times New Roman" panose="02020603050405020304" pitchFamily="18" charset="0"/>
                <a:ea typeface="Times New Roman" panose="02020603050405020304" pitchFamily="18" charset="0"/>
              </a:rPr>
              <a:t>two or more</a:t>
            </a:r>
            <a:r>
              <a:rPr lang="en-US" sz="2000" dirty="0">
                <a:effectLst/>
                <a:latin typeface="Times New Roman" panose="02020603050405020304" pitchFamily="18" charset="0"/>
                <a:ea typeface="Times New Roman" panose="02020603050405020304" pitchFamily="18" charset="0"/>
              </a:rPr>
              <a:t> sub-problems of the same or related type, until these become simple enough to be solved directly. The solutions to the sub-problems are then combined to give a solution to the original problem.</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Divide</a:t>
            </a:r>
            <a:r>
              <a:rPr lang="en-US" sz="2000" dirty="0">
                <a:effectLst/>
                <a:latin typeface="Times New Roman" panose="02020603050405020304" pitchFamily="18" charset="0"/>
                <a:ea typeface="Times New Roman" panose="02020603050405020304" pitchFamily="18" charset="0"/>
              </a:rPr>
              <a:t>: divide the problem into some sub problems;</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Conquer</a:t>
            </a:r>
            <a:r>
              <a:rPr lang="en-US" sz="2000" dirty="0">
                <a:effectLst/>
                <a:latin typeface="Times New Roman" panose="02020603050405020304" pitchFamily="18" charset="0"/>
                <a:ea typeface="Times New Roman" panose="02020603050405020304" pitchFamily="18" charset="0"/>
              </a:rPr>
              <a:t>: Call each sub-problem recursively until it will be solved.</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Combine</a:t>
            </a:r>
            <a:r>
              <a:rPr lang="en-US" sz="2000" dirty="0">
                <a:effectLst/>
                <a:latin typeface="Times New Roman" panose="02020603050405020304" pitchFamily="18" charset="0"/>
                <a:ea typeface="Times New Roman" panose="02020603050405020304" pitchFamily="18" charset="0"/>
              </a:rPr>
              <a:t>: The sub-problems are solved so we can get the solution of entire problem.</a:t>
            </a:r>
            <a:endParaRPr lang="ru-RU" sz="2000" dirty="0">
              <a:effectLst/>
              <a:latin typeface="Times New Roman" panose="02020603050405020304" pitchFamily="18" charset="0"/>
              <a:ea typeface="Times New Roman" panose="02020603050405020304" pitchFamily="18" charset="0"/>
            </a:endParaRPr>
          </a:p>
        </p:txBody>
      </p:sp>
      <p:graphicFrame>
        <p:nvGraphicFramePr>
          <p:cNvPr id="9" name="Объект 8">
            <a:extLst>
              <a:ext uri="{FF2B5EF4-FFF2-40B4-BE49-F238E27FC236}">
                <a16:creationId xmlns:a16="http://schemas.microsoft.com/office/drawing/2014/main" id="{04C6F64F-C776-4CD7-AC4D-D3063272991E}"/>
              </a:ext>
            </a:extLst>
          </p:cNvPr>
          <p:cNvGraphicFramePr>
            <a:graphicFrameLocks noChangeAspect="1"/>
          </p:cNvGraphicFramePr>
          <p:nvPr>
            <p:extLst>
              <p:ext uri="{D42A27DB-BD31-4B8C-83A1-F6EECF244321}">
                <p14:modId xmlns:p14="http://schemas.microsoft.com/office/powerpoint/2010/main" val="2909298613"/>
              </p:ext>
            </p:extLst>
          </p:nvPr>
        </p:nvGraphicFramePr>
        <p:xfrm>
          <a:off x="3540661" y="3813499"/>
          <a:ext cx="5110677" cy="2818037"/>
        </p:xfrm>
        <a:graphic>
          <a:graphicData uri="http://schemas.openxmlformats.org/presentationml/2006/ole">
            <mc:AlternateContent xmlns:mc="http://schemas.openxmlformats.org/markup-compatibility/2006">
              <mc:Choice xmlns:v="urn:schemas-microsoft-com:vml" Requires="v">
                <p:oleObj name="Visio" r:id="rId2" imgW="4078844" imgH="2242825" progId="Visio.Drawing.11">
                  <p:embed/>
                </p:oleObj>
              </mc:Choice>
              <mc:Fallback>
                <p:oleObj name="Visio" r:id="rId2" imgW="4078844" imgH="2242825" progId="Visio.Drawing.11">
                  <p:embed/>
                  <p:pic>
                    <p:nvPicPr>
                      <p:cNvPr id="0"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661" y="3813499"/>
                        <a:ext cx="5110677" cy="2818037"/>
                      </a:xfrm>
                      <a:prstGeom prst="rect">
                        <a:avLst/>
                      </a:prstGeom>
                      <a:noFill/>
                    </p:spPr>
                  </p:pic>
                </p:oleObj>
              </mc:Fallback>
            </mc:AlternateContent>
          </a:graphicData>
        </a:graphic>
      </p:graphicFrame>
    </p:spTree>
    <p:extLst>
      <p:ext uri="{BB962C8B-B14F-4D97-AF65-F5344CB8AC3E}">
        <p14:creationId xmlns:p14="http://schemas.microsoft.com/office/powerpoint/2010/main" val="12635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9605. Merge three sequences</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371955"/>
          </a:xfrm>
        </p:spPr>
        <p:txBody>
          <a:bodyPr>
            <a:noAutofit/>
          </a:bodyPr>
          <a:lstStyle/>
          <a:p>
            <a:pPr algn="just">
              <a:lnSpc>
                <a:spcPct val="100000"/>
              </a:lnSpc>
              <a:spcBef>
                <a:spcPts val="0"/>
              </a:spcBef>
            </a:pPr>
            <a:r>
              <a:rPr lang="en-US" sz="2000" b="0" i="0" dirty="0">
                <a:solidFill>
                  <a:srgbClr val="222222"/>
                </a:solidFill>
                <a:effectLst/>
                <a:latin typeface="Times New Roman" panose="02020603050405020304" pitchFamily="18" charset="0"/>
                <a:cs typeface="Times New Roman" panose="02020603050405020304" pitchFamily="18" charset="0"/>
              </a:rPr>
              <a:t>Three sorted sequences are given. Merge them.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Each 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f three lines contains the size and the sequence itself</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Merge three given sequences and print the result in one line.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2458005"/>
            <a:ext cx="2842660" cy="13719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3 2 4 6</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2 1 5</a:t>
            </a:r>
          </a:p>
          <a:p>
            <a:pPr algn="just">
              <a:lnSpc>
                <a:spcPct val="100000"/>
              </a:lnSpc>
              <a:spcBef>
                <a:spcPts val="0"/>
              </a:spcBef>
            </a:pPr>
            <a:r>
              <a:rPr lang="en-US" sz="2000" dirty="0">
                <a:solidFill>
                  <a:srgbClr val="222222"/>
                </a:solidFill>
                <a:latin typeface="Courier New" panose="02070309020205020404" pitchFamily="49" charset="0"/>
                <a:ea typeface="Times New Roman" panose="02020603050405020304" pitchFamily="18" charset="0"/>
                <a:cs typeface="Courier New" panose="02070309020205020404" pitchFamily="49" charset="0"/>
              </a:rPr>
              <a:t>3 2 5 7</a:t>
            </a:r>
            <a:endParaRPr lang="ru-RU"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1" y="2458006"/>
            <a:ext cx="2475530"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solidFill>
                  <a:srgbClr val="606060"/>
                </a:solidFill>
                <a:latin typeface="Courier New" panose="02070309020205020404" pitchFamily="49" charset="0"/>
                <a:ea typeface="Times New Roman" panose="02020603050405020304" pitchFamily="18" charset="0"/>
              </a:rPr>
              <a:t>1 2 2 4 5 5 6 7</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Подзаголовок 2">
            <a:extLst>
              <a:ext uri="{FF2B5EF4-FFF2-40B4-BE49-F238E27FC236}">
                <a16:creationId xmlns:a16="http://schemas.microsoft.com/office/drawing/2014/main" id="{C9D25406-B9FA-4096-8AA1-B4EA6750CC38}"/>
              </a:ext>
            </a:extLst>
          </p:cNvPr>
          <p:cNvSpPr txBox="1">
            <a:spLocks/>
          </p:cNvSpPr>
          <p:nvPr/>
        </p:nvSpPr>
        <p:spPr>
          <a:xfrm>
            <a:off x="2715697" y="3930140"/>
            <a:ext cx="5125684" cy="7477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ru-RU"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Merge three sequences in O(</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m</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k</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time, </a:t>
            </a:r>
          </a:p>
          <a:p>
            <a:pPr algn="just">
              <a:lnSpc>
                <a:spcPct val="100000"/>
              </a:lnSpc>
              <a:spcBef>
                <a:spcPts val="0"/>
              </a:spcBef>
            </a:pP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where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m</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k</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are the sizes of input sequences.</a:t>
            </a:r>
            <a:endParaRPr lang="en-US" sz="3200" b="1" dirty="0">
              <a:solidFill>
                <a:srgbClr val="FF0000"/>
              </a:solidFill>
              <a:effectLst/>
              <a:latin typeface="Times New Roman" panose="02020603050405020304" pitchFamily="18" charset="0"/>
              <a:ea typeface="Times New Roman" panose="02020603050405020304" pitchFamily="18" charset="0"/>
            </a:endParaRPr>
          </a:p>
        </p:txBody>
      </p:sp>
      <p:sp>
        <p:nvSpPr>
          <p:cNvPr id="8" name="Подзаголовок 2">
            <a:extLst>
              <a:ext uri="{FF2B5EF4-FFF2-40B4-BE49-F238E27FC236}">
                <a16:creationId xmlns:a16="http://schemas.microsoft.com/office/drawing/2014/main" id="{D058561F-6C7E-4ACF-975F-BCD798EDB99F}"/>
              </a:ext>
            </a:extLst>
          </p:cNvPr>
          <p:cNvSpPr txBox="1">
            <a:spLocks/>
          </p:cNvSpPr>
          <p:nvPr/>
        </p:nvSpPr>
        <p:spPr>
          <a:xfrm>
            <a:off x="2715697" y="4912989"/>
            <a:ext cx="5125684" cy="8826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Hint: when one of the sequences exhausted, merge the tails of two other sequences.</a:t>
            </a:r>
            <a:endParaRPr lang="en-US" sz="32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8652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2321. Sorting</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642356"/>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Sort array of integers in nondecreasing order.</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an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1000), second line contains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integers, not exceeding 2</a:t>
            </a:r>
            <a:r>
              <a:rPr lang="ru-RU" sz="2000" dirty="0">
                <a:effectLst/>
                <a:latin typeface="Times New Roman" panose="02020603050405020304" pitchFamily="18" charset="0"/>
                <a:ea typeface="Times New Roman" panose="02020603050405020304" pitchFamily="18" charset="0"/>
              </a:rPr>
              <a:t> * </a:t>
            </a:r>
            <a:r>
              <a:rPr lang="en-US" sz="2000" dirty="0">
                <a:effectLst/>
                <a:latin typeface="Times New Roman" panose="02020603050405020304" pitchFamily="18" charset="0"/>
                <a:ea typeface="Times New Roman" panose="02020603050405020304" pitchFamily="18" charset="0"/>
              </a:rPr>
              <a:t>10</a:t>
            </a:r>
            <a:r>
              <a:rPr lang="en-US" sz="2000" baseline="30000" dirty="0">
                <a:effectLst/>
                <a:latin typeface="Times New Roman" panose="02020603050405020304" pitchFamily="18" charset="0"/>
                <a:ea typeface="Times New Roman" panose="02020603050405020304" pitchFamily="18" charset="0"/>
              </a:rPr>
              <a:t>9</a:t>
            </a:r>
            <a:r>
              <a:rPr lang="en-US" sz="2000" dirty="0">
                <a:effectLst/>
                <a:latin typeface="Times New Roman" panose="02020603050405020304" pitchFamily="18" charset="0"/>
                <a:ea typeface="Times New Roman" panose="02020603050405020304" pitchFamily="18" charset="0"/>
              </a:rPr>
              <a:t> by absolute value.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all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numbers in nondecreasing order.</a:t>
            </a:r>
            <a:endParaRPr lang="ru-RU" sz="2000" dirty="0">
              <a:effectLst/>
              <a:latin typeface="Times New Roman" panose="02020603050405020304" pitchFamily="18" charset="0"/>
              <a:ea typeface="Times New Roman" panose="02020603050405020304" pitchFamily="18" charset="0"/>
            </a:endParaRP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2704699"/>
            <a:ext cx="2842660" cy="1086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9 2 7 1 2</a:t>
            </a:r>
            <a:endParaRPr lang="ru-RU"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1" y="2704699"/>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1 2 2 7 9</a:t>
            </a:r>
            <a:endParaRPr lang="ru-RU"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Подзаголовок 2">
            <a:extLst>
              <a:ext uri="{FF2B5EF4-FFF2-40B4-BE49-F238E27FC236}">
                <a16:creationId xmlns:a16="http://schemas.microsoft.com/office/drawing/2014/main" id="{79F5C7C6-D75C-40DD-B486-48EA3869EC00}"/>
              </a:ext>
            </a:extLst>
          </p:cNvPr>
          <p:cNvSpPr txBox="1">
            <a:spLocks/>
          </p:cNvSpPr>
          <p:nvPr/>
        </p:nvSpPr>
        <p:spPr>
          <a:xfrm>
            <a:off x="2324270" y="4061786"/>
            <a:ext cx="6502098" cy="23358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dirty="0">
                <a:solidFill>
                  <a:srgbClr val="0000FF"/>
                </a:solidFill>
                <a:effectLst/>
                <a:latin typeface="Courier New" panose="02070309020205020404" pitchFamily="49" charset="0"/>
                <a:ea typeface="Times New Roman" panose="02020603050405020304" pitchFamily="18" charset="0"/>
              </a:rPr>
              <a:t>void</a:t>
            </a:r>
            <a:r>
              <a:rPr lang="en-US" sz="1800" dirty="0">
                <a:solidFill>
                  <a:srgbClr val="000000"/>
                </a:solidFill>
                <a:effectLst/>
                <a:latin typeface="Courier New" panose="02070309020205020404" pitchFamily="49" charset="0"/>
                <a:ea typeface="Times New Roman" panose="02020603050405020304" pitchFamily="18" charset="0"/>
              </a:rPr>
              <a:t> mergeSort(</a:t>
            </a:r>
            <a:r>
              <a:rPr lang="en-US" sz="1800" dirty="0">
                <a:solidFill>
                  <a:srgbClr val="0000FF"/>
                </a:solidFill>
                <a:effectLst/>
                <a:latin typeface="Courier New" panose="02070309020205020404" pitchFamily="49" charset="0"/>
                <a:ea typeface="Times New Roman" panose="02020603050405020304" pitchFamily="18" charset="0"/>
              </a:rPr>
              <a:t>int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rPr>
              <a:t>a</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rPr>
              <a:t>int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rPr>
              <a:t>left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rPr>
              <a:t>int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rPr>
              <a:t>right</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FF"/>
                </a:solidFill>
                <a:effectLst/>
                <a:latin typeface="Courier New" panose="02070309020205020404" pitchFamily="49" charset="0"/>
                <a:ea typeface="Times New Roman" panose="02020603050405020304" pitchFamily="18" charset="0"/>
              </a:rPr>
              <a:t>  if</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rPr>
              <a:t>left</a:t>
            </a:r>
            <a:r>
              <a:rPr lang="en-US" sz="1800" dirty="0">
                <a:solidFill>
                  <a:srgbClr val="000000"/>
                </a:solidFill>
                <a:effectLst/>
                <a:latin typeface="Courier New" panose="02070309020205020404" pitchFamily="49" charset="0"/>
                <a:ea typeface="Times New Roman" panose="02020603050405020304" pitchFamily="18" charset="0"/>
              </a:rPr>
              <a:t> &gt;= </a:t>
            </a:r>
            <a:r>
              <a:rPr lang="en-US" sz="1800" dirty="0">
                <a:solidFill>
                  <a:srgbClr val="808080"/>
                </a:solidFill>
                <a:effectLst/>
                <a:latin typeface="Courier New" panose="02070309020205020404" pitchFamily="49" charset="0"/>
                <a:ea typeface="Times New Roman" panose="02020603050405020304" pitchFamily="18" charset="0"/>
              </a:rPr>
              <a:t>right</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FF"/>
                </a:solidFill>
                <a:effectLst/>
                <a:latin typeface="Courier New" panose="02070309020205020404" pitchFamily="49" charset="0"/>
                <a:ea typeface="Times New Roman" panose="02020603050405020304" pitchFamily="18" charset="0"/>
              </a:rPr>
              <a:t>return</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FF"/>
                </a:solidFill>
                <a:effectLst/>
                <a:latin typeface="Courier New" panose="02070309020205020404" pitchFamily="49" charset="0"/>
                <a:ea typeface="Times New Roman" panose="02020603050405020304" pitchFamily="18" charset="0"/>
              </a:rPr>
              <a:t>  int</a:t>
            </a:r>
            <a:r>
              <a:rPr lang="en-US" sz="1800" dirty="0">
                <a:solidFill>
                  <a:srgbClr val="000000"/>
                </a:solidFill>
                <a:effectLst/>
                <a:latin typeface="Courier New" panose="02070309020205020404" pitchFamily="49" charset="0"/>
                <a:ea typeface="Times New Roman" panose="02020603050405020304" pitchFamily="18" charset="0"/>
              </a:rPr>
              <a:t> middle = (</a:t>
            </a:r>
            <a:r>
              <a:rPr lang="en-US" sz="1800" dirty="0">
                <a:solidFill>
                  <a:srgbClr val="808080"/>
                </a:solidFill>
                <a:effectLst/>
                <a:latin typeface="Courier New" panose="02070309020205020404" pitchFamily="49" charset="0"/>
                <a:ea typeface="Times New Roman" panose="02020603050405020304" pitchFamily="18" charset="0"/>
              </a:rPr>
              <a:t>left</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808080"/>
                </a:solidFill>
                <a:effectLst/>
                <a:latin typeface="Courier New" panose="02070309020205020404" pitchFamily="49" charset="0"/>
                <a:ea typeface="Times New Roman" panose="02020603050405020304" pitchFamily="18" charset="0"/>
              </a:rPr>
              <a:t>right</a:t>
            </a:r>
            <a:r>
              <a:rPr lang="en-US" sz="1800" dirty="0">
                <a:solidFill>
                  <a:srgbClr val="000000"/>
                </a:solidFill>
                <a:effectLst/>
                <a:latin typeface="Courier New" panose="02070309020205020404" pitchFamily="49" charset="0"/>
                <a:ea typeface="Times New Roman" panose="02020603050405020304" pitchFamily="18" charset="0"/>
              </a:rPr>
              <a:t>) / 2;</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mergeSort(</a:t>
            </a:r>
            <a:r>
              <a:rPr lang="en-US" sz="1800" dirty="0">
                <a:solidFill>
                  <a:srgbClr val="808080"/>
                </a:solidFill>
                <a:effectLst/>
                <a:latin typeface="Courier New" panose="02070309020205020404" pitchFamily="49" charset="0"/>
                <a:ea typeface="Times New Roman" panose="02020603050405020304" pitchFamily="18" charset="0"/>
              </a:rPr>
              <a:t>a</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rPr>
              <a:t>left</a:t>
            </a:r>
            <a:r>
              <a:rPr lang="en-US" sz="1800" dirty="0">
                <a:solidFill>
                  <a:srgbClr val="000000"/>
                </a:solidFill>
                <a:effectLst/>
                <a:latin typeface="Courier New" panose="02070309020205020404" pitchFamily="49" charset="0"/>
                <a:ea typeface="Times New Roman" panose="02020603050405020304" pitchFamily="18" charset="0"/>
              </a:rPr>
              <a:t>, middle);</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mergeSort(</a:t>
            </a:r>
            <a:r>
              <a:rPr lang="en-US" sz="1800" dirty="0">
                <a:solidFill>
                  <a:srgbClr val="808080"/>
                </a:solidFill>
                <a:effectLst/>
                <a:latin typeface="Courier New" panose="02070309020205020404" pitchFamily="49" charset="0"/>
                <a:ea typeface="Times New Roman" panose="02020603050405020304" pitchFamily="18" charset="0"/>
              </a:rPr>
              <a:t>a</a:t>
            </a:r>
            <a:r>
              <a:rPr lang="en-US" sz="1800" dirty="0">
                <a:solidFill>
                  <a:srgbClr val="000000"/>
                </a:solidFill>
                <a:effectLst/>
                <a:latin typeface="Courier New" panose="02070309020205020404" pitchFamily="49" charset="0"/>
                <a:ea typeface="Times New Roman" panose="02020603050405020304" pitchFamily="18" charset="0"/>
              </a:rPr>
              <a:t>, middle + 1, </a:t>
            </a:r>
            <a:r>
              <a:rPr lang="en-US" sz="1800" dirty="0">
                <a:solidFill>
                  <a:srgbClr val="808080"/>
                </a:solidFill>
                <a:effectLst/>
                <a:latin typeface="Courier New" panose="02070309020205020404" pitchFamily="49" charset="0"/>
                <a:ea typeface="Times New Roman" panose="02020603050405020304" pitchFamily="18" charset="0"/>
              </a:rPr>
              <a:t>right</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merge(</a:t>
            </a:r>
            <a:r>
              <a:rPr lang="en-US" sz="1800" dirty="0">
                <a:solidFill>
                  <a:srgbClr val="808080"/>
                </a:solidFill>
                <a:effectLst/>
                <a:latin typeface="Courier New" panose="02070309020205020404" pitchFamily="49" charset="0"/>
                <a:ea typeface="Times New Roman" panose="02020603050405020304" pitchFamily="18" charset="0"/>
              </a:rPr>
              <a:t>a</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808080"/>
                </a:solidFill>
                <a:effectLst/>
                <a:latin typeface="Courier New" panose="02070309020205020404" pitchFamily="49" charset="0"/>
                <a:ea typeface="Times New Roman" panose="02020603050405020304" pitchFamily="18" charset="0"/>
              </a:rPr>
              <a:t>left</a:t>
            </a:r>
            <a:r>
              <a:rPr lang="en-US" sz="1800" dirty="0">
                <a:solidFill>
                  <a:srgbClr val="000000"/>
                </a:solidFill>
                <a:effectLst/>
                <a:latin typeface="Courier New" panose="02070309020205020404" pitchFamily="49" charset="0"/>
                <a:ea typeface="Times New Roman" panose="02020603050405020304" pitchFamily="18" charset="0"/>
              </a:rPr>
              <a:t>, middle, middle + 1, </a:t>
            </a:r>
            <a:r>
              <a:rPr lang="en-US" sz="1800" dirty="0">
                <a:solidFill>
                  <a:srgbClr val="808080"/>
                </a:solidFill>
                <a:effectLst/>
                <a:latin typeface="Courier New" panose="02070309020205020404" pitchFamily="49" charset="0"/>
                <a:ea typeface="Times New Roman" panose="02020603050405020304" pitchFamily="18" charset="0"/>
              </a:rPr>
              <a:t>right</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8B108FF2-92D5-4163-A850-9F6A3C5B9285}"/>
              </a:ext>
            </a:extLst>
          </p:cNvPr>
          <p:cNvSpPr txBox="1">
            <a:spLocks/>
          </p:cNvSpPr>
          <p:nvPr/>
        </p:nvSpPr>
        <p:spPr>
          <a:xfrm>
            <a:off x="8676943" y="335608"/>
            <a:ext cx="2461321" cy="8579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Implement</a:t>
            </a:r>
          </a:p>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a MERGE SORT</a:t>
            </a:r>
            <a:endParaRPr lang="ru-RU"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859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972. Sorting time</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2"/>
            <a:ext cx="10852715" cy="2004297"/>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Sort the time according to specified criteria.</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given the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and then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times. Each time is given as three integers – hours (0 to 23), minutes (0 to 60) and seconds (from 0 to 60).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times, sorted in nondecreasing order (time is also displayed in the form of three numbers, do not print the leading zeros).</a:t>
            </a:r>
            <a:endParaRPr lang="ru-RU" sz="2000" dirty="0">
              <a:effectLst/>
              <a:latin typeface="Times New Roman" panose="02020603050405020304" pitchFamily="18" charset="0"/>
              <a:ea typeface="Times New Roman" panose="02020603050405020304" pitchFamily="18" charset="0"/>
            </a:endParaRP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3066639"/>
            <a:ext cx="2842660" cy="18903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10 20 30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7 30 00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23 59 59</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13 30 30</a:t>
            </a:r>
            <a:endParaRPr lang="ru-RU" sz="2800"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1" y="3066640"/>
            <a:ext cx="2199604" cy="16423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7 30 0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10 20 30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13 30 30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Courier New" panose="02070309020205020404" pitchFamily="49" charset="0"/>
                <a:ea typeface="Times New Roman" panose="02020603050405020304" pitchFamily="18" charset="0"/>
              </a:rPr>
              <a:t>23 59 59</a:t>
            </a:r>
            <a:endParaRPr lang="ru-RU"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Подзаголовок 2">
            <a:extLst>
              <a:ext uri="{FF2B5EF4-FFF2-40B4-BE49-F238E27FC236}">
                <a16:creationId xmlns:a16="http://schemas.microsoft.com/office/drawing/2014/main" id="{AD3D87B7-73D8-4ED2-97A0-3BC367FB6C65}"/>
              </a:ext>
            </a:extLst>
          </p:cNvPr>
          <p:cNvSpPr txBox="1">
            <a:spLocks/>
          </p:cNvSpPr>
          <p:nvPr/>
        </p:nvSpPr>
        <p:spPr>
          <a:xfrm>
            <a:off x="7283800" y="3066639"/>
            <a:ext cx="4240161" cy="16423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noProof="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struct</a:t>
            </a:r>
            <a:r>
              <a:rPr lang="en-US" sz="2000" noProof="1">
                <a:effectLst/>
                <a:latin typeface="Courier New" panose="02070309020205020404" pitchFamily="49" charset="0"/>
                <a:ea typeface="Times New Roman" panose="02020603050405020304" pitchFamily="18" charset="0"/>
                <a:cs typeface="Courier New" panose="02070309020205020404" pitchFamily="49" charset="0"/>
              </a:rPr>
              <a:t> MyTime</a:t>
            </a:r>
          </a:p>
          <a:p>
            <a:pPr algn="just">
              <a:lnSpc>
                <a:spcPct val="100000"/>
              </a:lnSpc>
              <a:spcBef>
                <a:spcPts val="0"/>
              </a:spcBef>
            </a:pPr>
            <a:r>
              <a:rPr lang="en-US" sz="2000" noProof="1">
                <a:effectLst/>
                <a:latin typeface="Courier New" panose="02070309020205020404" pitchFamily="49" charset="0"/>
                <a:ea typeface="Times New Roman" panose="02020603050405020304" pitchFamily="18" charset="0"/>
                <a:cs typeface="Courier New" panose="02070309020205020404" pitchFamily="49" charset="0"/>
              </a:rPr>
              <a:t>{</a:t>
            </a:r>
          </a:p>
          <a:p>
            <a:pPr algn="just">
              <a:lnSpc>
                <a:spcPct val="100000"/>
              </a:lnSpc>
              <a:spcBef>
                <a:spcPts val="0"/>
              </a:spcBef>
            </a:pPr>
            <a:r>
              <a:rPr lang="en-US" sz="2000" noProof="1">
                <a:effectLst/>
                <a:latin typeface="Courier New" panose="02070309020205020404" pitchFamily="49" charset="0"/>
                <a:ea typeface="Times New Roman" panose="02020603050405020304" pitchFamily="18" charset="0"/>
                <a:cs typeface="Courier New" panose="02070309020205020404" pitchFamily="49" charset="0"/>
              </a:rPr>
              <a:t>  </a:t>
            </a:r>
            <a:r>
              <a:rPr lang="en-US" sz="2000" noProof="1">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2000" noProof="1">
                <a:effectLst/>
                <a:latin typeface="Courier New" panose="02070309020205020404" pitchFamily="49" charset="0"/>
                <a:ea typeface="Times New Roman" panose="02020603050405020304" pitchFamily="18" charset="0"/>
                <a:cs typeface="Courier New" panose="02070309020205020404" pitchFamily="49" charset="0"/>
              </a:rPr>
              <a:t> hour, min, sec;</a:t>
            </a:r>
          </a:p>
          <a:p>
            <a:pPr algn="just">
              <a:lnSpc>
                <a:spcPct val="100000"/>
              </a:lnSpc>
              <a:spcBef>
                <a:spcPts val="0"/>
              </a:spcBef>
            </a:pPr>
            <a:r>
              <a:rPr lang="en-US" sz="2000" noProof="1">
                <a:effectLst/>
                <a:latin typeface="Courier New" panose="02070309020205020404" pitchFamily="49" charset="0"/>
                <a:ea typeface="Times New Roman" panose="02020603050405020304" pitchFamily="18" charset="0"/>
                <a:cs typeface="Courier New" panose="02070309020205020404" pitchFamily="49" charset="0"/>
              </a:rPr>
              <a:t>};</a:t>
            </a:r>
          </a:p>
          <a:p>
            <a:pPr algn="just">
              <a:lnSpc>
                <a:spcPct val="100000"/>
              </a:lnSpc>
              <a:spcBef>
                <a:spcPts val="0"/>
              </a:spcBef>
            </a:pPr>
            <a:r>
              <a:rPr lang="en-US" sz="2000" noProof="1">
                <a:effectLst/>
                <a:latin typeface="Courier New" panose="02070309020205020404" pitchFamily="49" charset="0"/>
                <a:ea typeface="Times New Roman" panose="02020603050405020304" pitchFamily="18" charset="0"/>
                <a:cs typeface="Courier New" panose="02070309020205020404" pitchFamily="49" charset="0"/>
              </a:rPr>
              <a:t>MyTime lst[100];</a:t>
            </a:r>
          </a:p>
        </p:txBody>
      </p:sp>
      <p:sp>
        <p:nvSpPr>
          <p:cNvPr id="11" name="Подзаголовок 2">
            <a:extLst>
              <a:ext uri="{FF2B5EF4-FFF2-40B4-BE49-F238E27FC236}">
                <a16:creationId xmlns:a16="http://schemas.microsoft.com/office/drawing/2014/main" id="{8827734A-6A06-4840-A19C-118CCDAFBCCA}"/>
              </a:ext>
            </a:extLst>
          </p:cNvPr>
          <p:cNvSpPr txBox="1">
            <a:spLocks/>
          </p:cNvSpPr>
          <p:nvPr/>
        </p:nvSpPr>
        <p:spPr>
          <a:xfrm>
            <a:off x="1398871" y="5103932"/>
            <a:ext cx="9394257" cy="16423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noProof="1">
                <a:solidFill>
                  <a:srgbClr val="0000FF"/>
                </a:solidFill>
                <a:effectLst/>
                <a:latin typeface="Courier New" panose="02070309020205020404" pitchFamily="49" charset="0"/>
                <a:ea typeface="Times New Roman" panose="02020603050405020304" pitchFamily="18" charset="0"/>
              </a:rPr>
              <a:t>int</a:t>
            </a:r>
            <a:r>
              <a:rPr lang="en-US" sz="1800" noProof="1">
                <a:effectLst/>
                <a:latin typeface="Courier New" panose="02070309020205020404" pitchFamily="49" charset="0"/>
                <a:ea typeface="Times New Roman" panose="02020603050405020304" pitchFamily="18" charset="0"/>
              </a:rPr>
              <a:t> f(MyTime a, MyTime b)</a:t>
            </a:r>
            <a:endParaRPr lang="en-US" sz="1800" noProof="1">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noProof="1">
                <a:effectLst/>
                <a:latin typeface="Courier New" panose="02070309020205020404" pitchFamily="49" charset="0"/>
                <a:ea typeface="Times New Roman" panose="02020603050405020304" pitchFamily="18" charset="0"/>
              </a:rPr>
              <a:t>{</a:t>
            </a:r>
            <a:endParaRPr lang="en-US" sz="1800" noProof="1">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noProof="1">
                <a:effectLst/>
                <a:latin typeface="Courier New" panose="02070309020205020404" pitchFamily="49" charset="0"/>
                <a:ea typeface="Times New Roman" panose="02020603050405020304" pitchFamily="18" charset="0"/>
              </a:rPr>
              <a:t>  </a:t>
            </a:r>
            <a:r>
              <a:rPr lang="en-US" sz="1800" noProof="1">
                <a:solidFill>
                  <a:srgbClr val="0000FF"/>
                </a:solidFill>
                <a:effectLst/>
                <a:latin typeface="Courier New" panose="02070309020205020404" pitchFamily="49" charset="0"/>
                <a:ea typeface="Times New Roman" panose="02020603050405020304" pitchFamily="18" charset="0"/>
              </a:rPr>
              <a:t>if</a:t>
            </a:r>
            <a:r>
              <a:rPr lang="en-US" sz="1800" noProof="1">
                <a:effectLst/>
                <a:latin typeface="Courier New" panose="02070309020205020404" pitchFamily="49" charset="0"/>
                <a:ea typeface="Times New Roman" panose="02020603050405020304" pitchFamily="18" charset="0"/>
              </a:rPr>
              <a:t> ((a.hour == b.hour) &amp;&amp; (a.min == b.min)) </a:t>
            </a:r>
            <a:r>
              <a:rPr lang="en-US" sz="1800" noProof="1">
                <a:solidFill>
                  <a:srgbClr val="0000FF"/>
                </a:solidFill>
                <a:effectLst/>
                <a:latin typeface="Courier New" panose="02070309020205020404" pitchFamily="49" charset="0"/>
                <a:ea typeface="Times New Roman" panose="02020603050405020304" pitchFamily="18" charset="0"/>
              </a:rPr>
              <a:t>return</a:t>
            </a:r>
            <a:r>
              <a:rPr lang="en-US" sz="1800" noProof="1">
                <a:effectLst/>
                <a:latin typeface="Courier New" panose="02070309020205020404" pitchFamily="49" charset="0"/>
                <a:ea typeface="Times New Roman" panose="02020603050405020304" pitchFamily="18" charset="0"/>
              </a:rPr>
              <a:t> a.sec &lt; b.sec;</a:t>
            </a:r>
            <a:endParaRPr lang="en-US" sz="1800" noProof="1">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noProof="1">
                <a:effectLst/>
                <a:latin typeface="Courier New" panose="02070309020205020404" pitchFamily="49" charset="0"/>
                <a:ea typeface="Times New Roman" panose="02020603050405020304" pitchFamily="18" charset="0"/>
              </a:rPr>
              <a:t>  </a:t>
            </a:r>
            <a:r>
              <a:rPr lang="en-US" sz="1800" noProof="1">
                <a:solidFill>
                  <a:srgbClr val="0000FF"/>
                </a:solidFill>
                <a:effectLst/>
                <a:latin typeface="Courier New" panose="02070309020205020404" pitchFamily="49" charset="0"/>
                <a:ea typeface="Times New Roman" panose="02020603050405020304" pitchFamily="18" charset="0"/>
              </a:rPr>
              <a:t>if</a:t>
            </a:r>
            <a:r>
              <a:rPr lang="en-US" sz="1800" noProof="1">
                <a:effectLst/>
                <a:latin typeface="Courier New" panose="02070309020205020404" pitchFamily="49" charset="0"/>
                <a:ea typeface="Times New Roman" panose="02020603050405020304" pitchFamily="18" charset="0"/>
              </a:rPr>
              <a:t> (a.hour == b.hour) </a:t>
            </a:r>
            <a:r>
              <a:rPr lang="en-US" sz="1800" noProof="1">
                <a:solidFill>
                  <a:srgbClr val="0000FF"/>
                </a:solidFill>
                <a:effectLst/>
                <a:latin typeface="Courier New" panose="02070309020205020404" pitchFamily="49" charset="0"/>
                <a:ea typeface="Times New Roman" panose="02020603050405020304" pitchFamily="18" charset="0"/>
              </a:rPr>
              <a:t>return</a:t>
            </a:r>
            <a:r>
              <a:rPr lang="en-US" sz="1800" noProof="1">
                <a:effectLst/>
                <a:latin typeface="Courier New" panose="02070309020205020404" pitchFamily="49" charset="0"/>
                <a:ea typeface="Times New Roman" panose="02020603050405020304" pitchFamily="18" charset="0"/>
              </a:rPr>
              <a:t> a.min &lt; b.min;</a:t>
            </a:r>
            <a:endParaRPr lang="en-US" sz="1800" noProof="1">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noProof="1">
                <a:solidFill>
                  <a:srgbClr val="0000FF"/>
                </a:solidFill>
                <a:effectLst/>
                <a:latin typeface="Courier New" panose="02070309020205020404" pitchFamily="49" charset="0"/>
                <a:ea typeface="Times New Roman" panose="02020603050405020304" pitchFamily="18" charset="0"/>
              </a:rPr>
              <a:t>  return</a:t>
            </a:r>
            <a:r>
              <a:rPr lang="en-US" sz="1800" noProof="1">
                <a:effectLst/>
                <a:latin typeface="Courier New" panose="02070309020205020404" pitchFamily="49" charset="0"/>
                <a:ea typeface="Times New Roman" panose="02020603050405020304" pitchFamily="18" charset="0"/>
              </a:rPr>
              <a:t> a.hour &lt; b.hour;</a:t>
            </a:r>
            <a:endParaRPr lang="en-US" sz="1800" noProof="1">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noProof="1">
                <a:effectLst/>
                <a:latin typeface="Courier New" panose="02070309020205020404" pitchFamily="49" charset="0"/>
                <a:ea typeface="Times New Roman" panose="02020603050405020304" pitchFamily="18" charset="0"/>
              </a:rPr>
              <a:t>}</a:t>
            </a:r>
            <a:endParaRPr lang="en-US" sz="1800" noProof="1">
              <a:effectLst/>
              <a:latin typeface="Times New Roman" panose="02020603050405020304" pitchFamily="18" charset="0"/>
              <a:ea typeface="Times New Roman" panose="02020603050405020304" pitchFamily="18" charset="0"/>
            </a:endParaRPr>
          </a:p>
        </p:txBody>
      </p:sp>
      <p:sp>
        <p:nvSpPr>
          <p:cNvPr id="8" name="Подзаголовок 2">
            <a:extLst>
              <a:ext uri="{FF2B5EF4-FFF2-40B4-BE49-F238E27FC236}">
                <a16:creationId xmlns:a16="http://schemas.microsoft.com/office/drawing/2014/main" id="{9B2EB3ED-5557-4FAD-8ADA-6EB6C890DA4D}"/>
              </a:ext>
            </a:extLst>
          </p:cNvPr>
          <p:cNvSpPr txBox="1">
            <a:spLocks/>
          </p:cNvSpPr>
          <p:nvPr/>
        </p:nvSpPr>
        <p:spPr>
          <a:xfrm>
            <a:off x="8676944" y="335608"/>
            <a:ext cx="2536488" cy="8579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Implement</a:t>
            </a:r>
          </a:p>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a MERGE SORT</a:t>
            </a:r>
            <a:endParaRPr lang="ru-RU"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9975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1953. The results of the </a:t>
            </a:r>
            <a:r>
              <a:rPr lang="en-US" sz="2400" b="1" u="sng" dirty="0" err="1">
                <a:solidFill>
                  <a:srgbClr val="0000FF"/>
                </a:solidFill>
                <a:effectLst/>
                <a:latin typeface="Times New Roman" panose="02020603050405020304" pitchFamily="18" charset="0"/>
                <a:ea typeface="Times New Roman" panose="02020603050405020304" pitchFamily="18" charset="0"/>
                <a:hlinkClick r:id="rId2"/>
              </a:rPr>
              <a:t>olympiad</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2"/>
            <a:ext cx="10852715" cy="3259401"/>
          </a:xfrm>
        </p:spPr>
        <p:txBody>
          <a:bodyPr>
            <a:noAutofit/>
          </a:bodyPr>
          <a:lstStyle/>
          <a:p>
            <a:pPr algn="just">
              <a:lnSpc>
                <a:spcPct val="100000"/>
              </a:lnSpc>
              <a:spcBef>
                <a:spcPts val="0"/>
              </a:spcBef>
            </a:pP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Olympiad participants have unique numbers from 1 to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As a result of solving problems at the Olympiad, each participant received a score (an integer from 0 to 600). It is known how many points everybody scored.</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Print the list of participants in Olympiad in decreasing order of their accumulated points.</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(0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101). Then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numbers are given – the number of points for each participant (first number is the points accumulated by participant number 1, second – the points for participant number 2, etc.).</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numbers – the numbers of participants in decreasing order of their scores (participants who scored the same number of points should be displayed in decreasing order of their numbers).</a:t>
            </a:r>
            <a:endParaRPr lang="ru-RU" sz="2000" dirty="0">
              <a:effectLst/>
              <a:latin typeface="Times New Roman" panose="02020603050405020304" pitchFamily="18" charset="0"/>
              <a:ea typeface="Times New Roman" panose="02020603050405020304" pitchFamily="18" charset="0"/>
            </a:endParaRP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4250546"/>
            <a:ext cx="2842660" cy="10337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22222"/>
                </a:solidFill>
                <a:effectLst/>
                <a:latin typeface="Courier New" panose="02070309020205020404" pitchFamily="49" charset="0"/>
                <a:ea typeface="Times New Roman" panose="02020603050405020304" pitchFamily="18" charset="0"/>
              </a:rPr>
              <a:t>5</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222222"/>
                </a:solidFill>
                <a:effectLst/>
                <a:latin typeface="Courier New" panose="02070309020205020404" pitchFamily="49" charset="0"/>
                <a:ea typeface="Times New Roman" panose="02020603050405020304" pitchFamily="18" charset="0"/>
              </a:rPr>
              <a:t>100 312 0 312 500</a:t>
            </a:r>
            <a:endParaRPr lang="ru-RU" sz="2800"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1" y="4250547"/>
            <a:ext cx="2199604" cy="7834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5 2 4 1 3</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5" name="Объект 4">
            <a:extLst>
              <a:ext uri="{FF2B5EF4-FFF2-40B4-BE49-F238E27FC236}">
                <a16:creationId xmlns:a16="http://schemas.microsoft.com/office/drawing/2014/main" id="{D24D2383-93ED-4F33-A508-80C24C737E81}"/>
              </a:ext>
            </a:extLst>
          </p:cNvPr>
          <p:cNvGraphicFramePr>
            <a:graphicFrameLocks noChangeAspect="1"/>
          </p:cNvGraphicFramePr>
          <p:nvPr/>
        </p:nvGraphicFramePr>
        <p:xfrm>
          <a:off x="2492943" y="5083388"/>
          <a:ext cx="8967812" cy="1424539"/>
        </p:xfrm>
        <a:graphic>
          <a:graphicData uri="http://schemas.openxmlformats.org/presentationml/2006/ole">
            <mc:AlternateContent xmlns:mc="http://schemas.openxmlformats.org/markup-compatibility/2006">
              <mc:Choice xmlns:v="urn:schemas-microsoft-com:vml" Requires="v">
                <p:oleObj name="Visio" r:id="rId3" imgW="6765420" imgH="1071639" progId="Visio.Drawing.11">
                  <p:embed/>
                </p:oleObj>
              </mc:Choice>
              <mc:Fallback>
                <p:oleObj name="Visio" r:id="rId3" imgW="6765420" imgH="1071639" progId="Visio.Drawing.11">
                  <p:embed/>
                  <p:pic>
                    <p:nvPicPr>
                      <p:cNvPr id="5" name="Объект 4">
                        <a:extLst>
                          <a:ext uri="{FF2B5EF4-FFF2-40B4-BE49-F238E27FC236}">
                            <a16:creationId xmlns:a16="http://schemas.microsoft.com/office/drawing/2014/main" id="{D24D2383-93ED-4F33-A508-80C24C737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943" y="5083388"/>
                        <a:ext cx="8967812" cy="1424539"/>
                      </a:xfrm>
                      <a:prstGeom prst="rect">
                        <a:avLst/>
                      </a:prstGeom>
                      <a:noFill/>
                    </p:spPr>
                  </p:pic>
                </p:oleObj>
              </mc:Fallback>
            </mc:AlternateContent>
          </a:graphicData>
        </a:graphic>
      </p:graphicFrame>
      <p:sp>
        <p:nvSpPr>
          <p:cNvPr id="12" name="Подзаголовок 2">
            <a:extLst>
              <a:ext uri="{FF2B5EF4-FFF2-40B4-BE49-F238E27FC236}">
                <a16:creationId xmlns:a16="http://schemas.microsoft.com/office/drawing/2014/main" id="{051C69CE-1742-4BB4-B28E-EF5BA241DB1A}"/>
              </a:ext>
            </a:extLst>
          </p:cNvPr>
          <p:cNvSpPr txBox="1">
            <a:spLocks/>
          </p:cNvSpPr>
          <p:nvPr/>
        </p:nvSpPr>
        <p:spPr>
          <a:xfrm>
            <a:off x="9100456" y="288492"/>
            <a:ext cx="2632740" cy="8579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Implement</a:t>
            </a:r>
          </a:p>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a MERGE SORT</a:t>
            </a:r>
            <a:endParaRPr lang="ru-RU"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9650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1953. The results of the </a:t>
            </a:r>
            <a:r>
              <a:rPr lang="en-US" sz="2400" b="1" u="sng" dirty="0" err="1">
                <a:solidFill>
                  <a:srgbClr val="0000FF"/>
                </a:solidFill>
                <a:effectLst/>
                <a:latin typeface="Times New Roman" panose="02020603050405020304" pitchFamily="18" charset="0"/>
                <a:ea typeface="Times New Roman" panose="02020603050405020304" pitchFamily="18" charset="0"/>
                <a:hlinkClick r:id="rId2"/>
              </a:rPr>
              <a:t>olympiad</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462013" y="1062342"/>
            <a:ext cx="5633987" cy="4066764"/>
          </a:xfrm>
        </p:spPr>
        <p:txBody>
          <a:bodyPr>
            <a:noAutofit/>
          </a:bodyPr>
          <a:lstStyle/>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struct</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member</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int</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id, score;</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p>
          <a:p>
            <a:pPr algn="just">
              <a:lnSpc>
                <a:spcPct val="100000"/>
              </a:lnSpc>
              <a:spcBef>
                <a:spcPts val="0"/>
              </a:spcBef>
            </a:pPr>
            <a:endPar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vector</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&lt;</a:t>
            </a:r>
            <a:r>
              <a:rPr lang="en-US" sz="2000" dirty="0">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member</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&gt; v;</a:t>
            </a:r>
          </a:p>
          <a:p>
            <a:pPr algn="just">
              <a:lnSpc>
                <a:spcPct val="100000"/>
              </a:lnSpc>
              <a:spcBef>
                <a:spcPts val="0"/>
              </a:spcBef>
            </a:pPr>
            <a:endPar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int</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cmp(</a:t>
            </a:r>
            <a:r>
              <a:rPr lang="en-US" sz="2000" dirty="0">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member</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a</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2B91AF"/>
                </a:solidFill>
                <a:effectLst/>
                <a:latin typeface="Courier New" panose="02070309020205020404" pitchFamily="49" charset="0"/>
                <a:ea typeface="Times New Roman" panose="02020603050405020304" pitchFamily="18" charset="0"/>
                <a:cs typeface="Courier New" panose="02070309020205020404" pitchFamily="49" charset="0"/>
              </a:rPr>
              <a:t>member</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b</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if</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a</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.score ==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b</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.score) </a:t>
            </a:r>
          </a:p>
          <a:p>
            <a:pPr algn="just">
              <a:lnSpc>
                <a:spcPct val="100000"/>
              </a:lnSpc>
              <a:spcBef>
                <a:spcPts val="0"/>
              </a:spcBef>
            </a:pPr>
            <a:r>
              <a:rPr lang="en-US" sz="2000" dirty="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return</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a</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 &lt;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b</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.id;</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cs typeface="Courier New" panose="02070309020205020404" pitchFamily="49" charset="0"/>
              </a:rPr>
              <a:t>  return</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a</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.score &gt; </a:t>
            </a:r>
            <a:r>
              <a:rPr lang="en-US" sz="2000" dirty="0">
                <a:solidFill>
                  <a:srgbClr val="808080"/>
                </a:solidFill>
                <a:effectLst/>
                <a:latin typeface="Courier New" panose="02070309020205020404" pitchFamily="49" charset="0"/>
                <a:ea typeface="Times New Roman" panose="02020603050405020304" pitchFamily="18" charset="0"/>
                <a:cs typeface="Courier New" panose="02070309020205020404" pitchFamily="49" charset="0"/>
              </a:rPr>
              <a:t>b</a:t>
            </a: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.score;</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graphicFrame>
        <p:nvGraphicFramePr>
          <p:cNvPr id="5" name="Объект 4">
            <a:extLst>
              <a:ext uri="{FF2B5EF4-FFF2-40B4-BE49-F238E27FC236}">
                <a16:creationId xmlns:a16="http://schemas.microsoft.com/office/drawing/2014/main" id="{D24D2383-93ED-4F33-A508-80C24C737E81}"/>
              </a:ext>
            </a:extLst>
          </p:cNvPr>
          <p:cNvGraphicFramePr>
            <a:graphicFrameLocks noChangeAspect="1"/>
          </p:cNvGraphicFramePr>
          <p:nvPr/>
        </p:nvGraphicFramePr>
        <p:xfrm>
          <a:off x="2079057" y="5129106"/>
          <a:ext cx="8967812" cy="1424539"/>
        </p:xfrm>
        <a:graphic>
          <a:graphicData uri="http://schemas.openxmlformats.org/presentationml/2006/ole">
            <mc:AlternateContent xmlns:mc="http://schemas.openxmlformats.org/markup-compatibility/2006">
              <mc:Choice xmlns:v="urn:schemas-microsoft-com:vml" Requires="v">
                <p:oleObj name="Visio" r:id="rId3" imgW="6765420" imgH="1071639" progId="Visio.Drawing.11">
                  <p:embed/>
                </p:oleObj>
              </mc:Choice>
              <mc:Fallback>
                <p:oleObj name="Visio" r:id="rId3" imgW="6765420" imgH="1071639" progId="Visio.Drawing.11">
                  <p:embed/>
                  <p:pic>
                    <p:nvPicPr>
                      <p:cNvPr id="5" name="Объект 4">
                        <a:extLst>
                          <a:ext uri="{FF2B5EF4-FFF2-40B4-BE49-F238E27FC236}">
                            <a16:creationId xmlns:a16="http://schemas.microsoft.com/office/drawing/2014/main" id="{D24D2383-93ED-4F33-A508-80C24C737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057" y="5129106"/>
                        <a:ext cx="8967812" cy="1424539"/>
                      </a:xfrm>
                      <a:prstGeom prst="rect">
                        <a:avLst/>
                      </a:prstGeom>
                      <a:noFill/>
                    </p:spPr>
                  </p:pic>
                </p:oleObj>
              </mc:Fallback>
            </mc:AlternateContent>
          </a:graphicData>
        </a:graphic>
      </p:graphicFrame>
      <p:sp>
        <p:nvSpPr>
          <p:cNvPr id="8" name="Подзаголовок 2">
            <a:extLst>
              <a:ext uri="{FF2B5EF4-FFF2-40B4-BE49-F238E27FC236}">
                <a16:creationId xmlns:a16="http://schemas.microsoft.com/office/drawing/2014/main" id="{99EBAFF9-9522-4E68-B5EB-DD7EB1BEE9D5}"/>
              </a:ext>
            </a:extLst>
          </p:cNvPr>
          <p:cNvSpPr txBox="1">
            <a:spLocks/>
          </p:cNvSpPr>
          <p:nvPr/>
        </p:nvSpPr>
        <p:spPr>
          <a:xfrm>
            <a:off x="4899260" y="1045499"/>
            <a:ext cx="6561496" cy="34615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7030A0"/>
                </a:solidFill>
                <a:latin typeface="Times New Roman" panose="02020603050405020304" pitchFamily="18" charset="0"/>
                <a:ea typeface="Times New Roman" panose="02020603050405020304" pitchFamily="18" charset="0"/>
              </a:rPr>
              <a:t>Data of each Olympiad participant will be stored in the structure </a:t>
            </a:r>
            <a:r>
              <a:rPr lang="en-US" sz="2000" b="1" i="1" dirty="0">
                <a:solidFill>
                  <a:srgbClr val="7030A0"/>
                </a:solidFill>
                <a:latin typeface="Times New Roman" panose="02020603050405020304" pitchFamily="18" charset="0"/>
                <a:ea typeface="Times New Roman" panose="02020603050405020304" pitchFamily="18" charset="0"/>
              </a:rPr>
              <a:t>member</a:t>
            </a:r>
            <a:r>
              <a:rPr lang="en-US" sz="2000" b="1" dirty="0">
                <a:solidFill>
                  <a:srgbClr val="7030A0"/>
                </a:solidFill>
                <a:latin typeface="Times New Roman" panose="02020603050405020304" pitchFamily="18" charset="0"/>
                <a:ea typeface="Times New Roman" panose="02020603050405020304" pitchFamily="18" charset="0"/>
              </a:rPr>
              <a:t>, that contains participant’s number and the number of points scored. </a:t>
            </a:r>
          </a:p>
          <a:p>
            <a:pPr algn="just">
              <a:lnSpc>
                <a:spcPct val="100000"/>
              </a:lnSpc>
              <a:spcBef>
                <a:spcPts val="0"/>
              </a:spcBef>
            </a:pPr>
            <a:endParaRPr lang="en-US" sz="2000" b="1" dirty="0">
              <a:solidFill>
                <a:srgbClr val="7030A0"/>
              </a:solidFill>
              <a:latin typeface="Courier New" panose="02070309020205020404" pitchFamily="49" charset="0"/>
              <a:ea typeface="Times New Roman" panose="02020603050405020304" pitchFamily="18" charset="0"/>
            </a:endParaRPr>
          </a:p>
          <a:p>
            <a:pPr algn="just"/>
            <a:endParaRPr lang="en-US" sz="2000" b="1" dirty="0">
              <a:solidFill>
                <a:srgbClr val="7030A0"/>
              </a:solidFill>
              <a:latin typeface="Times New Roman" panose="02020603050405020304" pitchFamily="18" charset="0"/>
              <a:ea typeface="Times New Roman" panose="02020603050405020304" pitchFamily="18" charset="0"/>
            </a:endParaRPr>
          </a:p>
          <a:p>
            <a:pPr algn="just"/>
            <a:r>
              <a:rPr lang="en-US" sz="2000" b="1" dirty="0">
                <a:solidFill>
                  <a:srgbClr val="7030A0"/>
                </a:solidFill>
                <a:latin typeface="Times New Roman" panose="02020603050405020304" pitchFamily="18" charset="0"/>
                <a:ea typeface="Times New Roman" panose="02020603050405020304" pitchFamily="18" charset="0"/>
              </a:rPr>
              <a:t>Declare an array of structures. </a:t>
            </a:r>
          </a:p>
          <a:p>
            <a:pPr algn="just"/>
            <a:endParaRPr lang="en-US" sz="2000" b="1" dirty="0">
              <a:solidFill>
                <a:srgbClr val="7030A0"/>
              </a:solidFill>
              <a:latin typeface="Times New Roman" panose="02020603050405020304" pitchFamily="18" charset="0"/>
              <a:ea typeface="Times New Roman" panose="02020603050405020304" pitchFamily="18" charset="0"/>
            </a:endParaRPr>
          </a:p>
          <a:p>
            <a:pPr algn="just"/>
            <a:r>
              <a:rPr lang="en-US" sz="2000" b="1" dirty="0">
                <a:solidFill>
                  <a:srgbClr val="7030A0"/>
                </a:solidFill>
                <a:latin typeface="Times New Roman" panose="02020603050405020304" pitchFamily="18" charset="0"/>
                <a:ea typeface="Times New Roman" panose="02020603050405020304" pitchFamily="18" charset="0"/>
              </a:rPr>
              <a:t>Sort them in descending order of points. Participants with the same number of points are sorted in ascending order of their numbers.</a:t>
            </a:r>
            <a:endParaRPr lang="ru-RU" sz="2000" b="1" dirty="0">
              <a:solidFill>
                <a:srgbClr val="7030A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586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Inversions</a:t>
            </a:r>
            <a:endParaRPr lang="ru-RU"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68E9B1-23CD-4302-B15D-D4D8D3A16FF9}"/>
              </a:ext>
            </a:extLst>
          </p:cNvPr>
          <p:cNvSpPr txBox="1"/>
          <p:nvPr/>
        </p:nvSpPr>
        <p:spPr>
          <a:xfrm>
            <a:off x="1079508" y="1107303"/>
            <a:ext cx="10615187" cy="707886"/>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An </a:t>
            </a:r>
            <a:r>
              <a:rPr lang="en-US" sz="2000" b="1" i="1" dirty="0">
                <a:effectLst/>
                <a:latin typeface="Times New Roman" panose="02020603050405020304" pitchFamily="18" charset="0"/>
                <a:ea typeface="Times New Roman" panose="02020603050405020304" pitchFamily="18" charset="0"/>
              </a:rPr>
              <a:t>inversion</a:t>
            </a:r>
            <a:r>
              <a:rPr lang="en-US" sz="2000" dirty="0">
                <a:effectLst/>
                <a:latin typeface="Times New Roman" panose="02020603050405020304" pitchFamily="18" charset="0"/>
                <a:ea typeface="Times New Roman" panose="02020603050405020304" pitchFamily="18" charset="0"/>
              </a:rPr>
              <a:t> is a pair of numbers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such that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but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a:t>
            </a:r>
          </a:p>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That is, a pair of numbers forms an inverse if they are not in the correct order.</a:t>
            </a:r>
            <a:endParaRPr lang="ru-RU" sz="2000" dirty="0">
              <a:effectLst/>
              <a:latin typeface="Times New Roman" panose="02020603050405020304" pitchFamily="18" charset="0"/>
              <a:ea typeface="Times New Roman" panose="02020603050405020304" pitchFamily="18" charset="0"/>
            </a:endParaRPr>
          </a:p>
        </p:txBody>
      </p:sp>
      <p:graphicFrame>
        <p:nvGraphicFramePr>
          <p:cNvPr id="9" name="Объект 8">
            <a:extLst>
              <a:ext uri="{FF2B5EF4-FFF2-40B4-BE49-F238E27FC236}">
                <a16:creationId xmlns:a16="http://schemas.microsoft.com/office/drawing/2014/main" id="{CFD3123E-DD55-4DD4-8135-1C47769EEAA1}"/>
              </a:ext>
            </a:extLst>
          </p:cNvPr>
          <p:cNvGraphicFramePr>
            <a:graphicFrameLocks noChangeAspect="1"/>
          </p:cNvGraphicFramePr>
          <p:nvPr>
            <p:extLst>
              <p:ext uri="{D42A27DB-BD31-4B8C-83A1-F6EECF244321}">
                <p14:modId xmlns:p14="http://schemas.microsoft.com/office/powerpoint/2010/main" val="3489824200"/>
              </p:ext>
            </p:extLst>
          </p:nvPr>
        </p:nvGraphicFramePr>
        <p:xfrm>
          <a:off x="2829827" y="1815189"/>
          <a:ext cx="5673793" cy="1159017"/>
        </p:xfrm>
        <a:graphic>
          <a:graphicData uri="http://schemas.openxmlformats.org/presentationml/2006/ole">
            <mc:AlternateContent xmlns:mc="http://schemas.openxmlformats.org/markup-compatibility/2006">
              <mc:Choice xmlns:v="urn:schemas-microsoft-com:vml" Requires="v">
                <p:oleObj name="Visio" r:id="rId2" imgW="4006980" imgH="815984" progId="Visio.Drawing.11">
                  <p:embed/>
                </p:oleObj>
              </mc:Choice>
              <mc:Fallback>
                <p:oleObj name="Visio" r:id="rId2" imgW="4006980" imgH="81598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9827" y="1815189"/>
                        <a:ext cx="5673793" cy="1159017"/>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9EAA80F1-83B2-4182-B62C-F645B546C8BB}"/>
              </a:ext>
            </a:extLst>
          </p:cNvPr>
          <p:cNvSpPr txBox="1"/>
          <p:nvPr/>
        </p:nvSpPr>
        <p:spPr>
          <a:xfrm>
            <a:off x="958378" y="2974206"/>
            <a:ext cx="10857446" cy="1631216"/>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For example, the array m = {3, 1, 2} has two inversions: (3, 1) and (3, 2). The pair (1, 2) does not form an inversion, since the numbers 1 and 2 stand in the correct order relative to each other.</a:t>
            </a:r>
            <a:endParaRPr lang="ru-RU"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The number of inversions in the array of length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can be calculated using a nested loop: iterate over all possible pairs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for which 1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and if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then we have an inversion. </a:t>
            </a:r>
            <a:endParaRPr lang="ru-RU" sz="20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2D6DC021-309E-4747-985D-D0EF4251FC0A}"/>
              </a:ext>
            </a:extLst>
          </p:cNvPr>
          <p:cNvSpPr txBox="1"/>
          <p:nvPr/>
        </p:nvSpPr>
        <p:spPr>
          <a:xfrm>
            <a:off x="3250932" y="4891049"/>
            <a:ext cx="6097604" cy="1323439"/>
          </a:xfrm>
          <a:prstGeom prst="rect">
            <a:avLst/>
          </a:prstGeom>
          <a:noFill/>
        </p:spPr>
        <p:txBody>
          <a:bodyPr wrap="square">
            <a:spAutoFit/>
          </a:bodyPr>
          <a:lstStyle/>
          <a:p>
            <a:pPr algn="just"/>
            <a:r>
              <a:rPr lang="en-US" sz="2000" dirty="0">
                <a:solidFill>
                  <a:srgbClr val="000000"/>
                </a:solidFill>
                <a:effectLst/>
                <a:latin typeface="Courier New" panose="02070309020205020404" pitchFamily="49" charset="0"/>
                <a:ea typeface="Times New Roman" panose="02020603050405020304" pitchFamily="18" charset="0"/>
              </a:rPr>
              <a:t>res = 0;</a:t>
            </a:r>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00FF"/>
                </a:solidFill>
                <a:effectLst/>
                <a:latin typeface="Courier New" panose="02070309020205020404" pitchFamily="49" charset="0"/>
                <a:ea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rPr>
              <a:t> (i = 0; i &lt; n - 1; i++)</a:t>
            </a:r>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00FF"/>
                </a:solidFill>
                <a:effectLst/>
                <a:latin typeface="Courier New" panose="02070309020205020404" pitchFamily="49" charset="0"/>
                <a:ea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rPr>
              <a:t> (j = i + 1; j &lt; n; j++)</a:t>
            </a:r>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00FF"/>
                </a:solidFill>
                <a:effectLst/>
                <a:latin typeface="Courier New" panose="02070309020205020404" pitchFamily="49" charset="0"/>
                <a:ea typeface="Times New Roman" panose="02020603050405020304" pitchFamily="18" charset="0"/>
              </a:rPr>
              <a:t>  if</a:t>
            </a:r>
            <a:r>
              <a:rPr lang="en-US" sz="2000" dirty="0">
                <a:solidFill>
                  <a:srgbClr val="000000"/>
                </a:solidFill>
                <a:effectLst/>
                <a:latin typeface="Courier New" panose="02070309020205020404" pitchFamily="49" charset="0"/>
                <a:ea typeface="Times New Roman" panose="02020603050405020304" pitchFamily="18" charset="0"/>
              </a:rPr>
              <a:t> (m[i] &gt; m[j]) res++;</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567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Inversions</a:t>
            </a:r>
            <a:endParaRPr lang="ru-RU"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68E9B1-23CD-4302-B15D-D4D8D3A16FF9}"/>
              </a:ext>
            </a:extLst>
          </p:cNvPr>
          <p:cNvSpPr txBox="1"/>
          <p:nvPr/>
        </p:nvSpPr>
        <p:spPr>
          <a:xfrm>
            <a:off x="1079508" y="1107303"/>
            <a:ext cx="10615187" cy="1015663"/>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Consider an example of counting inversions in a permutation. Under each number we write down the number of inversions that it forms with the elements to the right of it. </a:t>
            </a:r>
          </a:p>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Let inv[</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contains the number of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such that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and m[</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&gt; m[</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B61110DC-BE0C-42BC-87D6-B33EC68AE774}"/>
              </a:ext>
            </a:extLst>
          </p:cNvPr>
          <p:cNvGraphicFramePr>
            <a:graphicFrameLocks noChangeAspect="1"/>
          </p:cNvGraphicFramePr>
          <p:nvPr>
            <p:extLst>
              <p:ext uri="{D42A27DB-BD31-4B8C-83A1-F6EECF244321}">
                <p14:modId xmlns:p14="http://schemas.microsoft.com/office/powerpoint/2010/main" val="3143753702"/>
              </p:ext>
            </p:extLst>
          </p:nvPr>
        </p:nvGraphicFramePr>
        <p:xfrm>
          <a:off x="3080084" y="2329314"/>
          <a:ext cx="5403395" cy="1099686"/>
        </p:xfrm>
        <a:graphic>
          <a:graphicData uri="http://schemas.openxmlformats.org/presentationml/2006/ole">
            <mc:AlternateContent xmlns:mc="http://schemas.openxmlformats.org/markup-compatibility/2006">
              <mc:Choice xmlns:v="urn:schemas-microsoft-com:vml" Requires="v">
                <p:oleObj name="Visio" r:id="rId2" imgW="3791010" imgH="766965" progId="Visio.Drawing.11">
                  <p:embed/>
                </p:oleObj>
              </mc:Choice>
              <mc:Fallback>
                <p:oleObj name="Visio" r:id="rId2" imgW="3791010" imgH="76696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084" y="2329314"/>
                        <a:ext cx="5403395" cy="1099686"/>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CDA5C68F-BA63-4299-A058-9C4D06A6553E}"/>
              </a:ext>
            </a:extLst>
          </p:cNvPr>
          <p:cNvSpPr txBox="1"/>
          <p:nvPr/>
        </p:nvSpPr>
        <p:spPr>
          <a:xfrm>
            <a:off x="1079508" y="3635348"/>
            <a:ext cx="6097604" cy="1015663"/>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The total number of inversions is 16.</a:t>
            </a:r>
            <a:endParaRPr lang="ru-RU"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rPr>
              <a:t>Exercise. </a:t>
            </a:r>
            <a:r>
              <a:rPr lang="en-US" sz="2000" dirty="0">
                <a:effectLst/>
                <a:latin typeface="Times New Roman" panose="02020603050405020304" pitchFamily="18" charset="0"/>
                <a:ea typeface="Times New Roman" panose="02020603050405020304" pitchFamily="18" charset="0"/>
              </a:rPr>
              <a:t>Simulate the solution for the next sample.</a:t>
            </a:r>
            <a:endParaRPr lang="ru-RU" sz="2000" dirty="0">
              <a:effectLst/>
              <a:latin typeface="Times New Roman" panose="02020603050405020304" pitchFamily="18" charset="0"/>
              <a:ea typeface="Times New Roman" panose="02020603050405020304" pitchFamily="18" charset="0"/>
            </a:endParaRPr>
          </a:p>
        </p:txBody>
      </p:sp>
      <p:graphicFrame>
        <p:nvGraphicFramePr>
          <p:cNvPr id="13" name="Объект 12">
            <a:extLst>
              <a:ext uri="{FF2B5EF4-FFF2-40B4-BE49-F238E27FC236}">
                <a16:creationId xmlns:a16="http://schemas.microsoft.com/office/drawing/2014/main" id="{34B81CC0-5194-4791-86E7-21D210CCCD04}"/>
              </a:ext>
            </a:extLst>
          </p:cNvPr>
          <p:cNvGraphicFramePr>
            <a:graphicFrameLocks noChangeAspect="1"/>
          </p:cNvGraphicFramePr>
          <p:nvPr>
            <p:extLst>
              <p:ext uri="{D42A27DB-BD31-4B8C-83A1-F6EECF244321}">
                <p14:modId xmlns:p14="http://schemas.microsoft.com/office/powerpoint/2010/main" val="3167504429"/>
              </p:ext>
            </p:extLst>
          </p:nvPr>
        </p:nvGraphicFramePr>
        <p:xfrm>
          <a:off x="3080083" y="4745254"/>
          <a:ext cx="5403395" cy="1099686"/>
        </p:xfrm>
        <a:graphic>
          <a:graphicData uri="http://schemas.openxmlformats.org/presentationml/2006/ole">
            <mc:AlternateContent xmlns:mc="http://schemas.openxmlformats.org/markup-compatibility/2006">
              <mc:Choice xmlns:v="urn:schemas-microsoft-com:vml" Requires="v">
                <p:oleObj name="Visio" r:id="rId4" imgW="3791010" imgH="766965" progId="Visio.Drawing.11">
                  <p:embed/>
                </p:oleObj>
              </mc:Choice>
              <mc:Fallback>
                <p:oleObj name="Visio" r:id="rId4" imgW="3791010" imgH="766965"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0083" y="4745254"/>
                        <a:ext cx="5403395" cy="1099686"/>
                      </a:xfrm>
                      <a:prstGeom prst="rect">
                        <a:avLst/>
                      </a:prstGeom>
                      <a:noFill/>
                    </p:spPr>
                  </p:pic>
                </p:oleObj>
              </mc:Fallback>
            </mc:AlternateContent>
          </a:graphicData>
        </a:graphic>
      </p:graphicFrame>
    </p:spTree>
    <p:extLst>
      <p:ext uri="{BB962C8B-B14F-4D97-AF65-F5344CB8AC3E}">
        <p14:creationId xmlns:p14="http://schemas.microsoft.com/office/powerpoint/2010/main" val="400715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8735. Train swapping</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2"/>
            <a:ext cx="10852715" cy="2004297"/>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Find the number of inversions in array.</a:t>
            </a:r>
          </a:p>
          <a:p>
            <a:pPr algn="just">
              <a:lnSpc>
                <a:spcPct val="100000"/>
              </a:lnSpc>
              <a:spcBef>
                <a:spcPts val="0"/>
              </a:spcBef>
            </a:pP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line contains the number of test cases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Each test case consists of two lines. The first line of a test case contains an integer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(0 ≤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 10000), determining the length of the train. The second line of a test case contains a permutation of the numbers 1 through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indicating the current order of the carriages. The carriages should be ordered such that carriage 1 comes first, then 2, etc. with carriage </a:t>
            </a:r>
            <a:r>
              <a:rPr lang="en-US" sz="2000" i="1" dirty="0">
                <a:effectLst/>
                <a:latin typeface="Times New Roman" panose="02020603050405020304" pitchFamily="18" charset="0"/>
                <a:ea typeface="Times New Roman" panose="02020603050405020304" pitchFamily="18" charset="0"/>
              </a:rPr>
              <a:t>l</a:t>
            </a:r>
            <a:r>
              <a:rPr lang="en-US" sz="2000" dirty="0">
                <a:effectLst/>
                <a:latin typeface="Times New Roman" panose="02020603050405020304" pitchFamily="18" charset="0"/>
                <a:ea typeface="Times New Roman" panose="02020603050405020304" pitchFamily="18" charset="0"/>
              </a:rPr>
              <a:t> coming last.</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For each test case output the sentence: "Optimal train swapping takes </a:t>
            </a:r>
            <a:r>
              <a:rPr lang="en-US" sz="2000" i="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swaps.", where </a:t>
            </a:r>
            <a:r>
              <a:rPr lang="en-US" sz="2000" i="1" dirty="0">
                <a:effectLst/>
                <a:latin typeface="Times New Roman" panose="02020603050405020304" pitchFamily="18" charset="0"/>
                <a:ea typeface="Times New Roman" panose="02020603050405020304" pitchFamily="18" charset="0"/>
              </a:rPr>
              <a:t>s</a:t>
            </a:r>
            <a:r>
              <a:rPr lang="en-US" sz="2000" dirty="0">
                <a:effectLst/>
                <a:latin typeface="Times New Roman" panose="02020603050405020304" pitchFamily="18" charset="0"/>
                <a:ea typeface="Times New Roman" panose="02020603050405020304" pitchFamily="18" charset="0"/>
              </a:rPr>
              <a:t> is an integer.</a:t>
            </a: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120847" y="3791362"/>
            <a:ext cx="2842660" cy="25699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1 3 2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4 3 2 1</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2 1</a:t>
            </a:r>
            <a:endParaRPr lang="ru-RU" sz="3200"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2991354" y="3823659"/>
            <a:ext cx="5830331" cy="16423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Optimal train swapping takes 1 swaps.</a:t>
            </a:r>
            <a:endParaRPr lang="ru-RU" sz="2000" dirty="0">
              <a:effectLst/>
              <a:latin typeface="Times New Roman" panose="02020603050405020304" pitchFamily="18" charset="0"/>
              <a:ea typeface="Times New Roman" panose="02020603050405020304" pitchFamily="18" charset="0"/>
            </a:endParaRPr>
          </a:p>
          <a:p>
            <a:pPr>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Optimal train swapping takes 6 swaps.</a:t>
            </a:r>
            <a:endParaRPr lang="ru-RU" sz="2000" dirty="0">
              <a:effectLst/>
              <a:latin typeface="Times New Roman" panose="02020603050405020304" pitchFamily="18" charset="0"/>
              <a:ea typeface="Times New Roman" panose="02020603050405020304" pitchFamily="18" charset="0"/>
            </a:endParaRPr>
          </a:p>
          <a:p>
            <a:pPr>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Optimal train swapping takes 1 swaps.</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8A1C73D-77A8-458E-9F11-8E0AB769EE14}"/>
              </a:ext>
            </a:extLst>
          </p:cNvPr>
          <p:cNvSpPr txBox="1"/>
          <p:nvPr/>
        </p:nvSpPr>
        <p:spPr>
          <a:xfrm>
            <a:off x="3408981" y="5795658"/>
            <a:ext cx="4050598" cy="400110"/>
          </a:xfrm>
          <a:prstGeom prst="rect">
            <a:avLst/>
          </a:prstGeom>
          <a:noFill/>
        </p:spPr>
        <p:txBody>
          <a:bodyPr wrap="square">
            <a:spAutoFit/>
          </a:bodyPr>
          <a:lstStyle/>
          <a:p>
            <a:r>
              <a:rPr lang="en-US" sz="2000" b="1" dirty="0">
                <a:solidFill>
                  <a:srgbClr val="FF0000"/>
                </a:solidFill>
                <a:latin typeface="Times New Roman" panose="02020603050405020304" pitchFamily="18" charset="0"/>
              </a:rPr>
              <a:t>How to solve a problem in </a:t>
            </a:r>
            <a:r>
              <a:rPr lang="en-US" sz="2000" b="1" dirty="0">
                <a:solidFill>
                  <a:srgbClr val="FF0000"/>
                </a:solidFill>
                <a:effectLst/>
                <a:latin typeface="Times New Roman" panose="02020603050405020304" pitchFamily="18" charset="0"/>
                <a:ea typeface="Times New Roman" panose="02020603050405020304" pitchFamily="18" charset="0"/>
              </a:rPr>
              <a:t>O(</a:t>
            </a:r>
            <a:r>
              <a:rPr lang="en-US" sz="2000" b="1" i="1" dirty="0">
                <a:solidFill>
                  <a:srgbClr val="FF0000"/>
                </a:solidFill>
                <a:effectLst/>
                <a:latin typeface="Times New Roman" panose="02020603050405020304" pitchFamily="18" charset="0"/>
                <a:ea typeface="Times New Roman" panose="02020603050405020304" pitchFamily="18" charset="0"/>
              </a:rPr>
              <a:t>n</a:t>
            </a:r>
            <a:r>
              <a:rPr lang="en-US" sz="2000" b="1" baseline="30000" dirty="0">
                <a:solidFill>
                  <a:srgbClr val="FF0000"/>
                </a:solidFill>
                <a:effectLst/>
                <a:latin typeface="Times New Roman" panose="02020603050405020304" pitchFamily="18" charset="0"/>
                <a:ea typeface="Times New Roman" panose="02020603050405020304" pitchFamily="18" charset="0"/>
              </a:rPr>
              <a:t>2</a:t>
            </a:r>
            <a:r>
              <a:rPr lang="en-US" sz="2000" b="1" dirty="0">
                <a:solidFill>
                  <a:srgbClr val="FF0000"/>
                </a:solidFill>
                <a:effectLst/>
                <a:latin typeface="Times New Roman" panose="02020603050405020304" pitchFamily="18" charset="0"/>
                <a:ea typeface="Times New Roman" panose="02020603050405020304" pitchFamily="18" charset="0"/>
              </a:rPr>
              <a:t>)</a:t>
            </a:r>
            <a:r>
              <a:rPr lang="en-US" sz="2000" b="1" dirty="0">
                <a:solidFill>
                  <a:srgbClr val="FF0000"/>
                </a:solidFill>
                <a:latin typeface="Times New Roman" panose="02020603050405020304" pitchFamily="18" charset="0"/>
              </a:rPr>
              <a:t>?</a:t>
            </a:r>
            <a:endParaRPr lang="ru-RU" sz="2000" b="1" dirty="0">
              <a:solidFill>
                <a:srgbClr val="FF0000"/>
              </a:solidFill>
            </a:endParaRPr>
          </a:p>
        </p:txBody>
      </p:sp>
      <p:sp>
        <p:nvSpPr>
          <p:cNvPr id="5" name="Rectangle 2">
            <a:extLst>
              <a:ext uri="{FF2B5EF4-FFF2-40B4-BE49-F238E27FC236}">
                <a16:creationId xmlns:a16="http://schemas.microsoft.com/office/drawing/2014/main" id="{267242FC-DCA7-4F6C-879B-8A3747BC807F}"/>
              </a:ext>
            </a:extLst>
          </p:cNvPr>
          <p:cNvSpPr>
            <a:spLocks noChangeArrowheads="1"/>
          </p:cNvSpPr>
          <p:nvPr/>
        </p:nvSpPr>
        <p:spPr bwMode="auto">
          <a:xfrm>
            <a:off x="8672362" y="311177"/>
            <a:ext cx="63568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5C7CF76B-6611-40E8-8005-723037E5C631}"/>
              </a:ext>
            </a:extLst>
          </p:cNvPr>
          <p:cNvGraphicFramePr>
            <a:graphicFrameLocks noChangeAspect="1"/>
          </p:cNvGraphicFramePr>
          <p:nvPr>
            <p:extLst>
              <p:ext uri="{D42A27DB-BD31-4B8C-83A1-F6EECF244321}">
                <p14:modId xmlns:p14="http://schemas.microsoft.com/office/powerpoint/2010/main" val="3490295510"/>
              </p:ext>
            </p:extLst>
          </p:nvPr>
        </p:nvGraphicFramePr>
        <p:xfrm>
          <a:off x="8215361" y="5103933"/>
          <a:ext cx="3758467" cy="1642355"/>
        </p:xfrm>
        <a:graphic>
          <a:graphicData uri="http://schemas.openxmlformats.org/presentationml/2006/ole">
            <mc:AlternateContent xmlns:mc="http://schemas.openxmlformats.org/markup-compatibility/2006">
              <mc:Choice xmlns:v="urn:schemas-microsoft-com:vml" Requires="v">
                <p:oleObj name="Visio" r:id="rId3" imgW="5662876" imgH="2471708" progId="Visio.Drawing.11">
                  <p:embed/>
                </p:oleObj>
              </mc:Choice>
              <mc:Fallback>
                <p:oleObj name="Visio" r:id="rId3" imgW="5662876" imgH="24717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5361" y="5103933"/>
                        <a:ext cx="3758467" cy="1642355"/>
                      </a:xfrm>
                      <a:prstGeom prst="rect">
                        <a:avLst/>
                      </a:prstGeom>
                      <a:noFill/>
                    </p:spPr>
                  </p:pic>
                </p:oleObj>
              </mc:Fallback>
            </mc:AlternateContent>
          </a:graphicData>
        </a:graphic>
      </p:graphicFrame>
    </p:spTree>
    <p:extLst>
      <p:ext uri="{BB962C8B-B14F-4D97-AF65-F5344CB8AC3E}">
        <p14:creationId xmlns:p14="http://schemas.microsoft.com/office/powerpoint/2010/main" val="45149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1457. Sort Station</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258278" y="927189"/>
            <a:ext cx="11675444" cy="4455345"/>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At the “Sorting” railway station on the way there are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railroad cars, out of which it is necessary to form the railway train. The workers of the “Sort” train station should order the cars in ascending weight, then the train is allowed to go.</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At this station the experimental device for sorting cars is used. This device is moved on an air cushion above the cars, its length is slightly greater than the length of the two cars. It can hang on two adjacent cars, pick them both in the air and interchange. However, the device lifting capacity is limited: the operation can be carried out if the total mass of the two cars does not exceed M.</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Determine, is it possible to sort the cars on the rails with the help of experimental device in the demanding order.</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r>
              <a:rPr lang="ru-RU" sz="2000" b="1"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first line contains the number of cars </a:t>
            </a:r>
            <a:r>
              <a:rPr lang="ru-RU"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(2 ≤ </a:t>
            </a:r>
            <a:r>
              <a:rPr lang="ru-RU"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and the lift capacity of experimental device </a:t>
            </a:r>
            <a:r>
              <a:rPr lang="ru-RU" sz="2000" i="1" dirty="0">
                <a:effectLst/>
                <a:latin typeface="Times New Roman" panose="02020603050405020304" pitchFamily="18" charset="0"/>
                <a:ea typeface="Times New Roman" panose="02020603050405020304" pitchFamily="18" charset="0"/>
              </a:rPr>
              <a:t>M</a:t>
            </a:r>
            <a:r>
              <a:rPr lang="ru-RU" sz="2000" dirty="0">
                <a:effectLst/>
                <a:latin typeface="Times New Roman" panose="02020603050405020304" pitchFamily="18" charset="0"/>
                <a:ea typeface="Times New Roman" panose="02020603050405020304" pitchFamily="18" charset="0"/>
              </a:rPr>
              <a:t> (2 ≤ </a:t>
            </a:r>
            <a:r>
              <a:rPr lang="ru-RU" sz="2000" i="1" dirty="0">
                <a:effectLst/>
                <a:latin typeface="Times New Roman" panose="02020603050405020304" pitchFamily="18" charset="0"/>
                <a:ea typeface="Times New Roman" panose="02020603050405020304" pitchFamily="18" charset="0"/>
              </a:rPr>
              <a:t>M</a:t>
            </a:r>
            <a:r>
              <a:rPr lang="ru-RU" sz="2000" dirty="0">
                <a:effectLst/>
                <a:latin typeface="Times New Roman" panose="02020603050405020304" pitchFamily="18" charset="0"/>
                <a:ea typeface="Times New Roman" panose="02020603050405020304" pitchFamily="18" charset="0"/>
              </a:rPr>
              <a:t> ≤ 10</a:t>
            </a:r>
            <a:r>
              <a:rPr lang="ru-RU" sz="2000" baseline="30000" dirty="0">
                <a:effectLst/>
                <a:latin typeface="Times New Roman" panose="02020603050405020304" pitchFamily="18" charset="0"/>
                <a:ea typeface="Times New Roman" panose="02020603050405020304" pitchFamily="18" charset="0"/>
              </a:rPr>
              <a:t>9</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The second line contains the weights of the cars </a:t>
            </a:r>
            <a:r>
              <a:rPr lang="ru-RU" sz="2000" i="1" dirty="0">
                <a:effectLst/>
                <a:latin typeface="Times New Roman" panose="02020603050405020304" pitchFamily="18" charset="0"/>
                <a:ea typeface="Times New Roman" panose="02020603050405020304" pitchFamily="18" charset="0"/>
              </a:rPr>
              <a:t>m</a:t>
            </a:r>
            <a:r>
              <a:rPr lang="ru-RU" sz="2000" baseline="-25000" dirty="0">
                <a:effectLst/>
                <a:latin typeface="Times New Roman" panose="02020603050405020304" pitchFamily="18" charset="0"/>
                <a:ea typeface="Times New Roman" panose="02020603050405020304" pitchFamily="18" charset="0"/>
              </a:rPr>
              <a:t>1</a:t>
            </a:r>
            <a:r>
              <a:rPr lang="ru-RU" sz="2000" dirty="0">
                <a:effectLst/>
                <a:latin typeface="Times New Roman" panose="02020603050405020304" pitchFamily="18" charset="0"/>
                <a:ea typeface="Times New Roman" panose="02020603050405020304" pitchFamily="18" charset="0"/>
              </a:rPr>
              <a:t>, </a:t>
            </a:r>
            <a:r>
              <a:rPr lang="ru-RU" sz="2000" i="1" dirty="0">
                <a:effectLst/>
                <a:latin typeface="Times New Roman" panose="02020603050405020304" pitchFamily="18" charset="0"/>
                <a:ea typeface="Times New Roman" panose="02020603050405020304" pitchFamily="18" charset="0"/>
              </a:rPr>
              <a:t>m</a:t>
            </a:r>
            <a:r>
              <a:rPr lang="ru-RU" sz="2000" baseline="-25000" dirty="0">
                <a:effectLst/>
                <a:latin typeface="Times New Roman" panose="02020603050405020304" pitchFamily="18" charset="0"/>
                <a:ea typeface="Times New Roman" panose="02020603050405020304" pitchFamily="18" charset="0"/>
              </a:rPr>
              <a:t>2</a:t>
            </a:r>
            <a:r>
              <a:rPr lang="ru-RU" sz="2000" dirty="0">
                <a:effectLst/>
                <a:latin typeface="Times New Roman" panose="02020603050405020304" pitchFamily="18" charset="0"/>
                <a:ea typeface="Times New Roman" panose="02020603050405020304" pitchFamily="18" charset="0"/>
              </a:rPr>
              <a:t>, ..., </a:t>
            </a:r>
            <a:r>
              <a:rPr lang="ru-RU" sz="2000" i="1" dirty="0" err="1">
                <a:effectLst/>
                <a:latin typeface="Times New Roman" panose="02020603050405020304" pitchFamily="18" charset="0"/>
                <a:ea typeface="Times New Roman" panose="02020603050405020304" pitchFamily="18" charset="0"/>
              </a:rPr>
              <a:t>m</a:t>
            </a:r>
            <a:r>
              <a:rPr lang="ru-RU" sz="2000" i="1" baseline="-25000" dirty="0" err="1">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(for these weights the equalities </a:t>
            </a:r>
            <a:r>
              <a:rPr lang="ru-RU" sz="2000" dirty="0">
                <a:effectLst/>
                <a:latin typeface="Times New Roman" panose="02020603050405020304" pitchFamily="18" charset="0"/>
                <a:ea typeface="Times New Roman" panose="02020603050405020304" pitchFamily="18" charset="0"/>
              </a:rPr>
              <a:t>1 ≤ </a:t>
            </a:r>
            <a:r>
              <a:rPr lang="ru-RU" sz="2000" i="1" dirty="0" err="1">
                <a:effectLst/>
                <a:latin typeface="Times New Roman" panose="02020603050405020304" pitchFamily="18" charset="0"/>
                <a:ea typeface="Times New Roman" panose="02020603050405020304" pitchFamily="18" charset="0"/>
              </a:rPr>
              <a:t>m</a:t>
            </a:r>
            <a:r>
              <a:rPr lang="ru-RU" sz="2000" i="1" baseline="-25000" dirty="0" err="1">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 ≤ 10</a:t>
            </a:r>
            <a:r>
              <a:rPr lang="ru-RU" sz="2000" baseline="30000" dirty="0">
                <a:effectLst/>
                <a:latin typeface="Times New Roman" panose="02020603050405020304" pitchFamily="18" charset="0"/>
                <a:ea typeface="Times New Roman" panose="02020603050405020304" pitchFamily="18" charset="0"/>
              </a:rPr>
              <a:t>9</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hold, the car weights are pairwise distinct). The weights of the cars are listed in the order in which they are located initially on the railway.</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Print “Yes”, if its possible to sort the cars with the help of experimental device, and “No” otherwise.</a:t>
            </a:r>
            <a:endParaRPr lang="ru-RU" sz="2000" dirty="0">
              <a:effectLst/>
              <a:latin typeface="Times New Roman" panose="02020603050405020304" pitchFamily="18" charset="0"/>
              <a:ea typeface="Times New Roman" panose="02020603050405020304" pitchFamily="18" charset="0"/>
            </a:endParaRPr>
          </a:p>
        </p:txBody>
      </p:sp>
      <p:sp>
        <p:nvSpPr>
          <p:cNvPr id="5" name="Rectangle 2">
            <a:extLst>
              <a:ext uri="{FF2B5EF4-FFF2-40B4-BE49-F238E27FC236}">
                <a16:creationId xmlns:a16="http://schemas.microsoft.com/office/drawing/2014/main" id="{267242FC-DCA7-4F6C-879B-8A3747BC807F}"/>
              </a:ext>
            </a:extLst>
          </p:cNvPr>
          <p:cNvSpPr>
            <a:spLocks noChangeArrowheads="1"/>
          </p:cNvSpPr>
          <p:nvPr/>
        </p:nvSpPr>
        <p:spPr bwMode="auto">
          <a:xfrm>
            <a:off x="8672362" y="311177"/>
            <a:ext cx="63568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Подзаголовок 2">
            <a:extLst>
              <a:ext uri="{FF2B5EF4-FFF2-40B4-BE49-F238E27FC236}">
                <a16:creationId xmlns:a16="http://schemas.microsoft.com/office/drawing/2014/main" id="{DE8E27E5-B56B-4A88-A868-2CF49375810A}"/>
              </a:ext>
            </a:extLst>
          </p:cNvPr>
          <p:cNvSpPr txBox="1">
            <a:spLocks/>
          </p:cNvSpPr>
          <p:nvPr/>
        </p:nvSpPr>
        <p:spPr>
          <a:xfrm>
            <a:off x="258278" y="5303922"/>
            <a:ext cx="2003659" cy="129780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4 10</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latin typeface="Courier New" panose="02070309020205020404" pitchFamily="49" charset="0"/>
                <a:ea typeface="Times New Roman" panose="02020603050405020304" pitchFamily="18" charset="0"/>
              </a:rPr>
              <a:t>5 6 3 4</a:t>
            </a:r>
            <a:endParaRPr lang="ru-RU" sz="3200"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87CC62BD-BDA7-4ECA-BE12-569E3DB71037}"/>
              </a:ext>
            </a:extLst>
          </p:cNvPr>
          <p:cNvSpPr txBox="1">
            <a:spLocks/>
          </p:cNvSpPr>
          <p:nvPr/>
        </p:nvSpPr>
        <p:spPr>
          <a:xfrm>
            <a:off x="2465669" y="5303922"/>
            <a:ext cx="2183333" cy="8720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Yes</a:t>
            </a:r>
            <a:endParaRPr lang="ru-RU" sz="2000" dirty="0">
              <a:effectLst/>
              <a:latin typeface="Times New Roman" panose="02020603050405020304" pitchFamily="18" charset="0"/>
              <a:ea typeface="Times New Roman" panose="02020603050405020304" pitchFamily="18" charset="0"/>
            </a:endParaRPr>
          </a:p>
        </p:txBody>
      </p:sp>
      <p:pic>
        <p:nvPicPr>
          <p:cNvPr id="11" name="Рисунок 10">
            <a:extLst>
              <a:ext uri="{FF2B5EF4-FFF2-40B4-BE49-F238E27FC236}">
                <a16:creationId xmlns:a16="http://schemas.microsoft.com/office/drawing/2014/main" id="{CAB8D722-0E03-491E-AC0D-48BD947EC507}"/>
              </a:ext>
            </a:extLst>
          </p:cNvPr>
          <p:cNvPicPr>
            <a:picLocks noChangeAspect="1"/>
          </p:cNvPicPr>
          <p:nvPr/>
        </p:nvPicPr>
        <p:blipFill>
          <a:blip r:embed="rId3"/>
          <a:stretch>
            <a:fillRect/>
          </a:stretch>
        </p:blipFill>
        <p:spPr>
          <a:xfrm>
            <a:off x="3545819" y="5396024"/>
            <a:ext cx="7994362" cy="1205707"/>
          </a:xfrm>
          <a:prstGeom prst="rect">
            <a:avLst/>
          </a:prstGeom>
        </p:spPr>
      </p:pic>
    </p:spTree>
    <p:extLst>
      <p:ext uri="{BB962C8B-B14F-4D97-AF65-F5344CB8AC3E}">
        <p14:creationId xmlns:p14="http://schemas.microsoft.com/office/powerpoint/2010/main" val="47872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1457. Sort Station</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404150"/>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To sort the cars, we will use exchange sorting. However, the task requires not to sort the cars, but to determine whether it is possible.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For this, for each adjacent pair of cars for which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swap the cars with numbers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If there is an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such that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then sorting cannot be performed.</a:t>
            </a:r>
          </a:p>
        </p:txBody>
      </p:sp>
      <p:sp>
        <p:nvSpPr>
          <p:cNvPr id="5" name="Rectangle 2">
            <a:extLst>
              <a:ext uri="{FF2B5EF4-FFF2-40B4-BE49-F238E27FC236}">
                <a16:creationId xmlns:a16="http://schemas.microsoft.com/office/drawing/2014/main" id="{267242FC-DCA7-4F6C-879B-8A3747BC807F}"/>
              </a:ext>
            </a:extLst>
          </p:cNvPr>
          <p:cNvSpPr>
            <a:spLocks noChangeArrowheads="1"/>
          </p:cNvSpPr>
          <p:nvPr/>
        </p:nvSpPr>
        <p:spPr bwMode="auto">
          <a:xfrm>
            <a:off x="8672362" y="311177"/>
            <a:ext cx="63568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4D337000-32E6-4A7B-8655-C8AECA77A00D}"/>
              </a:ext>
            </a:extLst>
          </p:cNvPr>
          <p:cNvGraphicFramePr>
            <a:graphicFrameLocks noChangeAspect="1"/>
          </p:cNvGraphicFramePr>
          <p:nvPr>
            <p:extLst>
              <p:ext uri="{D42A27DB-BD31-4B8C-83A1-F6EECF244321}">
                <p14:modId xmlns:p14="http://schemas.microsoft.com/office/powerpoint/2010/main" val="755926611"/>
              </p:ext>
            </p:extLst>
          </p:nvPr>
        </p:nvGraphicFramePr>
        <p:xfrm>
          <a:off x="4283242" y="2738554"/>
          <a:ext cx="3058926" cy="962507"/>
        </p:xfrm>
        <a:graphic>
          <a:graphicData uri="http://schemas.openxmlformats.org/presentationml/2006/ole">
            <mc:AlternateContent xmlns:mc="http://schemas.openxmlformats.org/markup-compatibility/2006">
              <mc:Choice xmlns:v="urn:schemas-microsoft-com:vml" Requires="v">
                <p:oleObj name="Visio" r:id="rId3" imgW="2206978" imgH="694944" progId="Visio.Drawing.11">
                  <p:embed/>
                </p:oleObj>
              </mc:Choice>
              <mc:Fallback>
                <p:oleObj name="Visio" r:id="rId3" imgW="2206978" imgH="6949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242" y="2738554"/>
                        <a:ext cx="3058926" cy="962507"/>
                      </a:xfrm>
                      <a:prstGeom prst="rect">
                        <a:avLst/>
                      </a:prstGeom>
                      <a:noFill/>
                    </p:spPr>
                  </p:pic>
                </p:oleObj>
              </mc:Fallback>
            </mc:AlternateContent>
          </a:graphicData>
        </a:graphic>
      </p:graphicFrame>
    </p:spTree>
    <p:extLst>
      <p:ext uri="{BB962C8B-B14F-4D97-AF65-F5344CB8AC3E}">
        <p14:creationId xmlns:p14="http://schemas.microsoft.com/office/powerpoint/2010/main" val="242126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5328. Find Minimum</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743066"/>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Alarm in Summer Computer School! Minimum is lost. You must find it.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1000). In the second line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integers are given, each of them is no more than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by absolute value.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minimum among the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given numbers.</a:t>
            </a:r>
            <a:endParaRPr lang="ru-RU" sz="2000" dirty="0">
              <a:effectLst/>
              <a:latin typeface="Times New Roman" panose="02020603050405020304" pitchFamily="18" charset="0"/>
              <a:ea typeface="Times New Roman" panose="02020603050405020304" pitchFamily="18" charset="0"/>
            </a:endParaRP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2805409"/>
            <a:ext cx="2842660" cy="1086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5 8 -4 6</a:t>
            </a:r>
            <a:endParaRPr lang="ru-RU"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1" y="2805409"/>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solidFill>
                  <a:srgbClr val="606060"/>
                </a:solidFill>
                <a:latin typeface="Courier New" panose="02070309020205020404" pitchFamily="49" charset="0"/>
                <a:ea typeface="Times New Roman" panose="02020603050405020304" pitchFamily="18" charset="0"/>
              </a:rPr>
              <a:t>-4</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Подзаголовок 2">
            <a:extLst>
              <a:ext uri="{FF2B5EF4-FFF2-40B4-BE49-F238E27FC236}">
                <a16:creationId xmlns:a16="http://schemas.microsoft.com/office/drawing/2014/main" id="{C9D25406-B9FA-4096-8AA1-B4EA6750CC38}"/>
              </a:ext>
            </a:extLst>
          </p:cNvPr>
          <p:cNvSpPr txBox="1">
            <a:spLocks/>
          </p:cNvSpPr>
          <p:nvPr/>
        </p:nvSpPr>
        <p:spPr>
          <a:xfrm>
            <a:off x="314259" y="3892071"/>
            <a:ext cx="7029818" cy="26434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Let FindMin(</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left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right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be a function that finds minimum on subarray a[</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left </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right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p>
          <a:p>
            <a:pPr algn="just"/>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To find minimum, divide it into two parts: </a:t>
            </a:r>
          </a:p>
          <a:p>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a[</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left </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mid</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and a[</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mid</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+ 1..</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right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p>
          <a:p>
            <a:pPr algn="just"/>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(here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mid</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left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right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 2, integer division). Find recursively minimum in these parts. Return minimum between them.</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just"/>
            <a:r>
              <a:rPr lang="en-US" sz="2000" b="1" dirty="0">
                <a:solidFill>
                  <a:srgbClr val="7030A0"/>
                </a:solidFill>
                <a:effectLst/>
                <a:latin typeface="Times New Roman" panose="02020603050405020304" pitchFamily="18" charset="0"/>
                <a:ea typeface="Times New Roman" panose="02020603050405020304" pitchFamily="18" charset="0"/>
              </a:rPr>
              <a:t>To find minimum in array a[1 ..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we must call </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FindMin(1,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a:t>
            </a:r>
            <a:endParaRPr lang="en-US" b="1" dirty="0">
              <a:solidFill>
                <a:srgbClr val="7030A0"/>
              </a:solidFill>
              <a:effectLst/>
              <a:latin typeface="Times New Roman" panose="02020603050405020304" pitchFamily="18" charset="0"/>
              <a:ea typeface="Times New Roman" panose="02020603050405020304" pitchFamily="18" charset="0"/>
            </a:endParaRPr>
          </a:p>
        </p:txBody>
      </p:sp>
      <p:graphicFrame>
        <p:nvGraphicFramePr>
          <p:cNvPr id="10" name="Объект 9">
            <a:extLst>
              <a:ext uri="{FF2B5EF4-FFF2-40B4-BE49-F238E27FC236}">
                <a16:creationId xmlns:a16="http://schemas.microsoft.com/office/drawing/2014/main" id="{BAE5C458-A2CB-4748-A1FB-2B3159B4E98F}"/>
              </a:ext>
            </a:extLst>
          </p:cNvPr>
          <p:cNvGraphicFramePr>
            <a:graphicFrameLocks noChangeAspect="1"/>
          </p:cNvGraphicFramePr>
          <p:nvPr>
            <p:extLst>
              <p:ext uri="{D42A27DB-BD31-4B8C-83A1-F6EECF244321}">
                <p14:modId xmlns:p14="http://schemas.microsoft.com/office/powerpoint/2010/main" val="4017898245"/>
              </p:ext>
            </p:extLst>
          </p:nvPr>
        </p:nvGraphicFramePr>
        <p:xfrm>
          <a:off x="7180446" y="3892071"/>
          <a:ext cx="4902226" cy="2267852"/>
        </p:xfrm>
        <a:graphic>
          <a:graphicData uri="http://schemas.openxmlformats.org/presentationml/2006/ole">
            <mc:AlternateContent xmlns:mc="http://schemas.openxmlformats.org/markup-compatibility/2006">
              <mc:Choice xmlns:v="urn:schemas-microsoft-com:vml" Requires="v">
                <p:oleObj name="Visio" r:id="rId3" imgW="4078844" imgH="1882721" progId="Visio.Drawing.11">
                  <p:embed/>
                </p:oleObj>
              </mc:Choice>
              <mc:Fallback>
                <p:oleObj name="Visio" r:id="rId3" imgW="4078844" imgH="18827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0446" y="3892071"/>
                        <a:ext cx="4902226" cy="2267852"/>
                      </a:xfrm>
                      <a:prstGeom prst="rect">
                        <a:avLst/>
                      </a:prstGeom>
                      <a:noFill/>
                    </p:spPr>
                  </p:pic>
                </p:oleObj>
              </mc:Fallback>
            </mc:AlternateContent>
          </a:graphicData>
        </a:graphic>
      </p:graphicFrame>
      <p:sp>
        <p:nvSpPr>
          <p:cNvPr id="8" name="Подзаголовок 2">
            <a:extLst>
              <a:ext uri="{FF2B5EF4-FFF2-40B4-BE49-F238E27FC236}">
                <a16:creationId xmlns:a16="http://schemas.microsoft.com/office/drawing/2014/main" id="{030D3A3E-4288-4C27-B4F1-78A2C394D626}"/>
              </a:ext>
            </a:extLst>
          </p:cNvPr>
          <p:cNvSpPr txBox="1">
            <a:spLocks/>
          </p:cNvSpPr>
          <p:nvPr/>
        </p:nvSpPr>
        <p:spPr>
          <a:xfrm>
            <a:off x="8676943" y="335608"/>
            <a:ext cx="2765640" cy="8579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Implement</a:t>
            </a:r>
          </a:p>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Divide &amp; Conquer</a:t>
            </a:r>
            <a:endParaRPr lang="ru-RU"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54472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1457. Sort Station</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67242FC-DCA7-4F6C-879B-8A3747BC807F}"/>
              </a:ext>
            </a:extLst>
          </p:cNvPr>
          <p:cNvSpPr>
            <a:spLocks noChangeArrowheads="1"/>
          </p:cNvSpPr>
          <p:nvPr/>
        </p:nvSpPr>
        <p:spPr bwMode="auto">
          <a:xfrm>
            <a:off x="8672362" y="311177"/>
            <a:ext cx="63568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TextBox 9">
            <a:extLst>
              <a:ext uri="{FF2B5EF4-FFF2-40B4-BE49-F238E27FC236}">
                <a16:creationId xmlns:a16="http://schemas.microsoft.com/office/drawing/2014/main" id="{E95F0434-EC56-4252-B981-2F3BB11ECC65}"/>
              </a:ext>
            </a:extLst>
          </p:cNvPr>
          <p:cNvSpPr txBox="1"/>
          <p:nvPr/>
        </p:nvSpPr>
        <p:spPr>
          <a:xfrm>
            <a:off x="646895" y="989747"/>
            <a:ext cx="11028145" cy="1631216"/>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Calculate in the variable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the maximum among the numbers </a:t>
            </a:r>
            <a:r>
              <a:rPr lang="en-US" sz="2000" i="1" dirty="0">
                <a:effectLst/>
                <a:latin typeface="Times New Roman" panose="02020603050405020304" pitchFamily="18" charset="0"/>
                <a:ea typeface="Times New Roman" panose="02020603050405020304" pitchFamily="18" charset="0"/>
              </a:rPr>
              <a:t>m</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p>
          <a:p>
            <a:pPr algn="just"/>
            <a:r>
              <a:rPr lang="en-US" sz="2000" dirty="0">
                <a:effectLst/>
                <a:latin typeface="Times New Roman" panose="02020603050405020304" pitchFamily="18" charset="0"/>
                <a:ea typeface="Times New Roman" panose="02020603050405020304" pitchFamily="18" charset="0"/>
              </a:rPr>
              <a:t>If the next value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is less than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then the car of mass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must be swapped with the car of mass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during the exchange sorting process.</a:t>
            </a:r>
          </a:p>
          <a:p>
            <a:pPr algn="just"/>
            <a:r>
              <a:rPr lang="en-US" sz="2000" dirty="0">
                <a:effectLst/>
                <a:latin typeface="Times New Roman" panose="02020603050405020304" pitchFamily="18" charset="0"/>
                <a:ea typeface="Times New Roman" panose="02020603050405020304" pitchFamily="18" charset="0"/>
              </a:rPr>
              <a:t>If for some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the inequality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holds and, in addition,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then sorting is impossible. </a:t>
            </a:r>
          </a:p>
          <a:p>
            <a:pPr algn="just"/>
            <a:r>
              <a:rPr lang="en-US" sz="2000" dirty="0">
                <a:effectLst/>
                <a:latin typeface="Times New Roman" panose="02020603050405020304" pitchFamily="18" charset="0"/>
                <a:ea typeface="Times New Roman" panose="02020603050405020304" pitchFamily="18" charset="0"/>
              </a:rPr>
              <a:t>Otherwise, the cars can be sorted in increasing order of their masses.</a:t>
            </a:r>
            <a:endParaRPr lang="en-US"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B99FF70-B806-4A30-8871-CBF1330D5831}"/>
              </a:ext>
            </a:extLst>
          </p:cNvPr>
          <p:cNvSpPr txBox="1"/>
          <p:nvPr/>
        </p:nvSpPr>
        <p:spPr>
          <a:xfrm>
            <a:off x="724300" y="2837982"/>
            <a:ext cx="7512518" cy="400110"/>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Let </a:t>
            </a:r>
            <a:r>
              <a:rPr lang="ru-RU" sz="2000" i="1" dirty="0">
                <a:effectLst/>
                <a:latin typeface="Times New Roman" panose="02020603050405020304" pitchFamily="18" charset="0"/>
                <a:ea typeface="Times New Roman" panose="02020603050405020304" pitchFamily="18" charset="0"/>
              </a:rPr>
              <a:t>M</a:t>
            </a:r>
            <a:r>
              <a:rPr lang="ru-RU" sz="2000" dirty="0">
                <a:effectLst/>
                <a:latin typeface="Times New Roman" panose="02020603050405020304" pitchFamily="18" charset="0"/>
                <a:ea typeface="Times New Roman" panose="02020603050405020304" pitchFamily="18" charset="0"/>
              </a:rPr>
              <a:t> = 10. </a:t>
            </a:r>
            <a:r>
              <a:rPr lang="en-US" sz="2000" dirty="0">
                <a:effectLst/>
                <a:latin typeface="Times New Roman" panose="02020603050405020304" pitchFamily="18" charset="0"/>
                <a:ea typeface="Times New Roman" panose="02020603050405020304" pitchFamily="18" charset="0"/>
              </a:rPr>
              <a:t>Consider the next sample</a:t>
            </a:r>
            <a:r>
              <a:rPr lang="ru-RU" sz="2000" dirty="0">
                <a:effectLst/>
                <a:latin typeface="Times New Roman" panose="02020603050405020304" pitchFamily="18"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p:txBody>
      </p:sp>
      <p:graphicFrame>
        <p:nvGraphicFramePr>
          <p:cNvPr id="12" name="Объект 11">
            <a:extLst>
              <a:ext uri="{FF2B5EF4-FFF2-40B4-BE49-F238E27FC236}">
                <a16:creationId xmlns:a16="http://schemas.microsoft.com/office/drawing/2014/main" id="{7F366F3A-8FB1-4B8C-9DAC-2702E02CB15B}"/>
              </a:ext>
            </a:extLst>
          </p:cNvPr>
          <p:cNvGraphicFramePr>
            <a:graphicFrameLocks noChangeAspect="1"/>
          </p:cNvGraphicFramePr>
          <p:nvPr>
            <p:extLst>
              <p:ext uri="{D42A27DB-BD31-4B8C-83A1-F6EECF244321}">
                <p14:modId xmlns:p14="http://schemas.microsoft.com/office/powerpoint/2010/main" val="1734465152"/>
              </p:ext>
            </p:extLst>
          </p:nvPr>
        </p:nvGraphicFramePr>
        <p:xfrm>
          <a:off x="5043637" y="2652245"/>
          <a:ext cx="3705726" cy="1336491"/>
        </p:xfrm>
        <a:graphic>
          <a:graphicData uri="http://schemas.openxmlformats.org/presentationml/2006/ole">
            <mc:AlternateContent xmlns:mc="http://schemas.openxmlformats.org/markup-compatibility/2006">
              <mc:Choice xmlns:v="urn:schemas-microsoft-com:vml" Requires="v">
                <p:oleObj name="Visio" r:id="rId3" imgW="2328012" imgH="838986" progId="Visio.Drawing.11">
                  <p:embed/>
                </p:oleObj>
              </mc:Choice>
              <mc:Fallback>
                <p:oleObj name="Visio" r:id="rId3" imgW="2328012" imgH="8389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3637" y="2652245"/>
                        <a:ext cx="3705726" cy="1336491"/>
                      </a:xfrm>
                      <a:prstGeom prst="rect">
                        <a:avLst/>
                      </a:prstGeom>
                      <a:noFill/>
                    </p:spPr>
                  </p:pic>
                </p:oleObj>
              </mc:Fallback>
            </mc:AlternateContent>
          </a:graphicData>
        </a:graphic>
      </p:graphicFrame>
      <p:sp>
        <p:nvSpPr>
          <p:cNvPr id="14" name="TextBox 13">
            <a:extLst>
              <a:ext uri="{FF2B5EF4-FFF2-40B4-BE49-F238E27FC236}">
                <a16:creationId xmlns:a16="http://schemas.microsoft.com/office/drawing/2014/main" id="{C726F6B2-A2ED-4DC6-AD45-5306484EEF4A}"/>
              </a:ext>
            </a:extLst>
          </p:cNvPr>
          <p:cNvSpPr txBox="1"/>
          <p:nvPr/>
        </p:nvSpPr>
        <p:spPr>
          <a:xfrm>
            <a:off x="634865" y="4020018"/>
            <a:ext cx="10922269" cy="1938992"/>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Consider the fifth element: m[5] = 6. The maximum element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before it is 7 (m[2] = 7). The car with mass of 6 must stand before the car with mass of 7, therefore these cars should be interchanged. However, this is impossible, since their masses are greater than M: m[2] + m[5] &gt;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or 7 + 6 &gt; 10.</a:t>
            </a:r>
          </a:p>
          <a:p>
            <a:pPr algn="just"/>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If, for example, a car with mass of 8 is in the fifth position, then the desired rearrangement is possible, since the cars with masses of 7 and 8 do not need to be swapped.</a:t>
            </a:r>
          </a:p>
        </p:txBody>
      </p:sp>
    </p:spTree>
    <p:extLst>
      <p:ext uri="{BB962C8B-B14F-4D97-AF65-F5344CB8AC3E}">
        <p14:creationId xmlns:p14="http://schemas.microsoft.com/office/powerpoint/2010/main" val="239692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1457. Sort Station</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67242FC-DCA7-4F6C-879B-8A3747BC807F}"/>
              </a:ext>
            </a:extLst>
          </p:cNvPr>
          <p:cNvSpPr>
            <a:spLocks noChangeArrowheads="1"/>
          </p:cNvSpPr>
          <p:nvPr/>
        </p:nvSpPr>
        <p:spPr bwMode="auto">
          <a:xfrm>
            <a:off x="8672362" y="311177"/>
            <a:ext cx="63568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TextBox 9">
            <a:extLst>
              <a:ext uri="{FF2B5EF4-FFF2-40B4-BE49-F238E27FC236}">
                <a16:creationId xmlns:a16="http://schemas.microsoft.com/office/drawing/2014/main" id="{E95F0434-EC56-4252-B981-2F3BB11ECC65}"/>
              </a:ext>
            </a:extLst>
          </p:cNvPr>
          <p:cNvSpPr txBox="1"/>
          <p:nvPr/>
        </p:nvSpPr>
        <p:spPr>
          <a:xfrm>
            <a:off x="646895" y="989747"/>
            <a:ext cx="11028145" cy="1631216"/>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Calculate in the variable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the maximum among the numbers </a:t>
            </a:r>
            <a:r>
              <a:rPr lang="en-US" sz="2000" i="1" dirty="0">
                <a:effectLst/>
                <a:latin typeface="Times New Roman" panose="02020603050405020304" pitchFamily="18" charset="0"/>
                <a:ea typeface="Times New Roman" panose="02020603050405020304" pitchFamily="18" charset="0"/>
              </a:rPr>
              <a:t>m</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p>
          <a:p>
            <a:pPr algn="just"/>
            <a:r>
              <a:rPr lang="en-US" sz="2000" dirty="0">
                <a:effectLst/>
                <a:latin typeface="Times New Roman" panose="02020603050405020304" pitchFamily="18" charset="0"/>
                <a:ea typeface="Times New Roman" panose="02020603050405020304" pitchFamily="18" charset="0"/>
              </a:rPr>
              <a:t>If the next value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is less than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then the car of mass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must be swapped with the car of mass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during the exchange sorting process.</a:t>
            </a:r>
          </a:p>
          <a:p>
            <a:pPr algn="just"/>
            <a:r>
              <a:rPr lang="en-US" sz="2000" dirty="0">
                <a:effectLst/>
                <a:latin typeface="Times New Roman" panose="02020603050405020304" pitchFamily="18" charset="0"/>
                <a:ea typeface="Times New Roman" panose="02020603050405020304" pitchFamily="18" charset="0"/>
              </a:rPr>
              <a:t>If for some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the inequality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holds and, in addition, </a:t>
            </a:r>
            <a:r>
              <a:rPr lang="en-US" sz="2000" i="1" dirty="0">
                <a:effectLst/>
                <a:latin typeface="Times New Roman" panose="02020603050405020304" pitchFamily="18" charset="0"/>
                <a:ea typeface="Times New Roman" panose="02020603050405020304" pitchFamily="18" charset="0"/>
              </a:rPr>
              <a:t>mx</a:t>
            </a:r>
            <a:r>
              <a:rPr lang="en-US" sz="2000" dirty="0">
                <a:effectLst/>
                <a:latin typeface="Times New Roman" panose="02020603050405020304" pitchFamily="18"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m</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then sorting is impossible. </a:t>
            </a:r>
          </a:p>
          <a:p>
            <a:pPr algn="just"/>
            <a:r>
              <a:rPr lang="en-US" sz="2000" dirty="0">
                <a:effectLst/>
                <a:latin typeface="Times New Roman" panose="02020603050405020304" pitchFamily="18" charset="0"/>
                <a:ea typeface="Times New Roman" panose="02020603050405020304" pitchFamily="18" charset="0"/>
              </a:rPr>
              <a:t>Otherwise, the cars can be sorted in increasing order of their masses.</a:t>
            </a:r>
            <a:endParaRPr lang="en-US"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C726F6B2-A2ED-4DC6-AD45-5306484EEF4A}"/>
              </a:ext>
            </a:extLst>
          </p:cNvPr>
          <p:cNvSpPr txBox="1"/>
          <p:nvPr/>
        </p:nvSpPr>
        <p:spPr>
          <a:xfrm>
            <a:off x="634865" y="2932363"/>
            <a:ext cx="10922269" cy="707886"/>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If, for example, a car with mass of 8 is in the fifth position, then the desired rearrangement is possible, since the cars with masses of 7 and 8 do not need to be swapped.</a:t>
            </a:r>
          </a:p>
        </p:txBody>
      </p:sp>
      <p:graphicFrame>
        <p:nvGraphicFramePr>
          <p:cNvPr id="4" name="Объект 3">
            <a:extLst>
              <a:ext uri="{FF2B5EF4-FFF2-40B4-BE49-F238E27FC236}">
                <a16:creationId xmlns:a16="http://schemas.microsoft.com/office/drawing/2014/main" id="{4982A999-56BD-4A09-BD5A-420740BC890D}"/>
              </a:ext>
            </a:extLst>
          </p:cNvPr>
          <p:cNvGraphicFramePr>
            <a:graphicFrameLocks noChangeAspect="1"/>
          </p:cNvGraphicFramePr>
          <p:nvPr>
            <p:extLst>
              <p:ext uri="{D42A27DB-BD31-4B8C-83A1-F6EECF244321}">
                <p14:modId xmlns:p14="http://schemas.microsoft.com/office/powerpoint/2010/main" val="965400265"/>
              </p:ext>
            </p:extLst>
          </p:nvPr>
        </p:nvGraphicFramePr>
        <p:xfrm>
          <a:off x="3888607" y="3640249"/>
          <a:ext cx="3542096" cy="1277477"/>
        </p:xfrm>
        <a:graphic>
          <a:graphicData uri="http://schemas.openxmlformats.org/presentationml/2006/ole">
            <mc:AlternateContent xmlns:mc="http://schemas.openxmlformats.org/markup-compatibility/2006">
              <mc:Choice xmlns:v="urn:schemas-microsoft-com:vml" Requires="v">
                <p:oleObj name="Visio" r:id="rId3" imgW="2328012" imgH="838986" progId="Visio.Drawing.11">
                  <p:embed/>
                </p:oleObj>
              </mc:Choice>
              <mc:Fallback>
                <p:oleObj name="Visio" r:id="rId3" imgW="2328012" imgH="83898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607" y="3640249"/>
                        <a:ext cx="3542096" cy="1277477"/>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6A4EA75A-7004-400B-B84E-39D029D426DC}"/>
              </a:ext>
            </a:extLst>
          </p:cNvPr>
          <p:cNvSpPr txBox="1"/>
          <p:nvPr/>
        </p:nvSpPr>
        <p:spPr>
          <a:xfrm>
            <a:off x="849430" y="4686785"/>
            <a:ext cx="4839101" cy="707886"/>
          </a:xfrm>
          <a:prstGeom prst="rect">
            <a:avLst/>
          </a:prstGeom>
          <a:noFill/>
        </p:spPr>
        <p:txBody>
          <a:bodyPr wrap="square">
            <a:spAutoFit/>
          </a:body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Exercise</a:t>
            </a:r>
            <a:endParaRPr lang="ru-RU" sz="2000" b="1" dirty="0">
              <a:solidFill>
                <a:srgbClr val="FF0000"/>
              </a:solidFill>
              <a:effectLst/>
              <a:latin typeface="Times New Roman" panose="02020603050405020304" pitchFamily="18" charset="0"/>
              <a:ea typeface="Times New Roman" panose="02020603050405020304" pitchFamily="18" charset="0"/>
            </a:endParaRPr>
          </a:p>
          <a:p>
            <a:pPr algn="just"/>
            <a:r>
              <a:rPr lang="en-US" sz="2000" b="1" dirty="0">
                <a:solidFill>
                  <a:srgbClr val="FF0000"/>
                </a:solidFill>
                <a:effectLst/>
                <a:latin typeface="Times New Roman" panose="02020603050405020304" pitchFamily="18" charset="0"/>
                <a:ea typeface="Times New Roman" panose="02020603050405020304" pitchFamily="18" charset="0"/>
              </a:rPr>
              <a:t>Simulate the solution for the next samples</a:t>
            </a:r>
            <a:r>
              <a:rPr lang="ru-RU" sz="2000" b="1" dirty="0">
                <a:solidFill>
                  <a:srgbClr val="FF0000"/>
                </a:solidFill>
                <a:effectLst/>
                <a:latin typeface="Times New Roman" panose="02020603050405020304" pitchFamily="18" charset="0"/>
                <a:ea typeface="Times New Roman" panose="02020603050405020304" pitchFamily="18" charset="0"/>
              </a:rPr>
              <a:t>.</a:t>
            </a:r>
          </a:p>
        </p:txBody>
      </p:sp>
      <p:graphicFrame>
        <p:nvGraphicFramePr>
          <p:cNvPr id="8" name="Объект 7">
            <a:extLst>
              <a:ext uri="{FF2B5EF4-FFF2-40B4-BE49-F238E27FC236}">
                <a16:creationId xmlns:a16="http://schemas.microsoft.com/office/drawing/2014/main" id="{236F01D7-FDAC-4EDB-9D14-1D3DDAF8E8B3}"/>
              </a:ext>
            </a:extLst>
          </p:cNvPr>
          <p:cNvGraphicFramePr>
            <a:graphicFrameLocks noChangeAspect="1"/>
          </p:cNvGraphicFramePr>
          <p:nvPr>
            <p:extLst>
              <p:ext uri="{D42A27DB-BD31-4B8C-83A1-F6EECF244321}">
                <p14:modId xmlns:p14="http://schemas.microsoft.com/office/powerpoint/2010/main" val="3296060448"/>
              </p:ext>
            </p:extLst>
          </p:nvPr>
        </p:nvGraphicFramePr>
        <p:xfrm>
          <a:off x="1524001" y="5394672"/>
          <a:ext cx="8753707" cy="1152152"/>
        </p:xfrm>
        <a:graphic>
          <a:graphicData uri="http://schemas.openxmlformats.org/presentationml/2006/ole">
            <mc:AlternateContent xmlns:mc="http://schemas.openxmlformats.org/markup-compatibility/2006">
              <mc:Choice xmlns:v="urn:schemas-microsoft-com:vml" Requires="v">
                <p:oleObj name="Visio" r:id="rId5" imgW="6886832" imgH="911006" progId="Visio.Drawing.11">
                  <p:embed/>
                </p:oleObj>
              </mc:Choice>
              <mc:Fallback>
                <p:oleObj name="Visio" r:id="rId5" imgW="6886832" imgH="911006"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5394672"/>
                        <a:ext cx="8753707" cy="1152152"/>
                      </a:xfrm>
                      <a:prstGeom prst="rect">
                        <a:avLst/>
                      </a:prstGeom>
                      <a:noFill/>
                    </p:spPr>
                  </p:pic>
                </p:oleObj>
              </mc:Fallback>
            </mc:AlternateContent>
          </a:graphicData>
        </a:graphic>
      </p:graphicFrame>
    </p:spTree>
    <p:extLst>
      <p:ext uri="{BB962C8B-B14F-4D97-AF65-F5344CB8AC3E}">
        <p14:creationId xmlns:p14="http://schemas.microsoft.com/office/powerpoint/2010/main" val="247895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5328. Find Minimum</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543596" y="945646"/>
            <a:ext cx="6771604" cy="5683945"/>
          </a:xfrm>
        </p:spPr>
        <p:txBody>
          <a:bodyPr>
            <a:noAutofit/>
          </a:bodyPr>
          <a:lstStyle/>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FindMin(</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808080"/>
                </a:solidFill>
                <a:effectLst/>
                <a:latin typeface="Courier New" panose="02070309020205020404" pitchFamily="49" charset="0"/>
                <a:ea typeface="Times New Roman" panose="02020603050405020304" pitchFamily="18" charset="0"/>
              </a:rPr>
              <a:t>left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808080"/>
                </a:solidFill>
                <a:effectLst/>
                <a:latin typeface="Courier New" panose="02070309020205020404" pitchFamily="49" charset="0"/>
                <a:ea typeface="Times New Roman" panose="02020603050405020304" pitchFamily="18" charset="0"/>
              </a:rPr>
              <a:t>right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if</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808080"/>
                </a:solidFill>
                <a:effectLst/>
                <a:latin typeface="Courier New" panose="02070309020205020404" pitchFamily="49" charset="0"/>
                <a:ea typeface="Times New Roman" panose="02020603050405020304" pitchFamily="18" charset="0"/>
              </a:rPr>
              <a:t>left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808080"/>
                </a:solidFill>
                <a:effectLst/>
                <a:latin typeface="Courier New" panose="02070309020205020404" pitchFamily="49" charset="0"/>
                <a:ea typeface="Times New Roman" panose="02020603050405020304" pitchFamily="18" charset="0"/>
              </a:rPr>
              <a:t>right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return</a:t>
            </a:r>
            <a:r>
              <a:rPr lang="en-US" sz="2000" dirty="0">
                <a:solidFill>
                  <a:srgbClr val="000000"/>
                </a:solidFill>
                <a:effectLst/>
                <a:latin typeface="Courier New" panose="02070309020205020404" pitchFamily="49" charset="0"/>
                <a:ea typeface="Times New Roman" panose="02020603050405020304" pitchFamily="18" charset="0"/>
              </a:rPr>
              <a:t> m[</a:t>
            </a:r>
            <a:r>
              <a:rPr lang="en-US" sz="2000" dirty="0">
                <a:solidFill>
                  <a:srgbClr val="808080"/>
                </a:solidFill>
                <a:effectLst/>
                <a:latin typeface="Courier New" panose="02070309020205020404" pitchFamily="49" charset="0"/>
                <a:ea typeface="Times New Roman" panose="02020603050405020304" pitchFamily="18" charset="0"/>
              </a:rPr>
              <a:t>left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middle = (</a:t>
            </a:r>
            <a:r>
              <a:rPr lang="en-US" sz="2000" dirty="0">
                <a:solidFill>
                  <a:srgbClr val="808080"/>
                </a:solidFill>
                <a:effectLst/>
                <a:latin typeface="Courier New" panose="02070309020205020404" pitchFamily="49" charset="0"/>
                <a:ea typeface="Times New Roman" panose="02020603050405020304" pitchFamily="18" charset="0"/>
              </a:rPr>
              <a:t>left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808080"/>
                </a:solidFill>
                <a:effectLst/>
                <a:latin typeface="Courier New" panose="02070309020205020404" pitchFamily="49" charset="0"/>
                <a:ea typeface="Times New Roman" panose="02020603050405020304" pitchFamily="18" charset="0"/>
              </a:rPr>
              <a:t>right</a:t>
            </a:r>
            <a:r>
              <a:rPr lang="en-US" sz="2000" dirty="0">
                <a:solidFill>
                  <a:srgbClr val="000000"/>
                </a:solidFill>
                <a:effectLst/>
                <a:latin typeface="Courier New" panose="02070309020205020404" pitchFamily="49" charset="0"/>
                <a:ea typeface="Times New Roman" panose="02020603050405020304" pitchFamily="18" charset="0"/>
              </a:rPr>
              <a:t>) /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int</a:t>
            </a:r>
            <a:r>
              <a:rPr lang="en-US" sz="2000" dirty="0">
                <a:solidFill>
                  <a:srgbClr val="000000"/>
                </a:solidFill>
                <a:effectLst/>
                <a:latin typeface="Courier New" panose="02070309020205020404" pitchFamily="49" charset="0"/>
                <a:ea typeface="Times New Roman" panose="02020603050405020304" pitchFamily="18" charset="0"/>
              </a:rPr>
              <a:t> u = FindMin(</a:t>
            </a:r>
            <a:r>
              <a:rPr lang="en-US" sz="2000" dirty="0">
                <a:solidFill>
                  <a:srgbClr val="808080"/>
                </a:solidFill>
                <a:effectLst/>
                <a:latin typeface="Courier New" panose="02070309020205020404" pitchFamily="49" charset="0"/>
                <a:ea typeface="Times New Roman" panose="02020603050405020304" pitchFamily="18" charset="0"/>
              </a:rPr>
              <a:t>left</a:t>
            </a:r>
            <a:r>
              <a:rPr lang="en-US" sz="2000" dirty="0">
                <a:solidFill>
                  <a:srgbClr val="000000"/>
                </a:solidFill>
                <a:effectLst/>
                <a:latin typeface="Courier New" panose="02070309020205020404" pitchFamily="49" charset="0"/>
                <a:ea typeface="Times New Roman" panose="02020603050405020304" pitchFamily="18" charset="0"/>
              </a:rPr>
              <a:t>, middle);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int</a:t>
            </a:r>
            <a:r>
              <a:rPr lang="en-US" sz="2000" dirty="0">
                <a:solidFill>
                  <a:srgbClr val="000000"/>
                </a:solidFill>
                <a:effectLst/>
                <a:latin typeface="Courier New" panose="02070309020205020404" pitchFamily="49" charset="0"/>
                <a:ea typeface="Times New Roman" panose="02020603050405020304" pitchFamily="18" charset="0"/>
              </a:rPr>
              <a:t> v = FindMin(middle + 1, </a:t>
            </a:r>
            <a:r>
              <a:rPr lang="en-US" sz="2000" dirty="0">
                <a:solidFill>
                  <a:srgbClr val="808080"/>
                </a:solidFill>
                <a:effectLst/>
                <a:latin typeface="Courier New" panose="02070309020205020404" pitchFamily="49" charset="0"/>
                <a:ea typeface="Times New Roman" panose="02020603050405020304" pitchFamily="18" charset="0"/>
              </a:rPr>
              <a:t>right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return</a:t>
            </a:r>
            <a:r>
              <a:rPr lang="en-US" sz="2000" dirty="0">
                <a:solidFill>
                  <a:srgbClr val="000000"/>
                </a:solidFill>
                <a:effectLst/>
                <a:latin typeface="Courier New" panose="02070309020205020404" pitchFamily="49" charset="0"/>
                <a:ea typeface="Times New Roman" panose="02020603050405020304" pitchFamily="18" charset="0"/>
              </a:rPr>
              <a:t> (u &lt; v) ? u : v;</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main(</a:t>
            </a:r>
            <a:r>
              <a:rPr lang="en-US" sz="2000" dirty="0">
                <a:solidFill>
                  <a:srgbClr val="0000FF"/>
                </a:solidFill>
                <a:effectLst/>
                <a:latin typeface="Courier New" panose="02070309020205020404" pitchFamily="49" charset="0"/>
                <a:ea typeface="Times New Roman" panose="02020603050405020304" pitchFamily="18" charset="0"/>
              </a:rPr>
              <a:t>void</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scanf(</a:t>
            </a:r>
            <a:r>
              <a:rPr lang="en-US" sz="2000" dirty="0">
                <a:solidFill>
                  <a:srgbClr val="A31515"/>
                </a:solidFill>
                <a:effectLst/>
                <a:latin typeface="Courier New" panose="02070309020205020404" pitchFamily="49" charset="0"/>
                <a:ea typeface="Times New Roman" panose="02020603050405020304" pitchFamily="18" charset="0"/>
              </a:rPr>
              <a:t>"%d"</a:t>
            </a:r>
            <a:r>
              <a:rPr lang="en-US" sz="2000" dirty="0">
                <a:solidFill>
                  <a:srgbClr val="000000"/>
                </a:solidFill>
                <a:effectLst/>
                <a:latin typeface="Courier New" panose="02070309020205020404" pitchFamily="49" charset="0"/>
                <a:ea typeface="Times New Roman" panose="02020603050405020304" pitchFamily="18" charset="0"/>
              </a:rPr>
              <a:t>, &amp;n);</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for</a:t>
            </a:r>
            <a:r>
              <a:rPr lang="en-US" sz="2000" dirty="0">
                <a:solidFill>
                  <a:srgbClr val="000000"/>
                </a:solidFill>
                <a:effectLst/>
                <a:latin typeface="Courier New" panose="02070309020205020404" pitchFamily="49" charset="0"/>
                <a:ea typeface="Times New Roman" panose="02020603050405020304" pitchFamily="18" charset="0"/>
              </a:rPr>
              <a:t> (i = 1; i &lt;= n; i++)</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scanf(</a:t>
            </a:r>
            <a:r>
              <a:rPr lang="en-US" sz="2000" dirty="0">
                <a:solidFill>
                  <a:srgbClr val="A31515"/>
                </a:solidFill>
                <a:effectLst/>
                <a:latin typeface="Courier New" panose="02070309020205020404" pitchFamily="49" charset="0"/>
                <a:ea typeface="Times New Roman" panose="02020603050405020304" pitchFamily="18" charset="0"/>
              </a:rPr>
              <a:t>"%d"</a:t>
            </a:r>
            <a:r>
              <a:rPr lang="en-US" sz="2000" dirty="0">
                <a:solidFill>
                  <a:srgbClr val="000000"/>
                </a:solidFill>
                <a:effectLst/>
                <a:latin typeface="Courier New" panose="02070309020205020404" pitchFamily="49" charset="0"/>
                <a:ea typeface="Times New Roman" panose="02020603050405020304" pitchFamily="18" charset="0"/>
              </a:rPr>
              <a:t>, &amp;m[i]);</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printf(</a:t>
            </a:r>
            <a:r>
              <a:rPr lang="en-US" sz="2000" dirty="0">
                <a:solidFill>
                  <a:srgbClr val="A31515"/>
                </a:solidFill>
                <a:effectLst/>
                <a:latin typeface="Courier New" panose="02070309020205020404" pitchFamily="49" charset="0"/>
                <a:ea typeface="Times New Roman" panose="02020603050405020304" pitchFamily="18" charset="0"/>
              </a:rPr>
              <a:t>"%d\n"</a:t>
            </a:r>
            <a:r>
              <a:rPr lang="en-US" sz="2000" dirty="0">
                <a:solidFill>
                  <a:srgbClr val="000000"/>
                </a:solidFill>
                <a:effectLst/>
                <a:latin typeface="Courier New" panose="02070309020205020404" pitchFamily="49" charset="0"/>
                <a:ea typeface="Times New Roman" panose="02020603050405020304" pitchFamily="18" charset="0"/>
              </a:rPr>
              <a:t>, FindMin(1, n));</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return</a:t>
            </a:r>
            <a:r>
              <a:rPr lang="en-US" sz="2000" dirty="0">
                <a:solidFill>
                  <a:srgbClr val="000000"/>
                </a:solidFill>
                <a:effectLst/>
                <a:latin typeface="Courier New" panose="02070309020205020404" pitchFamily="49" charset="0"/>
                <a:ea typeface="Times New Roman" panose="02020603050405020304" pitchFamily="18" charset="0"/>
              </a:rPr>
              <a:t> 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8D1A62DE-DFA0-49E5-BD24-FC9007753076}"/>
              </a:ext>
            </a:extLst>
          </p:cNvPr>
          <p:cNvGraphicFramePr>
            <a:graphicFrameLocks noChangeAspect="1"/>
          </p:cNvGraphicFramePr>
          <p:nvPr>
            <p:extLst>
              <p:ext uri="{D42A27DB-BD31-4B8C-83A1-F6EECF244321}">
                <p14:modId xmlns:p14="http://schemas.microsoft.com/office/powerpoint/2010/main" val="713935813"/>
              </p:ext>
            </p:extLst>
          </p:nvPr>
        </p:nvGraphicFramePr>
        <p:xfrm>
          <a:off x="6294922" y="2459996"/>
          <a:ext cx="5739624" cy="2655246"/>
        </p:xfrm>
        <a:graphic>
          <a:graphicData uri="http://schemas.openxmlformats.org/presentationml/2006/ole">
            <mc:AlternateContent xmlns:mc="http://schemas.openxmlformats.org/markup-compatibility/2006">
              <mc:Choice xmlns:v="urn:schemas-microsoft-com:vml" Requires="v">
                <p:oleObj name="Visio" r:id="rId3" imgW="4078844" imgH="1882721" progId="Visio.Drawing.11">
                  <p:embed/>
                </p:oleObj>
              </mc:Choice>
              <mc:Fallback>
                <p:oleObj name="Visio" r:id="rId3" imgW="4078844" imgH="1882721" progId="Visio.Drawing.11">
                  <p:embed/>
                  <p:pic>
                    <p:nvPicPr>
                      <p:cNvPr id="10" name="Объект 9">
                        <a:extLst>
                          <a:ext uri="{FF2B5EF4-FFF2-40B4-BE49-F238E27FC236}">
                            <a16:creationId xmlns:a16="http://schemas.microsoft.com/office/drawing/2014/main" id="{BAE5C458-A2CB-4748-A1FB-2B3159B4E9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4922" y="2459996"/>
                        <a:ext cx="5739624" cy="2655246"/>
                      </a:xfrm>
                      <a:prstGeom prst="rect">
                        <a:avLst/>
                      </a:prstGeom>
                      <a:noFill/>
                    </p:spPr>
                  </p:pic>
                </p:oleObj>
              </mc:Fallback>
            </mc:AlternateContent>
          </a:graphicData>
        </a:graphic>
      </p:graphicFrame>
    </p:spTree>
    <p:extLst>
      <p:ext uri="{BB962C8B-B14F-4D97-AF65-F5344CB8AC3E}">
        <p14:creationId xmlns:p14="http://schemas.microsoft.com/office/powerpoint/2010/main" val="215772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928. The sum of the largest and the smallest</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743066"/>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array of integers is given. Find the sum of the smallest and the largest element in array.</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elements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in array.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array elements are given in the second line. Each number in array does not exceed 100 by absolute value.</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sum of the smallest and the largest element in array.</a:t>
            </a: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2805409"/>
            <a:ext cx="2842660" cy="1086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1 2 3 4</a:t>
            </a:r>
            <a:endParaRPr lang="ru-RU"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1" y="2805409"/>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solidFill>
                  <a:srgbClr val="606060"/>
                </a:solidFill>
                <a:latin typeface="Courier New" panose="02070309020205020404" pitchFamily="49" charset="0"/>
                <a:ea typeface="Times New Roman" panose="02020603050405020304" pitchFamily="18" charset="0"/>
              </a:rPr>
              <a:t>5</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Подзаголовок 2">
            <a:extLst>
              <a:ext uri="{FF2B5EF4-FFF2-40B4-BE49-F238E27FC236}">
                <a16:creationId xmlns:a16="http://schemas.microsoft.com/office/drawing/2014/main" id="{C9D25406-B9FA-4096-8AA1-B4EA6750CC38}"/>
              </a:ext>
            </a:extLst>
          </p:cNvPr>
          <p:cNvSpPr txBox="1">
            <a:spLocks/>
          </p:cNvSpPr>
          <p:nvPr/>
        </p:nvSpPr>
        <p:spPr>
          <a:xfrm>
            <a:off x="1053735" y="4477003"/>
            <a:ext cx="9774686" cy="8826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Find the sum of minimum and maximum in array using divide-and-conquer technique.</a:t>
            </a:r>
            <a:endParaRPr lang="ru-RU" sz="2000" b="1" dirty="0">
              <a:solidFill>
                <a:srgbClr val="FF0000"/>
              </a:solidFill>
              <a:effectLst/>
              <a:latin typeface="Times New Roman" panose="02020603050405020304" pitchFamily="18" charset="0"/>
              <a:ea typeface="Times New Roman" panose="02020603050405020304" pitchFamily="18" charset="0"/>
            </a:endParaRPr>
          </a:p>
          <a:p>
            <a:pPr algn="just"/>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Implement the functions FindMin(</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left</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right</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and FindMax(</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left</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r>
              <a:rPr lang="en-US" sz="2000" b="1" i="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right</a:t>
            </a:r>
            <a:r>
              <a:rPr lang="en-US" sz="2000" b="1" dirty="0">
                <a:solidFill>
                  <a:srgbClr val="FF000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endParaRPr lang="en-US" sz="2800" b="1" dirty="0">
              <a:solidFill>
                <a:srgbClr val="FF0000"/>
              </a:solidFill>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5F14B12D-C2A0-4D10-B9A0-D921F852AD55}"/>
              </a:ext>
            </a:extLst>
          </p:cNvPr>
          <p:cNvSpPr txBox="1">
            <a:spLocks/>
          </p:cNvSpPr>
          <p:nvPr/>
        </p:nvSpPr>
        <p:spPr>
          <a:xfrm>
            <a:off x="9426360" y="339191"/>
            <a:ext cx="2765640" cy="8579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Implement</a:t>
            </a:r>
          </a:p>
          <a:p>
            <a:pPr>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Divide &amp; Conquer</a:t>
            </a:r>
            <a:endParaRPr lang="ru-RU" sz="28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8887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593</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a:t>
            </a:r>
            <a:r>
              <a:rPr lang="en-US" sz="2400" b="1" u="sng" dirty="0">
                <a:solidFill>
                  <a:srgbClr val="0000FF"/>
                </a:solidFill>
                <a:latin typeface="Times New Roman" panose="02020603050405020304" pitchFamily="18" charset="0"/>
                <a:ea typeface="Times New Roman" panose="02020603050405020304" pitchFamily="18" charset="0"/>
                <a:hlinkClick r:id="rId2"/>
              </a:rPr>
              <a:t>Merge the sequences</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743066"/>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Two sequences are given. Merge them.</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line contains the length of the first sequence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followed by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sorted integers.</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Second line contains the length of the second sequence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followed by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sorted integers.</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Merge two given sequences and print the result in one line.</a:t>
            </a:r>
            <a:endParaRPr lang="ru-RU" sz="2000" dirty="0">
              <a:effectLst/>
              <a:latin typeface="Times New Roman" panose="02020603050405020304" pitchFamily="18" charset="0"/>
              <a:ea typeface="Times New Roman" panose="02020603050405020304" pitchFamily="18" charset="0"/>
            </a:endParaRPr>
          </a:p>
        </p:txBody>
      </p:sp>
      <p:sp>
        <p:nvSpPr>
          <p:cNvPr id="15" name="Подзаголовок 2">
            <a:extLst>
              <a:ext uri="{FF2B5EF4-FFF2-40B4-BE49-F238E27FC236}">
                <a16:creationId xmlns:a16="http://schemas.microsoft.com/office/drawing/2014/main" id="{E05EB950-487E-4ACE-B60A-082647A658A4}"/>
              </a:ext>
            </a:extLst>
          </p:cNvPr>
          <p:cNvSpPr txBox="1">
            <a:spLocks/>
          </p:cNvSpPr>
          <p:nvPr/>
        </p:nvSpPr>
        <p:spPr>
          <a:xfrm>
            <a:off x="1053735" y="2805409"/>
            <a:ext cx="2842660" cy="1086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dirty="0">
                <a:solidFill>
                  <a:srgbClr val="222222"/>
                </a:solidFill>
                <a:effectLst/>
                <a:latin typeface="Courier New" panose="02070309020205020404" pitchFamily="49" charset="0"/>
                <a:ea typeface="Times New Roman" panose="02020603050405020304" pitchFamily="18" charset="0"/>
              </a:rPr>
              <a:t>5</a:t>
            </a:r>
            <a:r>
              <a:rPr lang="en-US" sz="2000" dirty="0">
                <a:solidFill>
                  <a:srgbClr val="222222"/>
                </a:solidFill>
                <a:effectLst/>
                <a:latin typeface="Courier New" panose="02070309020205020404" pitchFamily="49" charset="0"/>
                <a:ea typeface="Times New Roman" panose="02020603050405020304" pitchFamily="18" charset="0"/>
              </a:rPr>
              <a:t> 2 4 6 7</a:t>
            </a:r>
            <a:r>
              <a:rPr lang="ru-RU" sz="2000" dirty="0">
                <a:solidFill>
                  <a:srgbClr val="222222"/>
                </a:solidFill>
                <a:effectLst/>
                <a:latin typeface="Courier New" panose="02070309020205020404" pitchFamily="49" charset="0"/>
                <a:ea typeface="Times New Roman" panose="02020603050405020304" pitchFamily="18" charset="0"/>
              </a:rPr>
              <a:t> 9</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6 1 2 2 4 5 6</a:t>
            </a:r>
            <a:endParaRPr lang="ru-RU" sz="2800"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917A8B3A-827D-491B-9C25-B2B57BABE9B1}"/>
              </a:ext>
            </a:extLst>
          </p:cNvPr>
          <p:cNvSpPr txBox="1">
            <a:spLocks/>
          </p:cNvSpPr>
          <p:nvPr/>
        </p:nvSpPr>
        <p:spPr>
          <a:xfrm>
            <a:off x="4127400" y="2805409"/>
            <a:ext cx="3187799"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1800" dirty="0">
                <a:solidFill>
                  <a:srgbClr val="222222"/>
                </a:solidFill>
                <a:effectLst/>
                <a:latin typeface="Courier New" panose="02070309020205020404" pitchFamily="49" charset="0"/>
                <a:ea typeface="Times New Roman" panose="02020603050405020304" pitchFamily="18" charset="0"/>
              </a:rPr>
              <a:t>1 2 2 2 4 4 5 6 6 7</a:t>
            </a:r>
            <a:r>
              <a:rPr lang="ru-RU" sz="1800" dirty="0">
                <a:solidFill>
                  <a:srgbClr val="222222"/>
                </a:solidFill>
                <a:effectLst/>
                <a:latin typeface="Courier New" panose="02070309020205020404" pitchFamily="49" charset="0"/>
                <a:ea typeface="Times New Roman" panose="02020603050405020304" pitchFamily="18" charset="0"/>
              </a:rPr>
              <a:t> 9</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Подзаголовок 2">
            <a:extLst>
              <a:ext uri="{FF2B5EF4-FFF2-40B4-BE49-F238E27FC236}">
                <a16:creationId xmlns:a16="http://schemas.microsoft.com/office/drawing/2014/main" id="{C9D25406-B9FA-4096-8AA1-B4EA6750CC38}"/>
              </a:ext>
            </a:extLst>
          </p:cNvPr>
          <p:cNvSpPr txBox="1">
            <a:spLocks/>
          </p:cNvSpPr>
          <p:nvPr/>
        </p:nvSpPr>
        <p:spPr>
          <a:xfrm>
            <a:off x="1053736" y="4052592"/>
            <a:ext cx="10082694" cy="18756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We can read two sequences into one array and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sort</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it. It takes O(</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log</a:t>
            </a:r>
            <a:r>
              <a:rPr lang="en-US" sz="2000" b="1" baseline="-25000"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2</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time, </a:t>
            </a:r>
          </a:p>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where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is the sum of sizes of two </a:t>
            </a:r>
            <a:r>
              <a:rPr lang="en-US" sz="2000" b="1" dirty="0">
                <a:solidFill>
                  <a:srgbClr val="7030A0"/>
                </a:solidFill>
                <a:effectLst/>
                <a:latin typeface="Times New Roman" panose="02020603050405020304" pitchFamily="18" charset="0"/>
                <a:ea typeface="Times New Roman" panose="02020603050405020304" pitchFamily="18" charset="0"/>
              </a:rPr>
              <a:t>sequences</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a:t>
            </a:r>
          </a:p>
          <a:p>
            <a:pPr algn="just">
              <a:lnSpc>
                <a:spcPct val="100000"/>
              </a:lnSpc>
              <a:spcBef>
                <a:spcPts val="0"/>
              </a:spcBef>
            </a:pPr>
            <a:endParaRPr lang="ru-RU" sz="2000" b="1" dirty="0">
              <a:solidFill>
                <a:srgbClr val="7030A0"/>
              </a:solidFill>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If a and b are input arrays, res is resulting array, we can use STL function </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merge</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p>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it takes O(</a:t>
            </a:r>
            <a:r>
              <a:rPr lang="en-US" sz="2000" b="1" i="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time.</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ctr">
              <a:lnSpc>
                <a:spcPct val="100000"/>
              </a:lnSpc>
              <a:spcBef>
                <a:spcPts val="0"/>
              </a:spcBef>
            </a:pPr>
            <a:r>
              <a:rPr lang="en-US" sz="2000" b="1" dirty="0">
                <a:solidFill>
                  <a:srgbClr val="7030A0"/>
                </a:solidFill>
                <a:effectLst/>
                <a:latin typeface="Courier New" panose="02070309020205020404" pitchFamily="49" charset="0"/>
                <a:ea typeface="Times New Roman" panose="02020603050405020304" pitchFamily="18" charset="0"/>
              </a:rPr>
              <a:t>merge(a.begin(), a.end(), b.begin(), b.end(), res.begin());</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cs typeface="Times New Roman CYR" panose="02020603050405020304" pitchFamily="18" charset="0"/>
              </a:rPr>
              <a:t> </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117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593</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a:t>
            </a:r>
            <a:r>
              <a:rPr lang="en-US" sz="2400" b="1" u="sng" dirty="0">
                <a:solidFill>
                  <a:srgbClr val="0000FF"/>
                </a:solidFill>
                <a:latin typeface="Times New Roman" panose="02020603050405020304" pitchFamily="18" charset="0"/>
                <a:ea typeface="Times New Roman" panose="02020603050405020304" pitchFamily="18" charset="0"/>
                <a:hlinkClick r:id="rId2"/>
              </a:rPr>
              <a:t>Merge the sequences</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743066"/>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cs typeface="Times New Roman CYR" panose="02020603050405020304" pitchFamily="18" charset="0"/>
              </a:rPr>
              <a:t>But let’s consider the process of merging two sequences </a:t>
            </a:r>
            <a:r>
              <a:rPr lang="en-US" sz="2000" dirty="0">
                <a:effectLst/>
                <a:latin typeface="Times New Roman" panose="02020603050405020304" pitchFamily="18" charset="0"/>
                <a:ea typeface="Times New Roman" panose="02020603050405020304" pitchFamily="18" charset="0"/>
              </a:rPr>
              <a:t>a and b more thoroughly</a:t>
            </a:r>
            <a:r>
              <a:rPr lang="ru-RU"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Declare three variables</a:t>
            </a:r>
            <a:r>
              <a:rPr lang="ru-RU" sz="2000" dirty="0">
                <a:effectLst/>
                <a:latin typeface="Times New Roman" panose="02020603050405020304" pitchFamily="18" charset="0"/>
                <a:ea typeface="Times New Roman" panose="02020603050405020304" pitchFamily="18" charset="0"/>
              </a:rPr>
              <a:t> – </a:t>
            </a:r>
            <a:r>
              <a:rPr lang="en-US" sz="2000" dirty="0">
                <a:effectLst/>
                <a:latin typeface="Times New Roman" panose="02020603050405020304" pitchFamily="18" charset="0"/>
                <a:ea typeface="Times New Roman" panose="02020603050405020304" pitchFamily="18" charset="0"/>
              </a:rPr>
              <a:t>pointers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and set up them</a:t>
            </a:r>
            <a:r>
              <a:rPr lang="ru-RU" sz="2000" dirty="0">
                <a:effectLst/>
                <a:latin typeface="Times New Roman" panose="02020603050405020304" pitchFamily="18" charset="0"/>
                <a:ea typeface="Times New Roman" panose="02020603050405020304" pitchFamily="18" charset="0"/>
              </a:rPr>
              <a:t>:</a:t>
            </a:r>
          </a:p>
          <a:p>
            <a:pPr marL="342900" lvl="0" indent="-342900" algn="just">
              <a:lnSpc>
                <a:spcPct val="100000"/>
              </a:lnSpc>
              <a:spcBef>
                <a:spcPts val="0"/>
              </a:spcBef>
              <a:buFont typeface="Symbol" panose="05050102010706020507" pitchFamily="18" charset="2"/>
              <a:buChar char=""/>
            </a:pP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0, </a:t>
            </a:r>
            <a:r>
              <a:rPr lang="en-US" sz="2000" dirty="0">
                <a:effectLst/>
                <a:latin typeface="Times New Roman" panose="02020603050405020304" pitchFamily="18" charset="0"/>
                <a:ea typeface="Times New Roman" panose="02020603050405020304" pitchFamily="18" charset="0"/>
              </a:rPr>
              <a:t>points to the start of the first array a;</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0, </a:t>
            </a:r>
            <a:r>
              <a:rPr lang="en-US" sz="2000" dirty="0">
                <a:effectLst/>
                <a:latin typeface="Times New Roman" panose="02020603050405020304" pitchFamily="18" charset="0"/>
                <a:ea typeface="Times New Roman" panose="02020603050405020304" pitchFamily="18" charset="0"/>
              </a:rPr>
              <a:t>points to the start of the second array b;</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 0, </a:t>
            </a:r>
            <a:r>
              <a:rPr lang="en-US" sz="2000" dirty="0">
                <a:effectLst/>
                <a:latin typeface="Times New Roman" panose="02020603050405020304" pitchFamily="18" charset="0"/>
                <a:ea typeface="Times New Roman" panose="02020603050405020304" pitchFamily="18" charset="0"/>
              </a:rPr>
              <a:t>points to the start of the resulting array res;</a:t>
            </a:r>
            <a:endParaRPr lang="ru-RU" sz="2000" dirty="0">
              <a:effectLst/>
              <a:latin typeface="Times New Roman" panose="02020603050405020304" pitchFamily="18" charset="0"/>
              <a:ea typeface="Times New Roman" panose="02020603050405020304" pitchFamily="18" charset="0"/>
            </a:endParaRPr>
          </a:p>
        </p:txBody>
      </p:sp>
      <p:graphicFrame>
        <p:nvGraphicFramePr>
          <p:cNvPr id="5" name="Объект 4">
            <a:extLst>
              <a:ext uri="{FF2B5EF4-FFF2-40B4-BE49-F238E27FC236}">
                <a16:creationId xmlns:a16="http://schemas.microsoft.com/office/drawing/2014/main" id="{148CF91F-EDB6-4795-B3D8-66FC6C4C1BAF}"/>
              </a:ext>
            </a:extLst>
          </p:cNvPr>
          <p:cNvGraphicFramePr>
            <a:graphicFrameLocks noChangeAspect="1"/>
          </p:cNvGraphicFramePr>
          <p:nvPr>
            <p:extLst>
              <p:ext uri="{D42A27DB-BD31-4B8C-83A1-F6EECF244321}">
                <p14:modId xmlns:p14="http://schemas.microsoft.com/office/powerpoint/2010/main" val="3481862721"/>
              </p:ext>
            </p:extLst>
          </p:nvPr>
        </p:nvGraphicFramePr>
        <p:xfrm>
          <a:off x="1992429" y="2731347"/>
          <a:ext cx="7126715" cy="2642490"/>
        </p:xfrm>
        <a:graphic>
          <a:graphicData uri="http://schemas.openxmlformats.org/presentationml/2006/ole">
            <mc:AlternateContent xmlns:mc="http://schemas.openxmlformats.org/markup-compatibility/2006">
              <mc:Choice xmlns:v="urn:schemas-microsoft-com:vml" Requires="v">
                <p:oleObj name="Visio" r:id="rId3" imgW="5086830" imgH="1882721" progId="Visio.Drawing.11">
                  <p:embed/>
                </p:oleObj>
              </mc:Choice>
              <mc:Fallback>
                <p:oleObj name="Visio" r:id="rId3" imgW="5086830" imgH="18827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429" y="2731347"/>
                        <a:ext cx="7126715" cy="2642490"/>
                      </a:xfrm>
                      <a:prstGeom prst="rect">
                        <a:avLst/>
                      </a:prstGeom>
                      <a:noFill/>
                    </p:spPr>
                  </p:pic>
                </p:oleObj>
              </mc:Fallback>
            </mc:AlternateContent>
          </a:graphicData>
        </a:graphic>
      </p:graphicFrame>
    </p:spTree>
    <p:extLst>
      <p:ext uri="{BB962C8B-B14F-4D97-AF65-F5344CB8AC3E}">
        <p14:creationId xmlns:p14="http://schemas.microsoft.com/office/powerpoint/2010/main" val="1653686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593</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a:t>
            </a:r>
            <a:r>
              <a:rPr lang="en-US" sz="2400" b="1" u="sng" dirty="0">
                <a:solidFill>
                  <a:srgbClr val="0000FF"/>
                </a:solidFill>
                <a:latin typeface="Times New Roman" panose="02020603050405020304" pitchFamily="18" charset="0"/>
                <a:ea typeface="Times New Roman" panose="02020603050405020304" pitchFamily="18" charset="0"/>
                <a:hlinkClick r:id="rId2"/>
              </a:rPr>
              <a:t>Merge the sequences</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1743066"/>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At each step</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iteration</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compare the values a[</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and b[</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least of these values assign to res[</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increase by </a:t>
            </a:r>
            <a:r>
              <a:rPr lang="ru-RU" sz="2000" dirty="0">
                <a:effectLst/>
                <a:latin typeface="Times New Roman" panose="02020603050405020304" pitchFamily="18" charset="0"/>
                <a:ea typeface="Times New Roman" panose="02020603050405020304" pitchFamily="18" charset="0"/>
              </a:rPr>
              <a:t>1 </a:t>
            </a:r>
            <a:r>
              <a:rPr lang="en-US" sz="2000" dirty="0">
                <a:effectLst/>
                <a:latin typeface="Times New Roman" panose="02020603050405020304" pitchFamily="18" charset="0"/>
                <a:ea typeface="Times New Roman" panose="02020603050405020304" pitchFamily="18" charset="0"/>
              </a:rPr>
              <a:t>the pointer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and pointer to the minimum element</a:t>
            </a:r>
            <a:r>
              <a:rPr lang="ru-RU"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or </a:t>
            </a:r>
            <a:r>
              <a:rPr lang="en-US" sz="2000" i="1" dirty="0">
                <a:effectLst/>
                <a:latin typeface="Times New Roman" panose="02020603050405020304" pitchFamily="18" charset="0"/>
                <a:ea typeface="Times New Roman" panose="02020603050405020304" pitchFamily="18" charset="0"/>
              </a:rPr>
              <a:t>q</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endParaRPr lang="en-US" sz="2000" dirty="0">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For example</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after some steps we can get next state of arrays</a:t>
            </a:r>
            <a:r>
              <a:rPr lang="ru-RU" sz="2000" dirty="0">
                <a:effectLst/>
                <a:latin typeface="Times New Roman" panose="02020603050405020304" pitchFamily="18" charset="0"/>
                <a:ea typeface="Times New Roman" panose="02020603050405020304" pitchFamily="18" charset="0"/>
              </a:rPr>
              <a:t>:</a:t>
            </a:r>
          </a:p>
        </p:txBody>
      </p:sp>
      <p:graphicFrame>
        <p:nvGraphicFramePr>
          <p:cNvPr id="6" name="Объект 5">
            <a:extLst>
              <a:ext uri="{FF2B5EF4-FFF2-40B4-BE49-F238E27FC236}">
                <a16:creationId xmlns:a16="http://schemas.microsoft.com/office/drawing/2014/main" id="{FA0F8B8D-8F57-4835-A8CE-02E81A8F8666}"/>
              </a:ext>
            </a:extLst>
          </p:cNvPr>
          <p:cNvGraphicFramePr>
            <a:graphicFrameLocks noChangeAspect="1"/>
          </p:cNvGraphicFramePr>
          <p:nvPr>
            <p:extLst>
              <p:ext uri="{D42A27DB-BD31-4B8C-83A1-F6EECF244321}">
                <p14:modId xmlns:p14="http://schemas.microsoft.com/office/powerpoint/2010/main" val="780478927"/>
              </p:ext>
            </p:extLst>
          </p:nvPr>
        </p:nvGraphicFramePr>
        <p:xfrm>
          <a:off x="1982803" y="2983830"/>
          <a:ext cx="7086819" cy="2627697"/>
        </p:xfrm>
        <a:graphic>
          <a:graphicData uri="http://schemas.openxmlformats.org/presentationml/2006/ole">
            <mc:AlternateContent xmlns:mc="http://schemas.openxmlformats.org/markup-compatibility/2006">
              <mc:Choice xmlns:v="urn:schemas-microsoft-com:vml" Requires="v">
                <p:oleObj name="Visio" r:id="rId3" imgW="5086830" imgH="1882721" progId="Visio.Drawing.11">
                  <p:embed/>
                </p:oleObj>
              </mc:Choice>
              <mc:Fallback>
                <p:oleObj name="Visio" r:id="rId3" imgW="5086830" imgH="188272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2803" y="2983830"/>
                        <a:ext cx="7086819" cy="2627697"/>
                      </a:xfrm>
                      <a:prstGeom prst="rect">
                        <a:avLst/>
                      </a:prstGeom>
                      <a:noFill/>
                    </p:spPr>
                  </p:pic>
                </p:oleObj>
              </mc:Fallback>
            </mc:AlternateContent>
          </a:graphicData>
        </a:graphic>
      </p:graphicFrame>
    </p:spTree>
    <p:extLst>
      <p:ext uri="{BB962C8B-B14F-4D97-AF65-F5344CB8AC3E}">
        <p14:creationId xmlns:p14="http://schemas.microsoft.com/office/powerpoint/2010/main" val="406272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593</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a:t>
            </a:r>
            <a:r>
              <a:rPr lang="en-US" sz="2400" b="1" u="sng" dirty="0">
                <a:solidFill>
                  <a:srgbClr val="0000FF"/>
                </a:solidFill>
                <a:latin typeface="Times New Roman" panose="02020603050405020304" pitchFamily="18" charset="0"/>
                <a:ea typeface="Times New Roman" panose="02020603050405020304" pitchFamily="18" charset="0"/>
                <a:hlinkClick r:id="rId2"/>
              </a:rPr>
              <a:t>Merge the sequences</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5" y="1062343"/>
            <a:ext cx="10852715" cy="881960"/>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When the pointer in one of arrays comes to the end,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rest of the second array should be copied to the resulting array.</a:t>
            </a:r>
            <a:endParaRPr lang="en-US" dirty="0">
              <a:effectLst/>
              <a:latin typeface="Times New Roman" panose="02020603050405020304" pitchFamily="18" charset="0"/>
              <a:ea typeface="Times New Roman" panose="02020603050405020304" pitchFamily="18" charset="0"/>
            </a:endParaRPr>
          </a:p>
        </p:txBody>
      </p:sp>
      <p:graphicFrame>
        <p:nvGraphicFramePr>
          <p:cNvPr id="5" name="Объект 4">
            <a:extLst>
              <a:ext uri="{FF2B5EF4-FFF2-40B4-BE49-F238E27FC236}">
                <a16:creationId xmlns:a16="http://schemas.microsoft.com/office/drawing/2014/main" id="{F28F8A36-F21C-4594-ABEC-1361FDC884C8}"/>
              </a:ext>
            </a:extLst>
          </p:cNvPr>
          <p:cNvGraphicFramePr>
            <a:graphicFrameLocks noChangeAspect="1"/>
          </p:cNvGraphicFramePr>
          <p:nvPr>
            <p:extLst>
              <p:ext uri="{D42A27DB-BD31-4B8C-83A1-F6EECF244321}">
                <p14:modId xmlns:p14="http://schemas.microsoft.com/office/powerpoint/2010/main" val="3527007612"/>
              </p:ext>
            </p:extLst>
          </p:nvPr>
        </p:nvGraphicFramePr>
        <p:xfrm>
          <a:off x="1828799" y="2189748"/>
          <a:ext cx="7600485" cy="2723950"/>
        </p:xfrm>
        <a:graphic>
          <a:graphicData uri="http://schemas.openxmlformats.org/presentationml/2006/ole">
            <mc:AlternateContent xmlns:mc="http://schemas.openxmlformats.org/markup-compatibility/2006">
              <mc:Choice xmlns:v="urn:schemas-microsoft-com:vml" Requires="v">
                <p:oleObj name="Visio" r:id="rId3" imgW="5446906" imgH="1954742" progId="Visio.Drawing.11">
                  <p:embed/>
                </p:oleObj>
              </mc:Choice>
              <mc:Fallback>
                <p:oleObj name="Visio" r:id="rId3" imgW="5446906" imgH="195474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799" y="2189748"/>
                        <a:ext cx="7600485" cy="2723950"/>
                      </a:xfrm>
                      <a:prstGeom prst="rect">
                        <a:avLst/>
                      </a:prstGeom>
                      <a:noFill/>
                    </p:spPr>
                  </p:pic>
                </p:oleObj>
              </mc:Fallback>
            </mc:AlternateContent>
          </a:graphicData>
        </a:graphic>
      </p:graphicFrame>
    </p:spTree>
    <p:extLst>
      <p:ext uri="{BB962C8B-B14F-4D97-AF65-F5344CB8AC3E}">
        <p14:creationId xmlns:p14="http://schemas.microsoft.com/office/powerpoint/2010/main" val="2735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593</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a:t>
            </a:r>
            <a:r>
              <a:rPr lang="en-US" sz="2400" b="1" u="sng" dirty="0">
                <a:solidFill>
                  <a:srgbClr val="0000FF"/>
                </a:solidFill>
                <a:latin typeface="Times New Roman" panose="02020603050405020304" pitchFamily="18" charset="0"/>
                <a:ea typeface="Times New Roman" panose="02020603050405020304" pitchFamily="18" charset="0"/>
                <a:hlinkClick r:id="rId2"/>
              </a:rPr>
              <a:t>Merge the sequences</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769558" y="1062342"/>
            <a:ext cx="5491444" cy="5530962"/>
          </a:xfrm>
        </p:spPr>
        <p:txBody>
          <a:bodyPr>
            <a:noAutofit/>
          </a:bodyPr>
          <a:lstStyle/>
          <a:p>
            <a:pPr algn="just">
              <a:lnSpc>
                <a:spcPct val="100000"/>
              </a:lnSpc>
              <a:spcBef>
                <a:spcPts val="0"/>
              </a:spcBef>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 a and b be input arrays</a:t>
            </a:r>
          </a:p>
          <a:p>
            <a:pPr algn="just">
              <a:lnSpc>
                <a:spcPct val="100000"/>
              </a:lnSpc>
              <a:spcBef>
                <a:spcPts val="0"/>
              </a:spcBef>
            </a:pPr>
            <a:endParaRPr lang="en-US" sz="2000" dirty="0">
              <a:solidFill>
                <a:srgbClr val="000000"/>
              </a:solidFill>
              <a:effectLst/>
              <a:latin typeface="Courier New" panose="02070309020205020404" pitchFamily="49"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p = q = 0;</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rPr>
              <a:t> (i = 0; p &lt; n &amp;&amp; q &lt; m; i++)</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if</a:t>
            </a:r>
            <a:r>
              <a:rPr lang="en-US" sz="2000" dirty="0">
                <a:solidFill>
                  <a:srgbClr val="000000"/>
                </a:solidFill>
                <a:effectLst/>
                <a:latin typeface="Courier New" panose="02070309020205020404" pitchFamily="49" charset="0"/>
                <a:ea typeface="Times New Roman" panose="02020603050405020304" pitchFamily="18" charset="0"/>
              </a:rPr>
              <a:t> (a</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p</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&lt;= b</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q</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a:t>
            </a:r>
          </a:p>
          <a:p>
            <a:pPr algn="just">
              <a:lnSpc>
                <a:spcPct val="100000"/>
              </a:lnSpc>
              <a:spcBef>
                <a:spcPts val="0"/>
              </a:spcBef>
            </a:pPr>
            <a:r>
              <a:rPr lang="en-US" sz="2000" dirty="0">
                <a:solidFill>
                  <a:srgbClr val="000000"/>
                </a:solidFill>
                <a:latin typeface="Courier New" panose="02070309020205020404" pitchFamily="49" charset="0"/>
                <a:ea typeface="Times New Roman" panose="02020603050405020304" pitchFamily="18" charset="0"/>
              </a:rPr>
              <a:t>    </a:t>
            </a:r>
            <a:r>
              <a:rPr lang="en-US" sz="2000" dirty="0">
                <a:solidFill>
                  <a:srgbClr val="000000"/>
                </a:solidFill>
                <a:effectLst/>
                <a:latin typeface="Courier New" panose="02070309020205020404" pitchFamily="49" charset="0"/>
                <a:ea typeface="Times New Roman" panose="02020603050405020304" pitchFamily="18" charset="0"/>
              </a:rPr>
              <a:t>res</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i</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 a</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p</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p++;</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  else</a:t>
            </a:r>
            <a:r>
              <a:rPr lang="en-US" sz="2000" dirty="0">
                <a:solidFill>
                  <a:srgbClr val="000000"/>
                </a:solidFill>
                <a:effectLst/>
                <a:latin typeface="Courier New" panose="02070309020205020404" pitchFamily="49" charset="0"/>
                <a:ea typeface="Times New Roman" panose="02020603050405020304" pitchFamily="18" charset="0"/>
              </a:rPr>
              <a:t> res</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i</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 b</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q</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q++;</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dirty="0">
              <a:solidFill>
                <a:srgbClr val="0000FF"/>
              </a:solidFill>
              <a:effectLst/>
              <a:latin typeface="Courier New" panose="02070309020205020404" pitchFamily="49"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while</a:t>
            </a:r>
            <a:r>
              <a:rPr lang="en-US" sz="2000" dirty="0">
                <a:solidFill>
                  <a:srgbClr val="000000"/>
                </a:solidFill>
                <a:effectLst/>
                <a:latin typeface="Courier New" panose="02070309020205020404" pitchFamily="49" charset="0"/>
                <a:ea typeface="Times New Roman" panose="02020603050405020304" pitchFamily="18" charset="0"/>
              </a:rPr>
              <a:t> (p &lt; n) res</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i++</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 a</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p++</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while</a:t>
            </a:r>
            <a:r>
              <a:rPr lang="en-US" sz="2000" dirty="0">
                <a:solidFill>
                  <a:srgbClr val="000000"/>
                </a:solidFill>
                <a:effectLst/>
                <a:latin typeface="Courier New" panose="02070309020205020404" pitchFamily="49" charset="0"/>
                <a:ea typeface="Times New Roman" panose="02020603050405020304" pitchFamily="18" charset="0"/>
              </a:rPr>
              <a:t> (q &lt; m) res</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i++</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 = b</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q++</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FF"/>
                </a:solidFill>
                <a:effectLst/>
                <a:latin typeface="Courier New" panose="02070309020205020404" pitchFamily="49" charset="0"/>
                <a:ea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rPr>
              <a:t> (i = 0; i &lt; n + m; i++)</a:t>
            </a: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printf(</a:t>
            </a:r>
            <a:r>
              <a:rPr lang="en-US" sz="2000" dirty="0">
                <a:solidFill>
                  <a:srgbClr val="A31515"/>
                </a:solidFill>
                <a:effectLst/>
                <a:latin typeface="Courier New" panose="02070309020205020404" pitchFamily="49" charset="0"/>
                <a:ea typeface="Times New Roman" panose="02020603050405020304" pitchFamily="18" charset="0"/>
              </a:rPr>
              <a:t>"%d "</a:t>
            </a:r>
            <a:r>
              <a:rPr lang="en-US" sz="2000" dirty="0">
                <a:solidFill>
                  <a:srgbClr val="000000"/>
                </a:solidFill>
                <a:effectLst/>
                <a:latin typeface="Courier New" panose="02070309020205020404" pitchFamily="49" charset="0"/>
                <a:ea typeface="Times New Roman" panose="02020603050405020304" pitchFamily="18" charset="0"/>
              </a:rPr>
              <a:t>, res</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i</a:t>
            </a:r>
            <a:r>
              <a:rPr lang="en-US" sz="2000" dirty="0">
                <a:solidFill>
                  <a:srgbClr val="008080"/>
                </a:solidFill>
                <a:effectLst/>
                <a:latin typeface="Courier New" panose="02070309020205020404" pitchFamily="49" charset="0"/>
                <a:ea typeface="Times New Roman" panose="02020603050405020304" pitchFamily="18" charset="0"/>
              </a:rPr>
              <a:t>]</a:t>
            </a:r>
            <a:r>
              <a:rPr lang="en-US" sz="2000" dirty="0">
                <a:solidFill>
                  <a:srgbClr val="000000"/>
                </a:solidFill>
                <a:effectLst/>
                <a:latin typeface="Courier New" panose="02070309020205020404" pitchFamily="49"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79943DD6-CA6D-48F1-8A4A-E8DE90F77201}"/>
              </a:ext>
            </a:extLst>
          </p:cNvPr>
          <p:cNvSpPr txBox="1">
            <a:spLocks/>
          </p:cNvSpPr>
          <p:nvPr/>
        </p:nvSpPr>
        <p:spPr>
          <a:xfrm>
            <a:off x="6096000" y="1062342"/>
            <a:ext cx="5916327" cy="56839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endParaRPr lang="en-US" sz="2000" b="1" dirty="0">
              <a:solidFill>
                <a:srgbClr val="7030A0"/>
              </a:solidFill>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b="1" dirty="0">
              <a:solidFill>
                <a:srgbClr val="7030A0"/>
              </a:solidFill>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Initialize the pointers.</a:t>
            </a:r>
          </a:p>
          <a:p>
            <a:pPr algn="just">
              <a:lnSpc>
                <a:spcPct val="100000"/>
              </a:lnSpc>
              <a:spcBef>
                <a:spcPts val="0"/>
              </a:spcBef>
            </a:pPr>
            <a:r>
              <a:rPr lang="en-US" sz="2000" b="1" dirty="0">
                <a:solidFill>
                  <a:srgbClr val="7030A0"/>
                </a:solidFill>
                <a:latin typeface="Courier New" panose="02070309020205020404" pitchFamily="49" charset="0"/>
                <a:ea typeface="Times New Roman" panose="02020603050405020304" pitchFamily="18" charset="0"/>
              </a:rPr>
              <a:t> </a:t>
            </a:r>
            <a:endParaRPr lang="en-US" sz="2000" b="1" dirty="0">
              <a:solidFill>
                <a:srgbClr val="7030A0"/>
              </a:solidFill>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While none of pointers has reached the end of array, assign res[</a:t>
            </a:r>
            <a:r>
              <a:rPr lang="en-US" sz="2000" b="1" i="1" dirty="0">
                <a:solidFill>
                  <a:srgbClr val="7030A0"/>
                </a:solidFill>
                <a:latin typeface="Times New Roman" panose="02020603050405020304" pitchFamily="18" charset="0"/>
                <a:ea typeface="Times New Roman" panose="02020603050405020304" pitchFamily="18" charset="0"/>
              </a:rPr>
              <a:t>i</a:t>
            </a:r>
            <a:r>
              <a:rPr lang="en-US" sz="2000" b="1" dirty="0">
                <a:solidFill>
                  <a:srgbClr val="7030A0"/>
                </a:solidFill>
                <a:latin typeface="Times New Roman" panose="02020603050405020304" pitchFamily="18" charset="0"/>
                <a:ea typeface="Times New Roman" panose="02020603050405020304" pitchFamily="18" charset="0"/>
              </a:rPr>
              <a:t>] = min(a[</a:t>
            </a:r>
            <a:r>
              <a:rPr lang="en-US" sz="2000" b="1" i="1" dirty="0">
                <a:solidFill>
                  <a:srgbClr val="7030A0"/>
                </a:solidFill>
                <a:latin typeface="Times New Roman" panose="02020603050405020304" pitchFamily="18" charset="0"/>
                <a:ea typeface="Times New Roman" panose="02020603050405020304" pitchFamily="18" charset="0"/>
              </a:rPr>
              <a:t>p</a:t>
            </a:r>
            <a:r>
              <a:rPr lang="en-US" sz="2000" b="1" dirty="0">
                <a:solidFill>
                  <a:srgbClr val="7030A0"/>
                </a:solidFill>
                <a:latin typeface="Times New Roman" panose="02020603050405020304" pitchFamily="18" charset="0"/>
                <a:ea typeface="Times New Roman" panose="02020603050405020304" pitchFamily="18" charset="0"/>
              </a:rPr>
              <a:t>], b[</a:t>
            </a:r>
            <a:r>
              <a:rPr lang="en-US" sz="2000" b="1" i="1" dirty="0">
                <a:solidFill>
                  <a:srgbClr val="7030A0"/>
                </a:solidFill>
                <a:latin typeface="Times New Roman" panose="02020603050405020304" pitchFamily="18" charset="0"/>
                <a:ea typeface="Times New Roman" panose="02020603050405020304" pitchFamily="18" charset="0"/>
              </a:rPr>
              <a:t>q</a:t>
            </a:r>
            <a:r>
              <a:rPr lang="en-US" sz="2000" b="1" dirty="0">
                <a:solidFill>
                  <a:srgbClr val="7030A0"/>
                </a:solidFill>
                <a:latin typeface="Times New Roman" panose="02020603050405020304" pitchFamily="18" charset="0"/>
                <a:ea typeface="Times New Roman" panose="02020603050405020304" pitchFamily="18" charset="0"/>
              </a:rPr>
              <a:t>]) and move the corresponding pointers forward by one.</a:t>
            </a:r>
          </a:p>
          <a:p>
            <a:pPr algn="just">
              <a:lnSpc>
                <a:spcPct val="100000"/>
              </a:lnSpc>
              <a:spcBef>
                <a:spcPts val="0"/>
              </a:spcBef>
            </a:pPr>
            <a:r>
              <a:rPr lang="en-US" sz="2000" b="1" dirty="0">
                <a:solidFill>
                  <a:srgbClr val="7030A0"/>
                </a:solidFill>
                <a:latin typeface="Courier New" panose="02070309020205020404" pitchFamily="49" charset="0"/>
                <a:ea typeface="Times New Roman" panose="02020603050405020304" pitchFamily="18" charset="0"/>
              </a:rPr>
              <a:t> </a:t>
            </a:r>
          </a:p>
          <a:p>
            <a:pPr algn="just">
              <a:lnSpc>
                <a:spcPct val="100000"/>
              </a:lnSpc>
              <a:spcBef>
                <a:spcPts val="0"/>
              </a:spcBef>
            </a:pPr>
            <a:endParaRPr lang="en-US" sz="2000" b="1" dirty="0">
              <a:solidFill>
                <a:srgbClr val="7030A0"/>
              </a:solidFill>
              <a:latin typeface="Courier New" panose="02070309020205020404" pitchFamily="49" charset="0"/>
              <a:ea typeface="Times New Roman" panose="02020603050405020304" pitchFamily="18" charset="0"/>
            </a:endParaRPr>
          </a:p>
          <a:p>
            <a:pPr algn="just">
              <a:lnSpc>
                <a:spcPct val="100000"/>
              </a:lnSpc>
              <a:spcBef>
                <a:spcPts val="0"/>
              </a:spcBef>
            </a:pPr>
            <a:endParaRPr lang="en-US" sz="2000" b="1" dirty="0">
              <a:solidFill>
                <a:srgbClr val="7030A0"/>
              </a:solidFill>
              <a:latin typeface="Courier New" panose="02070309020205020404" pitchFamily="49" charset="0"/>
              <a:ea typeface="Times New Roman" panose="02020603050405020304" pitchFamily="18" charset="0"/>
            </a:endParaRPr>
          </a:p>
          <a:p>
            <a:pPr algn="just">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One of the pointers reached the end of array. Copy the remainder of the second array into the resulting one. If at the moment </a:t>
            </a:r>
            <a:r>
              <a:rPr lang="en-US" sz="2000" b="1" i="1" dirty="0">
                <a:solidFill>
                  <a:srgbClr val="7030A0"/>
                </a:solidFill>
                <a:latin typeface="Times New Roman" panose="02020603050405020304" pitchFamily="18" charset="0"/>
                <a:ea typeface="Times New Roman" panose="02020603050405020304" pitchFamily="18" charset="0"/>
              </a:rPr>
              <a:t>p</a:t>
            </a:r>
            <a:r>
              <a:rPr lang="en-US" sz="2000" b="1" dirty="0">
                <a:solidFill>
                  <a:srgbClr val="7030A0"/>
                </a:solidFill>
                <a:latin typeface="Times New Roman" panose="02020603050405020304" pitchFamily="18" charset="0"/>
                <a:ea typeface="Times New Roman" panose="02020603050405020304" pitchFamily="18" charset="0"/>
              </a:rPr>
              <a:t> = </a:t>
            </a:r>
            <a:r>
              <a:rPr lang="en-US" sz="2000" b="1" i="1" dirty="0">
                <a:solidFill>
                  <a:srgbClr val="7030A0"/>
                </a:solidFill>
                <a:latin typeface="Times New Roman" panose="02020603050405020304" pitchFamily="18" charset="0"/>
                <a:ea typeface="Times New Roman" panose="02020603050405020304" pitchFamily="18" charset="0"/>
              </a:rPr>
              <a:t>n</a:t>
            </a:r>
            <a:r>
              <a:rPr lang="en-US" sz="2000" b="1" dirty="0">
                <a:solidFill>
                  <a:srgbClr val="7030A0"/>
                </a:solidFill>
                <a:latin typeface="Times New Roman" panose="02020603050405020304" pitchFamily="18" charset="0"/>
                <a:ea typeface="Times New Roman" panose="02020603050405020304" pitchFamily="18" charset="0"/>
              </a:rPr>
              <a:t>, then only the second </a:t>
            </a:r>
            <a:r>
              <a:rPr lang="en-US" sz="2000" b="1" i="1" dirty="0">
                <a:solidFill>
                  <a:srgbClr val="7030A0"/>
                </a:solidFill>
                <a:latin typeface="Times New Roman" panose="02020603050405020304" pitchFamily="18" charset="0"/>
                <a:ea typeface="Times New Roman" panose="02020603050405020304" pitchFamily="18" charset="0"/>
              </a:rPr>
              <a:t>while</a:t>
            </a:r>
            <a:r>
              <a:rPr lang="en-US" sz="2000" b="1" dirty="0">
                <a:solidFill>
                  <a:srgbClr val="7030A0"/>
                </a:solidFill>
                <a:latin typeface="Times New Roman" panose="02020603050405020304" pitchFamily="18" charset="0"/>
                <a:ea typeface="Times New Roman" panose="02020603050405020304" pitchFamily="18" charset="0"/>
              </a:rPr>
              <a:t> will run. If </a:t>
            </a:r>
            <a:r>
              <a:rPr lang="en-US" sz="2000" b="1" i="1" dirty="0">
                <a:solidFill>
                  <a:srgbClr val="7030A0"/>
                </a:solidFill>
                <a:latin typeface="Times New Roman" panose="02020603050405020304" pitchFamily="18" charset="0"/>
                <a:ea typeface="Times New Roman" panose="02020603050405020304" pitchFamily="18" charset="0"/>
              </a:rPr>
              <a:t>q</a:t>
            </a:r>
            <a:r>
              <a:rPr lang="en-US" sz="2000" b="1" dirty="0">
                <a:solidFill>
                  <a:srgbClr val="7030A0"/>
                </a:solidFill>
                <a:latin typeface="Times New Roman" panose="02020603050405020304" pitchFamily="18" charset="0"/>
                <a:ea typeface="Times New Roman" panose="02020603050405020304" pitchFamily="18" charset="0"/>
              </a:rPr>
              <a:t> = </a:t>
            </a:r>
            <a:r>
              <a:rPr lang="en-US" sz="2000" b="1" i="1" dirty="0">
                <a:solidFill>
                  <a:srgbClr val="7030A0"/>
                </a:solidFill>
                <a:latin typeface="Times New Roman" panose="02020603050405020304" pitchFamily="18" charset="0"/>
                <a:ea typeface="Times New Roman" panose="02020603050405020304" pitchFamily="18" charset="0"/>
              </a:rPr>
              <a:t>m</a:t>
            </a:r>
            <a:r>
              <a:rPr lang="en-US" sz="2000" b="1" dirty="0">
                <a:solidFill>
                  <a:srgbClr val="7030A0"/>
                </a:solidFill>
                <a:latin typeface="Times New Roman" panose="02020603050405020304" pitchFamily="18" charset="0"/>
                <a:ea typeface="Times New Roman" panose="02020603050405020304" pitchFamily="18" charset="0"/>
              </a:rPr>
              <a:t> at the moment, then only the first </a:t>
            </a:r>
            <a:r>
              <a:rPr lang="en-US" sz="2000" b="1" i="1" dirty="0">
                <a:solidFill>
                  <a:srgbClr val="7030A0"/>
                </a:solidFill>
                <a:latin typeface="Times New Roman" panose="02020603050405020304" pitchFamily="18" charset="0"/>
                <a:ea typeface="Times New Roman" panose="02020603050405020304" pitchFamily="18" charset="0"/>
              </a:rPr>
              <a:t>while</a:t>
            </a:r>
            <a:r>
              <a:rPr lang="en-US" sz="2000" b="1" dirty="0">
                <a:solidFill>
                  <a:srgbClr val="7030A0"/>
                </a:solidFill>
                <a:latin typeface="Times New Roman" panose="02020603050405020304" pitchFamily="18" charset="0"/>
                <a:ea typeface="Times New Roman" panose="02020603050405020304" pitchFamily="18" charset="0"/>
              </a:rPr>
              <a:t> will run.</a:t>
            </a:r>
          </a:p>
          <a:p>
            <a:pPr algn="just">
              <a:lnSpc>
                <a:spcPct val="100000"/>
              </a:lnSpc>
              <a:spcBef>
                <a:spcPts val="0"/>
              </a:spcBef>
            </a:pPr>
            <a:r>
              <a:rPr lang="en-US" sz="2000" b="1" dirty="0">
                <a:solidFill>
                  <a:srgbClr val="7030A0"/>
                </a:solidFill>
                <a:latin typeface="Courier New" panose="02070309020205020404" pitchFamily="49" charset="0"/>
                <a:ea typeface="Times New Roman" panose="02020603050405020304" pitchFamily="18" charset="0"/>
              </a:rPr>
              <a:t> </a:t>
            </a:r>
            <a:endParaRPr lang="en-US" sz="2000" b="1" dirty="0">
              <a:solidFill>
                <a:srgbClr val="7030A0"/>
              </a:solidFill>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Print the resulting sequence.</a:t>
            </a:r>
          </a:p>
          <a:p>
            <a:pPr algn="just">
              <a:lnSpc>
                <a:spcPct val="100000"/>
              </a:lnSpc>
              <a:spcBef>
                <a:spcPts val="0"/>
              </a:spcBef>
            </a:pPr>
            <a:r>
              <a:rPr lang="en-US" sz="2000" b="1" dirty="0">
                <a:solidFill>
                  <a:srgbClr val="7030A0"/>
                </a:solidFill>
                <a:latin typeface="Courier New" panose="02070309020205020404" pitchFamily="49" charset="0"/>
                <a:ea typeface="Times New Roman" panose="02020603050405020304" pitchFamily="18" charset="0"/>
              </a:rPr>
              <a:t> </a:t>
            </a:r>
            <a:endParaRPr lang="en-US" sz="2000" b="1" dirty="0">
              <a:solidFill>
                <a:srgbClr val="7030A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287645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2943</TotalTime>
  <Words>3116</Words>
  <Application>Microsoft Macintosh PowerPoint</Application>
  <PresentationFormat>Widescreen</PresentationFormat>
  <Paragraphs>283</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Calibri Light</vt:lpstr>
      <vt:lpstr>Courier New</vt:lpstr>
      <vt:lpstr>Symbol</vt:lpstr>
      <vt:lpstr>Times New Roman</vt:lpstr>
      <vt:lpstr>Times New Roman CYR</vt:lpstr>
      <vt:lpstr>Тема Office</vt:lpstr>
      <vt:lpstr>Visio</vt:lpstr>
      <vt:lpstr>Divide and Conquer</vt:lpstr>
      <vt:lpstr>E-OLYMP 5328. Find Minimum </vt:lpstr>
      <vt:lpstr>E-OLYMP 5328. Find Minimum </vt:lpstr>
      <vt:lpstr>E-OLYMP 928. The sum of the largest and the smallest </vt:lpstr>
      <vt:lpstr>E-OLYMP 9593. Merge the sequences </vt:lpstr>
      <vt:lpstr>E-OLYMP 9593. Merge the sequences </vt:lpstr>
      <vt:lpstr>E-OLYMP 9593. Merge the sequences </vt:lpstr>
      <vt:lpstr>E-OLYMP 9593. Merge the sequences </vt:lpstr>
      <vt:lpstr>E-OLYMP 9593. Merge the sequences </vt:lpstr>
      <vt:lpstr>E-OLYMP 9605. Merge three sequences </vt:lpstr>
      <vt:lpstr>E-OLYMP 2321. Sorting </vt:lpstr>
      <vt:lpstr>E-OLYMP 972. Sorting time </vt:lpstr>
      <vt:lpstr>E-OLYMP 1953. The results of the olympiad </vt:lpstr>
      <vt:lpstr>E-OLYMP 1953. The results of the olympiad </vt:lpstr>
      <vt:lpstr>Inversions</vt:lpstr>
      <vt:lpstr>Inversions</vt:lpstr>
      <vt:lpstr>E-OLYMP 8735. Train swapping </vt:lpstr>
      <vt:lpstr>E-OLYMP 1457. Sort Station </vt:lpstr>
      <vt:lpstr>E-OLYMP 1457. Sort Station </vt:lpstr>
      <vt:lpstr>E-OLYMP 1457. Sort Station </vt:lpstr>
      <vt:lpstr>E-OLYMP 1457. Sort Station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Mykhailo Medvediev</dc:creator>
  <cp:lastModifiedBy>Azar Aliyev</cp:lastModifiedBy>
  <cp:revision>94</cp:revision>
  <dcterms:created xsi:type="dcterms:W3CDTF">2021-09-06T11:36:46Z</dcterms:created>
  <dcterms:modified xsi:type="dcterms:W3CDTF">2023-02-15T16:35:09Z</dcterms:modified>
</cp:coreProperties>
</file>