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83" r:id="rId23"/>
    <p:sldId id="284" r:id="rId24"/>
    <p:sldId id="285" r:id="rId25"/>
    <p:sldId id="295" r:id="rId26"/>
    <p:sldId id="296" r:id="rId27"/>
    <p:sldId id="297" r:id="rId28"/>
    <p:sldId id="298" r:id="rId2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65"/>
    <p:restoredTop sz="93881"/>
  </p:normalViewPr>
  <p:slideViewPr>
    <p:cSldViewPr>
      <p:cViewPr varScale="1">
        <p:scale>
          <a:sx n="98" d="100"/>
          <a:sy n="98" d="100"/>
        </p:scale>
        <p:origin x="144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0641" y="838581"/>
            <a:ext cx="11170716" cy="10013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19176" y="1312544"/>
            <a:ext cx="4250690" cy="4415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A21515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980681" y="1444497"/>
            <a:ext cx="4902834" cy="3547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008000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6531" y="457200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487"/>
                </a:lnTo>
                <a:lnTo>
                  <a:pt x="3703320" y="94487"/>
                </a:lnTo>
                <a:lnTo>
                  <a:pt x="3703320" y="0"/>
                </a:lnTo>
                <a:close/>
              </a:path>
            </a:pathLst>
          </a:custGeom>
          <a:solidFill>
            <a:srgbClr val="1A31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536"/>
                </a:lnTo>
                <a:lnTo>
                  <a:pt x="3703320" y="97536"/>
                </a:lnTo>
                <a:lnTo>
                  <a:pt x="3703320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41291" y="457200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9"/>
                </a:lnTo>
                <a:lnTo>
                  <a:pt x="3703319" y="91439"/>
                </a:lnTo>
                <a:lnTo>
                  <a:pt x="3703319" y="0"/>
                </a:lnTo>
                <a:close/>
              </a:path>
            </a:pathLst>
          </a:custGeom>
          <a:solidFill>
            <a:srgbClr val="459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0436" y="614172"/>
            <a:ext cx="11311127" cy="553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4837" y="1325626"/>
            <a:ext cx="7421245" cy="3317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291" y="2278379"/>
            <a:ext cx="11309604" cy="443331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0641" y="1088459"/>
            <a:ext cx="5629275" cy="1070610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3600" spc="225" dirty="0">
                <a:solidFill>
                  <a:srgbClr val="1A315F"/>
                </a:solidFill>
              </a:rPr>
              <a:t>SO</a:t>
            </a:r>
            <a:r>
              <a:rPr sz="3600" spc="-260" dirty="0">
                <a:solidFill>
                  <a:srgbClr val="1A315F"/>
                </a:solidFill>
              </a:rPr>
              <a:t>R</a:t>
            </a:r>
            <a:r>
              <a:rPr sz="3600" spc="180" dirty="0">
                <a:solidFill>
                  <a:srgbClr val="1A315F"/>
                </a:solidFill>
              </a:rPr>
              <a:t>TING</a:t>
            </a:r>
            <a:r>
              <a:rPr sz="3600" spc="-445" dirty="0">
                <a:solidFill>
                  <a:srgbClr val="1A315F"/>
                </a:solidFill>
              </a:rPr>
              <a:t> </a:t>
            </a:r>
            <a:r>
              <a:rPr sz="3600" spc="425" dirty="0">
                <a:solidFill>
                  <a:srgbClr val="1A315F"/>
                </a:solidFill>
              </a:rPr>
              <a:t>AND</a:t>
            </a:r>
            <a:r>
              <a:rPr sz="3600" spc="-85" dirty="0">
                <a:solidFill>
                  <a:srgbClr val="1A315F"/>
                </a:solidFill>
              </a:rPr>
              <a:t> </a:t>
            </a:r>
            <a:r>
              <a:rPr sz="3600" spc="105" dirty="0">
                <a:solidFill>
                  <a:srgbClr val="1A315F"/>
                </a:solidFill>
              </a:rPr>
              <a:t>SEAR</a:t>
            </a:r>
            <a:r>
              <a:rPr sz="3600" spc="100" dirty="0">
                <a:solidFill>
                  <a:srgbClr val="1A315F"/>
                </a:solidFill>
              </a:rPr>
              <a:t>C</a:t>
            </a:r>
            <a:r>
              <a:rPr sz="3600" spc="225" dirty="0">
                <a:solidFill>
                  <a:srgbClr val="1A315F"/>
                </a:solidFill>
              </a:rPr>
              <a:t>HING</a:t>
            </a:r>
            <a:endParaRPr sz="3600"/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600" spc="130" dirty="0">
                <a:solidFill>
                  <a:srgbClr val="4590B8"/>
                </a:solidFill>
              </a:rPr>
              <a:t>D</a:t>
            </a:r>
            <a:r>
              <a:rPr sz="1600" spc="-35" dirty="0">
                <a:solidFill>
                  <a:srgbClr val="4590B8"/>
                </a:solidFill>
              </a:rPr>
              <a:t>A</a:t>
            </a:r>
            <a:r>
              <a:rPr sz="1600" spc="-125" dirty="0">
                <a:solidFill>
                  <a:srgbClr val="4590B8"/>
                </a:solidFill>
              </a:rPr>
              <a:t>T</a:t>
            </a:r>
            <a:r>
              <a:rPr sz="1600" spc="120" dirty="0">
                <a:solidFill>
                  <a:srgbClr val="4590B8"/>
                </a:solidFill>
              </a:rPr>
              <a:t>A</a:t>
            </a:r>
            <a:r>
              <a:rPr sz="1600" spc="-50" dirty="0">
                <a:solidFill>
                  <a:srgbClr val="4590B8"/>
                </a:solidFill>
              </a:rPr>
              <a:t> </a:t>
            </a:r>
            <a:r>
              <a:rPr sz="1600" spc="5" dirty="0">
                <a:solidFill>
                  <a:srgbClr val="4590B8"/>
                </a:solidFill>
              </a:rPr>
              <a:t>ST</a:t>
            </a:r>
            <a:r>
              <a:rPr sz="1600" spc="-45" dirty="0">
                <a:solidFill>
                  <a:srgbClr val="4590B8"/>
                </a:solidFill>
              </a:rPr>
              <a:t>R</a:t>
            </a:r>
            <a:r>
              <a:rPr sz="1600" spc="100" dirty="0">
                <a:solidFill>
                  <a:srgbClr val="4590B8"/>
                </a:solidFill>
              </a:rPr>
              <a:t>UC</a:t>
            </a:r>
            <a:r>
              <a:rPr sz="1600" spc="85" dirty="0">
                <a:solidFill>
                  <a:srgbClr val="4590B8"/>
                </a:solidFill>
              </a:rPr>
              <a:t>T</a:t>
            </a:r>
            <a:r>
              <a:rPr sz="1600" spc="65" dirty="0">
                <a:solidFill>
                  <a:srgbClr val="4590B8"/>
                </a:solidFill>
              </a:rPr>
              <a:t>U</a:t>
            </a:r>
            <a:r>
              <a:rPr sz="1600" spc="45" dirty="0">
                <a:solidFill>
                  <a:srgbClr val="4590B8"/>
                </a:solidFill>
              </a:rPr>
              <a:t>R</a:t>
            </a:r>
            <a:r>
              <a:rPr sz="1600" spc="-60" dirty="0">
                <a:solidFill>
                  <a:srgbClr val="4590B8"/>
                </a:solidFill>
              </a:rPr>
              <a:t>E</a:t>
            </a:r>
            <a:r>
              <a:rPr sz="1600" spc="-40" dirty="0">
                <a:solidFill>
                  <a:srgbClr val="4590B8"/>
                </a:solidFill>
              </a:rPr>
              <a:t>S</a:t>
            </a:r>
            <a:r>
              <a:rPr sz="1600" spc="-150" dirty="0">
                <a:solidFill>
                  <a:srgbClr val="4590B8"/>
                </a:solidFill>
              </a:rPr>
              <a:t> </a:t>
            </a:r>
            <a:r>
              <a:rPr sz="1600" spc="170" dirty="0">
                <a:solidFill>
                  <a:srgbClr val="4590B8"/>
                </a:solidFill>
              </a:rPr>
              <a:t>AN</a:t>
            </a:r>
            <a:r>
              <a:rPr sz="1600" spc="215" dirty="0">
                <a:solidFill>
                  <a:srgbClr val="4590B8"/>
                </a:solidFill>
              </a:rPr>
              <a:t>D</a:t>
            </a:r>
            <a:r>
              <a:rPr sz="1600" spc="-195" dirty="0">
                <a:solidFill>
                  <a:srgbClr val="4590B8"/>
                </a:solidFill>
              </a:rPr>
              <a:t> </a:t>
            </a:r>
            <a:r>
              <a:rPr sz="1600" spc="100" dirty="0">
                <a:solidFill>
                  <a:srgbClr val="4590B8"/>
                </a:solidFill>
              </a:rPr>
              <a:t>ALG</a:t>
            </a:r>
            <a:r>
              <a:rPr sz="1600" spc="105" dirty="0">
                <a:solidFill>
                  <a:srgbClr val="4590B8"/>
                </a:solidFill>
              </a:rPr>
              <a:t>O</a:t>
            </a:r>
            <a:r>
              <a:rPr sz="1600" spc="-10" dirty="0">
                <a:solidFill>
                  <a:srgbClr val="4590B8"/>
                </a:solidFill>
              </a:rPr>
              <a:t>R</a:t>
            </a:r>
            <a:r>
              <a:rPr sz="1600" spc="-15" dirty="0">
                <a:solidFill>
                  <a:srgbClr val="4590B8"/>
                </a:solidFill>
              </a:rPr>
              <a:t>I</a:t>
            </a:r>
            <a:r>
              <a:rPr sz="1600" spc="55" dirty="0">
                <a:solidFill>
                  <a:srgbClr val="4590B8"/>
                </a:solidFill>
              </a:rPr>
              <a:t>THMS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0436" y="614172"/>
            <a:ext cx="11309985" cy="553720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143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00"/>
              </a:spcBef>
            </a:pPr>
            <a:r>
              <a:rPr spc="75" dirty="0"/>
              <a:t>SELECTION</a:t>
            </a:r>
            <a:r>
              <a:rPr spc="-55" dirty="0"/>
              <a:t> </a:t>
            </a:r>
            <a:r>
              <a:rPr spc="45" dirty="0"/>
              <a:t>SORT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34817" y="1554302"/>
            <a:ext cx="5163820" cy="4417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selection_sort(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a</a:t>
            </a:r>
            <a:r>
              <a:rPr sz="1800" spc="-10" dirty="0">
                <a:latin typeface="Consolas"/>
                <a:cs typeface="Consolas"/>
              </a:rPr>
              <a:t>[], 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length</a:t>
            </a:r>
            <a:r>
              <a:rPr sz="1800" spc="-10" dirty="0">
                <a:latin typeface="Consolas"/>
                <a:cs typeface="Consolas"/>
              </a:rPr>
              <a:t>){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 dirty="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800" spc="-4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temp,</a:t>
            </a:r>
            <a:r>
              <a:rPr sz="1800" spc="-4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min;</a:t>
            </a:r>
            <a:endParaRPr sz="1800" dirty="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sz="1800" spc="-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(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800" dirty="0">
                <a:latin typeface="Consolas"/>
                <a:cs typeface="Consolas"/>
              </a:rPr>
              <a:t>i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0;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i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&lt;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length</a:t>
            </a:r>
            <a:r>
              <a:rPr lang="en-US" sz="1800" spc="-5" dirty="0">
                <a:solidFill>
                  <a:srgbClr val="808080"/>
                </a:solidFill>
                <a:latin typeface="Consolas"/>
                <a:cs typeface="Consolas"/>
              </a:rPr>
              <a:t>-1</a:t>
            </a:r>
            <a:r>
              <a:rPr sz="1800" spc="-5" dirty="0">
                <a:latin typeface="Consolas"/>
                <a:cs typeface="Consolas"/>
              </a:rPr>
              <a:t>;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i++)</a:t>
            </a:r>
            <a:endParaRPr sz="1800" dirty="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{</a:t>
            </a: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nsolas"/>
                <a:cs typeface="Consolas"/>
              </a:rPr>
              <a:t>min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4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i;</a:t>
            </a:r>
            <a:endParaRPr sz="1800" dirty="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fo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35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dirty="0">
                <a:latin typeface="Consolas"/>
                <a:cs typeface="Consolas"/>
              </a:rPr>
              <a:t>j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lang="en-US" sz="1800" spc="-10" dirty="0">
                <a:latin typeface="Consolas"/>
                <a:cs typeface="Consolas"/>
              </a:rPr>
              <a:t>+1</a:t>
            </a:r>
            <a:r>
              <a:rPr sz="1800" dirty="0">
                <a:latin typeface="Consolas"/>
                <a:cs typeface="Consolas"/>
              </a:rPr>
              <a:t>;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j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808080"/>
                </a:solidFill>
                <a:latin typeface="Consolas"/>
                <a:cs typeface="Consolas"/>
              </a:rPr>
              <a:t>l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en</a:t>
            </a:r>
            <a:r>
              <a:rPr sz="1800" dirty="0">
                <a:solidFill>
                  <a:srgbClr val="808080"/>
                </a:solidFill>
                <a:latin typeface="Consolas"/>
                <a:cs typeface="Consolas"/>
              </a:rPr>
              <a:t>g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th</a:t>
            </a:r>
            <a:r>
              <a:rPr sz="1800" dirty="0">
                <a:latin typeface="Consolas"/>
                <a:cs typeface="Consolas"/>
              </a:rPr>
              <a:t>;</a:t>
            </a:r>
            <a:r>
              <a:rPr sz="1800" spc="-5" dirty="0">
                <a:latin typeface="Consolas"/>
                <a:cs typeface="Consolas"/>
              </a:rPr>
              <a:t> j++</a:t>
            </a:r>
            <a:r>
              <a:rPr sz="1800" dirty="0">
                <a:latin typeface="Consolas"/>
                <a:cs typeface="Consolas"/>
              </a:rPr>
              <a:t>)</a:t>
            </a:r>
          </a:p>
          <a:p>
            <a:pPr marL="4699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{</a:t>
            </a:r>
          </a:p>
          <a:p>
            <a:pPr marL="927100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sz="1800" spc="-10" dirty="0">
                <a:latin typeface="Consolas"/>
                <a:cs typeface="Consolas"/>
              </a:rPr>
              <a:t>(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a</a:t>
            </a:r>
            <a:r>
              <a:rPr sz="1800" spc="-10" dirty="0">
                <a:latin typeface="Consolas"/>
                <a:cs typeface="Consolas"/>
              </a:rPr>
              <a:t>[j]</a:t>
            </a:r>
            <a:r>
              <a:rPr sz="1800" spc="-3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&lt;</a:t>
            </a:r>
            <a:r>
              <a:rPr sz="1800" spc="-35" dirty="0"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a</a:t>
            </a:r>
            <a:r>
              <a:rPr sz="1800" spc="-5" dirty="0">
                <a:latin typeface="Consolas"/>
                <a:cs typeface="Consolas"/>
              </a:rPr>
              <a:t>[min])</a:t>
            </a:r>
            <a:endParaRPr sz="1800" dirty="0">
              <a:latin typeface="Consolas"/>
              <a:cs typeface="Consolas"/>
            </a:endParaRPr>
          </a:p>
          <a:p>
            <a:pPr marL="13843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min</a:t>
            </a:r>
            <a:r>
              <a:rPr sz="1800" spc="-4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j;</a:t>
            </a:r>
            <a:endParaRPr sz="1800" dirty="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</a:p>
          <a:p>
            <a:pPr marL="469900" marR="2930525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temp </a:t>
            </a:r>
            <a:r>
              <a:rPr sz="1800" dirty="0">
                <a:latin typeface="Consolas"/>
                <a:cs typeface="Consolas"/>
              </a:rPr>
              <a:t>= 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a</a:t>
            </a:r>
            <a:r>
              <a:rPr sz="1800" spc="-10" dirty="0">
                <a:latin typeface="Consolas"/>
                <a:cs typeface="Consolas"/>
              </a:rPr>
              <a:t>[i]; 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a</a:t>
            </a:r>
            <a:r>
              <a:rPr sz="1800" spc="-10" dirty="0">
                <a:latin typeface="Consolas"/>
                <a:cs typeface="Consolas"/>
              </a:rPr>
              <a:t>[i]</a:t>
            </a:r>
            <a:r>
              <a:rPr sz="1800" spc="-4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45" dirty="0"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a</a:t>
            </a:r>
            <a:r>
              <a:rPr sz="1800" spc="-5" dirty="0">
                <a:latin typeface="Consolas"/>
                <a:cs typeface="Consolas"/>
              </a:rPr>
              <a:t>[min]; </a:t>
            </a:r>
            <a:r>
              <a:rPr sz="1800" spc="-975" dirty="0"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a</a:t>
            </a:r>
            <a:r>
              <a:rPr sz="1800" spc="-5" dirty="0">
                <a:latin typeface="Consolas"/>
                <a:cs typeface="Consolas"/>
              </a:rPr>
              <a:t>[min]</a:t>
            </a:r>
            <a:r>
              <a:rPr sz="1800" spc="-6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4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temp;</a:t>
            </a:r>
            <a:endParaRPr sz="1800" dirty="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object 6"/>
          <p:cNvSpPr/>
          <p:nvPr/>
        </p:nvSpPr>
        <p:spPr>
          <a:xfrm>
            <a:off x="2519933" y="1323594"/>
            <a:ext cx="5655945" cy="5169535"/>
          </a:xfrm>
          <a:custGeom>
            <a:avLst/>
            <a:gdLst/>
            <a:ahLst/>
            <a:cxnLst/>
            <a:rect l="l" t="t" r="r" b="b"/>
            <a:pathLst>
              <a:path w="5655945" h="5169535">
                <a:moveTo>
                  <a:pt x="0" y="264667"/>
                </a:moveTo>
                <a:lnTo>
                  <a:pt x="4263" y="217092"/>
                </a:lnTo>
                <a:lnTo>
                  <a:pt x="16557" y="172314"/>
                </a:lnTo>
                <a:lnTo>
                  <a:pt x="36133" y="131082"/>
                </a:lnTo>
                <a:lnTo>
                  <a:pt x="62244" y="94143"/>
                </a:lnTo>
                <a:lnTo>
                  <a:pt x="94143" y="62244"/>
                </a:lnTo>
                <a:lnTo>
                  <a:pt x="131082" y="36133"/>
                </a:lnTo>
                <a:lnTo>
                  <a:pt x="172314" y="16557"/>
                </a:lnTo>
                <a:lnTo>
                  <a:pt x="217092" y="4263"/>
                </a:lnTo>
                <a:lnTo>
                  <a:pt x="264668" y="0"/>
                </a:lnTo>
                <a:lnTo>
                  <a:pt x="5390896" y="0"/>
                </a:lnTo>
                <a:lnTo>
                  <a:pt x="5438471" y="4263"/>
                </a:lnTo>
                <a:lnTo>
                  <a:pt x="5483249" y="16557"/>
                </a:lnTo>
                <a:lnTo>
                  <a:pt x="5524481" y="36133"/>
                </a:lnTo>
                <a:lnTo>
                  <a:pt x="5561420" y="62244"/>
                </a:lnTo>
                <a:lnTo>
                  <a:pt x="5593319" y="94143"/>
                </a:lnTo>
                <a:lnTo>
                  <a:pt x="5619430" y="131082"/>
                </a:lnTo>
                <a:lnTo>
                  <a:pt x="5639006" y="172314"/>
                </a:lnTo>
                <a:lnTo>
                  <a:pt x="5651300" y="217092"/>
                </a:lnTo>
                <a:lnTo>
                  <a:pt x="5655564" y="264667"/>
                </a:lnTo>
                <a:lnTo>
                  <a:pt x="5655564" y="4904790"/>
                </a:lnTo>
                <a:lnTo>
                  <a:pt x="5651300" y="4952354"/>
                </a:lnTo>
                <a:lnTo>
                  <a:pt x="5639006" y="4997122"/>
                </a:lnTo>
                <a:lnTo>
                  <a:pt x="5619430" y="5038345"/>
                </a:lnTo>
                <a:lnTo>
                  <a:pt x="5593319" y="5075278"/>
                </a:lnTo>
                <a:lnTo>
                  <a:pt x="5561420" y="5107171"/>
                </a:lnTo>
                <a:lnTo>
                  <a:pt x="5524481" y="5133278"/>
                </a:lnTo>
                <a:lnTo>
                  <a:pt x="5483249" y="5152852"/>
                </a:lnTo>
                <a:lnTo>
                  <a:pt x="5438471" y="5165144"/>
                </a:lnTo>
                <a:lnTo>
                  <a:pt x="5390896" y="5169408"/>
                </a:lnTo>
                <a:lnTo>
                  <a:pt x="264668" y="5169408"/>
                </a:lnTo>
                <a:lnTo>
                  <a:pt x="217092" y="5165144"/>
                </a:lnTo>
                <a:lnTo>
                  <a:pt x="172314" y="5152852"/>
                </a:lnTo>
                <a:lnTo>
                  <a:pt x="131082" y="5133278"/>
                </a:lnTo>
                <a:lnTo>
                  <a:pt x="94143" y="5107171"/>
                </a:lnTo>
                <a:lnTo>
                  <a:pt x="62244" y="5075278"/>
                </a:lnTo>
                <a:lnTo>
                  <a:pt x="36133" y="5038345"/>
                </a:lnTo>
                <a:lnTo>
                  <a:pt x="16557" y="4997122"/>
                </a:lnTo>
                <a:lnTo>
                  <a:pt x="4263" y="4952354"/>
                </a:lnTo>
                <a:lnTo>
                  <a:pt x="0" y="4904790"/>
                </a:lnTo>
                <a:lnTo>
                  <a:pt x="0" y="264667"/>
                </a:lnTo>
                <a:close/>
              </a:path>
            </a:pathLst>
          </a:custGeom>
          <a:ln w="22859">
            <a:solidFill>
              <a:srgbClr val="0F21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291" y="2278379"/>
            <a:ext cx="11309604" cy="443331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0641" y="1033458"/>
            <a:ext cx="5604510" cy="1149985"/>
          </a:xfrm>
          <a:prstGeom prst="rect">
            <a:avLst/>
          </a:prstGeom>
        </p:spPr>
        <p:txBody>
          <a:bodyPr vert="horz" wrap="square" lIns="0" tIns="242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10"/>
              </a:spcBef>
            </a:pPr>
            <a:r>
              <a:rPr sz="3600" spc="225" dirty="0">
                <a:solidFill>
                  <a:srgbClr val="1A315F"/>
                </a:solidFill>
              </a:rPr>
              <a:t>SO</a:t>
            </a:r>
            <a:r>
              <a:rPr sz="3600" spc="-260" dirty="0">
                <a:solidFill>
                  <a:srgbClr val="1A315F"/>
                </a:solidFill>
              </a:rPr>
              <a:t>R</a:t>
            </a:r>
            <a:r>
              <a:rPr sz="3600" spc="35" dirty="0">
                <a:solidFill>
                  <a:srgbClr val="1A315F"/>
                </a:solidFill>
              </a:rPr>
              <a:t>TING:</a:t>
            </a:r>
            <a:r>
              <a:rPr sz="3600" spc="-450" dirty="0">
                <a:solidFill>
                  <a:srgbClr val="1A315F"/>
                </a:solidFill>
              </a:rPr>
              <a:t> </a:t>
            </a:r>
            <a:r>
              <a:rPr sz="3600" spc="50" dirty="0">
                <a:solidFill>
                  <a:srgbClr val="1A315F"/>
                </a:solidFill>
              </a:rPr>
              <a:t>INSE</a:t>
            </a:r>
            <a:r>
              <a:rPr sz="3600" spc="-254" dirty="0">
                <a:solidFill>
                  <a:srgbClr val="1A315F"/>
                </a:solidFill>
              </a:rPr>
              <a:t>R</a:t>
            </a:r>
            <a:r>
              <a:rPr sz="3600" spc="254" dirty="0">
                <a:solidFill>
                  <a:srgbClr val="1A315F"/>
                </a:solidFill>
              </a:rPr>
              <a:t>TION</a:t>
            </a:r>
            <a:r>
              <a:rPr sz="3600" spc="-75" dirty="0">
                <a:solidFill>
                  <a:srgbClr val="1A315F"/>
                </a:solidFill>
              </a:rPr>
              <a:t> </a:t>
            </a:r>
            <a:r>
              <a:rPr sz="3600" spc="225" dirty="0">
                <a:solidFill>
                  <a:srgbClr val="1A315F"/>
                </a:solidFill>
              </a:rPr>
              <a:t>SO</a:t>
            </a:r>
            <a:r>
              <a:rPr sz="3600" spc="-260" dirty="0">
                <a:solidFill>
                  <a:srgbClr val="1A315F"/>
                </a:solidFill>
              </a:rPr>
              <a:t>R</a:t>
            </a:r>
            <a:r>
              <a:rPr sz="3600" spc="80" dirty="0">
                <a:solidFill>
                  <a:srgbClr val="1A315F"/>
                </a:solidFill>
              </a:rPr>
              <a:t>T</a:t>
            </a:r>
            <a:endParaRPr sz="3600"/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600" spc="130" dirty="0">
                <a:solidFill>
                  <a:srgbClr val="4590B8"/>
                </a:solidFill>
              </a:rPr>
              <a:t>D</a:t>
            </a:r>
            <a:r>
              <a:rPr sz="1600" spc="-35" dirty="0">
                <a:solidFill>
                  <a:srgbClr val="4590B8"/>
                </a:solidFill>
              </a:rPr>
              <a:t>A</a:t>
            </a:r>
            <a:r>
              <a:rPr sz="1600" spc="-125" dirty="0">
                <a:solidFill>
                  <a:srgbClr val="4590B8"/>
                </a:solidFill>
              </a:rPr>
              <a:t>T</a:t>
            </a:r>
            <a:r>
              <a:rPr sz="1600" spc="120" dirty="0">
                <a:solidFill>
                  <a:srgbClr val="4590B8"/>
                </a:solidFill>
              </a:rPr>
              <a:t>A</a:t>
            </a:r>
            <a:r>
              <a:rPr sz="1600" spc="-50" dirty="0">
                <a:solidFill>
                  <a:srgbClr val="4590B8"/>
                </a:solidFill>
              </a:rPr>
              <a:t> </a:t>
            </a:r>
            <a:r>
              <a:rPr sz="1600" spc="5" dirty="0">
                <a:solidFill>
                  <a:srgbClr val="4590B8"/>
                </a:solidFill>
              </a:rPr>
              <a:t>ST</a:t>
            </a:r>
            <a:r>
              <a:rPr sz="1600" spc="-45" dirty="0">
                <a:solidFill>
                  <a:srgbClr val="4590B8"/>
                </a:solidFill>
              </a:rPr>
              <a:t>R</a:t>
            </a:r>
            <a:r>
              <a:rPr sz="1600" spc="100" dirty="0">
                <a:solidFill>
                  <a:srgbClr val="4590B8"/>
                </a:solidFill>
              </a:rPr>
              <a:t>UC</a:t>
            </a:r>
            <a:r>
              <a:rPr sz="1600" spc="85" dirty="0">
                <a:solidFill>
                  <a:srgbClr val="4590B8"/>
                </a:solidFill>
              </a:rPr>
              <a:t>T</a:t>
            </a:r>
            <a:r>
              <a:rPr sz="1600" spc="65" dirty="0">
                <a:solidFill>
                  <a:srgbClr val="4590B8"/>
                </a:solidFill>
              </a:rPr>
              <a:t>U</a:t>
            </a:r>
            <a:r>
              <a:rPr sz="1600" spc="45" dirty="0">
                <a:solidFill>
                  <a:srgbClr val="4590B8"/>
                </a:solidFill>
              </a:rPr>
              <a:t>R</a:t>
            </a:r>
            <a:r>
              <a:rPr sz="1600" spc="-60" dirty="0">
                <a:solidFill>
                  <a:srgbClr val="4590B8"/>
                </a:solidFill>
              </a:rPr>
              <a:t>E</a:t>
            </a:r>
            <a:r>
              <a:rPr sz="1600" spc="-40" dirty="0">
                <a:solidFill>
                  <a:srgbClr val="4590B8"/>
                </a:solidFill>
              </a:rPr>
              <a:t>S</a:t>
            </a:r>
            <a:r>
              <a:rPr sz="1600" spc="-150" dirty="0">
                <a:solidFill>
                  <a:srgbClr val="4590B8"/>
                </a:solidFill>
              </a:rPr>
              <a:t> </a:t>
            </a:r>
            <a:r>
              <a:rPr sz="1600" spc="170" dirty="0">
                <a:solidFill>
                  <a:srgbClr val="4590B8"/>
                </a:solidFill>
              </a:rPr>
              <a:t>AN</a:t>
            </a:r>
            <a:r>
              <a:rPr sz="1600" spc="215" dirty="0">
                <a:solidFill>
                  <a:srgbClr val="4590B8"/>
                </a:solidFill>
              </a:rPr>
              <a:t>D</a:t>
            </a:r>
            <a:r>
              <a:rPr sz="1600" spc="-195" dirty="0">
                <a:solidFill>
                  <a:srgbClr val="4590B8"/>
                </a:solidFill>
              </a:rPr>
              <a:t> </a:t>
            </a:r>
            <a:r>
              <a:rPr sz="1600" spc="100" dirty="0">
                <a:solidFill>
                  <a:srgbClr val="4590B8"/>
                </a:solidFill>
              </a:rPr>
              <a:t>ALG</a:t>
            </a:r>
            <a:r>
              <a:rPr sz="1600" spc="105" dirty="0">
                <a:solidFill>
                  <a:srgbClr val="4590B8"/>
                </a:solidFill>
              </a:rPr>
              <a:t>O</a:t>
            </a:r>
            <a:r>
              <a:rPr sz="1600" spc="-10" dirty="0">
                <a:solidFill>
                  <a:srgbClr val="4590B8"/>
                </a:solidFill>
              </a:rPr>
              <a:t>R</a:t>
            </a:r>
            <a:r>
              <a:rPr sz="1600" spc="-15" dirty="0">
                <a:solidFill>
                  <a:srgbClr val="4590B8"/>
                </a:solidFill>
              </a:rPr>
              <a:t>I</a:t>
            </a:r>
            <a:r>
              <a:rPr sz="1600" spc="55" dirty="0">
                <a:solidFill>
                  <a:srgbClr val="4590B8"/>
                </a:solidFill>
              </a:rPr>
              <a:t>THMS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0436" y="614172"/>
            <a:ext cx="11309985" cy="553720"/>
          </a:xfrm>
          <a:custGeom>
            <a:avLst/>
            <a:gdLst/>
            <a:ahLst/>
            <a:cxnLst/>
            <a:rect l="l" t="t" r="r" b="b"/>
            <a:pathLst>
              <a:path w="11309985" h="553719">
                <a:moveTo>
                  <a:pt x="11309604" y="0"/>
                </a:moveTo>
                <a:lnTo>
                  <a:pt x="0" y="0"/>
                </a:lnTo>
                <a:lnTo>
                  <a:pt x="0" y="553212"/>
                </a:lnTo>
                <a:lnTo>
                  <a:pt x="11309604" y="553212"/>
                </a:lnTo>
                <a:lnTo>
                  <a:pt x="11309604" y="0"/>
                </a:lnTo>
                <a:close/>
              </a:path>
            </a:pathLst>
          </a:custGeom>
          <a:solidFill>
            <a:srgbClr val="1A31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0436" y="716406"/>
            <a:ext cx="1130998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sz="2500" spc="70" dirty="0">
                <a:solidFill>
                  <a:srgbClr val="FFFFFF"/>
                </a:solidFill>
                <a:latin typeface="Trebuchet MS"/>
                <a:cs typeface="Trebuchet MS"/>
              </a:rPr>
              <a:t>INSERTION</a:t>
            </a:r>
            <a:r>
              <a:rPr sz="25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45" dirty="0">
                <a:solidFill>
                  <a:srgbClr val="FFFFFF"/>
                </a:solidFill>
                <a:latin typeface="Trebuchet MS"/>
                <a:cs typeface="Trebuchet MS"/>
              </a:rPr>
              <a:t>SORT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00878" y="3803515"/>
            <a:ext cx="6287770" cy="170688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800" spc="-105" dirty="0">
                <a:solidFill>
                  <a:srgbClr val="117085"/>
                </a:solidFill>
                <a:latin typeface="Trebuchet MS"/>
                <a:cs typeface="Trebuchet MS"/>
              </a:rPr>
              <a:t>Pseudocode</a:t>
            </a:r>
            <a:endParaRPr sz="2800" dirty="0">
              <a:latin typeface="Trebuchet MS"/>
              <a:cs typeface="Trebuchet MS"/>
            </a:endParaRPr>
          </a:p>
          <a:p>
            <a:pPr marL="533400" marR="4255135" indent="-457200">
              <a:lnSpc>
                <a:spcPct val="100000"/>
              </a:lnSpc>
              <a:spcBef>
                <a:spcPts val="480"/>
              </a:spcBef>
            </a:pPr>
            <a:r>
              <a:rPr sz="1800" i="1" spc="-130" dirty="0">
                <a:latin typeface="Trebuchet MS"/>
                <a:cs typeface="Trebuchet MS"/>
              </a:rPr>
              <a:t>i</a:t>
            </a:r>
            <a:r>
              <a:rPr sz="1800" i="1" spc="-240" dirty="0">
                <a:latin typeface="Trebuchet MS"/>
                <a:cs typeface="Trebuchet MS"/>
              </a:rPr>
              <a:t>n</a:t>
            </a:r>
            <a:r>
              <a:rPr sz="1800" i="1" spc="-160" dirty="0">
                <a:latin typeface="Trebuchet MS"/>
                <a:cs typeface="Trebuchet MS"/>
              </a:rPr>
              <a:t>se</a:t>
            </a:r>
            <a:r>
              <a:rPr sz="1800" i="1" spc="-70" dirty="0">
                <a:latin typeface="Trebuchet MS"/>
                <a:cs typeface="Trebuchet MS"/>
              </a:rPr>
              <a:t>r</a:t>
            </a:r>
            <a:r>
              <a:rPr sz="1800" i="1" spc="-180" dirty="0">
                <a:latin typeface="Trebuchet MS"/>
                <a:cs typeface="Trebuchet MS"/>
              </a:rPr>
              <a:t>ti</a:t>
            </a:r>
            <a:r>
              <a:rPr sz="1800" i="1" spc="-275" dirty="0">
                <a:latin typeface="Trebuchet MS"/>
                <a:cs typeface="Trebuchet MS"/>
              </a:rPr>
              <a:t>o</a:t>
            </a:r>
            <a:r>
              <a:rPr sz="1800" i="1" spc="-140" dirty="0">
                <a:latin typeface="Trebuchet MS"/>
                <a:cs typeface="Trebuchet MS"/>
              </a:rPr>
              <a:t>n</a:t>
            </a:r>
            <a:r>
              <a:rPr sz="1800" i="1" spc="-110" dirty="0">
                <a:latin typeface="Trebuchet MS"/>
                <a:cs typeface="Trebuchet MS"/>
              </a:rPr>
              <a:t>s</a:t>
            </a:r>
            <a:r>
              <a:rPr sz="1800" i="1" spc="-200" dirty="0">
                <a:latin typeface="Trebuchet MS"/>
                <a:cs typeface="Trebuchet MS"/>
              </a:rPr>
              <a:t>o</a:t>
            </a:r>
            <a:r>
              <a:rPr sz="1800" i="1" spc="-90" dirty="0">
                <a:latin typeface="Trebuchet MS"/>
                <a:cs typeface="Trebuchet MS"/>
              </a:rPr>
              <a:t>r</a:t>
            </a:r>
            <a:r>
              <a:rPr sz="1800" i="1" spc="-254" dirty="0">
                <a:latin typeface="Trebuchet MS"/>
                <a:cs typeface="Trebuchet MS"/>
              </a:rPr>
              <a:t>t</a:t>
            </a:r>
            <a:r>
              <a:rPr sz="1800" i="1" spc="-130" dirty="0">
                <a:latin typeface="Trebuchet MS"/>
                <a:cs typeface="Trebuchet MS"/>
              </a:rPr>
              <a:t>(d</a:t>
            </a:r>
            <a:r>
              <a:rPr sz="1800" i="1" spc="-155" dirty="0">
                <a:latin typeface="Trebuchet MS"/>
                <a:cs typeface="Trebuchet MS"/>
              </a:rPr>
              <a:t>a</a:t>
            </a:r>
            <a:r>
              <a:rPr sz="1800" i="1" spc="-160" dirty="0">
                <a:latin typeface="Trebuchet MS"/>
                <a:cs typeface="Trebuchet MS"/>
              </a:rPr>
              <a:t>t</a:t>
            </a:r>
            <a:r>
              <a:rPr sz="1800" i="1" spc="-204" dirty="0">
                <a:latin typeface="Trebuchet MS"/>
                <a:cs typeface="Trebuchet MS"/>
              </a:rPr>
              <a:t>a</a:t>
            </a:r>
            <a:r>
              <a:rPr sz="1800" i="1" spc="-65" dirty="0">
                <a:latin typeface="Trebuchet MS"/>
                <a:cs typeface="Trebuchet MS"/>
              </a:rPr>
              <a:t>[</a:t>
            </a:r>
            <a:r>
              <a:rPr sz="1800" i="1" spc="5" dirty="0">
                <a:latin typeface="Trebuchet MS"/>
                <a:cs typeface="Trebuchet MS"/>
              </a:rPr>
              <a:t> </a:t>
            </a:r>
            <a:r>
              <a:rPr sz="1800" i="1" spc="-150" dirty="0">
                <a:latin typeface="Trebuchet MS"/>
                <a:cs typeface="Trebuchet MS"/>
              </a:rPr>
              <a:t>],n)  </a:t>
            </a:r>
            <a:r>
              <a:rPr sz="1800" i="1" spc="-254" dirty="0">
                <a:latin typeface="Trebuchet MS"/>
                <a:cs typeface="Trebuchet MS"/>
              </a:rPr>
              <a:t>f</a:t>
            </a:r>
            <a:r>
              <a:rPr sz="1800" i="1" spc="-200" dirty="0">
                <a:latin typeface="Trebuchet MS"/>
                <a:cs typeface="Trebuchet MS"/>
              </a:rPr>
              <a:t>o</a:t>
            </a:r>
            <a:r>
              <a:rPr sz="1800" i="1" spc="-155" dirty="0">
                <a:latin typeface="Trebuchet MS"/>
                <a:cs typeface="Trebuchet MS"/>
              </a:rPr>
              <a:t>r</a:t>
            </a:r>
            <a:r>
              <a:rPr sz="1800" i="1" spc="-55" dirty="0">
                <a:latin typeface="Trebuchet MS"/>
                <a:cs typeface="Trebuchet MS"/>
              </a:rPr>
              <a:t> </a:t>
            </a:r>
            <a:r>
              <a:rPr sz="1800" i="1" spc="-70" dirty="0">
                <a:latin typeface="Trebuchet MS"/>
                <a:cs typeface="Trebuchet MS"/>
              </a:rPr>
              <a:t>I</a:t>
            </a:r>
            <a:r>
              <a:rPr sz="1800" i="1" spc="-45" dirty="0">
                <a:latin typeface="Trebuchet MS"/>
                <a:cs typeface="Trebuchet MS"/>
              </a:rPr>
              <a:t> </a:t>
            </a:r>
            <a:r>
              <a:rPr sz="1800" i="1" spc="105" dirty="0">
                <a:latin typeface="Trebuchet MS"/>
                <a:cs typeface="Trebuchet MS"/>
              </a:rPr>
              <a:t>=</a:t>
            </a:r>
            <a:r>
              <a:rPr sz="1800" i="1" spc="-35" dirty="0">
                <a:latin typeface="Trebuchet MS"/>
                <a:cs typeface="Trebuchet MS"/>
              </a:rPr>
              <a:t> </a:t>
            </a:r>
            <a:r>
              <a:rPr sz="1800" i="1" spc="-10" dirty="0">
                <a:latin typeface="Trebuchet MS"/>
                <a:cs typeface="Trebuchet MS"/>
              </a:rPr>
              <a:t>1</a:t>
            </a:r>
            <a:r>
              <a:rPr sz="1800" i="1" spc="-50" dirty="0">
                <a:latin typeface="Trebuchet MS"/>
                <a:cs typeface="Trebuchet MS"/>
              </a:rPr>
              <a:t> </a:t>
            </a:r>
            <a:r>
              <a:rPr sz="1800" i="1" spc="-204" dirty="0">
                <a:latin typeface="Trebuchet MS"/>
                <a:cs typeface="Trebuchet MS"/>
              </a:rPr>
              <a:t>to</a:t>
            </a:r>
            <a:r>
              <a:rPr sz="1800" i="1" spc="-45" dirty="0">
                <a:latin typeface="Trebuchet MS"/>
                <a:cs typeface="Trebuchet MS"/>
              </a:rPr>
              <a:t> </a:t>
            </a:r>
            <a:r>
              <a:rPr sz="1800" i="1" spc="-145" dirty="0">
                <a:latin typeface="Trebuchet MS"/>
                <a:cs typeface="Trebuchet MS"/>
              </a:rPr>
              <a:t>n</a:t>
            </a:r>
            <a:r>
              <a:rPr sz="1800" i="1" spc="-210" dirty="0">
                <a:latin typeface="Trebuchet MS"/>
                <a:cs typeface="Trebuchet MS"/>
              </a:rPr>
              <a:t>-</a:t>
            </a:r>
            <a:r>
              <a:rPr sz="1800" i="1" spc="-10" dirty="0">
                <a:latin typeface="Trebuchet MS"/>
                <a:cs typeface="Trebuchet MS"/>
              </a:rPr>
              <a:t>1</a:t>
            </a:r>
            <a:endParaRPr sz="1800" dirty="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1800" i="1" spc="-200" dirty="0">
                <a:latin typeface="Trebuchet MS"/>
                <a:cs typeface="Trebuchet MS"/>
              </a:rPr>
              <a:t>m</a:t>
            </a:r>
            <a:r>
              <a:rPr sz="1800" i="1" spc="-170" dirty="0">
                <a:latin typeface="Trebuchet MS"/>
                <a:cs typeface="Trebuchet MS"/>
              </a:rPr>
              <a:t>o</a:t>
            </a:r>
            <a:r>
              <a:rPr sz="1800" i="1" spc="-195" dirty="0">
                <a:latin typeface="Trebuchet MS"/>
                <a:cs typeface="Trebuchet MS"/>
              </a:rPr>
              <a:t>ve</a:t>
            </a:r>
            <a:r>
              <a:rPr sz="1800" i="1" spc="-30" dirty="0">
                <a:latin typeface="Trebuchet MS"/>
                <a:cs typeface="Trebuchet MS"/>
              </a:rPr>
              <a:t> </a:t>
            </a:r>
            <a:r>
              <a:rPr sz="1800" i="1" spc="-215" dirty="0">
                <a:latin typeface="Trebuchet MS"/>
                <a:cs typeface="Trebuchet MS"/>
              </a:rPr>
              <a:t>a</a:t>
            </a:r>
            <a:r>
              <a:rPr sz="1800" i="1" spc="-140" dirty="0">
                <a:latin typeface="Trebuchet MS"/>
                <a:cs typeface="Trebuchet MS"/>
              </a:rPr>
              <a:t>l</a:t>
            </a:r>
            <a:r>
              <a:rPr sz="1800" i="1" spc="-240" dirty="0">
                <a:latin typeface="Trebuchet MS"/>
                <a:cs typeface="Trebuchet MS"/>
              </a:rPr>
              <a:t>l</a:t>
            </a:r>
            <a:r>
              <a:rPr sz="1800" i="1" spc="-45" dirty="0">
                <a:latin typeface="Trebuchet MS"/>
                <a:cs typeface="Trebuchet MS"/>
              </a:rPr>
              <a:t> </a:t>
            </a:r>
            <a:r>
              <a:rPr sz="1800" i="1" spc="-180" dirty="0">
                <a:latin typeface="Trebuchet MS"/>
                <a:cs typeface="Trebuchet MS"/>
              </a:rPr>
              <a:t>elements</a:t>
            </a:r>
            <a:r>
              <a:rPr sz="1800" i="1" spc="-50" dirty="0">
                <a:latin typeface="Trebuchet MS"/>
                <a:cs typeface="Trebuchet MS"/>
              </a:rPr>
              <a:t> </a:t>
            </a:r>
            <a:r>
              <a:rPr sz="1800" i="1" spc="-140" dirty="0">
                <a:latin typeface="Trebuchet MS"/>
                <a:cs typeface="Trebuchet MS"/>
              </a:rPr>
              <a:t>d</a:t>
            </a:r>
            <a:r>
              <a:rPr sz="1800" i="1" spc="-135" dirty="0">
                <a:latin typeface="Trebuchet MS"/>
                <a:cs typeface="Trebuchet MS"/>
              </a:rPr>
              <a:t>a</a:t>
            </a:r>
            <a:r>
              <a:rPr sz="1800" i="1" spc="-160" dirty="0">
                <a:latin typeface="Trebuchet MS"/>
                <a:cs typeface="Trebuchet MS"/>
              </a:rPr>
              <a:t>t</a:t>
            </a:r>
            <a:r>
              <a:rPr sz="1800" i="1" spc="-204" dirty="0">
                <a:latin typeface="Trebuchet MS"/>
                <a:cs typeface="Trebuchet MS"/>
              </a:rPr>
              <a:t>a</a:t>
            </a:r>
            <a:r>
              <a:rPr sz="1800" i="1" spc="-150" dirty="0">
                <a:latin typeface="Trebuchet MS"/>
                <a:cs typeface="Trebuchet MS"/>
              </a:rPr>
              <a:t>[j]</a:t>
            </a:r>
            <a:r>
              <a:rPr sz="1800" i="1" spc="-20" dirty="0">
                <a:latin typeface="Trebuchet MS"/>
                <a:cs typeface="Trebuchet MS"/>
              </a:rPr>
              <a:t> </a:t>
            </a:r>
            <a:r>
              <a:rPr sz="1800" i="1" spc="-175" dirty="0">
                <a:latin typeface="Trebuchet MS"/>
                <a:cs typeface="Trebuchet MS"/>
              </a:rPr>
              <a:t>g</a:t>
            </a:r>
            <a:r>
              <a:rPr sz="1800" i="1" spc="-165" dirty="0">
                <a:latin typeface="Trebuchet MS"/>
                <a:cs typeface="Trebuchet MS"/>
              </a:rPr>
              <a:t>r</a:t>
            </a:r>
            <a:r>
              <a:rPr sz="1800" i="1" spc="-180" dirty="0">
                <a:latin typeface="Trebuchet MS"/>
                <a:cs typeface="Trebuchet MS"/>
              </a:rPr>
              <a:t>eater</a:t>
            </a:r>
            <a:r>
              <a:rPr sz="1800" i="1" spc="-65" dirty="0">
                <a:latin typeface="Trebuchet MS"/>
                <a:cs typeface="Trebuchet MS"/>
              </a:rPr>
              <a:t> </a:t>
            </a:r>
            <a:r>
              <a:rPr sz="1800" i="1" spc="-175" dirty="0">
                <a:latin typeface="Trebuchet MS"/>
                <a:cs typeface="Trebuchet MS"/>
              </a:rPr>
              <a:t>t</a:t>
            </a:r>
            <a:r>
              <a:rPr sz="1800" i="1" spc="-245" dirty="0">
                <a:latin typeface="Trebuchet MS"/>
                <a:cs typeface="Trebuchet MS"/>
              </a:rPr>
              <a:t>h</a:t>
            </a:r>
            <a:r>
              <a:rPr sz="1800" i="1" spc="-125" dirty="0">
                <a:latin typeface="Trebuchet MS"/>
                <a:cs typeface="Trebuchet MS"/>
              </a:rPr>
              <a:t>an</a:t>
            </a:r>
            <a:r>
              <a:rPr sz="1800" i="1" spc="-30" dirty="0">
                <a:latin typeface="Trebuchet MS"/>
                <a:cs typeface="Trebuchet MS"/>
              </a:rPr>
              <a:t> </a:t>
            </a:r>
            <a:r>
              <a:rPr sz="1800" i="1" spc="-140" dirty="0">
                <a:latin typeface="Trebuchet MS"/>
                <a:cs typeface="Trebuchet MS"/>
              </a:rPr>
              <a:t>da</a:t>
            </a:r>
            <a:r>
              <a:rPr sz="1800" i="1" spc="-160" dirty="0">
                <a:latin typeface="Trebuchet MS"/>
                <a:cs typeface="Trebuchet MS"/>
              </a:rPr>
              <a:t>t</a:t>
            </a:r>
            <a:r>
              <a:rPr sz="1800" i="1" spc="-204" dirty="0">
                <a:latin typeface="Trebuchet MS"/>
                <a:cs typeface="Trebuchet MS"/>
              </a:rPr>
              <a:t>a</a:t>
            </a:r>
            <a:r>
              <a:rPr sz="1800" i="1" spc="-60" dirty="0">
                <a:latin typeface="Trebuchet MS"/>
                <a:cs typeface="Trebuchet MS"/>
              </a:rPr>
              <a:t>[</a:t>
            </a:r>
            <a:r>
              <a:rPr sz="1800" i="1" spc="-220" dirty="0">
                <a:latin typeface="Trebuchet MS"/>
                <a:cs typeface="Trebuchet MS"/>
              </a:rPr>
              <a:t>i</a:t>
            </a:r>
            <a:r>
              <a:rPr sz="1800" i="1" spc="-65" dirty="0">
                <a:latin typeface="Trebuchet MS"/>
                <a:cs typeface="Trebuchet MS"/>
              </a:rPr>
              <a:t>]</a:t>
            </a:r>
            <a:r>
              <a:rPr sz="1800" i="1" spc="-20" dirty="0">
                <a:latin typeface="Trebuchet MS"/>
                <a:cs typeface="Trebuchet MS"/>
              </a:rPr>
              <a:t> </a:t>
            </a:r>
            <a:r>
              <a:rPr sz="1800" i="1" spc="-190" dirty="0">
                <a:latin typeface="Trebuchet MS"/>
                <a:cs typeface="Trebuchet MS"/>
              </a:rPr>
              <a:t>b</a:t>
            </a:r>
            <a:r>
              <a:rPr sz="1800" i="1" spc="-215" dirty="0">
                <a:latin typeface="Trebuchet MS"/>
                <a:cs typeface="Trebuchet MS"/>
              </a:rPr>
              <a:t>y</a:t>
            </a:r>
            <a:r>
              <a:rPr sz="1800" i="1" spc="-35" dirty="0">
                <a:latin typeface="Trebuchet MS"/>
                <a:cs typeface="Trebuchet MS"/>
              </a:rPr>
              <a:t> </a:t>
            </a:r>
            <a:r>
              <a:rPr sz="1800" i="1" spc="-155" dirty="0">
                <a:latin typeface="Trebuchet MS"/>
                <a:cs typeface="Trebuchet MS"/>
              </a:rPr>
              <a:t>o</a:t>
            </a:r>
            <a:r>
              <a:rPr sz="1800" i="1" spc="-160" dirty="0">
                <a:latin typeface="Trebuchet MS"/>
                <a:cs typeface="Trebuchet MS"/>
              </a:rPr>
              <a:t>n</a:t>
            </a:r>
            <a:r>
              <a:rPr sz="1800" i="1" spc="-180" dirty="0">
                <a:latin typeface="Trebuchet MS"/>
                <a:cs typeface="Trebuchet MS"/>
              </a:rPr>
              <a:t>e</a:t>
            </a:r>
            <a:r>
              <a:rPr sz="1800" i="1" spc="-25" dirty="0">
                <a:latin typeface="Trebuchet MS"/>
                <a:cs typeface="Trebuchet MS"/>
              </a:rPr>
              <a:t> </a:t>
            </a:r>
            <a:r>
              <a:rPr sz="1800" i="1" spc="-175" dirty="0">
                <a:latin typeface="Trebuchet MS"/>
                <a:cs typeface="Trebuchet MS"/>
              </a:rPr>
              <a:t>posi</a:t>
            </a:r>
            <a:r>
              <a:rPr sz="1800" i="1" spc="-170" dirty="0">
                <a:latin typeface="Trebuchet MS"/>
                <a:cs typeface="Trebuchet MS"/>
              </a:rPr>
              <a:t>t</a:t>
            </a:r>
            <a:r>
              <a:rPr sz="1800" i="1" spc="-135" dirty="0">
                <a:latin typeface="Trebuchet MS"/>
                <a:cs typeface="Trebuchet MS"/>
              </a:rPr>
              <a:t>i</a:t>
            </a:r>
            <a:r>
              <a:rPr sz="1800" i="1" spc="-250" dirty="0">
                <a:latin typeface="Trebuchet MS"/>
                <a:cs typeface="Trebuchet MS"/>
              </a:rPr>
              <a:t>o</a:t>
            </a:r>
            <a:r>
              <a:rPr sz="1800" i="1" spc="-229" dirty="0">
                <a:latin typeface="Trebuchet MS"/>
                <a:cs typeface="Trebuchet MS"/>
              </a:rPr>
              <a:t>n;</a:t>
            </a:r>
            <a:endParaRPr sz="1800" dirty="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800" i="1" spc="-125" dirty="0">
                <a:latin typeface="Trebuchet MS"/>
                <a:cs typeface="Trebuchet MS"/>
              </a:rPr>
              <a:t>p</a:t>
            </a:r>
            <a:r>
              <a:rPr sz="1800" i="1" spc="-130" dirty="0">
                <a:latin typeface="Trebuchet MS"/>
                <a:cs typeface="Trebuchet MS"/>
              </a:rPr>
              <a:t>l</a:t>
            </a:r>
            <a:r>
              <a:rPr sz="1800" i="1" spc="-225" dirty="0">
                <a:latin typeface="Trebuchet MS"/>
                <a:cs typeface="Trebuchet MS"/>
              </a:rPr>
              <a:t>a</a:t>
            </a:r>
            <a:r>
              <a:rPr sz="1800" i="1" spc="-160" dirty="0">
                <a:latin typeface="Trebuchet MS"/>
                <a:cs typeface="Trebuchet MS"/>
              </a:rPr>
              <a:t>ce</a:t>
            </a:r>
            <a:r>
              <a:rPr sz="1800" i="1" spc="-50" dirty="0">
                <a:latin typeface="Trebuchet MS"/>
                <a:cs typeface="Trebuchet MS"/>
              </a:rPr>
              <a:t> </a:t>
            </a:r>
            <a:r>
              <a:rPr sz="1800" i="1" spc="-140" dirty="0">
                <a:latin typeface="Trebuchet MS"/>
                <a:cs typeface="Trebuchet MS"/>
              </a:rPr>
              <a:t>da</a:t>
            </a:r>
            <a:r>
              <a:rPr sz="1800" i="1" spc="-160" dirty="0">
                <a:latin typeface="Trebuchet MS"/>
                <a:cs typeface="Trebuchet MS"/>
              </a:rPr>
              <a:t>t</a:t>
            </a:r>
            <a:r>
              <a:rPr sz="1800" i="1" spc="-204" dirty="0">
                <a:latin typeface="Trebuchet MS"/>
                <a:cs typeface="Trebuchet MS"/>
              </a:rPr>
              <a:t>a</a:t>
            </a:r>
            <a:r>
              <a:rPr sz="1800" i="1" spc="-60" dirty="0">
                <a:latin typeface="Trebuchet MS"/>
                <a:cs typeface="Trebuchet MS"/>
              </a:rPr>
              <a:t>[</a:t>
            </a:r>
            <a:r>
              <a:rPr sz="1800" i="1" spc="-220" dirty="0">
                <a:latin typeface="Trebuchet MS"/>
                <a:cs typeface="Trebuchet MS"/>
              </a:rPr>
              <a:t>i</a:t>
            </a:r>
            <a:r>
              <a:rPr sz="1800" i="1" spc="-65" dirty="0">
                <a:latin typeface="Trebuchet MS"/>
                <a:cs typeface="Trebuchet MS"/>
              </a:rPr>
              <a:t>]</a:t>
            </a:r>
            <a:r>
              <a:rPr sz="1800" i="1" spc="-15" dirty="0">
                <a:latin typeface="Trebuchet MS"/>
                <a:cs typeface="Trebuchet MS"/>
              </a:rPr>
              <a:t> </a:t>
            </a:r>
            <a:r>
              <a:rPr sz="1800" i="1" spc="-180" dirty="0">
                <a:latin typeface="Trebuchet MS"/>
                <a:cs typeface="Trebuchet MS"/>
              </a:rPr>
              <a:t>in</a:t>
            </a:r>
            <a:r>
              <a:rPr sz="1800" i="1" spc="-35" dirty="0">
                <a:latin typeface="Trebuchet MS"/>
                <a:cs typeface="Trebuchet MS"/>
              </a:rPr>
              <a:t> </a:t>
            </a:r>
            <a:r>
              <a:rPr sz="1800" i="1" spc="-190" dirty="0">
                <a:latin typeface="Trebuchet MS"/>
                <a:cs typeface="Trebuchet MS"/>
              </a:rPr>
              <a:t>its</a:t>
            </a:r>
            <a:r>
              <a:rPr sz="1800" i="1" spc="-45" dirty="0">
                <a:latin typeface="Trebuchet MS"/>
                <a:cs typeface="Trebuchet MS"/>
              </a:rPr>
              <a:t> </a:t>
            </a:r>
            <a:r>
              <a:rPr sz="1800" i="1" spc="-185" dirty="0">
                <a:latin typeface="Trebuchet MS"/>
                <a:cs typeface="Trebuchet MS"/>
              </a:rPr>
              <a:t>p</a:t>
            </a:r>
            <a:r>
              <a:rPr sz="1800" i="1" spc="-170" dirty="0">
                <a:latin typeface="Trebuchet MS"/>
                <a:cs typeface="Trebuchet MS"/>
              </a:rPr>
              <a:t>r</a:t>
            </a:r>
            <a:r>
              <a:rPr sz="1800" i="1" spc="-160" dirty="0">
                <a:latin typeface="Trebuchet MS"/>
                <a:cs typeface="Trebuchet MS"/>
              </a:rPr>
              <a:t>op</a:t>
            </a:r>
            <a:r>
              <a:rPr sz="1800" i="1" spc="-150" dirty="0">
                <a:latin typeface="Trebuchet MS"/>
                <a:cs typeface="Trebuchet MS"/>
              </a:rPr>
              <a:t>e</a:t>
            </a:r>
            <a:r>
              <a:rPr sz="1800" i="1" spc="-190" dirty="0">
                <a:latin typeface="Trebuchet MS"/>
                <a:cs typeface="Trebuchet MS"/>
              </a:rPr>
              <a:t>r</a:t>
            </a:r>
            <a:r>
              <a:rPr sz="1800" i="1" spc="-50" dirty="0">
                <a:latin typeface="Trebuchet MS"/>
                <a:cs typeface="Trebuchet MS"/>
              </a:rPr>
              <a:t> </a:t>
            </a:r>
            <a:r>
              <a:rPr sz="1800" i="1" spc="-125" dirty="0">
                <a:latin typeface="Trebuchet MS"/>
                <a:cs typeface="Trebuchet MS"/>
              </a:rPr>
              <a:t>p</a:t>
            </a:r>
            <a:r>
              <a:rPr sz="1800" i="1" spc="-180" dirty="0">
                <a:latin typeface="Trebuchet MS"/>
                <a:cs typeface="Trebuchet MS"/>
              </a:rPr>
              <a:t>os</a:t>
            </a:r>
            <a:r>
              <a:rPr sz="1800" i="1" spc="-125" dirty="0">
                <a:latin typeface="Trebuchet MS"/>
                <a:cs typeface="Trebuchet MS"/>
              </a:rPr>
              <a:t>i</a:t>
            </a:r>
            <a:r>
              <a:rPr sz="1800" i="1" spc="-180" dirty="0">
                <a:latin typeface="Trebuchet MS"/>
                <a:cs typeface="Trebuchet MS"/>
              </a:rPr>
              <a:t>ti</a:t>
            </a:r>
            <a:r>
              <a:rPr sz="1800" i="1" spc="-275" dirty="0">
                <a:latin typeface="Trebuchet MS"/>
                <a:cs typeface="Trebuchet MS"/>
              </a:rPr>
              <a:t>o</a:t>
            </a:r>
            <a:r>
              <a:rPr sz="1800" i="1" spc="-229" dirty="0">
                <a:latin typeface="Trebuchet MS"/>
                <a:cs typeface="Trebuchet MS"/>
              </a:rPr>
              <a:t>n;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2074" y="1819097"/>
            <a:ext cx="14128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05"/>
              </a:spcBef>
              <a:buClr>
                <a:srgbClr val="4590B8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2000" spc="-75" dirty="0">
                <a:solidFill>
                  <a:srgbClr val="3C3C3C"/>
                </a:solidFill>
                <a:latin typeface="Trebuchet MS"/>
                <a:cs typeface="Trebuchet MS"/>
              </a:rPr>
              <a:t>Properties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6686" y="2257171"/>
            <a:ext cx="4662805" cy="137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30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316865" algn="l"/>
                <a:tab pos="317500" algn="l"/>
              </a:tabLst>
            </a:pPr>
            <a:r>
              <a:rPr sz="1800" spc="-140" dirty="0">
                <a:solidFill>
                  <a:srgbClr val="3C3C3C"/>
                </a:solidFill>
                <a:latin typeface="Trebuchet MS"/>
                <a:cs typeface="Trebuchet MS"/>
              </a:rPr>
              <a:t>Ef</a:t>
            </a:r>
            <a:r>
              <a:rPr sz="1800" spc="-220" dirty="0">
                <a:solidFill>
                  <a:srgbClr val="3C3C3C"/>
                </a:solidFill>
                <a:latin typeface="Trebuchet MS"/>
                <a:cs typeface="Trebuchet MS"/>
              </a:rPr>
              <a:t>f</a:t>
            </a:r>
            <a:r>
              <a:rPr sz="1800" spc="-130" dirty="0">
                <a:solidFill>
                  <a:srgbClr val="3C3C3C"/>
                </a:solidFill>
                <a:latin typeface="Trebuchet MS"/>
                <a:cs typeface="Trebuchet MS"/>
              </a:rPr>
              <a:t>ic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ent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229" dirty="0">
                <a:solidFill>
                  <a:srgbClr val="3C3C3C"/>
                </a:solidFill>
                <a:latin typeface="Trebuchet MS"/>
                <a:cs typeface="Trebuchet MS"/>
              </a:rPr>
              <a:t>f</a:t>
            </a:r>
            <a:r>
              <a:rPr sz="1800" spc="20" dirty="0">
                <a:solidFill>
                  <a:srgbClr val="3C3C3C"/>
                </a:solidFill>
                <a:latin typeface="Trebuchet MS"/>
                <a:cs typeface="Trebuchet MS"/>
              </a:rPr>
              <a:t>or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r>
              <a:rPr sz="1800" spc="-150" dirty="0">
                <a:solidFill>
                  <a:srgbClr val="3C3C3C"/>
                </a:solidFill>
                <a:latin typeface="Trebuchet MS"/>
                <a:cs typeface="Trebuchet MS"/>
              </a:rPr>
              <a:t>all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sz="1800" spc="-160" dirty="0">
                <a:solidFill>
                  <a:srgbClr val="3C3C3C"/>
                </a:solidFill>
                <a:latin typeface="Trebuchet MS"/>
                <a:cs typeface="Trebuchet MS"/>
              </a:rPr>
              <a:t>ata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set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800" spc="-270" dirty="0">
                <a:solidFill>
                  <a:srgbClr val="3C3C3C"/>
                </a:solidFill>
                <a:latin typeface="Trebuchet MS"/>
                <a:cs typeface="Trebuchet MS"/>
              </a:rPr>
              <a:t>.</a:t>
            </a:r>
            <a:r>
              <a:rPr sz="1800" dirty="0">
                <a:latin typeface="Trebuchet MS"/>
                <a:cs typeface="Trebuchet MS"/>
              </a:rPr>
              <a:t> </a:t>
            </a:r>
            <a:endParaRPr lang="en-US" sz="1800" dirty="0">
              <a:latin typeface="Trebuchet MS"/>
              <a:cs typeface="Trebuchet MS"/>
            </a:endParaRPr>
          </a:p>
          <a:p>
            <a:pPr marL="317500" indent="-304800">
              <a:lnSpc>
                <a:spcPct val="100000"/>
              </a:lnSpc>
              <a:spcBef>
                <a:spcPts val="1030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316865" algn="l"/>
                <a:tab pos="317500" algn="l"/>
              </a:tabLst>
            </a:pPr>
            <a:r>
              <a:rPr lang="en-US" spc="-55" dirty="0">
                <a:solidFill>
                  <a:srgbClr val="3C3C3C"/>
                </a:solidFill>
                <a:latin typeface="Trebuchet MS"/>
                <a:cs typeface="Trebuchet MS"/>
              </a:rPr>
              <a:t>Average and </a:t>
            </a:r>
            <a:r>
              <a:rPr lang="en-US" sz="1800" spc="-55" dirty="0">
                <a:solidFill>
                  <a:srgbClr val="3C3C3C"/>
                </a:solidFill>
                <a:latin typeface="Trebuchet MS"/>
                <a:cs typeface="Trebuchet MS"/>
              </a:rPr>
              <a:t>Worst case: O(n^2)</a:t>
            </a:r>
            <a:endParaRPr sz="1800" dirty="0">
              <a:latin typeface="Trebuchet MS"/>
              <a:cs typeface="Trebuchet MS"/>
            </a:endParaRPr>
          </a:p>
          <a:p>
            <a:pPr marL="317500" marR="5080" indent="-304800">
              <a:lnSpc>
                <a:spcPct val="100000"/>
              </a:lnSpc>
              <a:spcBef>
                <a:spcPts val="1035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316865" algn="l"/>
                <a:tab pos="317500" algn="l"/>
              </a:tabLst>
            </a:pP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It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is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in-place</a:t>
            </a:r>
            <a:r>
              <a:rPr sz="180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sorting.</a:t>
            </a:r>
            <a:r>
              <a:rPr sz="1800" spc="-2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It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only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requires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8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constant </a:t>
            </a:r>
            <a:r>
              <a:rPr sz="1800" spc="-5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amo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unt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254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(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1)</a:t>
            </a:r>
            <a:r>
              <a:rPr sz="1800" spc="-1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of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spc="-160" dirty="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iti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800" spc="-135" dirty="0">
                <a:solidFill>
                  <a:srgbClr val="3C3C3C"/>
                </a:solidFill>
                <a:latin typeface="Trebuchet MS"/>
                <a:cs typeface="Trebuchet MS"/>
              </a:rPr>
              <a:t>nal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me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800" spc="5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y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spac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270" dirty="0">
                <a:solidFill>
                  <a:srgbClr val="3C3C3C"/>
                </a:solidFill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0443" y="896111"/>
            <a:ext cx="4448556" cy="333603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436" y="614172"/>
            <a:ext cx="11309985" cy="553720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143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00"/>
              </a:spcBef>
            </a:pPr>
            <a:r>
              <a:rPr sz="2500" spc="70" dirty="0">
                <a:solidFill>
                  <a:srgbClr val="FFFFFF"/>
                </a:solidFill>
                <a:latin typeface="Trebuchet MS"/>
                <a:cs typeface="Trebuchet MS"/>
              </a:rPr>
              <a:t>INSERTION</a:t>
            </a:r>
            <a:r>
              <a:rPr sz="25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45" dirty="0">
                <a:solidFill>
                  <a:srgbClr val="FFFFFF"/>
                </a:solidFill>
                <a:latin typeface="Trebuchet MS"/>
                <a:cs typeface="Trebuchet MS"/>
              </a:rPr>
              <a:t>SORT</a:t>
            </a:r>
            <a:endParaRPr sz="25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0436" y="2525267"/>
            <a:ext cx="11212068" cy="303428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19176" y="1411604"/>
            <a:ext cx="2344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65" dirty="0">
                <a:solidFill>
                  <a:srgbClr val="117085"/>
                </a:solidFill>
                <a:latin typeface="Trebuchet MS"/>
                <a:cs typeface="Trebuchet MS"/>
              </a:rPr>
              <a:t>Work</a:t>
            </a:r>
            <a:r>
              <a:rPr sz="2800" spc="-110" dirty="0">
                <a:solidFill>
                  <a:srgbClr val="117085"/>
                </a:solidFill>
                <a:latin typeface="Trebuchet MS"/>
                <a:cs typeface="Trebuchet MS"/>
              </a:rPr>
              <a:t> </a:t>
            </a:r>
            <a:r>
              <a:rPr sz="2800" spc="-145" dirty="0">
                <a:solidFill>
                  <a:srgbClr val="117085"/>
                </a:solidFill>
                <a:latin typeface="Trebuchet MS"/>
                <a:cs typeface="Trebuchet MS"/>
              </a:rPr>
              <a:t>Principles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0436" y="614172"/>
            <a:ext cx="11309985" cy="553720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143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00"/>
              </a:spcBef>
            </a:pPr>
            <a:r>
              <a:rPr spc="70" dirty="0"/>
              <a:t>INSERTION</a:t>
            </a:r>
            <a:r>
              <a:rPr spc="-45" dirty="0"/>
              <a:t> </a:t>
            </a:r>
            <a:r>
              <a:rPr spc="45" dirty="0"/>
              <a:t>SORT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53029" y="1582292"/>
            <a:ext cx="5163820" cy="47346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insertion_sort(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a</a:t>
            </a:r>
            <a:r>
              <a:rPr sz="1800" spc="-10" dirty="0">
                <a:latin typeface="Consolas"/>
                <a:cs typeface="Consolas"/>
              </a:rPr>
              <a:t>[],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length</a:t>
            </a:r>
            <a:r>
              <a:rPr sz="1800" spc="-10" dirty="0">
                <a:latin typeface="Consolas"/>
                <a:cs typeface="Consolas"/>
              </a:rPr>
              <a:t>){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 dirty="0">
              <a:latin typeface="Consolas"/>
              <a:cs typeface="Consolas"/>
            </a:endParaRPr>
          </a:p>
          <a:p>
            <a:r>
              <a:rPr lang="en-US" dirty="0">
                <a:solidFill>
                  <a:srgbClr val="AF00DB"/>
                </a:solidFill>
                <a:highlight>
                  <a:srgbClr val="FFFFFF"/>
                </a:highlight>
                <a:latin typeface="Menlo" panose="020B0609030804020204" pitchFamily="49" charset="0"/>
              </a:rPr>
              <a:t>   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for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len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++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 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      int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insertValue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arr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[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];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      int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j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      for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j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j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&gt;=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j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--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      {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          if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arr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j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]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arr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j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])</a:t>
            </a:r>
          </a:p>
          <a:p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             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arr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j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]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arr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j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];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          else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              break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      }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     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arr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j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+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]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insertValue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  }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object 6"/>
          <p:cNvSpPr/>
          <p:nvPr/>
        </p:nvSpPr>
        <p:spPr>
          <a:xfrm>
            <a:off x="2433066" y="1363217"/>
            <a:ext cx="5657215" cy="5169535"/>
          </a:xfrm>
          <a:custGeom>
            <a:avLst/>
            <a:gdLst/>
            <a:ahLst/>
            <a:cxnLst/>
            <a:rect l="l" t="t" r="r" b="b"/>
            <a:pathLst>
              <a:path w="5657215" h="5169534">
                <a:moveTo>
                  <a:pt x="0" y="264668"/>
                </a:moveTo>
                <a:lnTo>
                  <a:pt x="4263" y="217092"/>
                </a:lnTo>
                <a:lnTo>
                  <a:pt x="16557" y="172314"/>
                </a:lnTo>
                <a:lnTo>
                  <a:pt x="36133" y="131082"/>
                </a:lnTo>
                <a:lnTo>
                  <a:pt x="62244" y="94143"/>
                </a:lnTo>
                <a:lnTo>
                  <a:pt x="94143" y="62244"/>
                </a:lnTo>
                <a:lnTo>
                  <a:pt x="131082" y="36133"/>
                </a:lnTo>
                <a:lnTo>
                  <a:pt x="172314" y="16557"/>
                </a:lnTo>
                <a:lnTo>
                  <a:pt x="217092" y="4263"/>
                </a:lnTo>
                <a:lnTo>
                  <a:pt x="264667" y="0"/>
                </a:lnTo>
                <a:lnTo>
                  <a:pt x="5392419" y="0"/>
                </a:lnTo>
                <a:lnTo>
                  <a:pt x="5439995" y="4263"/>
                </a:lnTo>
                <a:lnTo>
                  <a:pt x="5484773" y="16557"/>
                </a:lnTo>
                <a:lnTo>
                  <a:pt x="5526005" y="36133"/>
                </a:lnTo>
                <a:lnTo>
                  <a:pt x="5562944" y="62244"/>
                </a:lnTo>
                <a:lnTo>
                  <a:pt x="5594843" y="94143"/>
                </a:lnTo>
                <a:lnTo>
                  <a:pt x="5620954" y="131082"/>
                </a:lnTo>
                <a:lnTo>
                  <a:pt x="5640530" y="172314"/>
                </a:lnTo>
                <a:lnTo>
                  <a:pt x="5652824" y="217092"/>
                </a:lnTo>
                <a:lnTo>
                  <a:pt x="5657087" y="264668"/>
                </a:lnTo>
                <a:lnTo>
                  <a:pt x="5657087" y="4904790"/>
                </a:lnTo>
                <a:lnTo>
                  <a:pt x="5652824" y="4952354"/>
                </a:lnTo>
                <a:lnTo>
                  <a:pt x="5640530" y="4997122"/>
                </a:lnTo>
                <a:lnTo>
                  <a:pt x="5620954" y="5038345"/>
                </a:lnTo>
                <a:lnTo>
                  <a:pt x="5594843" y="5075278"/>
                </a:lnTo>
                <a:lnTo>
                  <a:pt x="5562944" y="5107171"/>
                </a:lnTo>
                <a:lnTo>
                  <a:pt x="5526005" y="5133278"/>
                </a:lnTo>
                <a:lnTo>
                  <a:pt x="5484773" y="5152852"/>
                </a:lnTo>
                <a:lnTo>
                  <a:pt x="5439995" y="5165144"/>
                </a:lnTo>
                <a:lnTo>
                  <a:pt x="5392419" y="5169408"/>
                </a:lnTo>
                <a:lnTo>
                  <a:pt x="264667" y="5169408"/>
                </a:lnTo>
                <a:lnTo>
                  <a:pt x="217092" y="5165144"/>
                </a:lnTo>
                <a:lnTo>
                  <a:pt x="172314" y="5152852"/>
                </a:lnTo>
                <a:lnTo>
                  <a:pt x="131082" y="5133278"/>
                </a:lnTo>
                <a:lnTo>
                  <a:pt x="94143" y="5107171"/>
                </a:lnTo>
                <a:lnTo>
                  <a:pt x="62244" y="5075278"/>
                </a:lnTo>
                <a:lnTo>
                  <a:pt x="36133" y="5038345"/>
                </a:lnTo>
                <a:lnTo>
                  <a:pt x="16557" y="4997122"/>
                </a:lnTo>
                <a:lnTo>
                  <a:pt x="4263" y="4952354"/>
                </a:lnTo>
                <a:lnTo>
                  <a:pt x="0" y="4904790"/>
                </a:lnTo>
                <a:lnTo>
                  <a:pt x="0" y="264668"/>
                </a:lnTo>
                <a:close/>
              </a:path>
            </a:pathLst>
          </a:custGeom>
          <a:ln w="22859">
            <a:solidFill>
              <a:srgbClr val="0F21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291" y="2278379"/>
            <a:ext cx="11309604" cy="443331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0641" y="1033458"/>
            <a:ext cx="4773930" cy="1149985"/>
          </a:xfrm>
          <a:prstGeom prst="rect">
            <a:avLst/>
          </a:prstGeom>
        </p:spPr>
        <p:txBody>
          <a:bodyPr vert="horz" wrap="square" lIns="0" tIns="242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10"/>
              </a:spcBef>
            </a:pPr>
            <a:r>
              <a:rPr sz="3600" spc="225" dirty="0">
                <a:solidFill>
                  <a:srgbClr val="1A315F"/>
                </a:solidFill>
              </a:rPr>
              <a:t>SO</a:t>
            </a:r>
            <a:r>
              <a:rPr sz="3600" spc="-260" dirty="0">
                <a:solidFill>
                  <a:srgbClr val="1A315F"/>
                </a:solidFill>
              </a:rPr>
              <a:t>R</a:t>
            </a:r>
            <a:r>
              <a:rPr sz="3600" spc="35" dirty="0">
                <a:solidFill>
                  <a:srgbClr val="1A315F"/>
                </a:solidFill>
              </a:rPr>
              <a:t>TING:</a:t>
            </a:r>
            <a:r>
              <a:rPr sz="3600" spc="-450" dirty="0">
                <a:solidFill>
                  <a:srgbClr val="1A315F"/>
                </a:solidFill>
              </a:rPr>
              <a:t> </a:t>
            </a:r>
            <a:r>
              <a:rPr sz="3600" spc="254" dirty="0">
                <a:solidFill>
                  <a:srgbClr val="1A315F"/>
                </a:solidFill>
              </a:rPr>
              <a:t>QUIC</a:t>
            </a:r>
            <a:r>
              <a:rPr sz="3600" spc="275" dirty="0">
                <a:solidFill>
                  <a:srgbClr val="1A315F"/>
                </a:solidFill>
              </a:rPr>
              <a:t>K</a:t>
            </a:r>
            <a:r>
              <a:rPr sz="3600" spc="-90" dirty="0">
                <a:solidFill>
                  <a:srgbClr val="1A315F"/>
                </a:solidFill>
              </a:rPr>
              <a:t> </a:t>
            </a:r>
            <a:r>
              <a:rPr sz="3600" spc="225" dirty="0">
                <a:solidFill>
                  <a:srgbClr val="1A315F"/>
                </a:solidFill>
              </a:rPr>
              <a:t>SO</a:t>
            </a:r>
            <a:r>
              <a:rPr sz="3600" spc="-250" dirty="0">
                <a:solidFill>
                  <a:srgbClr val="1A315F"/>
                </a:solidFill>
              </a:rPr>
              <a:t>R</a:t>
            </a:r>
            <a:r>
              <a:rPr sz="3600" spc="80" dirty="0">
                <a:solidFill>
                  <a:srgbClr val="1A315F"/>
                </a:solidFill>
              </a:rPr>
              <a:t>T</a:t>
            </a:r>
            <a:endParaRPr sz="3600"/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600" spc="130" dirty="0">
                <a:solidFill>
                  <a:srgbClr val="4590B8"/>
                </a:solidFill>
              </a:rPr>
              <a:t>D</a:t>
            </a:r>
            <a:r>
              <a:rPr sz="1600" spc="-35" dirty="0">
                <a:solidFill>
                  <a:srgbClr val="4590B8"/>
                </a:solidFill>
              </a:rPr>
              <a:t>A</a:t>
            </a:r>
            <a:r>
              <a:rPr sz="1600" spc="-125" dirty="0">
                <a:solidFill>
                  <a:srgbClr val="4590B8"/>
                </a:solidFill>
              </a:rPr>
              <a:t>T</a:t>
            </a:r>
            <a:r>
              <a:rPr sz="1600" spc="120" dirty="0">
                <a:solidFill>
                  <a:srgbClr val="4590B8"/>
                </a:solidFill>
              </a:rPr>
              <a:t>A</a:t>
            </a:r>
            <a:r>
              <a:rPr sz="1600" spc="-50" dirty="0">
                <a:solidFill>
                  <a:srgbClr val="4590B8"/>
                </a:solidFill>
              </a:rPr>
              <a:t> </a:t>
            </a:r>
            <a:r>
              <a:rPr sz="1600" spc="5" dirty="0">
                <a:solidFill>
                  <a:srgbClr val="4590B8"/>
                </a:solidFill>
              </a:rPr>
              <a:t>ST</a:t>
            </a:r>
            <a:r>
              <a:rPr sz="1600" spc="-45" dirty="0">
                <a:solidFill>
                  <a:srgbClr val="4590B8"/>
                </a:solidFill>
              </a:rPr>
              <a:t>R</a:t>
            </a:r>
            <a:r>
              <a:rPr sz="1600" spc="100" dirty="0">
                <a:solidFill>
                  <a:srgbClr val="4590B8"/>
                </a:solidFill>
              </a:rPr>
              <a:t>UC</a:t>
            </a:r>
            <a:r>
              <a:rPr sz="1600" spc="85" dirty="0">
                <a:solidFill>
                  <a:srgbClr val="4590B8"/>
                </a:solidFill>
              </a:rPr>
              <a:t>T</a:t>
            </a:r>
            <a:r>
              <a:rPr sz="1600" spc="65" dirty="0">
                <a:solidFill>
                  <a:srgbClr val="4590B8"/>
                </a:solidFill>
              </a:rPr>
              <a:t>U</a:t>
            </a:r>
            <a:r>
              <a:rPr sz="1600" spc="45" dirty="0">
                <a:solidFill>
                  <a:srgbClr val="4590B8"/>
                </a:solidFill>
              </a:rPr>
              <a:t>R</a:t>
            </a:r>
            <a:r>
              <a:rPr sz="1600" spc="-60" dirty="0">
                <a:solidFill>
                  <a:srgbClr val="4590B8"/>
                </a:solidFill>
              </a:rPr>
              <a:t>E</a:t>
            </a:r>
            <a:r>
              <a:rPr sz="1600" spc="-40" dirty="0">
                <a:solidFill>
                  <a:srgbClr val="4590B8"/>
                </a:solidFill>
              </a:rPr>
              <a:t>S</a:t>
            </a:r>
            <a:r>
              <a:rPr sz="1600" spc="-150" dirty="0">
                <a:solidFill>
                  <a:srgbClr val="4590B8"/>
                </a:solidFill>
              </a:rPr>
              <a:t> </a:t>
            </a:r>
            <a:r>
              <a:rPr sz="1600" spc="170" dirty="0">
                <a:solidFill>
                  <a:srgbClr val="4590B8"/>
                </a:solidFill>
              </a:rPr>
              <a:t>AN</a:t>
            </a:r>
            <a:r>
              <a:rPr sz="1600" spc="215" dirty="0">
                <a:solidFill>
                  <a:srgbClr val="4590B8"/>
                </a:solidFill>
              </a:rPr>
              <a:t>D</a:t>
            </a:r>
            <a:r>
              <a:rPr sz="1600" spc="-195" dirty="0">
                <a:solidFill>
                  <a:srgbClr val="4590B8"/>
                </a:solidFill>
              </a:rPr>
              <a:t> </a:t>
            </a:r>
            <a:r>
              <a:rPr sz="1600" spc="100" dirty="0">
                <a:solidFill>
                  <a:srgbClr val="4590B8"/>
                </a:solidFill>
              </a:rPr>
              <a:t>ALG</a:t>
            </a:r>
            <a:r>
              <a:rPr sz="1600" spc="105" dirty="0">
                <a:solidFill>
                  <a:srgbClr val="4590B8"/>
                </a:solidFill>
              </a:rPr>
              <a:t>O</a:t>
            </a:r>
            <a:r>
              <a:rPr sz="1600" spc="-10" dirty="0">
                <a:solidFill>
                  <a:srgbClr val="4590B8"/>
                </a:solidFill>
              </a:rPr>
              <a:t>R</a:t>
            </a:r>
            <a:r>
              <a:rPr sz="1600" spc="-15" dirty="0">
                <a:solidFill>
                  <a:srgbClr val="4590B8"/>
                </a:solidFill>
              </a:rPr>
              <a:t>I</a:t>
            </a:r>
            <a:r>
              <a:rPr sz="1600" spc="55" dirty="0">
                <a:solidFill>
                  <a:srgbClr val="4590B8"/>
                </a:solidFill>
              </a:rPr>
              <a:t>THMS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436" y="614172"/>
            <a:ext cx="11309985" cy="553720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143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00"/>
              </a:spcBef>
            </a:pPr>
            <a:r>
              <a:rPr sz="2500" spc="175" dirty="0">
                <a:solidFill>
                  <a:srgbClr val="FFFFFF"/>
                </a:solidFill>
                <a:latin typeface="Trebuchet MS"/>
                <a:cs typeface="Trebuchet MS"/>
              </a:rPr>
              <a:t>QUICK</a:t>
            </a:r>
            <a:r>
              <a:rPr sz="25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45" dirty="0">
                <a:solidFill>
                  <a:srgbClr val="FFFFFF"/>
                </a:solidFill>
                <a:latin typeface="Trebuchet MS"/>
                <a:cs typeface="Trebuchet MS"/>
              </a:rPr>
              <a:t>SORT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9176" y="1285113"/>
            <a:ext cx="1300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00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Properties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3788" y="1685924"/>
            <a:ext cx="4430395" cy="2832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0" marR="48895" indent="-304800">
              <a:lnSpc>
                <a:spcPct val="100000"/>
              </a:lnSpc>
              <a:spcBef>
                <a:spcPts val="95"/>
              </a:spcBef>
              <a:buClr>
                <a:srgbClr val="4590B8"/>
              </a:buClr>
              <a:buSzPct val="90625"/>
              <a:buFont typeface="Cambria"/>
              <a:buChar char="◾"/>
              <a:tabLst>
                <a:tab pos="316865" algn="l"/>
                <a:tab pos="317500" algn="l"/>
              </a:tabLst>
            </a:pPr>
            <a:r>
              <a:rPr sz="1600" spc="-25" dirty="0">
                <a:solidFill>
                  <a:srgbClr val="3C3C3C"/>
                </a:solidFill>
                <a:latin typeface="Trebuchet MS"/>
                <a:cs typeface="Trebuchet MS"/>
              </a:rPr>
              <a:t>Quick </a:t>
            </a:r>
            <a:r>
              <a:rPr sz="1600" spc="-20" dirty="0">
                <a:solidFill>
                  <a:srgbClr val="3C3C3C"/>
                </a:solidFill>
                <a:latin typeface="Trebuchet MS"/>
                <a:cs typeface="Trebuchet MS"/>
              </a:rPr>
              <a:t>Sort </a:t>
            </a:r>
            <a:r>
              <a:rPr sz="1600" spc="-75" dirty="0">
                <a:solidFill>
                  <a:srgbClr val="3C3C3C"/>
                </a:solidFill>
                <a:latin typeface="Trebuchet MS"/>
                <a:cs typeface="Trebuchet MS"/>
              </a:rPr>
              <a:t>is </a:t>
            </a:r>
            <a:r>
              <a:rPr sz="1600" spc="-16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3C3C3C"/>
                </a:solidFill>
                <a:latin typeface="Trebuchet MS"/>
                <a:cs typeface="Trebuchet MS"/>
              </a:rPr>
              <a:t>Divide </a:t>
            </a:r>
            <a:r>
              <a:rPr sz="1600" spc="-105" dirty="0">
                <a:solidFill>
                  <a:srgbClr val="3C3C3C"/>
                </a:solidFill>
                <a:latin typeface="Trebuchet MS"/>
                <a:cs typeface="Trebuchet MS"/>
              </a:rPr>
              <a:t>and </a:t>
            </a:r>
            <a:r>
              <a:rPr sz="1600" spc="-25" dirty="0">
                <a:solidFill>
                  <a:srgbClr val="3C3C3C"/>
                </a:solidFill>
                <a:latin typeface="Trebuchet MS"/>
                <a:cs typeface="Trebuchet MS"/>
              </a:rPr>
              <a:t>Conquer </a:t>
            </a:r>
            <a:r>
              <a:rPr sz="1600" spc="-105" dirty="0">
                <a:solidFill>
                  <a:srgbClr val="3C3C3C"/>
                </a:solidFill>
                <a:latin typeface="Trebuchet MS"/>
                <a:cs typeface="Trebuchet MS"/>
              </a:rPr>
              <a:t>algorithm. </a:t>
            </a:r>
            <a:r>
              <a:rPr sz="1600" spc="-75" dirty="0">
                <a:solidFill>
                  <a:srgbClr val="3C3C3C"/>
                </a:solidFill>
                <a:latin typeface="Trebuchet MS"/>
                <a:cs typeface="Trebuchet MS"/>
              </a:rPr>
              <a:t>It </a:t>
            </a:r>
            <a:r>
              <a:rPr sz="1600" spc="-47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picks</a:t>
            </a:r>
            <a:r>
              <a:rPr sz="16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3C3C3C"/>
                </a:solidFill>
                <a:latin typeface="Trebuchet MS"/>
                <a:cs typeface="Trebuchet MS"/>
              </a:rPr>
              <a:t>an</a:t>
            </a:r>
            <a:r>
              <a:rPr sz="1600" spc="-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05" dirty="0">
                <a:solidFill>
                  <a:srgbClr val="3C3C3C"/>
                </a:solidFill>
                <a:latin typeface="Trebuchet MS"/>
                <a:cs typeface="Trebuchet MS"/>
              </a:rPr>
              <a:t>element</a:t>
            </a:r>
            <a:r>
              <a:rPr sz="16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00" dirty="0">
                <a:solidFill>
                  <a:srgbClr val="3C3C3C"/>
                </a:solidFill>
                <a:latin typeface="Trebuchet MS"/>
                <a:cs typeface="Trebuchet MS"/>
              </a:rPr>
              <a:t>as</a:t>
            </a:r>
            <a:r>
              <a:rPr sz="16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85" dirty="0">
                <a:solidFill>
                  <a:srgbClr val="3C3C3C"/>
                </a:solidFill>
                <a:latin typeface="Trebuchet MS"/>
                <a:cs typeface="Trebuchet MS"/>
              </a:rPr>
              <a:t>pivot</a:t>
            </a:r>
            <a:r>
              <a:rPr sz="1600" spc="-1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05" dirty="0">
                <a:solidFill>
                  <a:srgbClr val="3C3C3C"/>
                </a:solidFill>
                <a:latin typeface="Trebuchet MS"/>
                <a:cs typeface="Trebuchet MS"/>
              </a:rPr>
              <a:t>and</a:t>
            </a:r>
            <a:r>
              <a:rPr sz="16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3C3C3C"/>
                </a:solidFill>
                <a:latin typeface="Trebuchet MS"/>
                <a:cs typeface="Trebuchet MS"/>
              </a:rPr>
              <a:t>partitions</a:t>
            </a:r>
            <a:r>
              <a:rPr sz="1600" spc="-1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00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600" spc="-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10" dirty="0">
                <a:solidFill>
                  <a:srgbClr val="3C3C3C"/>
                </a:solidFill>
                <a:latin typeface="Trebuchet MS"/>
                <a:cs typeface="Trebuchet MS"/>
              </a:rPr>
              <a:t>given </a:t>
            </a:r>
            <a:r>
              <a:rPr sz="1600" spc="-47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9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600" spc="-7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600" spc="-6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600" spc="-14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600" spc="-90" dirty="0">
                <a:solidFill>
                  <a:srgbClr val="3C3C3C"/>
                </a:solidFill>
                <a:latin typeface="Trebuchet MS"/>
                <a:cs typeface="Trebuchet MS"/>
              </a:rPr>
              <a:t>y</a:t>
            </a:r>
            <a:r>
              <a:rPr sz="16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9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600" spc="1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und</a:t>
            </a:r>
            <a:r>
              <a:rPr sz="160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00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6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ic</a:t>
            </a:r>
            <a:r>
              <a:rPr sz="1600" spc="-145" dirty="0">
                <a:solidFill>
                  <a:srgbClr val="3C3C3C"/>
                </a:solidFill>
                <a:latin typeface="Trebuchet MS"/>
                <a:cs typeface="Trebuchet MS"/>
              </a:rPr>
              <a:t>k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ed</a:t>
            </a:r>
            <a:r>
              <a:rPr sz="16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600" spc="-170" dirty="0">
                <a:solidFill>
                  <a:srgbClr val="3C3C3C"/>
                </a:solidFill>
                <a:latin typeface="Trebuchet MS"/>
                <a:cs typeface="Trebuchet MS"/>
              </a:rPr>
              <a:t>v</a:t>
            </a:r>
            <a:r>
              <a:rPr sz="1600" spc="1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600" spc="-175" dirty="0">
                <a:solidFill>
                  <a:srgbClr val="3C3C3C"/>
                </a:solidFill>
                <a:latin typeface="Trebuchet MS"/>
                <a:cs typeface="Trebuchet MS"/>
              </a:rPr>
              <a:t>t.</a:t>
            </a:r>
            <a:r>
              <a:rPr sz="1600" spc="-37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600" spc="-2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600" spc="-11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6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9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600" spc="-11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60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00" dirty="0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r>
              <a:rPr sz="1600" spc="-12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600" spc="-155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600" spc="-70" dirty="0">
                <a:solidFill>
                  <a:srgbClr val="3C3C3C"/>
                </a:solidFill>
                <a:latin typeface="Trebuchet MS"/>
                <a:cs typeface="Trebuchet MS"/>
              </a:rPr>
              <a:t>y  </a:t>
            </a:r>
            <a:r>
              <a:rPr sz="1600" spc="-130" dirty="0">
                <a:solidFill>
                  <a:srgbClr val="3C3C3C"/>
                </a:solidFill>
                <a:latin typeface="Trebuchet MS"/>
                <a:cs typeface="Trebuchet MS"/>
              </a:rPr>
              <a:t>di</a:t>
            </a:r>
            <a:r>
              <a:rPr sz="1600" spc="-120" dirty="0">
                <a:solidFill>
                  <a:srgbClr val="3C3C3C"/>
                </a:solidFill>
                <a:latin typeface="Trebuchet MS"/>
                <a:cs typeface="Trebuchet MS"/>
              </a:rPr>
              <a:t>f</a:t>
            </a:r>
            <a:r>
              <a:rPr sz="1600" spc="-215" dirty="0">
                <a:solidFill>
                  <a:srgbClr val="3C3C3C"/>
                </a:solidFill>
                <a:latin typeface="Trebuchet MS"/>
                <a:cs typeface="Trebuchet MS"/>
              </a:rPr>
              <a:t>f</a:t>
            </a:r>
            <a:r>
              <a:rPr sz="1600" spc="-6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600" spc="-7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en</a:t>
            </a:r>
            <a:r>
              <a:rPr sz="1600" spc="-105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6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25" dirty="0">
                <a:solidFill>
                  <a:srgbClr val="3C3C3C"/>
                </a:solidFill>
                <a:latin typeface="Trebuchet MS"/>
                <a:cs typeface="Trebuchet MS"/>
              </a:rPr>
              <a:t>v</a:t>
            </a:r>
            <a:r>
              <a:rPr sz="1600" spc="-50" dirty="0">
                <a:solidFill>
                  <a:srgbClr val="3C3C3C"/>
                </a:solidFill>
                <a:latin typeface="Trebuchet MS"/>
                <a:cs typeface="Trebuchet MS"/>
              </a:rPr>
              <a:t>er</a:t>
            </a:r>
            <a:r>
              <a:rPr sz="1600" spc="-85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600" spc="-6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600" spc="10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600" spc="-75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600" spc="-35" dirty="0">
                <a:solidFill>
                  <a:srgbClr val="3C3C3C"/>
                </a:solidFill>
                <a:latin typeface="Trebuchet MS"/>
                <a:cs typeface="Trebuchet MS"/>
              </a:rPr>
              <a:t>s </a:t>
            </a:r>
            <a:r>
              <a:rPr sz="1600" spc="10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600" spc="-195" dirty="0">
                <a:solidFill>
                  <a:srgbClr val="3C3C3C"/>
                </a:solidFill>
                <a:latin typeface="Trebuchet MS"/>
                <a:cs typeface="Trebuchet MS"/>
              </a:rPr>
              <a:t>f</a:t>
            </a:r>
            <a:r>
              <a:rPr sz="1600" spc="-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q</a:t>
            </a:r>
            <a:r>
              <a:rPr sz="1600" spc="-75" dirty="0">
                <a:solidFill>
                  <a:srgbClr val="3C3C3C"/>
                </a:solidFill>
                <a:latin typeface="Trebuchet MS"/>
                <a:cs typeface="Trebuchet MS"/>
              </a:rPr>
              <a:t>u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600" spc="-140" dirty="0">
                <a:solidFill>
                  <a:srgbClr val="3C3C3C"/>
                </a:solidFill>
                <a:latin typeface="Trebuchet MS"/>
                <a:cs typeface="Trebuchet MS"/>
              </a:rPr>
              <a:t>c</a:t>
            </a:r>
            <a:r>
              <a:rPr sz="1600" spc="-45" dirty="0">
                <a:solidFill>
                  <a:srgbClr val="3C3C3C"/>
                </a:solidFill>
                <a:latin typeface="Trebuchet MS"/>
                <a:cs typeface="Trebuchet MS"/>
              </a:rPr>
              <a:t>k</a:t>
            </a:r>
            <a:r>
              <a:rPr sz="16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3C3C3C"/>
                </a:solidFill>
                <a:latin typeface="Trebuchet MS"/>
                <a:cs typeface="Trebuchet MS"/>
              </a:rPr>
              <a:t>So</a:t>
            </a:r>
            <a:r>
              <a:rPr sz="1600" spc="2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600" spc="-105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600" spc="-1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10" dirty="0">
                <a:solidFill>
                  <a:srgbClr val="3C3C3C"/>
                </a:solidFill>
                <a:latin typeface="Trebuchet MS"/>
                <a:cs typeface="Trebuchet MS"/>
              </a:rPr>
              <a:t>that</a:t>
            </a:r>
            <a:r>
              <a:rPr sz="1600" spc="-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600" spc="-140" dirty="0">
                <a:solidFill>
                  <a:srgbClr val="3C3C3C"/>
                </a:solidFill>
                <a:latin typeface="Trebuchet MS"/>
                <a:cs typeface="Trebuchet MS"/>
              </a:rPr>
              <a:t>c</a:t>
            </a:r>
            <a:r>
              <a:rPr sz="1600" spc="-45" dirty="0">
                <a:solidFill>
                  <a:srgbClr val="3C3C3C"/>
                </a:solidFill>
                <a:latin typeface="Trebuchet MS"/>
                <a:cs typeface="Trebuchet MS"/>
              </a:rPr>
              <a:t>k</a:t>
            </a:r>
            <a:r>
              <a:rPr sz="16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sz="1600" spc="-7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600" spc="-165" dirty="0">
                <a:solidFill>
                  <a:srgbClr val="3C3C3C"/>
                </a:solidFill>
                <a:latin typeface="Trebuchet MS"/>
                <a:cs typeface="Trebuchet MS"/>
              </a:rPr>
              <a:t>v</a:t>
            </a:r>
            <a:r>
              <a:rPr sz="1600" spc="10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600" spc="-105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600" spc="-1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85" dirty="0">
                <a:solidFill>
                  <a:srgbClr val="3C3C3C"/>
                </a:solidFill>
                <a:latin typeface="Trebuchet MS"/>
                <a:cs typeface="Trebuchet MS"/>
              </a:rPr>
              <a:t>in  </a:t>
            </a:r>
            <a:r>
              <a:rPr sz="1600" spc="-150" dirty="0">
                <a:solidFill>
                  <a:srgbClr val="3C3C3C"/>
                </a:solidFill>
                <a:latin typeface="Trebuchet MS"/>
                <a:cs typeface="Trebuchet MS"/>
              </a:rPr>
              <a:t>dif</a:t>
            </a:r>
            <a:r>
              <a:rPr sz="1600" spc="-155" dirty="0">
                <a:solidFill>
                  <a:srgbClr val="3C3C3C"/>
                </a:solidFill>
                <a:latin typeface="Trebuchet MS"/>
                <a:cs typeface="Trebuchet MS"/>
              </a:rPr>
              <a:t>f</a:t>
            </a:r>
            <a:r>
              <a:rPr sz="1600" spc="-6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600" spc="-7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600" spc="-9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600" spc="-105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6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25" dirty="0">
                <a:solidFill>
                  <a:srgbClr val="3C3C3C"/>
                </a:solidFill>
                <a:latin typeface="Trebuchet MS"/>
                <a:cs typeface="Trebuchet MS"/>
              </a:rPr>
              <a:t>w</a:t>
            </a:r>
            <a:r>
              <a:rPr sz="1600" spc="-14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600" spc="-70" dirty="0">
                <a:solidFill>
                  <a:srgbClr val="3C3C3C"/>
                </a:solidFill>
                <a:latin typeface="Trebuchet MS"/>
                <a:cs typeface="Trebuchet MS"/>
              </a:rPr>
              <a:t>y</a:t>
            </a:r>
            <a:r>
              <a:rPr sz="1600" spc="-65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600" spc="-240" dirty="0">
                <a:solidFill>
                  <a:srgbClr val="3C3C3C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  <a:p>
            <a:pPr marL="317500" marR="5080" indent="-304800">
              <a:lnSpc>
                <a:spcPct val="100000"/>
              </a:lnSpc>
              <a:spcBef>
                <a:spcPts val="985"/>
              </a:spcBef>
              <a:buClr>
                <a:srgbClr val="4590B8"/>
              </a:buClr>
              <a:buSzPct val="90625"/>
              <a:buFont typeface="Cambria"/>
              <a:buChar char="◾"/>
              <a:tabLst>
                <a:tab pos="316865" algn="l"/>
                <a:tab pos="317500" algn="l"/>
              </a:tabLst>
            </a:pPr>
            <a:r>
              <a:rPr sz="1600" spc="-50" dirty="0">
                <a:solidFill>
                  <a:srgbClr val="3C3C3C"/>
                </a:solidFill>
                <a:latin typeface="Trebuchet MS"/>
                <a:cs typeface="Trebuchet MS"/>
              </a:rPr>
              <a:t>The </a:t>
            </a:r>
            <a:r>
              <a:rPr sz="1600" spc="-105" dirty="0">
                <a:solidFill>
                  <a:srgbClr val="3C3C3C"/>
                </a:solidFill>
                <a:latin typeface="Trebuchet MS"/>
                <a:cs typeface="Trebuchet MS"/>
              </a:rPr>
              <a:t>key </a:t>
            </a:r>
            <a:r>
              <a:rPr sz="1600" spc="-55" dirty="0">
                <a:solidFill>
                  <a:srgbClr val="3C3C3C"/>
                </a:solidFill>
                <a:latin typeface="Trebuchet MS"/>
                <a:cs typeface="Trebuchet MS"/>
              </a:rPr>
              <a:t>process 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in </a:t>
            </a:r>
            <a:r>
              <a:rPr sz="1600" spc="-85" dirty="0">
                <a:solidFill>
                  <a:srgbClr val="3C3C3C"/>
                </a:solidFill>
                <a:latin typeface="Trebuchet MS"/>
                <a:cs typeface="Trebuchet MS"/>
              </a:rPr>
              <a:t>quick </a:t>
            </a:r>
            <a:r>
              <a:rPr sz="1600" spc="-20" dirty="0">
                <a:solidFill>
                  <a:srgbClr val="3C3C3C"/>
                </a:solidFill>
                <a:latin typeface="Trebuchet MS"/>
                <a:cs typeface="Trebuchet MS"/>
              </a:rPr>
              <a:t>Sort </a:t>
            </a:r>
            <a:r>
              <a:rPr sz="1600" spc="-75" dirty="0">
                <a:solidFill>
                  <a:srgbClr val="3C3C3C"/>
                </a:solidFill>
                <a:latin typeface="Trebuchet MS"/>
                <a:cs typeface="Trebuchet MS"/>
              </a:rPr>
              <a:t>is 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partition(). </a:t>
            </a:r>
            <a:r>
              <a:rPr sz="1600" spc="-110" dirty="0">
                <a:solidFill>
                  <a:srgbClr val="3C3C3C"/>
                </a:solidFill>
                <a:latin typeface="Trebuchet MS"/>
                <a:cs typeface="Trebuchet MS"/>
              </a:rPr>
              <a:t>Target </a:t>
            </a:r>
            <a:r>
              <a:rPr sz="1600" spc="-47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1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600" spc="-195" dirty="0">
                <a:solidFill>
                  <a:srgbClr val="3C3C3C"/>
                </a:solidFill>
                <a:latin typeface="Trebuchet MS"/>
                <a:cs typeface="Trebuchet MS"/>
              </a:rPr>
              <a:t>f</a:t>
            </a:r>
            <a:r>
              <a:rPr sz="1600" spc="-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sz="1600" spc="-9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600" spc="-2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600" spc="-125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600" spc="-125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600" spc="1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600" spc="-35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600" spc="-1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30" dirty="0">
                <a:solidFill>
                  <a:srgbClr val="3C3C3C"/>
                </a:solidFill>
                <a:latin typeface="Trebuchet MS"/>
                <a:cs typeface="Trebuchet MS"/>
              </a:rPr>
              <a:t>is</a:t>
            </a:r>
            <a:r>
              <a:rPr sz="1600" spc="-135" dirty="0">
                <a:solidFill>
                  <a:srgbClr val="3C3C3C"/>
                </a:solidFill>
                <a:latin typeface="Trebuchet MS"/>
                <a:cs typeface="Trebuchet MS"/>
              </a:rPr>
              <a:t>,</a:t>
            </a:r>
            <a:r>
              <a:rPr sz="1600" spc="-20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00" dirty="0">
                <a:solidFill>
                  <a:srgbClr val="3C3C3C"/>
                </a:solidFill>
                <a:latin typeface="Trebuchet MS"/>
                <a:cs typeface="Trebuchet MS"/>
              </a:rPr>
              <a:t>gi</a:t>
            </a:r>
            <a:r>
              <a:rPr sz="1600" spc="-160" dirty="0">
                <a:solidFill>
                  <a:srgbClr val="3C3C3C"/>
                </a:solidFill>
                <a:latin typeface="Trebuchet MS"/>
                <a:cs typeface="Trebuchet MS"/>
              </a:rPr>
              <a:t>v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en</a:t>
            </a:r>
            <a:r>
              <a:rPr sz="1600" spc="-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3C3C3C"/>
                </a:solidFill>
                <a:latin typeface="Trebuchet MS"/>
                <a:cs typeface="Trebuchet MS"/>
              </a:rPr>
              <a:t>an</a:t>
            </a:r>
            <a:r>
              <a:rPr sz="16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9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600" spc="-7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600" spc="-6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600" spc="-14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600" spc="-90" dirty="0">
                <a:solidFill>
                  <a:srgbClr val="3C3C3C"/>
                </a:solidFill>
                <a:latin typeface="Trebuchet MS"/>
                <a:cs typeface="Trebuchet MS"/>
              </a:rPr>
              <a:t>y</a:t>
            </a:r>
            <a:r>
              <a:rPr sz="1600" spc="-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3C3C3C"/>
                </a:solidFill>
                <a:latin typeface="Trebuchet MS"/>
                <a:cs typeface="Trebuchet MS"/>
              </a:rPr>
              <a:t>an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sz="16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6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6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14" dirty="0">
                <a:solidFill>
                  <a:srgbClr val="3C3C3C"/>
                </a:solidFill>
                <a:latin typeface="Trebuchet MS"/>
                <a:cs typeface="Trebuchet MS"/>
              </a:rPr>
              <a:t>ele</a:t>
            </a:r>
            <a:r>
              <a:rPr sz="1600" spc="-100" dirty="0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600" spc="-9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600" spc="-105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6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3C3C3C"/>
                </a:solidFill>
                <a:latin typeface="Trebuchet MS"/>
                <a:cs typeface="Trebuchet MS"/>
              </a:rPr>
              <a:t>x</a:t>
            </a:r>
            <a:r>
              <a:rPr sz="16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3C3C3C"/>
                </a:solidFill>
                <a:latin typeface="Trebuchet MS"/>
                <a:cs typeface="Trebuchet MS"/>
              </a:rPr>
              <a:t>of  </a:t>
            </a:r>
            <a:r>
              <a:rPr sz="1600" spc="-9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600" spc="-7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600" spc="-6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600" spc="-14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600" spc="-90" dirty="0">
                <a:solidFill>
                  <a:srgbClr val="3C3C3C"/>
                </a:solidFill>
                <a:latin typeface="Trebuchet MS"/>
                <a:cs typeface="Trebuchet MS"/>
              </a:rPr>
              <a:t>y</a:t>
            </a:r>
            <a:r>
              <a:rPr sz="16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00" dirty="0">
                <a:solidFill>
                  <a:srgbClr val="3C3C3C"/>
                </a:solidFill>
                <a:latin typeface="Trebuchet MS"/>
                <a:cs typeface="Trebuchet MS"/>
              </a:rPr>
              <a:t>as</a:t>
            </a:r>
            <a:r>
              <a:rPr sz="1600" spc="-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600" spc="-170" dirty="0">
                <a:solidFill>
                  <a:srgbClr val="3C3C3C"/>
                </a:solidFill>
                <a:latin typeface="Trebuchet MS"/>
                <a:cs typeface="Trebuchet MS"/>
              </a:rPr>
              <a:t>v</a:t>
            </a:r>
            <a:r>
              <a:rPr sz="1600" spc="1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600" spc="-175" dirty="0">
                <a:solidFill>
                  <a:srgbClr val="3C3C3C"/>
                </a:solidFill>
                <a:latin typeface="Trebuchet MS"/>
                <a:cs typeface="Trebuchet MS"/>
              </a:rPr>
              <a:t>t,</a:t>
            </a:r>
            <a:r>
              <a:rPr sz="1600" spc="-18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u</a:t>
            </a:r>
            <a:r>
              <a:rPr sz="1600" spc="-105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6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3C3C3C"/>
                </a:solidFill>
                <a:latin typeface="Trebuchet MS"/>
                <a:cs typeface="Trebuchet MS"/>
              </a:rPr>
              <a:t>x</a:t>
            </a:r>
            <a:r>
              <a:rPr sz="16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35" dirty="0">
                <a:solidFill>
                  <a:srgbClr val="3C3C3C"/>
                </a:solidFill>
                <a:latin typeface="Trebuchet MS"/>
                <a:cs typeface="Trebuchet MS"/>
              </a:rPr>
              <a:t>at</a:t>
            </a:r>
            <a:r>
              <a:rPr sz="1600" spc="-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600" spc="-135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600" spc="-35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600" spc="-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3C3C3C"/>
                </a:solidFill>
                <a:latin typeface="Trebuchet MS"/>
                <a:cs typeface="Trebuchet MS"/>
              </a:rPr>
              <a:t>c</a:t>
            </a:r>
            <a:r>
              <a:rPr sz="1600" spc="-50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60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600" spc="-2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600" spc="-105" dirty="0">
                <a:solidFill>
                  <a:srgbClr val="3C3C3C"/>
                </a:solidFill>
                <a:latin typeface="Trebuchet MS"/>
                <a:cs typeface="Trebuchet MS"/>
              </a:rPr>
              <a:t>ect</a:t>
            </a:r>
            <a:r>
              <a:rPr sz="1600" spc="-1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sz="1600" spc="1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si</a:t>
            </a:r>
            <a:r>
              <a:rPr sz="1600" spc="-100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600" spc="-3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600" spc="-70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60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85" dirty="0">
                <a:solidFill>
                  <a:srgbClr val="3C3C3C"/>
                </a:solidFill>
                <a:latin typeface="Trebuchet MS"/>
                <a:cs typeface="Trebuchet MS"/>
              </a:rPr>
              <a:t>in  </a:t>
            </a:r>
            <a:r>
              <a:rPr sz="1600" spc="-5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600" spc="-20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600" spc="4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600" spc="-100" dirty="0">
                <a:solidFill>
                  <a:srgbClr val="3C3C3C"/>
                </a:solidFill>
                <a:latin typeface="Trebuchet MS"/>
                <a:cs typeface="Trebuchet MS"/>
              </a:rPr>
              <a:t>ted</a:t>
            </a:r>
            <a:r>
              <a:rPr sz="1600" spc="-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8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600" spc="-7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600" spc="-6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600" spc="-14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600" spc="-90" dirty="0">
                <a:solidFill>
                  <a:srgbClr val="3C3C3C"/>
                </a:solidFill>
                <a:latin typeface="Trebuchet MS"/>
                <a:cs typeface="Trebuchet MS"/>
              </a:rPr>
              <a:t>y</a:t>
            </a:r>
            <a:r>
              <a:rPr sz="16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14" dirty="0">
                <a:solidFill>
                  <a:srgbClr val="3C3C3C"/>
                </a:solidFill>
                <a:latin typeface="Trebuchet MS"/>
                <a:cs typeface="Trebuchet MS"/>
              </a:rPr>
              <a:t>an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sz="1600" spc="-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sz="1600" spc="-75" dirty="0">
                <a:solidFill>
                  <a:srgbClr val="3C3C3C"/>
                </a:solidFill>
                <a:latin typeface="Trebuchet MS"/>
                <a:cs typeface="Trebuchet MS"/>
              </a:rPr>
              <a:t>u</a:t>
            </a:r>
            <a:r>
              <a:rPr sz="1600" spc="-105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6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8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600" spc="-110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1600" spc="-125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16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90" dirty="0">
                <a:solidFill>
                  <a:srgbClr val="3C3C3C"/>
                </a:solidFill>
                <a:latin typeface="Trebuchet MS"/>
                <a:cs typeface="Trebuchet MS"/>
              </a:rPr>
              <a:t>smaller</a:t>
            </a:r>
            <a:r>
              <a:rPr sz="160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10" dirty="0">
                <a:solidFill>
                  <a:srgbClr val="3C3C3C"/>
                </a:solidFill>
                <a:latin typeface="Trebuchet MS"/>
                <a:cs typeface="Trebuchet MS"/>
              </a:rPr>
              <a:t>elem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en</a:t>
            </a:r>
            <a:r>
              <a:rPr sz="1600" spc="-70" dirty="0">
                <a:solidFill>
                  <a:srgbClr val="3C3C3C"/>
                </a:solidFill>
                <a:latin typeface="Trebuchet MS"/>
                <a:cs typeface="Trebuchet MS"/>
              </a:rPr>
              <a:t>ts</a:t>
            </a:r>
            <a:r>
              <a:rPr sz="16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90" dirty="0">
                <a:solidFill>
                  <a:srgbClr val="3C3C3C"/>
                </a:solidFill>
                <a:latin typeface="Trebuchet MS"/>
                <a:cs typeface="Trebuchet MS"/>
              </a:rPr>
              <a:t>(smaller  </a:t>
            </a:r>
            <a:r>
              <a:rPr sz="1600" spc="-114" dirty="0">
                <a:solidFill>
                  <a:srgbClr val="3C3C3C"/>
                </a:solidFill>
                <a:latin typeface="Trebuchet MS"/>
                <a:cs typeface="Trebuchet MS"/>
              </a:rPr>
              <a:t>tha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60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3C3C3C"/>
                </a:solidFill>
                <a:latin typeface="Trebuchet MS"/>
                <a:cs typeface="Trebuchet MS"/>
              </a:rPr>
              <a:t>x</a:t>
            </a:r>
            <a:r>
              <a:rPr sz="1600" spc="-75" dirty="0">
                <a:solidFill>
                  <a:srgbClr val="3C3C3C"/>
                </a:solidFill>
                <a:latin typeface="Trebuchet MS"/>
                <a:cs typeface="Trebuchet MS"/>
              </a:rPr>
              <a:t>)</a:t>
            </a:r>
            <a:r>
              <a:rPr sz="16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b</a:t>
            </a:r>
            <a:r>
              <a:rPr sz="1600" spc="-18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600" spc="-140" dirty="0">
                <a:solidFill>
                  <a:srgbClr val="3C3C3C"/>
                </a:solidFill>
                <a:latin typeface="Trebuchet MS"/>
                <a:cs typeface="Trebuchet MS"/>
              </a:rPr>
              <a:t>f</a:t>
            </a:r>
            <a:r>
              <a:rPr sz="1600" spc="1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600" spc="-2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600" spc="-11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6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3C3C3C"/>
                </a:solidFill>
                <a:latin typeface="Trebuchet MS"/>
                <a:cs typeface="Trebuchet MS"/>
              </a:rPr>
              <a:t>x</a:t>
            </a:r>
            <a:r>
              <a:rPr sz="1600" spc="-240" dirty="0">
                <a:solidFill>
                  <a:srgbClr val="3C3C3C"/>
                </a:solidFill>
                <a:latin typeface="Trebuchet MS"/>
                <a:cs typeface="Trebuchet MS"/>
              </a:rPr>
              <a:t>,</a:t>
            </a:r>
            <a:r>
              <a:rPr sz="1600" spc="-20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3C3C3C"/>
                </a:solidFill>
                <a:latin typeface="Trebuchet MS"/>
                <a:cs typeface="Trebuchet MS"/>
              </a:rPr>
              <a:t>an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sz="160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u</a:t>
            </a:r>
            <a:r>
              <a:rPr sz="1600" spc="-105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6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35" dirty="0">
                <a:solidFill>
                  <a:srgbClr val="3C3C3C"/>
                </a:solidFill>
                <a:latin typeface="Trebuchet MS"/>
                <a:cs typeface="Trebuchet MS"/>
              </a:rPr>
              <a:t>all</a:t>
            </a:r>
            <a:r>
              <a:rPr sz="16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65" dirty="0">
                <a:solidFill>
                  <a:srgbClr val="3C3C3C"/>
                </a:solidFill>
                <a:latin typeface="Trebuchet MS"/>
                <a:cs typeface="Trebuchet MS"/>
              </a:rPr>
              <a:t>g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600" spc="-135" dirty="0">
                <a:solidFill>
                  <a:srgbClr val="3C3C3C"/>
                </a:solidFill>
                <a:latin typeface="Trebuchet MS"/>
                <a:cs typeface="Trebuchet MS"/>
              </a:rPr>
              <a:t>ea</a:t>
            </a:r>
            <a:r>
              <a:rPr sz="1600" spc="-70" dirty="0">
                <a:solidFill>
                  <a:srgbClr val="3C3C3C"/>
                </a:solidFill>
                <a:latin typeface="Trebuchet MS"/>
                <a:cs typeface="Trebuchet MS"/>
              </a:rPr>
              <a:t>ter</a:t>
            </a:r>
            <a:r>
              <a:rPr sz="1600" spc="-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14" dirty="0">
                <a:solidFill>
                  <a:srgbClr val="3C3C3C"/>
                </a:solidFill>
                <a:latin typeface="Trebuchet MS"/>
                <a:cs typeface="Trebuchet MS"/>
              </a:rPr>
              <a:t>ele</a:t>
            </a:r>
            <a:r>
              <a:rPr sz="1600" spc="-100" dirty="0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600" spc="-9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600" spc="-60" dirty="0">
                <a:solidFill>
                  <a:srgbClr val="3C3C3C"/>
                </a:solidFill>
                <a:latin typeface="Trebuchet MS"/>
                <a:cs typeface="Trebuchet MS"/>
              </a:rPr>
              <a:t>ts  </a:t>
            </a:r>
            <a:r>
              <a:rPr sz="1600" spc="-70" dirty="0">
                <a:solidFill>
                  <a:srgbClr val="3C3C3C"/>
                </a:solidFill>
                <a:latin typeface="Trebuchet MS"/>
                <a:cs typeface="Trebuchet MS"/>
              </a:rPr>
              <a:t>(g</a:t>
            </a:r>
            <a:r>
              <a:rPr sz="1600" spc="-9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600" spc="-135" dirty="0">
                <a:solidFill>
                  <a:srgbClr val="3C3C3C"/>
                </a:solidFill>
                <a:latin typeface="Trebuchet MS"/>
                <a:cs typeface="Trebuchet MS"/>
              </a:rPr>
              <a:t>ea</a:t>
            </a:r>
            <a:r>
              <a:rPr sz="1600" spc="-70" dirty="0">
                <a:solidFill>
                  <a:srgbClr val="3C3C3C"/>
                </a:solidFill>
                <a:latin typeface="Trebuchet MS"/>
                <a:cs typeface="Trebuchet MS"/>
              </a:rPr>
              <a:t>ter</a:t>
            </a:r>
            <a:r>
              <a:rPr sz="160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14" dirty="0">
                <a:solidFill>
                  <a:srgbClr val="3C3C3C"/>
                </a:solidFill>
                <a:latin typeface="Trebuchet MS"/>
                <a:cs typeface="Trebuchet MS"/>
              </a:rPr>
              <a:t>tha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60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3C3C3C"/>
                </a:solidFill>
                <a:latin typeface="Trebuchet MS"/>
                <a:cs typeface="Trebuchet MS"/>
              </a:rPr>
              <a:t>x</a:t>
            </a:r>
            <a:r>
              <a:rPr sz="1600" spc="-75" dirty="0">
                <a:solidFill>
                  <a:srgbClr val="3C3C3C"/>
                </a:solidFill>
                <a:latin typeface="Trebuchet MS"/>
                <a:cs typeface="Trebuchet MS"/>
              </a:rPr>
              <a:t>)</a:t>
            </a:r>
            <a:r>
              <a:rPr sz="16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14" dirty="0">
                <a:solidFill>
                  <a:srgbClr val="3C3C3C"/>
                </a:solidFill>
                <a:latin typeface="Trebuchet MS"/>
                <a:cs typeface="Trebuchet MS"/>
              </a:rPr>
              <a:t>after</a:t>
            </a:r>
            <a:r>
              <a:rPr sz="1600" spc="-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3C3C3C"/>
                </a:solidFill>
                <a:latin typeface="Trebuchet MS"/>
                <a:cs typeface="Trebuchet MS"/>
              </a:rPr>
              <a:t>x</a:t>
            </a:r>
            <a:r>
              <a:rPr sz="1600" spc="-240" dirty="0">
                <a:solidFill>
                  <a:srgbClr val="3C3C3C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9176" y="4481205"/>
            <a:ext cx="2707005" cy="1930657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215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Complexity</a:t>
            </a:r>
            <a:endParaRPr sz="1800" dirty="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994"/>
              </a:spcBef>
              <a:buClr>
                <a:srgbClr val="4590B8"/>
              </a:buClr>
              <a:buSzPct val="90625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-65" dirty="0">
                <a:solidFill>
                  <a:srgbClr val="3C3C3C"/>
                </a:solidFill>
                <a:latin typeface="Trebuchet MS"/>
                <a:cs typeface="Trebuchet MS"/>
              </a:rPr>
              <a:t>Best</a:t>
            </a:r>
            <a:r>
              <a:rPr sz="16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3C3C3C"/>
                </a:solidFill>
                <a:latin typeface="Trebuchet MS"/>
                <a:cs typeface="Trebuchet MS"/>
              </a:rPr>
              <a:t>Case</a:t>
            </a:r>
            <a:r>
              <a:rPr sz="16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3C3C3C"/>
                </a:solidFill>
                <a:latin typeface="Trebuchet MS"/>
                <a:cs typeface="Trebuchet MS"/>
              </a:rPr>
              <a:t>O(nlog</a:t>
            </a:r>
            <a:r>
              <a:rPr sz="1600" spc="-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3C3C3C"/>
                </a:solidFill>
                <a:latin typeface="Trebuchet MS"/>
                <a:cs typeface="Trebuchet MS"/>
              </a:rPr>
              <a:t>n)</a:t>
            </a:r>
            <a:endParaRPr sz="1600" dirty="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985"/>
              </a:spcBef>
              <a:buClr>
                <a:srgbClr val="4590B8"/>
              </a:buClr>
              <a:buSzPct val="90625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-45" dirty="0">
                <a:solidFill>
                  <a:srgbClr val="3C3C3C"/>
                </a:solidFill>
                <a:latin typeface="Trebuchet MS"/>
                <a:cs typeface="Trebuchet MS"/>
              </a:rPr>
              <a:t>Worst-case </a:t>
            </a:r>
            <a:r>
              <a:rPr sz="1600" spc="-10" dirty="0">
                <a:solidFill>
                  <a:srgbClr val="3C3C3C"/>
                </a:solidFill>
                <a:latin typeface="Trebuchet MS"/>
                <a:cs typeface="Trebuchet MS"/>
              </a:rPr>
              <a:t>O(n2)</a:t>
            </a:r>
            <a:endParaRPr sz="1600" dirty="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985"/>
              </a:spcBef>
              <a:buClr>
                <a:srgbClr val="4590B8"/>
              </a:buClr>
              <a:buSzPct val="90625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-60" dirty="0">
                <a:solidFill>
                  <a:srgbClr val="3C3C3C"/>
                </a:solidFill>
                <a:latin typeface="Trebuchet MS"/>
                <a:cs typeface="Trebuchet MS"/>
              </a:rPr>
              <a:t>Average-Case</a:t>
            </a:r>
            <a:r>
              <a:rPr sz="16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20" dirty="0">
                <a:solidFill>
                  <a:srgbClr val="3C3C3C"/>
                </a:solidFill>
                <a:latin typeface="Trebuchet MS"/>
                <a:cs typeface="Trebuchet MS"/>
              </a:rPr>
              <a:t>O(n</a:t>
            </a:r>
            <a:r>
              <a:rPr sz="16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log</a:t>
            </a:r>
            <a:r>
              <a:rPr sz="16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3C3C3C"/>
                </a:solidFill>
                <a:latin typeface="Trebuchet MS"/>
                <a:cs typeface="Trebuchet MS"/>
              </a:rPr>
              <a:t>n)</a:t>
            </a:r>
            <a:endParaRPr sz="1600" dirty="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985"/>
              </a:spcBef>
              <a:buClr>
                <a:srgbClr val="4590B8"/>
              </a:buClr>
              <a:buSzPct val="90625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-70" dirty="0">
                <a:solidFill>
                  <a:srgbClr val="3C3C3C"/>
                </a:solidFill>
                <a:latin typeface="Trebuchet MS"/>
                <a:cs typeface="Trebuchet MS"/>
              </a:rPr>
              <a:t>Sp</a:t>
            </a:r>
            <a:r>
              <a:rPr sz="1600" spc="-125" dirty="0">
                <a:solidFill>
                  <a:srgbClr val="3C3C3C"/>
                </a:solidFill>
                <a:latin typeface="Trebuchet MS"/>
                <a:cs typeface="Trebuchet MS"/>
              </a:rPr>
              <a:t>ace</a:t>
            </a:r>
            <a:r>
              <a:rPr sz="160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3C3C3C"/>
                </a:solidFill>
                <a:latin typeface="Trebuchet MS"/>
                <a:cs typeface="Trebuchet MS"/>
              </a:rPr>
              <a:t>c</a:t>
            </a:r>
            <a:r>
              <a:rPr sz="1600" spc="-50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600" spc="-100" dirty="0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le</a:t>
            </a:r>
            <a:r>
              <a:rPr sz="1600" spc="-85" dirty="0">
                <a:solidFill>
                  <a:srgbClr val="3C3C3C"/>
                </a:solidFill>
                <a:latin typeface="Trebuchet MS"/>
                <a:cs typeface="Trebuchet MS"/>
              </a:rPr>
              <a:t>x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600" spc="-135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600" spc="-90" dirty="0">
                <a:solidFill>
                  <a:srgbClr val="3C3C3C"/>
                </a:solidFill>
                <a:latin typeface="Trebuchet MS"/>
                <a:cs typeface="Trebuchet MS"/>
              </a:rPr>
              <a:t>y</a:t>
            </a:r>
            <a:r>
              <a:rPr sz="1600" spc="-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1600" spc="-7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600" spc="-125" dirty="0">
                <a:solidFill>
                  <a:srgbClr val="3C3C3C"/>
                </a:solidFill>
                <a:latin typeface="Trebuchet MS"/>
                <a:cs typeface="Trebuchet MS"/>
              </a:rPr>
              <a:t>g</a:t>
            </a:r>
            <a:r>
              <a:rPr sz="1600" spc="-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endParaRPr sz="1600" dirty="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61631" y="1307972"/>
            <a:ext cx="4267200" cy="21812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495290" y="3868927"/>
            <a:ext cx="24390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5" dirty="0">
                <a:latin typeface="Trebuchet MS"/>
                <a:cs typeface="Trebuchet MS"/>
              </a:rPr>
              <a:t>quicksort(array[])</a:t>
            </a:r>
            <a:endParaRPr sz="2000">
              <a:latin typeface="Trebuchet MS"/>
              <a:cs typeface="Trebuchet MS"/>
            </a:endParaRPr>
          </a:p>
          <a:p>
            <a:pPr marL="152400">
              <a:lnSpc>
                <a:spcPct val="100000"/>
              </a:lnSpc>
              <a:tabLst>
                <a:tab pos="1841500" algn="l"/>
                <a:tab pos="2298700" algn="l"/>
              </a:tabLst>
            </a:pPr>
            <a:r>
              <a:rPr sz="2000" spc="-170" dirty="0">
                <a:latin typeface="Trebuchet MS"/>
                <a:cs typeface="Trebuchet MS"/>
              </a:rPr>
              <a:t>i</a:t>
            </a:r>
            <a:r>
              <a:rPr sz="2000" spc="-210" dirty="0">
                <a:latin typeface="Trebuchet MS"/>
                <a:cs typeface="Trebuchet MS"/>
              </a:rPr>
              <a:t>f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le</a:t>
            </a:r>
            <a:r>
              <a:rPr sz="2000" spc="-145" dirty="0">
                <a:latin typeface="Trebuchet MS"/>
                <a:cs typeface="Trebuchet MS"/>
              </a:rPr>
              <a:t>n</a:t>
            </a:r>
            <a:r>
              <a:rPr sz="2000" spc="-125" dirty="0">
                <a:latin typeface="Trebuchet MS"/>
                <a:cs typeface="Trebuchet MS"/>
              </a:rPr>
              <a:t>gth</a:t>
            </a:r>
            <a:r>
              <a:rPr sz="2000" spc="-100" dirty="0">
                <a:latin typeface="Trebuchet MS"/>
                <a:cs typeface="Trebuchet MS"/>
              </a:rPr>
              <a:t>(a</a:t>
            </a:r>
            <a:r>
              <a:rPr sz="2000" spc="-114" dirty="0">
                <a:latin typeface="Trebuchet MS"/>
                <a:cs typeface="Trebuchet MS"/>
              </a:rPr>
              <a:t>r</a:t>
            </a:r>
            <a:r>
              <a:rPr sz="2000" spc="-80" dirty="0">
                <a:latin typeface="Trebuchet MS"/>
                <a:cs typeface="Trebuchet MS"/>
              </a:rPr>
              <a:t>r</a:t>
            </a:r>
            <a:r>
              <a:rPr sz="2000" spc="-200" dirty="0">
                <a:latin typeface="Trebuchet MS"/>
                <a:cs typeface="Trebuchet MS"/>
              </a:rPr>
              <a:t>a</a:t>
            </a:r>
            <a:r>
              <a:rPr sz="2000" spc="-100" dirty="0">
                <a:latin typeface="Trebuchet MS"/>
                <a:cs typeface="Trebuchet MS"/>
              </a:rPr>
              <a:t>y)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20" dirty="0">
                <a:latin typeface="Trebuchet MS"/>
                <a:cs typeface="Trebuchet MS"/>
              </a:rPr>
              <a:t>&gt;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50" dirty="0"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52490" y="4478223"/>
            <a:ext cx="63112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5" dirty="0">
                <a:latin typeface="Trebuchet MS"/>
                <a:cs typeface="Trebuchet MS"/>
              </a:rPr>
              <a:t>choose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bound;</a:t>
            </a:r>
            <a:r>
              <a:rPr sz="2000" spc="-270" dirty="0">
                <a:latin typeface="Trebuchet MS"/>
                <a:cs typeface="Trebuchet MS"/>
              </a:rPr>
              <a:t> </a:t>
            </a:r>
            <a:r>
              <a:rPr sz="2000" spc="-490" dirty="0">
                <a:latin typeface="Trebuchet MS"/>
                <a:cs typeface="Trebuchet MS"/>
              </a:rPr>
              <a:t>//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partition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array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into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subarray1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30" dirty="0">
                <a:latin typeface="Trebuchet MS"/>
                <a:cs typeface="Trebuchet MS"/>
              </a:rPr>
              <a:t>and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subarray2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52490" y="4783582"/>
            <a:ext cx="38125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14" dirty="0">
                <a:latin typeface="Trebuchet MS"/>
                <a:cs typeface="Trebuchet MS"/>
              </a:rPr>
              <a:t>wh</a:t>
            </a:r>
            <a:r>
              <a:rPr sz="2000" spc="-45" dirty="0">
                <a:latin typeface="Trebuchet MS"/>
                <a:cs typeface="Trebuchet MS"/>
              </a:rPr>
              <a:t>i</a:t>
            </a:r>
            <a:r>
              <a:rPr sz="2000" spc="-105" dirty="0">
                <a:latin typeface="Trebuchet MS"/>
                <a:cs typeface="Trebuchet MS"/>
              </a:rPr>
              <a:t>l</a:t>
            </a:r>
            <a:r>
              <a:rPr sz="2000" spc="-185" dirty="0">
                <a:latin typeface="Trebuchet MS"/>
                <a:cs typeface="Trebuchet MS"/>
              </a:rPr>
              <a:t>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t</a:t>
            </a:r>
            <a:r>
              <a:rPr sz="2000" spc="-125" dirty="0">
                <a:latin typeface="Trebuchet MS"/>
                <a:cs typeface="Trebuchet MS"/>
              </a:rPr>
              <a:t>h</a:t>
            </a:r>
            <a:r>
              <a:rPr sz="2000" spc="-70" dirty="0">
                <a:latin typeface="Trebuchet MS"/>
                <a:cs typeface="Trebuchet MS"/>
              </a:rPr>
              <a:t>e</a:t>
            </a:r>
            <a:r>
              <a:rPr sz="2000" spc="-90" dirty="0">
                <a:latin typeface="Trebuchet MS"/>
                <a:cs typeface="Trebuchet MS"/>
              </a:rPr>
              <a:t>r</a:t>
            </a:r>
            <a:r>
              <a:rPr sz="2000" spc="-135" dirty="0">
                <a:latin typeface="Trebuchet MS"/>
                <a:cs typeface="Trebuchet MS"/>
              </a:rPr>
              <a:t>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a</a:t>
            </a:r>
            <a:r>
              <a:rPr sz="2000" spc="-125" dirty="0">
                <a:latin typeface="Trebuchet MS"/>
                <a:cs typeface="Trebuchet MS"/>
              </a:rPr>
              <a:t>r</a:t>
            </a:r>
            <a:r>
              <a:rPr sz="2000" spc="-135" dirty="0">
                <a:latin typeface="Trebuchet MS"/>
                <a:cs typeface="Trebuchet MS"/>
              </a:rPr>
              <a:t>e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110" dirty="0">
                <a:latin typeface="Trebuchet MS"/>
                <a:cs typeface="Trebuchet MS"/>
              </a:rPr>
              <a:t>ele</a:t>
            </a:r>
            <a:r>
              <a:rPr sz="2000" spc="-195" dirty="0">
                <a:latin typeface="Trebuchet MS"/>
                <a:cs typeface="Trebuchet MS"/>
              </a:rPr>
              <a:t>m</a:t>
            </a:r>
            <a:r>
              <a:rPr sz="2000" spc="-114" dirty="0">
                <a:latin typeface="Trebuchet MS"/>
                <a:cs typeface="Trebuchet MS"/>
              </a:rPr>
              <a:t>en</a:t>
            </a:r>
            <a:r>
              <a:rPr sz="2000" spc="-85" dirty="0">
                <a:latin typeface="Trebuchet MS"/>
                <a:cs typeface="Trebuchet MS"/>
              </a:rPr>
              <a:t>ts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190" dirty="0">
                <a:latin typeface="Trebuchet MS"/>
                <a:cs typeface="Trebuchet MS"/>
              </a:rPr>
              <a:t>le</a:t>
            </a:r>
            <a:r>
              <a:rPr sz="2000" spc="-155" dirty="0">
                <a:latin typeface="Trebuchet MS"/>
                <a:cs typeface="Trebuchet MS"/>
              </a:rPr>
              <a:t>f</a:t>
            </a:r>
            <a:r>
              <a:rPr sz="2000" spc="-130" dirty="0">
                <a:latin typeface="Trebuchet MS"/>
                <a:cs typeface="Trebuchet MS"/>
              </a:rPr>
              <a:t>t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i</a:t>
            </a:r>
            <a:r>
              <a:rPr sz="2000" spc="-150" dirty="0">
                <a:latin typeface="Trebuchet MS"/>
                <a:cs typeface="Trebuchet MS"/>
              </a:rPr>
              <a:t>n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a</a:t>
            </a:r>
            <a:r>
              <a:rPr sz="2000" spc="-110" dirty="0">
                <a:latin typeface="Trebuchet MS"/>
                <a:cs typeface="Trebuchet MS"/>
              </a:rPr>
              <a:t>r</a:t>
            </a:r>
            <a:r>
              <a:rPr sz="2000" spc="-80" dirty="0">
                <a:latin typeface="Trebuchet MS"/>
                <a:cs typeface="Trebuchet MS"/>
              </a:rPr>
              <a:t>r</a:t>
            </a:r>
            <a:r>
              <a:rPr sz="2000" spc="-200" dirty="0">
                <a:latin typeface="Trebuchet MS"/>
                <a:cs typeface="Trebuchet MS"/>
              </a:rPr>
              <a:t>a</a:t>
            </a:r>
            <a:r>
              <a:rPr sz="2000" spc="-110" dirty="0">
                <a:latin typeface="Trebuchet MS"/>
                <a:cs typeface="Trebuchet MS"/>
              </a:rPr>
              <a:t>y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93282" y="5088382"/>
            <a:ext cx="57740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3635" algn="l"/>
                <a:tab pos="3980179" algn="l"/>
              </a:tabLst>
            </a:pPr>
            <a:r>
              <a:rPr sz="2000" spc="-85" dirty="0">
                <a:latin typeface="Trebuchet MS"/>
                <a:cs typeface="Trebuchet MS"/>
              </a:rPr>
              <a:t>i</a:t>
            </a:r>
            <a:r>
              <a:rPr sz="2000" spc="-145" dirty="0">
                <a:latin typeface="Trebuchet MS"/>
                <a:cs typeface="Trebuchet MS"/>
              </a:rPr>
              <a:t>n</a:t>
            </a:r>
            <a:r>
              <a:rPr sz="2000" spc="-105" dirty="0">
                <a:latin typeface="Trebuchet MS"/>
                <a:cs typeface="Trebuchet MS"/>
              </a:rPr>
              <a:t>cl</a:t>
            </a:r>
            <a:r>
              <a:rPr sz="2000" spc="-140" dirty="0">
                <a:latin typeface="Trebuchet MS"/>
                <a:cs typeface="Trebuchet MS"/>
              </a:rPr>
              <a:t>u</a:t>
            </a:r>
            <a:r>
              <a:rPr sz="2000" spc="-114" dirty="0">
                <a:latin typeface="Trebuchet MS"/>
                <a:cs typeface="Trebuchet MS"/>
              </a:rPr>
              <a:t>de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110" dirty="0">
                <a:latin typeface="Trebuchet MS"/>
                <a:cs typeface="Trebuchet MS"/>
              </a:rPr>
              <a:t>ele</a:t>
            </a:r>
            <a:r>
              <a:rPr sz="2000" spc="-195" dirty="0">
                <a:latin typeface="Trebuchet MS"/>
                <a:cs typeface="Trebuchet MS"/>
              </a:rPr>
              <a:t>m</a:t>
            </a:r>
            <a:r>
              <a:rPr sz="2000" spc="-114" dirty="0">
                <a:latin typeface="Trebuchet MS"/>
                <a:cs typeface="Trebuchet MS"/>
              </a:rPr>
              <a:t>en</a:t>
            </a:r>
            <a:r>
              <a:rPr sz="2000" spc="-130" dirty="0">
                <a:latin typeface="Trebuchet MS"/>
                <a:cs typeface="Trebuchet MS"/>
              </a:rPr>
              <a:t>t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35" dirty="0">
                <a:latin typeface="Trebuchet MS"/>
                <a:cs typeface="Trebuchet MS"/>
              </a:rPr>
              <a:t>ei</a:t>
            </a:r>
            <a:r>
              <a:rPr sz="2000" spc="-125" dirty="0">
                <a:latin typeface="Trebuchet MS"/>
                <a:cs typeface="Trebuchet MS"/>
              </a:rPr>
              <a:t>t</a:t>
            </a:r>
            <a:r>
              <a:rPr sz="2000" spc="-114" dirty="0">
                <a:latin typeface="Trebuchet MS"/>
                <a:cs typeface="Trebuchet MS"/>
              </a:rPr>
              <a:t>he</a:t>
            </a:r>
            <a:r>
              <a:rPr sz="2000" spc="15" dirty="0">
                <a:latin typeface="Trebuchet MS"/>
                <a:cs typeface="Trebuchet MS"/>
              </a:rPr>
              <a:t>r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i</a:t>
            </a:r>
            <a:r>
              <a:rPr sz="2000" spc="-150" dirty="0">
                <a:latin typeface="Trebuchet MS"/>
                <a:cs typeface="Trebuchet MS"/>
              </a:rPr>
              <a:t>n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su</a:t>
            </a:r>
            <a:r>
              <a:rPr sz="2000" spc="-85" dirty="0">
                <a:latin typeface="Trebuchet MS"/>
                <a:cs typeface="Trebuchet MS"/>
              </a:rPr>
              <a:t>b</a:t>
            </a:r>
            <a:r>
              <a:rPr sz="2000" spc="-105" dirty="0">
                <a:latin typeface="Trebuchet MS"/>
                <a:cs typeface="Trebuchet MS"/>
              </a:rPr>
              <a:t>a</a:t>
            </a:r>
            <a:r>
              <a:rPr sz="2000" spc="-110" dirty="0">
                <a:latin typeface="Trebuchet MS"/>
                <a:cs typeface="Trebuchet MS"/>
              </a:rPr>
              <a:t>r</a:t>
            </a:r>
            <a:r>
              <a:rPr sz="2000" spc="-80" dirty="0">
                <a:latin typeface="Trebuchet MS"/>
                <a:cs typeface="Trebuchet MS"/>
              </a:rPr>
              <a:t>r</a:t>
            </a:r>
            <a:r>
              <a:rPr sz="2000" spc="-200" dirty="0">
                <a:latin typeface="Trebuchet MS"/>
                <a:cs typeface="Trebuchet MS"/>
              </a:rPr>
              <a:t>a</a:t>
            </a:r>
            <a:r>
              <a:rPr sz="2000" spc="-110" dirty="0">
                <a:latin typeface="Trebuchet MS"/>
                <a:cs typeface="Trebuchet MS"/>
              </a:rPr>
              <a:t>y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20" dirty="0">
                <a:latin typeface="Trebuchet MS"/>
                <a:cs typeface="Trebuchet MS"/>
              </a:rPr>
              <a:t>=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135" dirty="0">
                <a:latin typeface="Trebuchet MS"/>
                <a:cs typeface="Trebuchet MS"/>
              </a:rPr>
              <a:t>{e</a:t>
            </a:r>
            <a:r>
              <a:rPr sz="2000" spc="-85" dirty="0">
                <a:latin typeface="Trebuchet MS"/>
                <a:cs typeface="Trebuchet MS"/>
              </a:rPr>
              <a:t>l</a:t>
            </a:r>
            <a:r>
              <a:rPr sz="2000" spc="-295" dirty="0">
                <a:latin typeface="Trebuchet MS"/>
                <a:cs typeface="Trebuchet MS"/>
              </a:rPr>
              <a:t>:</a:t>
            </a:r>
            <a:r>
              <a:rPr sz="2000" spc="-265" dirty="0">
                <a:latin typeface="Trebuchet MS"/>
                <a:cs typeface="Trebuchet MS"/>
              </a:rPr>
              <a:t> </a:t>
            </a:r>
            <a:r>
              <a:rPr sz="2000" spc="-145" dirty="0">
                <a:latin typeface="Trebuchet MS"/>
                <a:cs typeface="Trebuchet MS"/>
              </a:rPr>
              <a:t>el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120" dirty="0">
                <a:latin typeface="Trebuchet MS"/>
                <a:cs typeface="Trebuchet MS"/>
              </a:rPr>
              <a:t>≤</a:t>
            </a:r>
            <a:r>
              <a:rPr sz="2000" spc="-60" dirty="0">
                <a:latin typeface="Trebuchet MS"/>
                <a:cs typeface="Trebuchet MS"/>
              </a:rPr>
              <a:t> bo</a:t>
            </a:r>
            <a:r>
              <a:rPr sz="2000" spc="-55" dirty="0">
                <a:latin typeface="Trebuchet MS"/>
                <a:cs typeface="Trebuchet MS"/>
              </a:rPr>
              <a:t>u</a:t>
            </a:r>
            <a:r>
              <a:rPr sz="2000" spc="-85" dirty="0">
                <a:latin typeface="Trebuchet MS"/>
                <a:cs typeface="Trebuchet MS"/>
              </a:rPr>
              <a:t>nd}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66890" y="5393232"/>
            <a:ext cx="35661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98700" algn="l"/>
              </a:tabLst>
            </a:pPr>
            <a:r>
              <a:rPr sz="2000" spc="20" dirty="0">
                <a:latin typeface="Trebuchet MS"/>
                <a:cs typeface="Trebuchet MS"/>
              </a:rPr>
              <a:t>or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i</a:t>
            </a:r>
            <a:r>
              <a:rPr sz="2000" spc="-150" dirty="0">
                <a:latin typeface="Trebuchet MS"/>
                <a:cs typeface="Trebuchet MS"/>
              </a:rPr>
              <a:t>n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su</a:t>
            </a:r>
            <a:r>
              <a:rPr sz="2000" spc="-85" dirty="0">
                <a:latin typeface="Trebuchet MS"/>
                <a:cs typeface="Trebuchet MS"/>
              </a:rPr>
              <a:t>b</a:t>
            </a:r>
            <a:r>
              <a:rPr sz="2000" spc="-105" dirty="0">
                <a:latin typeface="Trebuchet MS"/>
                <a:cs typeface="Trebuchet MS"/>
              </a:rPr>
              <a:t>a</a:t>
            </a:r>
            <a:r>
              <a:rPr sz="2000" spc="-110" dirty="0">
                <a:latin typeface="Trebuchet MS"/>
                <a:cs typeface="Trebuchet MS"/>
              </a:rPr>
              <a:t>r</a:t>
            </a:r>
            <a:r>
              <a:rPr sz="2000" spc="-80" dirty="0">
                <a:latin typeface="Trebuchet MS"/>
                <a:cs typeface="Trebuchet MS"/>
              </a:rPr>
              <a:t>r</a:t>
            </a:r>
            <a:r>
              <a:rPr sz="2000" spc="-200" dirty="0">
                <a:latin typeface="Trebuchet MS"/>
                <a:cs typeface="Trebuchet MS"/>
              </a:rPr>
              <a:t>a</a:t>
            </a:r>
            <a:r>
              <a:rPr sz="2000" spc="-80" dirty="0">
                <a:latin typeface="Trebuchet MS"/>
                <a:cs typeface="Trebuchet MS"/>
              </a:rPr>
              <a:t>y2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120" dirty="0">
                <a:latin typeface="Trebuchet MS"/>
                <a:cs typeface="Trebuchet MS"/>
              </a:rPr>
              <a:t>=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spc="-135" dirty="0">
                <a:latin typeface="Trebuchet MS"/>
                <a:cs typeface="Trebuchet MS"/>
              </a:rPr>
              <a:t>{e</a:t>
            </a:r>
            <a:r>
              <a:rPr sz="2000" spc="-85" dirty="0">
                <a:latin typeface="Trebuchet MS"/>
                <a:cs typeface="Trebuchet MS"/>
              </a:rPr>
              <a:t>l</a:t>
            </a:r>
            <a:r>
              <a:rPr sz="2000" spc="-295" dirty="0">
                <a:latin typeface="Trebuchet MS"/>
                <a:cs typeface="Trebuchet MS"/>
              </a:rPr>
              <a:t>: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145" dirty="0">
                <a:latin typeface="Trebuchet MS"/>
                <a:cs typeface="Trebuchet MS"/>
              </a:rPr>
              <a:t>el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120" dirty="0">
                <a:latin typeface="Trebuchet MS"/>
                <a:cs typeface="Trebuchet MS"/>
              </a:rPr>
              <a:t>≥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bo</a:t>
            </a:r>
            <a:r>
              <a:rPr sz="2000" spc="-55" dirty="0">
                <a:latin typeface="Trebuchet MS"/>
                <a:cs typeface="Trebuchet MS"/>
              </a:rPr>
              <a:t>u</a:t>
            </a:r>
            <a:r>
              <a:rPr sz="2000" spc="-95" dirty="0">
                <a:latin typeface="Trebuchet MS"/>
                <a:cs typeface="Trebuchet MS"/>
              </a:rPr>
              <a:t>nd</a:t>
            </a:r>
            <a:r>
              <a:rPr sz="2000" spc="-60" dirty="0">
                <a:latin typeface="Trebuchet MS"/>
                <a:cs typeface="Trebuchet MS"/>
              </a:rPr>
              <a:t>}</a:t>
            </a:r>
            <a:r>
              <a:rPr sz="2000" spc="-280" dirty="0">
                <a:latin typeface="Trebuchet MS"/>
                <a:cs typeface="Trebuchet MS"/>
              </a:rPr>
              <a:t>;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52490" y="5697728"/>
            <a:ext cx="229870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95" dirty="0">
                <a:latin typeface="Trebuchet MS"/>
                <a:cs typeface="Trebuchet MS"/>
              </a:rPr>
              <a:t>quicksort(subarray1));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spc="-95" dirty="0">
                <a:latin typeface="Trebuchet MS"/>
                <a:cs typeface="Trebuchet MS"/>
              </a:rPr>
              <a:t>quicksort(subarray2);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88579" y="3604386"/>
            <a:ext cx="18688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25" dirty="0">
                <a:solidFill>
                  <a:srgbClr val="117085"/>
                </a:solidFill>
                <a:latin typeface="Trebuchet MS"/>
                <a:cs typeface="Trebuchet MS"/>
              </a:rPr>
              <a:t>Ps</a:t>
            </a:r>
            <a:r>
              <a:rPr sz="2800" spc="-135" dirty="0">
                <a:solidFill>
                  <a:srgbClr val="117085"/>
                </a:solidFill>
                <a:latin typeface="Trebuchet MS"/>
                <a:cs typeface="Trebuchet MS"/>
              </a:rPr>
              <a:t>e</a:t>
            </a:r>
            <a:r>
              <a:rPr sz="2800" spc="-80" dirty="0">
                <a:solidFill>
                  <a:srgbClr val="117085"/>
                </a:solidFill>
                <a:latin typeface="Trebuchet MS"/>
                <a:cs typeface="Trebuchet MS"/>
              </a:rPr>
              <a:t>udo </a:t>
            </a:r>
            <a:r>
              <a:rPr sz="2800" spc="-114" dirty="0">
                <a:solidFill>
                  <a:srgbClr val="117085"/>
                </a:solidFill>
                <a:latin typeface="Trebuchet MS"/>
                <a:cs typeface="Trebuchet MS"/>
              </a:rPr>
              <a:t>code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0436" y="614172"/>
            <a:ext cx="11309985" cy="553720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143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00"/>
              </a:spcBef>
            </a:pPr>
            <a:r>
              <a:rPr spc="175" dirty="0"/>
              <a:t>QUICK</a:t>
            </a:r>
            <a:r>
              <a:rPr spc="-60" dirty="0"/>
              <a:t> </a:t>
            </a:r>
            <a:r>
              <a:rPr spc="45" dirty="0"/>
              <a:t>SORT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6874" y="1479296"/>
            <a:ext cx="4408526" cy="4108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rgbClr val="0070C0"/>
                </a:solidFill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partition(</a:t>
            </a:r>
            <a:r>
              <a:rPr lang="en-US" sz="1400" dirty="0">
                <a:solidFill>
                  <a:srgbClr val="0070C0"/>
                </a:solidFill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arr</a:t>
            </a:r>
            <a:r>
              <a:rPr lang="en-US" sz="1400" dirty="0">
                <a:latin typeface="Consolas"/>
                <a:cs typeface="Consolas"/>
              </a:rPr>
              <a:t>[], </a:t>
            </a:r>
            <a:r>
              <a:rPr lang="en-US" sz="1400" dirty="0">
                <a:solidFill>
                  <a:srgbClr val="0070C0"/>
                </a:solidFill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low, </a:t>
            </a:r>
            <a:r>
              <a:rPr lang="en-US" sz="1400" dirty="0">
                <a:solidFill>
                  <a:srgbClr val="0070C0"/>
                </a:solidFill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high)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latin typeface="Consolas"/>
                <a:cs typeface="Consolas"/>
              </a:rPr>
              <a:t>{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latin typeface="Consolas"/>
                <a:cs typeface="Consolas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pivotValue</a:t>
            </a:r>
            <a:r>
              <a:rPr lang="en-US" sz="1400" dirty="0">
                <a:latin typeface="Consolas"/>
                <a:cs typeface="Consolas"/>
              </a:rPr>
              <a:t> = </a:t>
            </a:r>
            <a:r>
              <a:rPr lang="en-US" sz="1400" dirty="0" err="1">
                <a:latin typeface="Consolas"/>
                <a:cs typeface="Consolas"/>
              </a:rPr>
              <a:t>arr</a:t>
            </a:r>
            <a:r>
              <a:rPr lang="en-US" sz="1400" dirty="0">
                <a:latin typeface="Consolas"/>
                <a:cs typeface="Consolas"/>
              </a:rPr>
              <a:t>[low];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latin typeface="Consolas"/>
                <a:cs typeface="Consolas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pivotIndex</a:t>
            </a:r>
            <a:r>
              <a:rPr lang="en-US" sz="1400" dirty="0">
                <a:latin typeface="Consolas"/>
                <a:cs typeface="Consolas"/>
              </a:rPr>
              <a:t> = low;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latin typeface="Consolas"/>
                <a:cs typeface="Consolas"/>
              </a:rPr>
              <a:t>      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latin typeface="Consolas"/>
                <a:cs typeface="Consolas"/>
              </a:rPr>
              <a:t>    for (int 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 = low + 1; 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 &lt;= high; 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++)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latin typeface="Consolas"/>
                <a:cs typeface="Consolas"/>
              </a:rPr>
              <a:t>    {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latin typeface="Consolas"/>
                <a:cs typeface="Consolas"/>
              </a:rPr>
              <a:t>        if(</a:t>
            </a:r>
            <a:r>
              <a:rPr lang="en-US" sz="1400" dirty="0" err="1">
                <a:latin typeface="Consolas"/>
                <a:cs typeface="Consolas"/>
              </a:rPr>
              <a:t>arr</a:t>
            </a:r>
            <a:r>
              <a:rPr lang="en-US" sz="1400" dirty="0">
                <a:latin typeface="Consolas"/>
                <a:cs typeface="Consolas"/>
              </a:rPr>
              <a:t>[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] &lt; </a:t>
            </a:r>
            <a:r>
              <a:rPr lang="en-US" sz="1400" dirty="0" err="1">
                <a:latin typeface="Consolas"/>
                <a:cs typeface="Consolas"/>
              </a:rPr>
              <a:t>pivotValue</a:t>
            </a:r>
            <a:r>
              <a:rPr lang="en-US" sz="1400" dirty="0">
                <a:latin typeface="Consolas"/>
                <a:cs typeface="Consolas"/>
              </a:rPr>
              <a:t>)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latin typeface="Consolas"/>
                <a:cs typeface="Consolas"/>
              </a:rPr>
              <a:t>        {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latin typeface="Consolas"/>
                <a:cs typeface="Consolas"/>
              </a:rPr>
              <a:t>	   </a:t>
            </a:r>
            <a:r>
              <a:rPr lang="en-US" sz="1400" dirty="0" err="1">
                <a:latin typeface="Consolas"/>
                <a:cs typeface="Consolas"/>
              </a:rPr>
              <a:t>pivotIndex</a:t>
            </a:r>
            <a:r>
              <a:rPr lang="en-US" sz="1400" dirty="0">
                <a:latin typeface="Consolas"/>
                <a:cs typeface="Consolas"/>
              </a:rPr>
              <a:t>++;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latin typeface="Consolas"/>
                <a:cs typeface="Consolas"/>
              </a:rPr>
              <a:t>            swap(</a:t>
            </a:r>
            <a:r>
              <a:rPr lang="en-US" sz="1400" dirty="0" err="1">
                <a:latin typeface="Consolas"/>
                <a:cs typeface="Consolas"/>
              </a:rPr>
              <a:t>arr</a:t>
            </a:r>
            <a:r>
              <a:rPr lang="en-US" sz="1400" dirty="0">
                <a:latin typeface="Consolas"/>
                <a:cs typeface="Consolas"/>
              </a:rPr>
              <a:t>[</a:t>
            </a:r>
            <a:r>
              <a:rPr lang="en-US" sz="1400" dirty="0" err="1">
                <a:latin typeface="Consolas"/>
                <a:cs typeface="Consolas"/>
              </a:rPr>
              <a:t>i</a:t>
            </a:r>
            <a:r>
              <a:rPr lang="en-US" sz="1400" dirty="0">
                <a:latin typeface="Consolas"/>
                <a:cs typeface="Consolas"/>
              </a:rPr>
              <a:t>], </a:t>
            </a:r>
            <a:r>
              <a:rPr lang="en-US" sz="1400" dirty="0" err="1">
                <a:latin typeface="Consolas"/>
                <a:cs typeface="Consolas"/>
              </a:rPr>
              <a:t>arr</a:t>
            </a:r>
            <a:r>
              <a:rPr lang="en-US" sz="1400" dirty="0">
                <a:latin typeface="Consolas"/>
                <a:cs typeface="Consolas"/>
              </a:rPr>
              <a:t>[</a:t>
            </a:r>
            <a:r>
              <a:rPr lang="en-US" sz="1400" dirty="0" err="1">
                <a:latin typeface="Consolas"/>
                <a:cs typeface="Consolas"/>
              </a:rPr>
              <a:t>pivotIndex</a:t>
            </a:r>
            <a:r>
              <a:rPr lang="en-US" sz="1400" dirty="0">
                <a:latin typeface="Consolas"/>
                <a:cs typeface="Consolas"/>
              </a:rPr>
              <a:t>]);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latin typeface="Consolas"/>
                <a:cs typeface="Consolas"/>
              </a:rPr>
              <a:t>        }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latin typeface="Consolas"/>
                <a:cs typeface="Consolas"/>
              </a:rPr>
              <a:t>    }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latin typeface="Consolas"/>
                <a:cs typeface="Consolas"/>
              </a:rPr>
              <a:t>    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latin typeface="Consolas"/>
                <a:cs typeface="Consolas"/>
              </a:rPr>
              <a:t>    swap(</a:t>
            </a:r>
            <a:r>
              <a:rPr lang="en-US" sz="1400" dirty="0" err="1">
                <a:latin typeface="Consolas"/>
                <a:cs typeface="Consolas"/>
              </a:rPr>
              <a:t>arr</a:t>
            </a:r>
            <a:r>
              <a:rPr lang="en-US" sz="1400" dirty="0">
                <a:latin typeface="Consolas"/>
                <a:cs typeface="Consolas"/>
              </a:rPr>
              <a:t>[low], </a:t>
            </a:r>
            <a:r>
              <a:rPr lang="en-US" sz="1400" dirty="0" err="1">
                <a:latin typeface="Consolas"/>
                <a:cs typeface="Consolas"/>
              </a:rPr>
              <a:t>arr</a:t>
            </a:r>
            <a:r>
              <a:rPr lang="en-US" sz="1400" dirty="0">
                <a:latin typeface="Consolas"/>
                <a:cs typeface="Consolas"/>
              </a:rPr>
              <a:t>[</a:t>
            </a:r>
            <a:r>
              <a:rPr lang="en-US" sz="1400" dirty="0" err="1">
                <a:latin typeface="Consolas"/>
                <a:cs typeface="Consolas"/>
              </a:rPr>
              <a:t>pivotIndex</a:t>
            </a:r>
            <a:r>
              <a:rPr lang="en-US" sz="1400" dirty="0">
                <a:latin typeface="Consolas"/>
                <a:cs typeface="Consolas"/>
              </a:rPr>
              <a:t>]);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latin typeface="Consolas"/>
                <a:cs typeface="Consolas"/>
              </a:rPr>
              <a:t>    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latin typeface="Consolas"/>
                <a:cs typeface="Consolas"/>
              </a:rPr>
              <a:t>    return </a:t>
            </a:r>
            <a:r>
              <a:rPr lang="en-US" sz="1400" dirty="0" err="1">
                <a:latin typeface="Consolas"/>
                <a:cs typeface="Consolas"/>
              </a:rPr>
              <a:t>pivotIndex</a:t>
            </a:r>
            <a:r>
              <a:rPr lang="en-US" sz="1400" dirty="0">
                <a:latin typeface="Consolas"/>
                <a:cs typeface="Consolas"/>
              </a:rPr>
              <a:t>;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0" name="object 10"/>
          <p:cNvSpPr/>
          <p:nvPr/>
        </p:nvSpPr>
        <p:spPr>
          <a:xfrm>
            <a:off x="441199" y="1283969"/>
            <a:ext cx="4845050" cy="4959859"/>
          </a:xfrm>
          <a:custGeom>
            <a:avLst/>
            <a:gdLst/>
            <a:ahLst/>
            <a:cxnLst/>
            <a:rect l="l" t="t" r="r" b="b"/>
            <a:pathLst>
              <a:path w="5655945" h="5575300">
                <a:moveTo>
                  <a:pt x="0" y="285368"/>
                </a:moveTo>
                <a:lnTo>
                  <a:pt x="3734" y="239080"/>
                </a:lnTo>
                <a:lnTo>
                  <a:pt x="14548" y="195169"/>
                </a:lnTo>
                <a:lnTo>
                  <a:pt x="31852" y="154224"/>
                </a:lnTo>
                <a:lnTo>
                  <a:pt x="55059" y="116832"/>
                </a:lnTo>
                <a:lnTo>
                  <a:pt x="83583" y="83581"/>
                </a:lnTo>
                <a:lnTo>
                  <a:pt x="116835" y="55059"/>
                </a:lnTo>
                <a:lnTo>
                  <a:pt x="154228" y="31851"/>
                </a:lnTo>
                <a:lnTo>
                  <a:pt x="195176" y="14548"/>
                </a:lnTo>
                <a:lnTo>
                  <a:pt x="239089" y="3734"/>
                </a:lnTo>
                <a:lnTo>
                  <a:pt x="285381" y="0"/>
                </a:lnTo>
                <a:lnTo>
                  <a:pt x="5370195" y="0"/>
                </a:lnTo>
                <a:lnTo>
                  <a:pt x="5416483" y="3734"/>
                </a:lnTo>
                <a:lnTo>
                  <a:pt x="5460394" y="14548"/>
                </a:lnTo>
                <a:lnTo>
                  <a:pt x="5501339" y="31851"/>
                </a:lnTo>
                <a:lnTo>
                  <a:pt x="5538731" y="55059"/>
                </a:lnTo>
                <a:lnTo>
                  <a:pt x="5571982" y="83581"/>
                </a:lnTo>
                <a:lnTo>
                  <a:pt x="5600504" y="116832"/>
                </a:lnTo>
                <a:lnTo>
                  <a:pt x="5623712" y="154224"/>
                </a:lnTo>
                <a:lnTo>
                  <a:pt x="5641015" y="195169"/>
                </a:lnTo>
                <a:lnTo>
                  <a:pt x="5651829" y="239080"/>
                </a:lnTo>
                <a:lnTo>
                  <a:pt x="5655564" y="285368"/>
                </a:lnTo>
                <a:lnTo>
                  <a:pt x="5655564" y="5289410"/>
                </a:lnTo>
                <a:lnTo>
                  <a:pt x="5651829" y="5335702"/>
                </a:lnTo>
                <a:lnTo>
                  <a:pt x="5641015" y="5379615"/>
                </a:lnTo>
                <a:lnTo>
                  <a:pt x="5623712" y="5420562"/>
                </a:lnTo>
                <a:lnTo>
                  <a:pt x="5600504" y="5457956"/>
                </a:lnTo>
                <a:lnTo>
                  <a:pt x="5571982" y="5491208"/>
                </a:lnTo>
                <a:lnTo>
                  <a:pt x="5538731" y="5519731"/>
                </a:lnTo>
                <a:lnTo>
                  <a:pt x="5501339" y="5542939"/>
                </a:lnTo>
                <a:lnTo>
                  <a:pt x="5460394" y="5560243"/>
                </a:lnTo>
                <a:lnTo>
                  <a:pt x="5416483" y="5571056"/>
                </a:lnTo>
                <a:lnTo>
                  <a:pt x="5370195" y="5574791"/>
                </a:lnTo>
                <a:lnTo>
                  <a:pt x="285381" y="5574791"/>
                </a:lnTo>
                <a:lnTo>
                  <a:pt x="239089" y="5571056"/>
                </a:lnTo>
                <a:lnTo>
                  <a:pt x="195176" y="5560243"/>
                </a:lnTo>
                <a:lnTo>
                  <a:pt x="154228" y="5542939"/>
                </a:lnTo>
                <a:lnTo>
                  <a:pt x="116835" y="5519731"/>
                </a:lnTo>
                <a:lnTo>
                  <a:pt x="83583" y="5491208"/>
                </a:lnTo>
                <a:lnTo>
                  <a:pt x="55059" y="5457956"/>
                </a:lnTo>
                <a:lnTo>
                  <a:pt x="31852" y="5420562"/>
                </a:lnTo>
                <a:lnTo>
                  <a:pt x="14548" y="5379615"/>
                </a:lnTo>
                <a:lnTo>
                  <a:pt x="3734" y="5335702"/>
                </a:lnTo>
                <a:lnTo>
                  <a:pt x="0" y="5289410"/>
                </a:lnTo>
                <a:lnTo>
                  <a:pt x="0" y="285368"/>
                </a:lnTo>
                <a:close/>
              </a:path>
            </a:pathLst>
          </a:custGeom>
          <a:ln w="22860">
            <a:solidFill>
              <a:srgbClr val="0F21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1686CB-3452-C252-F6ED-C3C37D9AF1AA}"/>
              </a:ext>
            </a:extLst>
          </p:cNvPr>
          <p:cNvSpPr txBox="1"/>
          <p:nvPr/>
        </p:nvSpPr>
        <p:spPr>
          <a:xfrm>
            <a:off x="5823779" y="1434085"/>
            <a:ext cx="5671347" cy="2133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latin typeface="Consolas"/>
                <a:cs typeface="Consolas"/>
              </a:rPr>
              <a:t>void </a:t>
            </a:r>
            <a:r>
              <a:rPr lang="en-US" sz="1400" dirty="0" err="1">
                <a:latin typeface="Consolas"/>
                <a:cs typeface="Consolas"/>
              </a:rPr>
              <a:t>quickSort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>
                <a:solidFill>
                  <a:srgbClr val="0070C0"/>
                </a:solidFill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arr</a:t>
            </a:r>
            <a:r>
              <a:rPr lang="en-US" sz="1400" dirty="0">
                <a:latin typeface="Consolas"/>
                <a:cs typeface="Consolas"/>
              </a:rPr>
              <a:t>[], </a:t>
            </a:r>
            <a:r>
              <a:rPr lang="en-US" sz="1400" dirty="0">
                <a:solidFill>
                  <a:srgbClr val="0070C0"/>
                </a:solidFill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low, </a:t>
            </a:r>
            <a:r>
              <a:rPr lang="en-US" sz="1400" dirty="0">
                <a:solidFill>
                  <a:srgbClr val="0070C0"/>
                </a:solidFill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high)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latin typeface="Consolas"/>
                <a:cs typeface="Consolas"/>
              </a:rPr>
              <a:t>{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latin typeface="Consolas"/>
                <a:cs typeface="Consolas"/>
              </a:rPr>
              <a:t>    if(low &lt; high)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latin typeface="Consolas"/>
                <a:cs typeface="Consolas"/>
              </a:rPr>
              <a:t>    {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dirty="0">
                <a:solidFill>
                  <a:srgbClr val="0070C0"/>
                </a:solidFill>
                <a:latin typeface="Consolas"/>
                <a:cs typeface="Consolas"/>
              </a:rPr>
              <a:t>int</a:t>
            </a:r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err="1">
                <a:latin typeface="Consolas"/>
                <a:cs typeface="Consolas"/>
              </a:rPr>
              <a:t>pivotLocation</a:t>
            </a:r>
            <a:r>
              <a:rPr lang="en-US" sz="1400" dirty="0">
                <a:latin typeface="Consolas"/>
                <a:cs typeface="Consolas"/>
              </a:rPr>
              <a:t> = partition(</a:t>
            </a:r>
            <a:r>
              <a:rPr lang="en-US" sz="1400" dirty="0" err="1">
                <a:latin typeface="Consolas"/>
                <a:cs typeface="Consolas"/>
              </a:rPr>
              <a:t>arr</a:t>
            </a:r>
            <a:r>
              <a:rPr lang="en-US" sz="1400" dirty="0">
                <a:latin typeface="Consolas"/>
                <a:cs typeface="Consolas"/>
              </a:rPr>
              <a:t>, low, high);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dirty="0" err="1">
                <a:latin typeface="Consolas"/>
                <a:cs typeface="Consolas"/>
              </a:rPr>
              <a:t>quickSort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arr</a:t>
            </a:r>
            <a:r>
              <a:rPr lang="en-US" sz="1400" dirty="0">
                <a:latin typeface="Consolas"/>
                <a:cs typeface="Consolas"/>
              </a:rPr>
              <a:t>, low, </a:t>
            </a:r>
            <a:r>
              <a:rPr lang="en-US" sz="1400" dirty="0" err="1">
                <a:latin typeface="Consolas"/>
                <a:cs typeface="Consolas"/>
              </a:rPr>
              <a:t>pivotLocation</a:t>
            </a:r>
            <a:r>
              <a:rPr lang="en-US" sz="1400" dirty="0">
                <a:latin typeface="Consolas"/>
                <a:cs typeface="Consolas"/>
              </a:rPr>
              <a:t> - 1);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latin typeface="Consolas"/>
                <a:cs typeface="Consolas"/>
              </a:rPr>
              <a:t>        </a:t>
            </a:r>
            <a:r>
              <a:rPr lang="en-US" sz="1400" dirty="0" err="1">
                <a:latin typeface="Consolas"/>
                <a:cs typeface="Consolas"/>
              </a:rPr>
              <a:t>quickSort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arr</a:t>
            </a:r>
            <a:r>
              <a:rPr lang="en-US" sz="1400" dirty="0">
                <a:latin typeface="Consolas"/>
                <a:cs typeface="Consolas"/>
              </a:rPr>
              <a:t>, </a:t>
            </a:r>
            <a:r>
              <a:rPr lang="en-US" sz="1400" dirty="0" err="1">
                <a:latin typeface="Consolas"/>
                <a:cs typeface="Consolas"/>
              </a:rPr>
              <a:t>pivotLocation</a:t>
            </a:r>
            <a:r>
              <a:rPr lang="en-US" sz="1400" dirty="0">
                <a:latin typeface="Consolas"/>
                <a:cs typeface="Consolas"/>
              </a:rPr>
              <a:t> + 1, high);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latin typeface="Consolas"/>
                <a:cs typeface="Consolas"/>
              </a:rPr>
              <a:t>    }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C860723E-C593-1D81-EC59-A4AA6CAEF4F1}"/>
              </a:ext>
            </a:extLst>
          </p:cNvPr>
          <p:cNvSpPr/>
          <p:nvPr/>
        </p:nvSpPr>
        <p:spPr>
          <a:xfrm>
            <a:off x="5714999" y="1283969"/>
            <a:ext cx="6035421" cy="2754631"/>
          </a:xfrm>
          <a:custGeom>
            <a:avLst/>
            <a:gdLst/>
            <a:ahLst/>
            <a:cxnLst/>
            <a:rect l="l" t="t" r="r" b="b"/>
            <a:pathLst>
              <a:path w="5655945" h="5575300">
                <a:moveTo>
                  <a:pt x="0" y="285368"/>
                </a:moveTo>
                <a:lnTo>
                  <a:pt x="3734" y="239080"/>
                </a:lnTo>
                <a:lnTo>
                  <a:pt x="14548" y="195169"/>
                </a:lnTo>
                <a:lnTo>
                  <a:pt x="31852" y="154224"/>
                </a:lnTo>
                <a:lnTo>
                  <a:pt x="55059" y="116832"/>
                </a:lnTo>
                <a:lnTo>
                  <a:pt x="83583" y="83581"/>
                </a:lnTo>
                <a:lnTo>
                  <a:pt x="116835" y="55059"/>
                </a:lnTo>
                <a:lnTo>
                  <a:pt x="154228" y="31851"/>
                </a:lnTo>
                <a:lnTo>
                  <a:pt x="195176" y="14548"/>
                </a:lnTo>
                <a:lnTo>
                  <a:pt x="239089" y="3734"/>
                </a:lnTo>
                <a:lnTo>
                  <a:pt x="285381" y="0"/>
                </a:lnTo>
                <a:lnTo>
                  <a:pt x="5370195" y="0"/>
                </a:lnTo>
                <a:lnTo>
                  <a:pt x="5416483" y="3734"/>
                </a:lnTo>
                <a:lnTo>
                  <a:pt x="5460394" y="14548"/>
                </a:lnTo>
                <a:lnTo>
                  <a:pt x="5501339" y="31851"/>
                </a:lnTo>
                <a:lnTo>
                  <a:pt x="5538731" y="55059"/>
                </a:lnTo>
                <a:lnTo>
                  <a:pt x="5571982" y="83581"/>
                </a:lnTo>
                <a:lnTo>
                  <a:pt x="5600504" y="116832"/>
                </a:lnTo>
                <a:lnTo>
                  <a:pt x="5623712" y="154224"/>
                </a:lnTo>
                <a:lnTo>
                  <a:pt x="5641015" y="195169"/>
                </a:lnTo>
                <a:lnTo>
                  <a:pt x="5651829" y="239080"/>
                </a:lnTo>
                <a:lnTo>
                  <a:pt x="5655564" y="285368"/>
                </a:lnTo>
                <a:lnTo>
                  <a:pt x="5655564" y="5289410"/>
                </a:lnTo>
                <a:lnTo>
                  <a:pt x="5651829" y="5335702"/>
                </a:lnTo>
                <a:lnTo>
                  <a:pt x="5641015" y="5379615"/>
                </a:lnTo>
                <a:lnTo>
                  <a:pt x="5623712" y="5420562"/>
                </a:lnTo>
                <a:lnTo>
                  <a:pt x="5600504" y="5457956"/>
                </a:lnTo>
                <a:lnTo>
                  <a:pt x="5571982" y="5491208"/>
                </a:lnTo>
                <a:lnTo>
                  <a:pt x="5538731" y="5519731"/>
                </a:lnTo>
                <a:lnTo>
                  <a:pt x="5501339" y="5542939"/>
                </a:lnTo>
                <a:lnTo>
                  <a:pt x="5460394" y="5560243"/>
                </a:lnTo>
                <a:lnTo>
                  <a:pt x="5416483" y="5571056"/>
                </a:lnTo>
                <a:lnTo>
                  <a:pt x="5370195" y="5574791"/>
                </a:lnTo>
                <a:lnTo>
                  <a:pt x="285381" y="5574791"/>
                </a:lnTo>
                <a:lnTo>
                  <a:pt x="239089" y="5571056"/>
                </a:lnTo>
                <a:lnTo>
                  <a:pt x="195176" y="5560243"/>
                </a:lnTo>
                <a:lnTo>
                  <a:pt x="154228" y="5542939"/>
                </a:lnTo>
                <a:lnTo>
                  <a:pt x="116835" y="5519731"/>
                </a:lnTo>
                <a:lnTo>
                  <a:pt x="83583" y="5491208"/>
                </a:lnTo>
                <a:lnTo>
                  <a:pt x="55059" y="5457956"/>
                </a:lnTo>
                <a:lnTo>
                  <a:pt x="31852" y="5420562"/>
                </a:lnTo>
                <a:lnTo>
                  <a:pt x="14548" y="5379615"/>
                </a:lnTo>
                <a:lnTo>
                  <a:pt x="3734" y="5335702"/>
                </a:lnTo>
                <a:lnTo>
                  <a:pt x="0" y="5289410"/>
                </a:lnTo>
                <a:lnTo>
                  <a:pt x="0" y="285368"/>
                </a:lnTo>
                <a:close/>
              </a:path>
            </a:pathLst>
          </a:custGeom>
          <a:ln w="22860">
            <a:solidFill>
              <a:srgbClr val="0F21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291" y="2278379"/>
            <a:ext cx="11309604" cy="44333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356340" y="6054344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2E5AAC"/>
                </a:solidFill>
                <a:latin typeface="Trebuchet MS"/>
                <a:cs typeface="Trebuchet MS"/>
              </a:rPr>
              <a:t>19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0641" y="1033458"/>
            <a:ext cx="4766945" cy="1149985"/>
          </a:xfrm>
          <a:prstGeom prst="rect">
            <a:avLst/>
          </a:prstGeom>
        </p:spPr>
        <p:txBody>
          <a:bodyPr vert="horz" wrap="square" lIns="0" tIns="242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10"/>
              </a:spcBef>
            </a:pPr>
            <a:r>
              <a:rPr sz="3600" spc="225" dirty="0">
                <a:solidFill>
                  <a:srgbClr val="1A315F"/>
                </a:solidFill>
              </a:rPr>
              <a:t>SO</a:t>
            </a:r>
            <a:r>
              <a:rPr sz="3600" spc="-260" dirty="0">
                <a:solidFill>
                  <a:srgbClr val="1A315F"/>
                </a:solidFill>
              </a:rPr>
              <a:t>R</a:t>
            </a:r>
            <a:r>
              <a:rPr sz="3600" spc="35" dirty="0">
                <a:solidFill>
                  <a:srgbClr val="1A315F"/>
                </a:solidFill>
              </a:rPr>
              <a:t>TING:</a:t>
            </a:r>
            <a:r>
              <a:rPr sz="3600" spc="-450" dirty="0">
                <a:solidFill>
                  <a:srgbClr val="1A315F"/>
                </a:solidFill>
              </a:rPr>
              <a:t> </a:t>
            </a:r>
            <a:r>
              <a:rPr sz="3600" spc="60" dirty="0">
                <a:solidFill>
                  <a:srgbClr val="1A315F"/>
                </a:solidFill>
              </a:rPr>
              <a:t>MERGE</a:t>
            </a:r>
            <a:r>
              <a:rPr sz="3600" spc="-85" dirty="0">
                <a:solidFill>
                  <a:srgbClr val="1A315F"/>
                </a:solidFill>
              </a:rPr>
              <a:t> </a:t>
            </a:r>
            <a:r>
              <a:rPr sz="3600" spc="225" dirty="0">
                <a:solidFill>
                  <a:srgbClr val="1A315F"/>
                </a:solidFill>
              </a:rPr>
              <a:t>SO</a:t>
            </a:r>
            <a:r>
              <a:rPr sz="3600" spc="-250" dirty="0">
                <a:solidFill>
                  <a:srgbClr val="1A315F"/>
                </a:solidFill>
              </a:rPr>
              <a:t>R</a:t>
            </a:r>
            <a:r>
              <a:rPr sz="3600" spc="80" dirty="0">
                <a:solidFill>
                  <a:srgbClr val="1A315F"/>
                </a:solidFill>
              </a:rPr>
              <a:t>T</a:t>
            </a:r>
            <a:endParaRPr sz="3600"/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600" spc="130" dirty="0">
                <a:solidFill>
                  <a:srgbClr val="4590B8"/>
                </a:solidFill>
              </a:rPr>
              <a:t>D</a:t>
            </a:r>
            <a:r>
              <a:rPr sz="1600" spc="-35" dirty="0">
                <a:solidFill>
                  <a:srgbClr val="4590B8"/>
                </a:solidFill>
              </a:rPr>
              <a:t>A</a:t>
            </a:r>
            <a:r>
              <a:rPr sz="1600" spc="-125" dirty="0">
                <a:solidFill>
                  <a:srgbClr val="4590B8"/>
                </a:solidFill>
              </a:rPr>
              <a:t>T</a:t>
            </a:r>
            <a:r>
              <a:rPr sz="1600" spc="120" dirty="0">
                <a:solidFill>
                  <a:srgbClr val="4590B8"/>
                </a:solidFill>
              </a:rPr>
              <a:t>A</a:t>
            </a:r>
            <a:r>
              <a:rPr sz="1600" spc="-50" dirty="0">
                <a:solidFill>
                  <a:srgbClr val="4590B8"/>
                </a:solidFill>
              </a:rPr>
              <a:t> </a:t>
            </a:r>
            <a:r>
              <a:rPr sz="1600" spc="5" dirty="0">
                <a:solidFill>
                  <a:srgbClr val="4590B8"/>
                </a:solidFill>
              </a:rPr>
              <a:t>ST</a:t>
            </a:r>
            <a:r>
              <a:rPr sz="1600" spc="-45" dirty="0">
                <a:solidFill>
                  <a:srgbClr val="4590B8"/>
                </a:solidFill>
              </a:rPr>
              <a:t>R</a:t>
            </a:r>
            <a:r>
              <a:rPr sz="1600" spc="100" dirty="0">
                <a:solidFill>
                  <a:srgbClr val="4590B8"/>
                </a:solidFill>
              </a:rPr>
              <a:t>UC</a:t>
            </a:r>
            <a:r>
              <a:rPr sz="1600" spc="85" dirty="0">
                <a:solidFill>
                  <a:srgbClr val="4590B8"/>
                </a:solidFill>
              </a:rPr>
              <a:t>T</a:t>
            </a:r>
            <a:r>
              <a:rPr sz="1600" spc="65" dirty="0">
                <a:solidFill>
                  <a:srgbClr val="4590B8"/>
                </a:solidFill>
              </a:rPr>
              <a:t>U</a:t>
            </a:r>
            <a:r>
              <a:rPr sz="1600" spc="45" dirty="0">
                <a:solidFill>
                  <a:srgbClr val="4590B8"/>
                </a:solidFill>
              </a:rPr>
              <a:t>R</a:t>
            </a:r>
            <a:r>
              <a:rPr sz="1600" spc="-60" dirty="0">
                <a:solidFill>
                  <a:srgbClr val="4590B8"/>
                </a:solidFill>
              </a:rPr>
              <a:t>E</a:t>
            </a:r>
            <a:r>
              <a:rPr sz="1600" spc="-40" dirty="0">
                <a:solidFill>
                  <a:srgbClr val="4590B8"/>
                </a:solidFill>
              </a:rPr>
              <a:t>S</a:t>
            </a:r>
            <a:r>
              <a:rPr sz="1600" spc="-150" dirty="0">
                <a:solidFill>
                  <a:srgbClr val="4590B8"/>
                </a:solidFill>
              </a:rPr>
              <a:t> </a:t>
            </a:r>
            <a:r>
              <a:rPr sz="1600" spc="170" dirty="0">
                <a:solidFill>
                  <a:srgbClr val="4590B8"/>
                </a:solidFill>
              </a:rPr>
              <a:t>AN</a:t>
            </a:r>
            <a:r>
              <a:rPr sz="1600" spc="215" dirty="0">
                <a:solidFill>
                  <a:srgbClr val="4590B8"/>
                </a:solidFill>
              </a:rPr>
              <a:t>D</a:t>
            </a:r>
            <a:r>
              <a:rPr sz="1600" spc="-195" dirty="0">
                <a:solidFill>
                  <a:srgbClr val="4590B8"/>
                </a:solidFill>
              </a:rPr>
              <a:t> </a:t>
            </a:r>
            <a:r>
              <a:rPr sz="1600" spc="100" dirty="0">
                <a:solidFill>
                  <a:srgbClr val="4590B8"/>
                </a:solidFill>
              </a:rPr>
              <a:t>ALG</a:t>
            </a:r>
            <a:r>
              <a:rPr sz="1600" spc="105" dirty="0">
                <a:solidFill>
                  <a:srgbClr val="4590B8"/>
                </a:solidFill>
              </a:rPr>
              <a:t>O</a:t>
            </a:r>
            <a:r>
              <a:rPr sz="1600" spc="-10" dirty="0">
                <a:solidFill>
                  <a:srgbClr val="4590B8"/>
                </a:solidFill>
              </a:rPr>
              <a:t>R</a:t>
            </a:r>
            <a:r>
              <a:rPr sz="1600" spc="-15" dirty="0">
                <a:solidFill>
                  <a:srgbClr val="4590B8"/>
                </a:solidFill>
              </a:rPr>
              <a:t>I</a:t>
            </a:r>
            <a:r>
              <a:rPr sz="1600" spc="55" dirty="0">
                <a:solidFill>
                  <a:srgbClr val="4590B8"/>
                </a:solidFill>
              </a:rPr>
              <a:t>THMS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38425" y="1167383"/>
            <a:ext cx="3564380" cy="26685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0436" y="614172"/>
            <a:ext cx="11309985" cy="553720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143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00"/>
              </a:spcBef>
            </a:pPr>
            <a:r>
              <a:rPr sz="2500" spc="40" dirty="0">
                <a:solidFill>
                  <a:srgbClr val="FFFFFF"/>
                </a:solidFill>
                <a:latin typeface="Trebuchet MS"/>
                <a:cs typeface="Trebuchet MS"/>
              </a:rPr>
              <a:t>MERGE</a:t>
            </a:r>
            <a:r>
              <a:rPr sz="25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45" dirty="0">
                <a:solidFill>
                  <a:srgbClr val="FFFFFF"/>
                </a:solidFill>
                <a:latin typeface="Trebuchet MS"/>
                <a:cs typeface="Trebuchet MS"/>
              </a:rPr>
              <a:t>SORT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9176" y="1142453"/>
            <a:ext cx="4852670" cy="276352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220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Properties</a:t>
            </a:r>
            <a:endParaRPr sz="1800">
              <a:latin typeface="Trebuchet MS"/>
              <a:cs typeface="Trebuchet MS"/>
            </a:endParaRPr>
          </a:p>
          <a:p>
            <a:pPr marL="641985" marR="5080" lvl="1" indent="-304800">
              <a:lnSpc>
                <a:spcPct val="100000"/>
              </a:lnSpc>
              <a:spcBef>
                <a:spcPts val="994"/>
              </a:spcBef>
              <a:buClr>
                <a:srgbClr val="4590B8"/>
              </a:buClr>
              <a:buSzPct val="90625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dirty="0">
                <a:solidFill>
                  <a:srgbClr val="3C3C3C"/>
                </a:solidFill>
                <a:latin typeface="Trebuchet MS"/>
                <a:cs typeface="Trebuchet MS"/>
              </a:rPr>
              <a:t>Me</a:t>
            </a:r>
            <a:r>
              <a:rPr sz="1600" spc="-60" dirty="0">
                <a:solidFill>
                  <a:srgbClr val="3C3C3C"/>
                </a:solidFill>
                <a:latin typeface="Trebuchet MS"/>
                <a:cs typeface="Trebuchet MS"/>
              </a:rPr>
              <a:t>rg</a:t>
            </a:r>
            <a:r>
              <a:rPr sz="1600" spc="-11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600" spc="-40" dirty="0">
                <a:solidFill>
                  <a:srgbClr val="3C3C3C"/>
                </a:solidFill>
                <a:latin typeface="Trebuchet MS"/>
                <a:cs typeface="Trebuchet MS"/>
              </a:rPr>
              <a:t> S</a:t>
            </a:r>
            <a:r>
              <a:rPr sz="1600" spc="1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600" spc="4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600" spc="-105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600" spc="-1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6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600" spc="-85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6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6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600" spc="-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3C3C3C"/>
                </a:solidFill>
                <a:latin typeface="Trebuchet MS"/>
                <a:cs typeface="Trebuchet MS"/>
              </a:rPr>
              <a:t>Divide</a:t>
            </a:r>
            <a:r>
              <a:rPr sz="1600" spc="-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3C3C3C"/>
                </a:solidFill>
                <a:latin typeface="Trebuchet MS"/>
                <a:cs typeface="Trebuchet MS"/>
              </a:rPr>
              <a:t>an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sz="16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3C3C3C"/>
                </a:solidFill>
                <a:latin typeface="Trebuchet MS"/>
                <a:cs typeface="Trebuchet MS"/>
              </a:rPr>
              <a:t>Con</a:t>
            </a:r>
            <a:r>
              <a:rPr sz="1600" spc="10" dirty="0">
                <a:solidFill>
                  <a:srgbClr val="3C3C3C"/>
                </a:solidFill>
                <a:latin typeface="Trebuchet MS"/>
                <a:cs typeface="Trebuchet MS"/>
              </a:rPr>
              <a:t>q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u</a:t>
            </a:r>
            <a:r>
              <a:rPr sz="1600" spc="-50" dirty="0">
                <a:solidFill>
                  <a:srgbClr val="3C3C3C"/>
                </a:solidFill>
                <a:latin typeface="Trebuchet MS"/>
                <a:cs typeface="Trebuchet MS"/>
              </a:rPr>
              <a:t>er</a:t>
            </a:r>
            <a:r>
              <a:rPr sz="160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30" dirty="0">
                <a:solidFill>
                  <a:srgbClr val="3C3C3C"/>
                </a:solidFill>
                <a:latin typeface="Trebuchet MS"/>
                <a:cs typeface="Trebuchet MS"/>
              </a:rPr>
              <a:t>al</a:t>
            </a:r>
            <a:r>
              <a:rPr sz="1600" spc="-165" dirty="0">
                <a:solidFill>
                  <a:srgbClr val="3C3C3C"/>
                </a:solidFill>
                <a:latin typeface="Trebuchet MS"/>
                <a:cs typeface="Trebuchet MS"/>
              </a:rPr>
              <a:t>g</a:t>
            </a:r>
            <a:r>
              <a:rPr sz="1600" spc="1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600" spc="-70" dirty="0">
                <a:solidFill>
                  <a:srgbClr val="3C3C3C"/>
                </a:solidFill>
                <a:latin typeface="Trebuchet MS"/>
                <a:cs typeface="Trebuchet MS"/>
              </a:rPr>
              <a:t>rith</a:t>
            </a:r>
            <a:r>
              <a:rPr sz="1600" spc="-100" dirty="0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r>
              <a:rPr sz="1600" spc="-240" dirty="0">
                <a:solidFill>
                  <a:srgbClr val="3C3C3C"/>
                </a:solidFill>
                <a:latin typeface="Trebuchet MS"/>
                <a:cs typeface="Trebuchet MS"/>
              </a:rPr>
              <a:t>.</a:t>
            </a:r>
            <a:r>
              <a:rPr sz="1600" spc="-17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3C3C3C"/>
                </a:solidFill>
                <a:latin typeface="Trebuchet MS"/>
                <a:cs typeface="Trebuchet MS"/>
              </a:rPr>
              <a:t>It  </a:t>
            </a:r>
            <a:r>
              <a:rPr sz="1600" spc="-85" dirty="0">
                <a:solidFill>
                  <a:srgbClr val="3C3C3C"/>
                </a:solidFill>
                <a:latin typeface="Trebuchet MS"/>
                <a:cs typeface="Trebuchet MS"/>
              </a:rPr>
              <a:t>divides</a:t>
            </a:r>
            <a:r>
              <a:rPr sz="16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90" dirty="0">
                <a:solidFill>
                  <a:srgbClr val="3C3C3C"/>
                </a:solidFill>
                <a:latin typeface="Trebuchet MS"/>
                <a:cs typeface="Trebuchet MS"/>
              </a:rPr>
              <a:t>in</a:t>
            </a:r>
            <a:r>
              <a:rPr sz="1600" spc="-110" dirty="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u</a:t>
            </a:r>
            <a:r>
              <a:rPr sz="1600" spc="-105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6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9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600" spc="-7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600" spc="-6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600" spc="-14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600" spc="-90" dirty="0">
                <a:solidFill>
                  <a:srgbClr val="3C3C3C"/>
                </a:solidFill>
                <a:latin typeface="Trebuchet MS"/>
                <a:cs typeface="Trebuchet MS"/>
              </a:rPr>
              <a:t>y</a:t>
            </a:r>
            <a:r>
              <a:rPr sz="16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70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600" spc="-12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6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600" spc="-135" dirty="0">
                <a:solidFill>
                  <a:srgbClr val="3C3C3C"/>
                </a:solidFill>
                <a:latin typeface="Trebuchet MS"/>
                <a:cs typeface="Trebuchet MS"/>
              </a:rPr>
              <a:t>w</a:t>
            </a:r>
            <a:r>
              <a:rPr sz="1600" spc="20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60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sz="1600" spc="-114" dirty="0">
                <a:solidFill>
                  <a:srgbClr val="3C3C3C"/>
                </a:solidFill>
                <a:latin typeface="Trebuchet MS"/>
                <a:cs typeface="Trebuchet MS"/>
              </a:rPr>
              <a:t>al</a:t>
            </a:r>
            <a:r>
              <a:rPr sz="1600" spc="-180" dirty="0">
                <a:solidFill>
                  <a:srgbClr val="3C3C3C"/>
                </a:solidFill>
                <a:latin typeface="Trebuchet MS"/>
                <a:cs typeface="Trebuchet MS"/>
              </a:rPr>
              <a:t>v</a:t>
            </a:r>
            <a:r>
              <a:rPr sz="1600" spc="-130" dirty="0">
                <a:solidFill>
                  <a:srgbClr val="3C3C3C"/>
                </a:solidFill>
                <a:latin typeface="Trebuchet MS"/>
                <a:cs typeface="Trebuchet MS"/>
              </a:rPr>
              <a:t>es,</a:t>
            </a:r>
            <a:r>
              <a:rPr sz="1600" spc="-18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10" dirty="0">
                <a:solidFill>
                  <a:srgbClr val="3C3C3C"/>
                </a:solidFill>
                <a:latin typeface="Trebuchet MS"/>
                <a:cs typeface="Trebuchet MS"/>
              </a:rPr>
              <a:t>calls</a:t>
            </a:r>
            <a:r>
              <a:rPr sz="160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600" spc="-135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600" spc="-114" dirty="0">
                <a:solidFill>
                  <a:srgbClr val="3C3C3C"/>
                </a:solidFill>
                <a:latin typeface="Trebuchet MS"/>
                <a:cs typeface="Trebuchet MS"/>
              </a:rPr>
              <a:t>self</a:t>
            </a:r>
            <a:r>
              <a:rPr sz="1600" spc="-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210" dirty="0">
                <a:solidFill>
                  <a:srgbClr val="3C3C3C"/>
                </a:solidFill>
                <a:latin typeface="Trebuchet MS"/>
                <a:cs typeface="Trebuchet MS"/>
              </a:rPr>
              <a:t>f</a:t>
            </a:r>
            <a:r>
              <a:rPr sz="1600" spc="1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600" spc="1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600" spc="-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85" dirty="0">
                <a:solidFill>
                  <a:srgbClr val="3C3C3C"/>
                </a:solidFill>
                <a:latin typeface="Trebuchet MS"/>
                <a:cs typeface="Trebuchet MS"/>
              </a:rPr>
              <a:t>the  </a:t>
            </a:r>
            <a:r>
              <a:rPr sz="1600" spc="-55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600" spc="-135" dirty="0">
                <a:solidFill>
                  <a:srgbClr val="3C3C3C"/>
                </a:solidFill>
                <a:latin typeface="Trebuchet MS"/>
                <a:cs typeface="Trebuchet MS"/>
              </a:rPr>
              <a:t>w</a:t>
            </a:r>
            <a:r>
              <a:rPr sz="1600" spc="20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60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sz="1600" spc="-114" dirty="0">
                <a:solidFill>
                  <a:srgbClr val="3C3C3C"/>
                </a:solidFill>
                <a:latin typeface="Trebuchet MS"/>
                <a:cs typeface="Trebuchet MS"/>
              </a:rPr>
              <a:t>al</a:t>
            </a:r>
            <a:r>
              <a:rPr sz="1600" spc="-180" dirty="0">
                <a:solidFill>
                  <a:srgbClr val="3C3C3C"/>
                </a:solidFill>
                <a:latin typeface="Trebuchet MS"/>
                <a:cs typeface="Trebuchet MS"/>
              </a:rPr>
              <a:t>v</a:t>
            </a:r>
            <a:r>
              <a:rPr sz="1600" spc="-75" dirty="0">
                <a:solidFill>
                  <a:srgbClr val="3C3C3C"/>
                </a:solidFill>
                <a:latin typeface="Trebuchet MS"/>
                <a:cs typeface="Trebuchet MS"/>
              </a:rPr>
              <a:t>es</a:t>
            </a:r>
            <a:r>
              <a:rPr sz="1600" spc="-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3C3C3C"/>
                </a:solidFill>
                <a:latin typeface="Trebuchet MS"/>
                <a:cs typeface="Trebuchet MS"/>
              </a:rPr>
              <a:t>an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sz="16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90" dirty="0">
                <a:solidFill>
                  <a:srgbClr val="3C3C3C"/>
                </a:solidFill>
                <a:latin typeface="Trebuchet MS"/>
                <a:cs typeface="Trebuchet MS"/>
              </a:rPr>
              <a:t>th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en</a:t>
            </a:r>
            <a:r>
              <a:rPr sz="1600" spc="-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00" dirty="0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r>
              <a:rPr sz="1600" spc="-6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600" spc="-4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600" spc="-114" dirty="0">
                <a:solidFill>
                  <a:srgbClr val="3C3C3C"/>
                </a:solidFill>
                <a:latin typeface="Trebuchet MS"/>
                <a:cs typeface="Trebuchet MS"/>
              </a:rPr>
              <a:t>ge</a:t>
            </a:r>
            <a:r>
              <a:rPr sz="1600" spc="-35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6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14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sz="1600" spc="-11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6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600" spc="-130" dirty="0">
                <a:solidFill>
                  <a:srgbClr val="3C3C3C"/>
                </a:solidFill>
                <a:latin typeface="Trebuchet MS"/>
                <a:cs typeface="Trebuchet MS"/>
              </a:rPr>
              <a:t>w</a:t>
            </a:r>
            <a:r>
              <a:rPr sz="1600" spc="20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600" spc="-1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600" spc="-20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600" spc="4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600" spc="-100" dirty="0">
                <a:solidFill>
                  <a:srgbClr val="3C3C3C"/>
                </a:solidFill>
                <a:latin typeface="Trebuchet MS"/>
                <a:cs typeface="Trebuchet MS"/>
              </a:rPr>
              <a:t>ted</a:t>
            </a:r>
            <a:r>
              <a:rPr sz="1600" spc="-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sz="1600" spc="-114" dirty="0">
                <a:solidFill>
                  <a:srgbClr val="3C3C3C"/>
                </a:solidFill>
                <a:latin typeface="Trebuchet MS"/>
                <a:cs typeface="Trebuchet MS"/>
              </a:rPr>
              <a:t>al</a:t>
            </a:r>
            <a:r>
              <a:rPr sz="1600" spc="-180" dirty="0">
                <a:solidFill>
                  <a:srgbClr val="3C3C3C"/>
                </a:solidFill>
                <a:latin typeface="Trebuchet MS"/>
                <a:cs typeface="Trebuchet MS"/>
              </a:rPr>
              <a:t>v</a:t>
            </a:r>
            <a:r>
              <a:rPr sz="1600" spc="-114" dirty="0">
                <a:solidFill>
                  <a:srgbClr val="3C3C3C"/>
                </a:solidFill>
                <a:latin typeface="Trebuchet MS"/>
                <a:cs typeface="Trebuchet MS"/>
              </a:rPr>
              <a:t>es.  </a:t>
            </a:r>
            <a:r>
              <a:rPr sz="1600" spc="-5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6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85" dirty="0">
                <a:solidFill>
                  <a:srgbClr val="3C3C3C"/>
                </a:solidFill>
                <a:latin typeface="Trebuchet MS"/>
                <a:cs typeface="Trebuchet MS"/>
              </a:rPr>
              <a:t>merge()</a:t>
            </a:r>
            <a:r>
              <a:rPr sz="16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90" dirty="0">
                <a:solidFill>
                  <a:srgbClr val="3C3C3C"/>
                </a:solidFill>
                <a:latin typeface="Trebuchet MS"/>
                <a:cs typeface="Trebuchet MS"/>
              </a:rPr>
              <a:t>function</a:t>
            </a:r>
            <a:r>
              <a:rPr sz="1600" spc="-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3C3C3C"/>
                </a:solidFill>
                <a:latin typeface="Trebuchet MS"/>
                <a:cs typeface="Trebuchet MS"/>
              </a:rPr>
              <a:t>is</a:t>
            </a:r>
            <a:r>
              <a:rPr sz="16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3C3C3C"/>
                </a:solidFill>
                <a:latin typeface="Trebuchet MS"/>
                <a:cs typeface="Trebuchet MS"/>
              </a:rPr>
              <a:t>used</a:t>
            </a:r>
            <a:r>
              <a:rPr sz="16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65" dirty="0">
                <a:solidFill>
                  <a:srgbClr val="3C3C3C"/>
                </a:solidFill>
                <a:latin typeface="Trebuchet MS"/>
                <a:cs typeface="Trebuchet MS"/>
              </a:rPr>
              <a:t>for</a:t>
            </a:r>
            <a:r>
              <a:rPr sz="160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90" dirty="0">
                <a:solidFill>
                  <a:srgbClr val="3C3C3C"/>
                </a:solidFill>
                <a:latin typeface="Trebuchet MS"/>
                <a:cs typeface="Trebuchet MS"/>
              </a:rPr>
              <a:t>merging</a:t>
            </a:r>
            <a:r>
              <a:rPr sz="1600" spc="-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3C3C3C"/>
                </a:solidFill>
                <a:latin typeface="Trebuchet MS"/>
                <a:cs typeface="Trebuchet MS"/>
              </a:rPr>
              <a:t>two </a:t>
            </a:r>
            <a:r>
              <a:rPr sz="16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halves.The</a:t>
            </a:r>
            <a:r>
              <a:rPr sz="16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05" dirty="0">
                <a:solidFill>
                  <a:srgbClr val="3C3C3C"/>
                </a:solidFill>
                <a:latin typeface="Trebuchet MS"/>
                <a:cs typeface="Trebuchet MS"/>
              </a:rPr>
              <a:t>merge(arr,</a:t>
            </a:r>
            <a:r>
              <a:rPr sz="1600" spc="-20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85" dirty="0">
                <a:solidFill>
                  <a:srgbClr val="3C3C3C"/>
                </a:solidFill>
                <a:latin typeface="Trebuchet MS"/>
                <a:cs typeface="Trebuchet MS"/>
              </a:rPr>
              <a:t>l,</a:t>
            </a:r>
            <a:r>
              <a:rPr sz="1600" spc="-20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70" dirty="0">
                <a:solidFill>
                  <a:srgbClr val="3C3C3C"/>
                </a:solidFill>
                <a:latin typeface="Trebuchet MS"/>
                <a:cs typeface="Trebuchet MS"/>
              </a:rPr>
              <a:t>m,</a:t>
            </a:r>
            <a:r>
              <a:rPr sz="1600" spc="-18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3C3C3C"/>
                </a:solidFill>
                <a:latin typeface="Trebuchet MS"/>
                <a:cs typeface="Trebuchet MS"/>
              </a:rPr>
              <a:t>r)</a:t>
            </a:r>
            <a:r>
              <a:rPr sz="16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3C3C3C"/>
                </a:solidFill>
                <a:latin typeface="Trebuchet MS"/>
                <a:cs typeface="Trebuchet MS"/>
              </a:rPr>
              <a:t>is</a:t>
            </a:r>
            <a:r>
              <a:rPr sz="16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05" dirty="0">
                <a:solidFill>
                  <a:srgbClr val="3C3C3C"/>
                </a:solidFill>
                <a:latin typeface="Trebuchet MS"/>
                <a:cs typeface="Trebuchet MS"/>
              </a:rPr>
              <a:t>key</a:t>
            </a:r>
            <a:r>
              <a:rPr sz="16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3C3C3C"/>
                </a:solidFill>
                <a:latin typeface="Trebuchet MS"/>
                <a:cs typeface="Trebuchet MS"/>
              </a:rPr>
              <a:t>process</a:t>
            </a:r>
            <a:r>
              <a:rPr sz="16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14" dirty="0">
                <a:solidFill>
                  <a:srgbClr val="3C3C3C"/>
                </a:solidFill>
                <a:latin typeface="Trebuchet MS"/>
                <a:cs typeface="Trebuchet MS"/>
              </a:rPr>
              <a:t>that </a:t>
            </a:r>
            <a:r>
              <a:rPr sz="1600" spc="-11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assumes</a:t>
            </a:r>
            <a:r>
              <a:rPr sz="16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14" dirty="0">
                <a:solidFill>
                  <a:srgbClr val="3C3C3C"/>
                </a:solidFill>
                <a:latin typeface="Trebuchet MS"/>
                <a:cs typeface="Trebuchet MS"/>
              </a:rPr>
              <a:t>that</a:t>
            </a:r>
            <a:r>
              <a:rPr sz="1600" spc="-1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10" dirty="0">
                <a:solidFill>
                  <a:srgbClr val="3C3C3C"/>
                </a:solidFill>
                <a:latin typeface="Trebuchet MS"/>
                <a:cs typeface="Trebuchet MS"/>
              </a:rPr>
              <a:t>arr[l..m]</a:t>
            </a:r>
            <a:r>
              <a:rPr sz="1600" spc="-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05" dirty="0">
                <a:solidFill>
                  <a:srgbClr val="3C3C3C"/>
                </a:solidFill>
                <a:latin typeface="Trebuchet MS"/>
                <a:cs typeface="Trebuchet MS"/>
              </a:rPr>
              <a:t>and</a:t>
            </a:r>
            <a:r>
              <a:rPr sz="16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3C3C3C"/>
                </a:solidFill>
                <a:latin typeface="Trebuchet MS"/>
                <a:cs typeface="Trebuchet MS"/>
              </a:rPr>
              <a:t>arr[m+1..r]</a:t>
            </a:r>
            <a:r>
              <a:rPr sz="1600" spc="-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00" dirty="0">
                <a:solidFill>
                  <a:srgbClr val="3C3C3C"/>
                </a:solidFill>
                <a:latin typeface="Trebuchet MS"/>
                <a:cs typeface="Trebuchet MS"/>
              </a:rPr>
              <a:t>are</a:t>
            </a:r>
            <a:r>
              <a:rPr sz="1600" spc="-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3C3C3C"/>
                </a:solidFill>
                <a:latin typeface="Trebuchet MS"/>
                <a:cs typeface="Trebuchet MS"/>
              </a:rPr>
              <a:t>sorted </a:t>
            </a:r>
            <a:r>
              <a:rPr sz="16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3C3C3C"/>
                </a:solidFill>
                <a:latin typeface="Trebuchet MS"/>
                <a:cs typeface="Trebuchet MS"/>
              </a:rPr>
              <a:t>an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sz="16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r>
              <a:rPr sz="1600" spc="-6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600" spc="-4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600" spc="-114" dirty="0">
                <a:solidFill>
                  <a:srgbClr val="3C3C3C"/>
                </a:solidFill>
                <a:latin typeface="Trebuchet MS"/>
                <a:cs typeface="Trebuchet MS"/>
              </a:rPr>
              <a:t>ge</a:t>
            </a:r>
            <a:r>
              <a:rPr sz="1600" spc="-35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6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14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sz="1600" spc="-11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60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600" spc="-135" dirty="0">
                <a:solidFill>
                  <a:srgbClr val="3C3C3C"/>
                </a:solidFill>
                <a:latin typeface="Trebuchet MS"/>
                <a:cs typeface="Trebuchet MS"/>
              </a:rPr>
              <a:t>w</a:t>
            </a:r>
            <a:r>
              <a:rPr sz="1600" spc="20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60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600" spc="-20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600" spc="4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600" spc="-100" dirty="0">
                <a:solidFill>
                  <a:srgbClr val="3C3C3C"/>
                </a:solidFill>
                <a:latin typeface="Trebuchet MS"/>
                <a:cs typeface="Trebuchet MS"/>
              </a:rPr>
              <a:t>ted</a:t>
            </a:r>
            <a:r>
              <a:rPr sz="1600" spc="-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65" dirty="0">
                <a:solidFill>
                  <a:srgbClr val="3C3C3C"/>
                </a:solidFill>
                <a:latin typeface="Trebuchet MS"/>
                <a:cs typeface="Trebuchet MS"/>
              </a:rPr>
              <a:t>su</a:t>
            </a:r>
            <a:r>
              <a:rPr sz="1600" spc="-60" dirty="0">
                <a:solidFill>
                  <a:srgbClr val="3C3C3C"/>
                </a:solidFill>
                <a:latin typeface="Trebuchet MS"/>
                <a:cs typeface="Trebuchet MS"/>
              </a:rPr>
              <a:t>b</a:t>
            </a:r>
            <a:r>
              <a:rPr sz="1600" spc="-75" dirty="0">
                <a:solidFill>
                  <a:srgbClr val="3C3C3C"/>
                </a:solidFill>
                <a:latin typeface="Trebuchet MS"/>
                <a:cs typeface="Trebuchet MS"/>
              </a:rPr>
              <a:t>-</a:t>
            </a:r>
            <a:r>
              <a:rPr sz="1600" spc="-9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600" spc="-7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600" spc="-6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600" spc="-14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600" spc="-65" dirty="0">
                <a:solidFill>
                  <a:srgbClr val="3C3C3C"/>
                </a:solidFill>
                <a:latin typeface="Trebuchet MS"/>
                <a:cs typeface="Trebuchet MS"/>
              </a:rPr>
              <a:t>ys</a:t>
            </a:r>
            <a:r>
              <a:rPr sz="16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70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600" spc="-12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600" spc="-45" dirty="0">
                <a:solidFill>
                  <a:srgbClr val="3C3C3C"/>
                </a:solidFill>
                <a:latin typeface="Trebuchet MS"/>
                <a:cs typeface="Trebuchet MS"/>
              </a:rPr>
              <a:t>to</a:t>
            </a:r>
            <a:r>
              <a:rPr sz="160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1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600" spc="-7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600" spc="-210" dirty="0">
                <a:solidFill>
                  <a:srgbClr val="3C3C3C"/>
                </a:solidFill>
                <a:latin typeface="Trebuchet MS"/>
                <a:cs typeface="Trebuchet MS"/>
              </a:rPr>
              <a:t>.  </a:t>
            </a:r>
            <a:r>
              <a:rPr sz="1600" spc="-85" dirty="0">
                <a:solidFill>
                  <a:srgbClr val="3C3C3C"/>
                </a:solidFill>
                <a:latin typeface="Trebuchet MS"/>
                <a:cs typeface="Trebuchet MS"/>
              </a:rPr>
              <a:t>See</a:t>
            </a:r>
            <a:r>
              <a:rPr sz="16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210" dirty="0">
                <a:solidFill>
                  <a:srgbClr val="3C3C3C"/>
                </a:solidFill>
                <a:latin typeface="Trebuchet MS"/>
                <a:cs typeface="Trebuchet MS"/>
              </a:rPr>
              <a:t>f</a:t>
            </a:r>
            <a:r>
              <a:rPr sz="1600" spc="1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600" spc="-65" dirty="0">
                <a:solidFill>
                  <a:srgbClr val="3C3C3C"/>
                </a:solidFill>
                <a:latin typeface="Trebuchet MS"/>
                <a:cs typeface="Trebuchet MS"/>
              </a:rPr>
              <a:t>ll</a:t>
            </a:r>
            <a:r>
              <a:rPr sz="1600" spc="-13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wi</a:t>
            </a:r>
            <a:r>
              <a:rPr sz="1600" spc="-75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600" spc="-125" dirty="0">
                <a:solidFill>
                  <a:srgbClr val="3C3C3C"/>
                </a:solidFill>
                <a:latin typeface="Trebuchet MS"/>
                <a:cs typeface="Trebuchet MS"/>
              </a:rPr>
              <a:t>g</a:t>
            </a:r>
            <a:r>
              <a:rPr sz="1600" spc="-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170" dirty="0">
                <a:solidFill>
                  <a:srgbClr val="3C3C3C"/>
                </a:solidFill>
                <a:latin typeface="Trebuchet MS"/>
                <a:cs typeface="Trebuchet MS"/>
              </a:rPr>
              <a:t>C</a:t>
            </a:r>
            <a:r>
              <a:rPr sz="1600" spc="-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05" dirty="0">
                <a:solidFill>
                  <a:srgbClr val="3C3C3C"/>
                </a:solidFill>
                <a:latin typeface="Trebuchet MS"/>
                <a:cs typeface="Trebuchet MS"/>
              </a:rPr>
              <a:t>im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sz="1600" spc="-90" dirty="0">
                <a:solidFill>
                  <a:srgbClr val="3C3C3C"/>
                </a:solidFill>
                <a:latin typeface="Trebuchet MS"/>
                <a:cs typeface="Trebuchet MS"/>
              </a:rPr>
              <a:t>le</a:t>
            </a:r>
            <a:r>
              <a:rPr sz="1600" spc="-160" dirty="0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600" spc="-9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600" spc="-130" dirty="0">
                <a:solidFill>
                  <a:srgbClr val="3C3C3C"/>
                </a:solidFill>
                <a:latin typeface="Trebuchet MS"/>
                <a:cs typeface="Trebuchet MS"/>
              </a:rPr>
              <a:t>tat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600" spc="1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600" spc="-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210" dirty="0">
                <a:solidFill>
                  <a:srgbClr val="3C3C3C"/>
                </a:solidFill>
                <a:latin typeface="Trebuchet MS"/>
                <a:cs typeface="Trebuchet MS"/>
              </a:rPr>
              <a:t>f</a:t>
            </a:r>
            <a:r>
              <a:rPr sz="1600" spc="1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600" spc="5" dirty="0">
                <a:solidFill>
                  <a:srgbClr val="3C3C3C"/>
                </a:solidFill>
                <a:latin typeface="Trebuchet MS"/>
                <a:cs typeface="Trebuchet MS"/>
              </a:rPr>
              <a:t>r  </a:t>
            </a:r>
            <a:r>
              <a:rPr sz="1600" spc="-85" dirty="0">
                <a:solidFill>
                  <a:srgbClr val="3C3C3C"/>
                </a:solidFill>
                <a:latin typeface="Trebuchet MS"/>
                <a:cs typeface="Trebuchet MS"/>
              </a:rPr>
              <a:t>details.Complexity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3788" y="4249318"/>
            <a:ext cx="2382520" cy="1508746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85"/>
              </a:spcBef>
              <a:buClr>
                <a:srgbClr val="4590B8"/>
              </a:buClr>
              <a:buSzPct val="90625"/>
              <a:buFont typeface="Cambria"/>
              <a:buChar char="◾"/>
              <a:tabLst>
                <a:tab pos="316865" algn="l"/>
                <a:tab pos="317500" algn="l"/>
              </a:tabLst>
            </a:pPr>
            <a:r>
              <a:rPr sz="1600" spc="-65" dirty="0">
                <a:solidFill>
                  <a:srgbClr val="3C3C3C"/>
                </a:solidFill>
                <a:latin typeface="Trebuchet MS"/>
                <a:cs typeface="Trebuchet MS"/>
              </a:rPr>
              <a:t>Best</a:t>
            </a:r>
            <a:r>
              <a:rPr sz="16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3C3C3C"/>
                </a:solidFill>
                <a:latin typeface="Trebuchet MS"/>
                <a:cs typeface="Trebuchet MS"/>
              </a:rPr>
              <a:t>Case</a:t>
            </a:r>
            <a:r>
              <a:rPr sz="16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20" dirty="0">
                <a:solidFill>
                  <a:srgbClr val="3C3C3C"/>
                </a:solidFill>
                <a:latin typeface="Trebuchet MS"/>
                <a:cs typeface="Trebuchet MS"/>
              </a:rPr>
              <a:t>O(n</a:t>
            </a:r>
            <a:r>
              <a:rPr sz="16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log</a:t>
            </a:r>
            <a:r>
              <a:rPr sz="160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3C3C3C"/>
                </a:solidFill>
                <a:latin typeface="Trebuchet MS"/>
                <a:cs typeface="Trebuchet MS"/>
              </a:rPr>
              <a:t>n)</a:t>
            </a:r>
            <a:endParaRPr sz="1600" dirty="0">
              <a:latin typeface="Trebuchet MS"/>
              <a:cs typeface="Trebuchet MS"/>
            </a:endParaRPr>
          </a:p>
          <a:p>
            <a:pPr marL="317500" indent="-304800">
              <a:lnSpc>
                <a:spcPct val="100000"/>
              </a:lnSpc>
              <a:spcBef>
                <a:spcPts val="980"/>
              </a:spcBef>
              <a:buClr>
                <a:srgbClr val="4590B8"/>
              </a:buClr>
              <a:buSzPct val="90625"/>
              <a:buFont typeface="Cambria"/>
              <a:buChar char="◾"/>
              <a:tabLst>
                <a:tab pos="316865" algn="l"/>
                <a:tab pos="317500" algn="l"/>
              </a:tabLst>
            </a:pPr>
            <a:r>
              <a:rPr sz="1600" spc="-45" dirty="0">
                <a:solidFill>
                  <a:srgbClr val="3C3C3C"/>
                </a:solidFill>
                <a:latin typeface="Trebuchet MS"/>
                <a:cs typeface="Trebuchet MS"/>
              </a:rPr>
              <a:t>Worst-case</a:t>
            </a:r>
            <a:r>
              <a:rPr sz="1600" spc="-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20" dirty="0">
                <a:solidFill>
                  <a:srgbClr val="3C3C3C"/>
                </a:solidFill>
                <a:latin typeface="Trebuchet MS"/>
                <a:cs typeface="Trebuchet MS"/>
              </a:rPr>
              <a:t>O(n</a:t>
            </a:r>
            <a:r>
              <a:rPr sz="16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log</a:t>
            </a:r>
            <a:r>
              <a:rPr sz="1600" spc="-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3C3C3C"/>
                </a:solidFill>
                <a:latin typeface="Trebuchet MS"/>
                <a:cs typeface="Trebuchet MS"/>
              </a:rPr>
              <a:t>n)</a:t>
            </a:r>
            <a:endParaRPr sz="1600" dirty="0">
              <a:latin typeface="Trebuchet MS"/>
              <a:cs typeface="Trebuchet MS"/>
            </a:endParaRPr>
          </a:p>
          <a:p>
            <a:pPr marL="317500" indent="-304800">
              <a:lnSpc>
                <a:spcPct val="100000"/>
              </a:lnSpc>
              <a:spcBef>
                <a:spcPts val="990"/>
              </a:spcBef>
              <a:buClr>
                <a:srgbClr val="4590B8"/>
              </a:buClr>
              <a:buSzPct val="90625"/>
              <a:buFont typeface="Cambria"/>
              <a:buChar char="◾"/>
              <a:tabLst>
                <a:tab pos="316865" algn="l"/>
                <a:tab pos="317500" algn="l"/>
              </a:tabLst>
            </a:pPr>
            <a:r>
              <a:rPr sz="1600" spc="-60" dirty="0">
                <a:solidFill>
                  <a:srgbClr val="3C3C3C"/>
                </a:solidFill>
                <a:latin typeface="Trebuchet MS"/>
                <a:cs typeface="Trebuchet MS"/>
              </a:rPr>
              <a:t>Average-Case</a:t>
            </a:r>
            <a:r>
              <a:rPr sz="16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20" dirty="0">
                <a:solidFill>
                  <a:srgbClr val="3C3C3C"/>
                </a:solidFill>
                <a:latin typeface="Trebuchet MS"/>
                <a:cs typeface="Trebuchet MS"/>
              </a:rPr>
              <a:t>O(n</a:t>
            </a:r>
            <a:r>
              <a:rPr sz="16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log</a:t>
            </a:r>
            <a:r>
              <a:rPr sz="16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3C3C3C"/>
                </a:solidFill>
                <a:latin typeface="Trebuchet MS"/>
                <a:cs typeface="Trebuchet MS"/>
              </a:rPr>
              <a:t>n)</a:t>
            </a:r>
            <a:endParaRPr sz="1600" dirty="0">
              <a:latin typeface="Trebuchet MS"/>
              <a:cs typeface="Trebuchet MS"/>
            </a:endParaRPr>
          </a:p>
          <a:p>
            <a:pPr marL="317500" indent="-304800">
              <a:lnSpc>
                <a:spcPct val="100000"/>
              </a:lnSpc>
              <a:spcBef>
                <a:spcPts val="985"/>
              </a:spcBef>
              <a:buClr>
                <a:srgbClr val="4590B8"/>
              </a:buClr>
              <a:buSzPct val="90625"/>
              <a:buFont typeface="Cambria"/>
              <a:buChar char="◾"/>
              <a:tabLst>
                <a:tab pos="316865" algn="l"/>
                <a:tab pos="317500" algn="l"/>
              </a:tabLst>
            </a:pPr>
            <a:r>
              <a:rPr sz="1600" spc="-70" dirty="0">
                <a:solidFill>
                  <a:srgbClr val="3C3C3C"/>
                </a:solidFill>
                <a:latin typeface="Trebuchet MS"/>
                <a:cs typeface="Trebuchet MS"/>
              </a:rPr>
              <a:t>Sp</a:t>
            </a:r>
            <a:r>
              <a:rPr sz="1600" spc="-125" dirty="0">
                <a:solidFill>
                  <a:srgbClr val="3C3C3C"/>
                </a:solidFill>
                <a:latin typeface="Trebuchet MS"/>
                <a:cs typeface="Trebuchet MS"/>
              </a:rPr>
              <a:t>ace</a:t>
            </a:r>
            <a:r>
              <a:rPr sz="160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3C3C3C"/>
                </a:solidFill>
                <a:latin typeface="Trebuchet MS"/>
                <a:cs typeface="Trebuchet MS"/>
              </a:rPr>
              <a:t>c</a:t>
            </a:r>
            <a:r>
              <a:rPr sz="1600" spc="-50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600" spc="-100" dirty="0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le</a:t>
            </a:r>
            <a:r>
              <a:rPr sz="1600" spc="-85" dirty="0">
                <a:solidFill>
                  <a:srgbClr val="3C3C3C"/>
                </a:solidFill>
                <a:latin typeface="Trebuchet MS"/>
                <a:cs typeface="Trebuchet MS"/>
              </a:rPr>
              <a:t>x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600" spc="-135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600" spc="-90" dirty="0">
                <a:solidFill>
                  <a:srgbClr val="3C3C3C"/>
                </a:solidFill>
                <a:latin typeface="Trebuchet MS"/>
                <a:cs typeface="Trebuchet MS"/>
              </a:rPr>
              <a:t>y</a:t>
            </a:r>
            <a:r>
              <a:rPr sz="1600" spc="-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22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600" spc="-75" dirty="0">
                <a:solidFill>
                  <a:srgbClr val="3C3C3C"/>
                </a:solidFill>
                <a:latin typeface="Trebuchet MS"/>
                <a:cs typeface="Trebuchet MS"/>
              </a:rPr>
              <a:t>(</a:t>
            </a:r>
            <a:r>
              <a:rPr sz="1600" spc="-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6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3C3C3C"/>
                </a:solidFill>
                <a:latin typeface="Trebuchet MS"/>
                <a:cs typeface="Trebuchet MS"/>
              </a:rPr>
              <a:t>)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49365" y="3781425"/>
            <a:ext cx="1953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spc="-180" dirty="0">
                <a:latin typeface="Trebuchet MS"/>
                <a:cs typeface="Trebuchet MS"/>
              </a:rPr>
              <a:t>mer</a:t>
            </a:r>
            <a:r>
              <a:rPr sz="1800" i="1" spc="-175" dirty="0">
                <a:latin typeface="Trebuchet MS"/>
                <a:cs typeface="Trebuchet MS"/>
              </a:rPr>
              <a:t>g</a:t>
            </a:r>
            <a:r>
              <a:rPr sz="1800" i="1" spc="-160" dirty="0">
                <a:latin typeface="Trebuchet MS"/>
                <a:cs typeface="Trebuchet MS"/>
              </a:rPr>
              <a:t>eso</a:t>
            </a:r>
            <a:r>
              <a:rPr sz="1800" i="1" spc="-70" dirty="0">
                <a:latin typeface="Trebuchet MS"/>
                <a:cs typeface="Trebuchet MS"/>
              </a:rPr>
              <a:t>r</a:t>
            </a:r>
            <a:r>
              <a:rPr sz="1800" i="1" spc="-254" dirty="0">
                <a:latin typeface="Trebuchet MS"/>
                <a:cs typeface="Trebuchet MS"/>
              </a:rPr>
              <a:t>t</a:t>
            </a:r>
            <a:r>
              <a:rPr sz="1800" i="1" spc="-200" dirty="0">
                <a:latin typeface="Trebuchet MS"/>
                <a:cs typeface="Trebuchet MS"/>
              </a:rPr>
              <a:t>(le</a:t>
            </a:r>
            <a:r>
              <a:rPr sz="1800" i="1" spc="-190" dirty="0">
                <a:latin typeface="Trebuchet MS"/>
                <a:cs typeface="Trebuchet MS"/>
              </a:rPr>
              <a:t>f</a:t>
            </a:r>
            <a:r>
              <a:rPr sz="1800" i="1" spc="-254" dirty="0">
                <a:latin typeface="Trebuchet MS"/>
                <a:cs typeface="Trebuchet MS"/>
              </a:rPr>
              <a:t>t</a:t>
            </a:r>
            <a:r>
              <a:rPr sz="1800" i="1" spc="-80" dirty="0">
                <a:latin typeface="Trebuchet MS"/>
                <a:cs typeface="Trebuchet MS"/>
              </a:rPr>
              <a:t> </a:t>
            </a:r>
            <a:r>
              <a:rPr sz="1800" i="1" spc="-140" dirty="0">
                <a:latin typeface="Trebuchet MS"/>
                <a:cs typeface="Trebuchet MS"/>
              </a:rPr>
              <a:t>ha</a:t>
            </a:r>
            <a:r>
              <a:rPr sz="1800" i="1" spc="-240" dirty="0">
                <a:latin typeface="Trebuchet MS"/>
                <a:cs typeface="Trebuchet MS"/>
              </a:rPr>
              <a:t>lf</a:t>
            </a:r>
            <a:r>
              <a:rPr sz="1800" i="1" spc="-30" dirty="0">
                <a:latin typeface="Trebuchet MS"/>
                <a:cs typeface="Trebuchet MS"/>
              </a:rPr>
              <a:t> </a:t>
            </a:r>
            <a:r>
              <a:rPr sz="1800" i="1" spc="-170" dirty="0">
                <a:latin typeface="Trebuchet MS"/>
                <a:cs typeface="Trebuchet MS"/>
              </a:rPr>
              <a:t>of  </a:t>
            </a:r>
            <a:r>
              <a:rPr sz="1800" i="1" spc="-180" dirty="0">
                <a:latin typeface="Trebuchet MS"/>
                <a:cs typeface="Trebuchet MS"/>
              </a:rPr>
              <a:t>mer</a:t>
            </a:r>
            <a:r>
              <a:rPr sz="1800" i="1" spc="-175" dirty="0">
                <a:latin typeface="Trebuchet MS"/>
                <a:cs typeface="Trebuchet MS"/>
              </a:rPr>
              <a:t>g</a:t>
            </a:r>
            <a:r>
              <a:rPr sz="1800" i="1" spc="-160" dirty="0">
                <a:latin typeface="Trebuchet MS"/>
                <a:cs typeface="Trebuchet MS"/>
              </a:rPr>
              <a:t>eso</a:t>
            </a:r>
            <a:r>
              <a:rPr sz="1800" i="1" spc="-70" dirty="0">
                <a:latin typeface="Trebuchet MS"/>
                <a:cs typeface="Trebuchet MS"/>
              </a:rPr>
              <a:t>r</a:t>
            </a:r>
            <a:r>
              <a:rPr sz="1800" i="1" spc="-254" dirty="0">
                <a:latin typeface="Trebuchet MS"/>
                <a:cs typeface="Trebuchet MS"/>
              </a:rPr>
              <a:t>t</a:t>
            </a:r>
            <a:r>
              <a:rPr sz="1800" i="1" spc="-155" dirty="0">
                <a:latin typeface="Trebuchet MS"/>
                <a:cs typeface="Trebuchet MS"/>
              </a:rPr>
              <a:t>(</a:t>
            </a:r>
            <a:r>
              <a:rPr sz="1800" i="1" spc="-140" dirty="0">
                <a:latin typeface="Trebuchet MS"/>
                <a:cs typeface="Trebuchet MS"/>
              </a:rPr>
              <a:t>r</a:t>
            </a:r>
            <a:r>
              <a:rPr sz="1800" i="1" spc="-155" dirty="0">
                <a:latin typeface="Trebuchet MS"/>
                <a:cs typeface="Trebuchet MS"/>
              </a:rPr>
              <a:t>ig</a:t>
            </a:r>
            <a:r>
              <a:rPr sz="1800" i="1" spc="-220" dirty="0">
                <a:latin typeface="Trebuchet MS"/>
                <a:cs typeface="Trebuchet MS"/>
              </a:rPr>
              <a:t>h</a:t>
            </a:r>
            <a:r>
              <a:rPr sz="1800" i="1" spc="-254" dirty="0">
                <a:latin typeface="Trebuchet MS"/>
                <a:cs typeface="Trebuchet MS"/>
              </a:rPr>
              <a:t>t</a:t>
            </a:r>
            <a:r>
              <a:rPr sz="1800" i="1" spc="-65" dirty="0">
                <a:latin typeface="Trebuchet MS"/>
                <a:cs typeface="Trebuchet MS"/>
              </a:rPr>
              <a:t> </a:t>
            </a:r>
            <a:r>
              <a:rPr sz="1800" i="1" spc="-140" dirty="0">
                <a:latin typeface="Trebuchet MS"/>
                <a:cs typeface="Trebuchet MS"/>
              </a:rPr>
              <a:t>ha</a:t>
            </a:r>
            <a:r>
              <a:rPr sz="1800" i="1" spc="-240" dirty="0">
                <a:latin typeface="Trebuchet MS"/>
                <a:cs typeface="Trebuchet MS"/>
              </a:rPr>
              <a:t>lf</a:t>
            </a:r>
            <a:r>
              <a:rPr sz="1800" i="1" spc="-30" dirty="0">
                <a:latin typeface="Trebuchet MS"/>
                <a:cs typeface="Trebuchet MS"/>
              </a:rPr>
              <a:t> </a:t>
            </a:r>
            <a:r>
              <a:rPr sz="1800" i="1" spc="-204" dirty="0">
                <a:latin typeface="Trebuchet MS"/>
                <a:cs typeface="Trebuchet MS"/>
              </a:rPr>
              <a:t>of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71738" y="3781425"/>
            <a:ext cx="521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40" dirty="0">
                <a:latin typeface="Trebuchet MS"/>
                <a:cs typeface="Trebuchet MS"/>
              </a:rPr>
              <a:t>da</a:t>
            </a:r>
            <a:r>
              <a:rPr sz="1800" i="1" spc="-160" dirty="0">
                <a:latin typeface="Trebuchet MS"/>
                <a:cs typeface="Trebuchet MS"/>
              </a:rPr>
              <a:t>t</a:t>
            </a:r>
            <a:r>
              <a:rPr sz="1800" i="1" spc="-204" dirty="0">
                <a:latin typeface="Trebuchet MS"/>
                <a:cs typeface="Trebuchet MS"/>
              </a:rPr>
              <a:t>a</a:t>
            </a:r>
            <a:r>
              <a:rPr sz="1800" i="1" spc="-220" dirty="0">
                <a:latin typeface="Trebuchet MS"/>
                <a:cs typeface="Trebuchet MS"/>
              </a:rPr>
              <a:t>);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i="1" spc="-140" dirty="0">
                <a:latin typeface="Trebuchet MS"/>
                <a:cs typeface="Trebuchet MS"/>
              </a:rPr>
              <a:t>da</a:t>
            </a:r>
            <a:r>
              <a:rPr sz="1800" i="1" spc="-160" dirty="0">
                <a:latin typeface="Trebuchet MS"/>
                <a:cs typeface="Trebuchet MS"/>
              </a:rPr>
              <a:t>t</a:t>
            </a:r>
            <a:r>
              <a:rPr sz="1800" i="1" spc="-204" dirty="0">
                <a:latin typeface="Trebuchet MS"/>
                <a:cs typeface="Trebuchet MS"/>
              </a:rPr>
              <a:t>a</a:t>
            </a:r>
            <a:r>
              <a:rPr sz="1800" i="1" spc="-220" dirty="0">
                <a:latin typeface="Trebuchet MS"/>
                <a:cs typeface="Trebuchet MS"/>
              </a:rPr>
              <a:t>);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49365" y="4330065"/>
            <a:ext cx="3154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80" dirty="0">
                <a:latin typeface="Trebuchet MS"/>
                <a:cs typeface="Trebuchet MS"/>
              </a:rPr>
              <a:t>mer</a:t>
            </a:r>
            <a:r>
              <a:rPr sz="1800" i="1" spc="-175" dirty="0">
                <a:latin typeface="Trebuchet MS"/>
                <a:cs typeface="Trebuchet MS"/>
              </a:rPr>
              <a:t>g</a:t>
            </a:r>
            <a:r>
              <a:rPr sz="1800" i="1" spc="-160" dirty="0">
                <a:latin typeface="Trebuchet MS"/>
                <a:cs typeface="Trebuchet MS"/>
              </a:rPr>
              <a:t>e(</a:t>
            </a:r>
            <a:r>
              <a:rPr sz="1800" i="1" spc="-170" dirty="0">
                <a:latin typeface="Trebuchet MS"/>
                <a:cs typeface="Trebuchet MS"/>
              </a:rPr>
              <a:t>bo</a:t>
            </a:r>
            <a:r>
              <a:rPr sz="1800" i="1" spc="-204" dirty="0">
                <a:latin typeface="Trebuchet MS"/>
                <a:cs typeface="Trebuchet MS"/>
              </a:rPr>
              <a:t>th</a:t>
            </a:r>
            <a:r>
              <a:rPr sz="1800" i="1" spc="-50" dirty="0">
                <a:latin typeface="Trebuchet MS"/>
                <a:cs typeface="Trebuchet MS"/>
              </a:rPr>
              <a:t> </a:t>
            </a:r>
            <a:r>
              <a:rPr sz="1800" i="1" spc="-200" dirty="0">
                <a:latin typeface="Trebuchet MS"/>
                <a:cs typeface="Trebuchet MS"/>
              </a:rPr>
              <a:t>ha</a:t>
            </a:r>
            <a:r>
              <a:rPr sz="1800" i="1" spc="-125" dirty="0">
                <a:latin typeface="Trebuchet MS"/>
                <a:cs typeface="Trebuchet MS"/>
              </a:rPr>
              <a:t>l</a:t>
            </a:r>
            <a:r>
              <a:rPr sz="1800" i="1" spc="-160" dirty="0">
                <a:latin typeface="Trebuchet MS"/>
                <a:cs typeface="Trebuchet MS"/>
              </a:rPr>
              <a:t>ves</a:t>
            </a:r>
            <a:r>
              <a:rPr sz="1800" i="1" spc="-30" dirty="0">
                <a:latin typeface="Trebuchet MS"/>
                <a:cs typeface="Trebuchet MS"/>
              </a:rPr>
              <a:t> </a:t>
            </a:r>
            <a:r>
              <a:rPr sz="1800" i="1" spc="-130" dirty="0">
                <a:latin typeface="Trebuchet MS"/>
                <a:cs typeface="Trebuchet MS"/>
              </a:rPr>
              <a:t>i</a:t>
            </a:r>
            <a:r>
              <a:rPr sz="1800" i="1" spc="-240" dirty="0">
                <a:latin typeface="Trebuchet MS"/>
                <a:cs typeface="Trebuchet MS"/>
              </a:rPr>
              <a:t>n</a:t>
            </a:r>
            <a:r>
              <a:rPr sz="1800" i="1" spc="-204" dirty="0">
                <a:latin typeface="Trebuchet MS"/>
                <a:cs typeface="Trebuchet MS"/>
              </a:rPr>
              <a:t>to</a:t>
            </a:r>
            <a:r>
              <a:rPr sz="1800" i="1" spc="-35" dirty="0">
                <a:latin typeface="Trebuchet MS"/>
                <a:cs typeface="Trebuchet MS"/>
              </a:rPr>
              <a:t> </a:t>
            </a:r>
            <a:r>
              <a:rPr sz="1800" i="1" spc="-105" dirty="0">
                <a:latin typeface="Trebuchet MS"/>
                <a:cs typeface="Trebuchet MS"/>
              </a:rPr>
              <a:t>a</a:t>
            </a:r>
            <a:r>
              <a:rPr sz="1800" i="1" spc="-35" dirty="0">
                <a:latin typeface="Trebuchet MS"/>
                <a:cs typeface="Trebuchet MS"/>
              </a:rPr>
              <a:t> </a:t>
            </a:r>
            <a:r>
              <a:rPr sz="1800" i="1" spc="-155" dirty="0">
                <a:latin typeface="Trebuchet MS"/>
                <a:cs typeface="Trebuchet MS"/>
              </a:rPr>
              <a:t>so</a:t>
            </a:r>
            <a:r>
              <a:rPr sz="1800" i="1" spc="-70" dirty="0">
                <a:latin typeface="Trebuchet MS"/>
                <a:cs typeface="Trebuchet MS"/>
              </a:rPr>
              <a:t>r</a:t>
            </a:r>
            <a:r>
              <a:rPr sz="1800" i="1" spc="-200" dirty="0">
                <a:latin typeface="Trebuchet MS"/>
                <a:cs typeface="Trebuchet MS"/>
              </a:rPr>
              <a:t>ted</a:t>
            </a:r>
            <a:r>
              <a:rPr sz="1800" i="1" spc="-45" dirty="0">
                <a:latin typeface="Trebuchet MS"/>
                <a:cs typeface="Trebuchet MS"/>
              </a:rPr>
              <a:t> </a:t>
            </a:r>
            <a:r>
              <a:rPr sz="1800" i="1" spc="-190" dirty="0">
                <a:latin typeface="Trebuchet MS"/>
                <a:cs typeface="Trebuchet MS"/>
              </a:rPr>
              <a:t>lis</a:t>
            </a:r>
            <a:r>
              <a:rPr sz="1800" i="1" spc="-240" dirty="0">
                <a:latin typeface="Trebuchet MS"/>
                <a:cs typeface="Trebuchet MS"/>
              </a:rPr>
              <a:t>t</a:t>
            </a:r>
            <a:r>
              <a:rPr sz="1800" i="1" spc="-220" dirty="0">
                <a:latin typeface="Trebuchet MS"/>
                <a:cs typeface="Trebuchet MS"/>
              </a:rPr>
              <a:t>);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34710" y="2502711"/>
            <a:ext cx="3396615" cy="130429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1545"/>
              </a:spcBef>
            </a:pPr>
            <a:r>
              <a:rPr sz="2800" spc="-105" dirty="0">
                <a:solidFill>
                  <a:srgbClr val="117085"/>
                </a:solidFill>
                <a:latin typeface="Trebuchet MS"/>
                <a:cs typeface="Trebuchet MS"/>
              </a:rPr>
              <a:t>Pseudo</a:t>
            </a:r>
            <a:r>
              <a:rPr sz="2800" spc="-110" dirty="0">
                <a:solidFill>
                  <a:srgbClr val="117085"/>
                </a:solidFill>
                <a:latin typeface="Trebuchet MS"/>
                <a:cs typeface="Trebuchet MS"/>
              </a:rPr>
              <a:t> </a:t>
            </a:r>
            <a:r>
              <a:rPr sz="2800" spc="-114" dirty="0">
                <a:solidFill>
                  <a:srgbClr val="117085"/>
                </a:solidFill>
                <a:latin typeface="Trebuchet MS"/>
                <a:cs typeface="Trebuchet MS"/>
              </a:rPr>
              <a:t>code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800" i="1" spc="-150" dirty="0">
                <a:latin typeface="Trebuchet MS"/>
                <a:cs typeface="Trebuchet MS"/>
              </a:rPr>
              <a:t>mergesort(data[])</a:t>
            </a:r>
            <a:endParaRPr sz="1800">
              <a:latin typeface="Trebuchet MS"/>
              <a:cs typeface="Trebuchet MS"/>
            </a:endParaRPr>
          </a:p>
          <a:p>
            <a:pPr marL="457200" algn="ctr">
              <a:lnSpc>
                <a:spcPct val="100000"/>
              </a:lnSpc>
            </a:pPr>
            <a:r>
              <a:rPr sz="1800" i="1" spc="-225" dirty="0">
                <a:latin typeface="Trebuchet MS"/>
                <a:cs typeface="Trebuchet MS"/>
              </a:rPr>
              <a:t>if</a:t>
            </a:r>
            <a:r>
              <a:rPr sz="1800" i="1" spc="-50" dirty="0">
                <a:latin typeface="Trebuchet MS"/>
                <a:cs typeface="Trebuchet MS"/>
              </a:rPr>
              <a:t> </a:t>
            </a:r>
            <a:r>
              <a:rPr sz="1800" i="1" spc="-140" dirty="0">
                <a:latin typeface="Trebuchet MS"/>
                <a:cs typeface="Trebuchet MS"/>
              </a:rPr>
              <a:t>da</a:t>
            </a:r>
            <a:r>
              <a:rPr sz="1800" i="1" spc="-180" dirty="0">
                <a:latin typeface="Trebuchet MS"/>
                <a:cs typeface="Trebuchet MS"/>
              </a:rPr>
              <a:t>ta</a:t>
            </a:r>
            <a:r>
              <a:rPr sz="1800" i="1" spc="-25" dirty="0">
                <a:latin typeface="Trebuchet MS"/>
                <a:cs typeface="Trebuchet MS"/>
              </a:rPr>
              <a:t> </a:t>
            </a:r>
            <a:r>
              <a:rPr sz="1800" i="1" spc="-140" dirty="0">
                <a:latin typeface="Trebuchet MS"/>
                <a:cs typeface="Trebuchet MS"/>
              </a:rPr>
              <a:t>ha</a:t>
            </a:r>
            <a:r>
              <a:rPr sz="1800" i="1" spc="-195" dirty="0">
                <a:latin typeface="Trebuchet MS"/>
                <a:cs typeface="Trebuchet MS"/>
              </a:rPr>
              <a:t>ve</a:t>
            </a:r>
            <a:r>
              <a:rPr sz="1800" i="1" spc="-30" dirty="0">
                <a:latin typeface="Trebuchet MS"/>
                <a:cs typeface="Trebuchet MS"/>
              </a:rPr>
              <a:t> </a:t>
            </a:r>
            <a:r>
              <a:rPr sz="1800" i="1" spc="-204" dirty="0">
                <a:latin typeface="Trebuchet MS"/>
                <a:cs typeface="Trebuchet MS"/>
              </a:rPr>
              <a:t>a</a:t>
            </a:r>
            <a:r>
              <a:rPr sz="1800" i="1" spc="-160" dirty="0">
                <a:latin typeface="Trebuchet MS"/>
                <a:cs typeface="Trebuchet MS"/>
              </a:rPr>
              <a:t>t</a:t>
            </a:r>
            <a:r>
              <a:rPr sz="1800" i="1" spc="-50" dirty="0">
                <a:latin typeface="Trebuchet MS"/>
                <a:cs typeface="Trebuchet MS"/>
              </a:rPr>
              <a:t> </a:t>
            </a:r>
            <a:r>
              <a:rPr sz="1800" i="1" spc="-175" dirty="0">
                <a:latin typeface="Trebuchet MS"/>
                <a:cs typeface="Trebuchet MS"/>
              </a:rPr>
              <a:t>least</a:t>
            </a:r>
            <a:r>
              <a:rPr sz="1800" i="1" spc="-45" dirty="0">
                <a:latin typeface="Trebuchet MS"/>
                <a:cs typeface="Trebuchet MS"/>
              </a:rPr>
              <a:t> </a:t>
            </a:r>
            <a:r>
              <a:rPr sz="1800" i="1" spc="-215" dirty="0">
                <a:latin typeface="Trebuchet MS"/>
                <a:cs typeface="Trebuchet MS"/>
              </a:rPr>
              <a:t>two</a:t>
            </a:r>
            <a:r>
              <a:rPr sz="1800" i="1" spc="-35" dirty="0">
                <a:latin typeface="Trebuchet MS"/>
                <a:cs typeface="Trebuchet MS"/>
              </a:rPr>
              <a:t> </a:t>
            </a:r>
            <a:r>
              <a:rPr sz="1800" i="1" spc="-190" dirty="0">
                <a:latin typeface="Trebuchet MS"/>
                <a:cs typeface="Trebuchet MS"/>
              </a:rPr>
              <a:t>elem</a:t>
            </a:r>
            <a:r>
              <a:rPr sz="1800" i="1" spc="-180" dirty="0">
                <a:latin typeface="Trebuchet MS"/>
                <a:cs typeface="Trebuchet MS"/>
              </a:rPr>
              <a:t>e</a:t>
            </a:r>
            <a:r>
              <a:rPr sz="1800" i="1" spc="-229" dirty="0">
                <a:latin typeface="Trebuchet MS"/>
                <a:cs typeface="Trebuchet MS"/>
              </a:rPr>
              <a:t>n</a:t>
            </a:r>
            <a:r>
              <a:rPr sz="1800" i="1" spc="-180" dirty="0">
                <a:latin typeface="Trebuchet MS"/>
                <a:cs typeface="Trebuchet MS"/>
              </a:rPr>
              <a:t>t</a:t>
            </a:r>
            <a:r>
              <a:rPr sz="1800" i="1" spc="-95" dirty="0">
                <a:latin typeface="Trebuchet MS"/>
                <a:cs typeface="Trebuchet MS"/>
              </a:rPr>
              <a:t>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70703" y="4675123"/>
            <a:ext cx="4805045" cy="1159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80" dirty="0">
                <a:latin typeface="Trebuchet MS"/>
                <a:cs typeface="Trebuchet MS"/>
              </a:rPr>
              <a:t>mer</a:t>
            </a:r>
            <a:r>
              <a:rPr sz="1800" i="1" spc="-175" dirty="0">
                <a:latin typeface="Trebuchet MS"/>
                <a:cs typeface="Trebuchet MS"/>
              </a:rPr>
              <a:t>g</a:t>
            </a:r>
            <a:r>
              <a:rPr sz="1800" i="1" spc="-160" dirty="0">
                <a:latin typeface="Trebuchet MS"/>
                <a:cs typeface="Trebuchet MS"/>
              </a:rPr>
              <a:t>e(</a:t>
            </a:r>
            <a:r>
              <a:rPr sz="1800" i="1" spc="-170" dirty="0">
                <a:latin typeface="Trebuchet MS"/>
                <a:cs typeface="Trebuchet MS"/>
              </a:rPr>
              <a:t>ar</a:t>
            </a:r>
            <a:r>
              <a:rPr sz="1800" i="1" spc="-190" dirty="0">
                <a:latin typeface="Trebuchet MS"/>
                <a:cs typeface="Trebuchet MS"/>
              </a:rPr>
              <a:t>r</a:t>
            </a:r>
            <a:r>
              <a:rPr sz="1800" i="1" spc="-170" dirty="0">
                <a:latin typeface="Trebuchet MS"/>
                <a:cs typeface="Trebuchet MS"/>
              </a:rPr>
              <a:t>a</a:t>
            </a:r>
            <a:r>
              <a:rPr sz="1800" i="1" spc="-165" dirty="0">
                <a:latin typeface="Trebuchet MS"/>
                <a:cs typeface="Trebuchet MS"/>
              </a:rPr>
              <a:t>y</a:t>
            </a:r>
            <a:r>
              <a:rPr lang="en-US" sz="1800" i="1" spc="-35" dirty="0">
                <a:latin typeface="Trebuchet MS"/>
                <a:cs typeface="Trebuchet MS"/>
              </a:rPr>
              <a:t>, left</a:t>
            </a:r>
            <a:r>
              <a:rPr lang="en-US" i="1" spc="-35" dirty="0">
                <a:latin typeface="Trebuchet MS"/>
                <a:cs typeface="Trebuchet MS"/>
              </a:rPr>
              <a:t>, middle, right</a:t>
            </a:r>
            <a:r>
              <a:rPr sz="1800" i="1" spc="-100" dirty="0">
                <a:latin typeface="Trebuchet MS"/>
                <a:cs typeface="Trebuchet MS"/>
              </a:rPr>
              <a:t>)</a:t>
            </a:r>
            <a:endParaRPr lang="en-US" i="1" spc="-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i="1" spc="-100" dirty="0">
                <a:latin typeface="Trebuchet MS"/>
                <a:cs typeface="Trebuchet MS"/>
              </a:rPr>
              <a:t>     Create two empty arrays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i="1" spc="-100" dirty="0">
                <a:latin typeface="Trebuchet MS"/>
                <a:cs typeface="Trebuchet MS"/>
              </a:rPr>
              <a:t>     Copy array values into empty arrays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i="1" spc="-100" dirty="0">
                <a:latin typeface="Trebuchet MS"/>
                <a:cs typeface="Trebuchet MS"/>
              </a:rPr>
              <a:t>     Compare and add to new array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0436" y="614172"/>
            <a:ext cx="11523345" cy="6118860"/>
            <a:chOff x="440436" y="614172"/>
            <a:chExt cx="11523345" cy="6118860"/>
          </a:xfrm>
        </p:grpSpPr>
        <p:sp>
          <p:nvSpPr>
            <p:cNvPr id="5" name="object 5"/>
            <p:cNvSpPr/>
            <p:nvPr/>
          </p:nvSpPr>
          <p:spPr>
            <a:xfrm>
              <a:off x="440436" y="614172"/>
              <a:ext cx="11309985" cy="553720"/>
            </a:xfrm>
            <a:custGeom>
              <a:avLst/>
              <a:gdLst/>
              <a:ahLst/>
              <a:cxnLst/>
              <a:rect l="l" t="t" r="r" b="b"/>
              <a:pathLst>
                <a:path w="11309985" h="553719">
                  <a:moveTo>
                    <a:pt x="11309604" y="0"/>
                  </a:moveTo>
                  <a:lnTo>
                    <a:pt x="0" y="0"/>
                  </a:lnTo>
                  <a:lnTo>
                    <a:pt x="0" y="553212"/>
                  </a:lnTo>
                  <a:lnTo>
                    <a:pt x="11309604" y="553212"/>
                  </a:lnTo>
                  <a:lnTo>
                    <a:pt x="11309604" y="0"/>
                  </a:lnTo>
                  <a:close/>
                </a:path>
              </a:pathLst>
            </a:custGeom>
            <a:solidFill>
              <a:srgbClr val="1A31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53939" y="2133598"/>
              <a:ext cx="7109459" cy="459943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85394" y="607024"/>
            <a:ext cx="11464925" cy="4877617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246379">
              <a:lnSpc>
                <a:spcPct val="100000"/>
              </a:lnSpc>
              <a:spcBef>
                <a:spcPts val="955"/>
              </a:spcBef>
            </a:pPr>
            <a:r>
              <a:rPr sz="2500" spc="155" dirty="0">
                <a:solidFill>
                  <a:srgbClr val="FFFFFF"/>
                </a:solidFill>
                <a:latin typeface="Trebuchet MS"/>
                <a:cs typeface="Trebuchet MS"/>
              </a:rPr>
              <a:t>SO</a:t>
            </a:r>
            <a:r>
              <a:rPr sz="2500" spc="-18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500" spc="120" dirty="0">
                <a:solidFill>
                  <a:srgbClr val="FFFFFF"/>
                </a:solidFill>
                <a:latin typeface="Trebuchet MS"/>
                <a:cs typeface="Trebuchet MS"/>
              </a:rPr>
              <a:t>TING</a:t>
            </a:r>
            <a:r>
              <a:rPr sz="2500" spc="-2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2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5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Trebuchet MS"/>
                <a:cs typeface="Trebuchet MS"/>
              </a:rPr>
              <a:t>SEARCHING</a:t>
            </a:r>
            <a:endParaRPr sz="25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800" spc="-65" dirty="0">
                <a:solidFill>
                  <a:srgbClr val="117085"/>
                </a:solidFill>
                <a:latin typeface="Trebuchet MS"/>
                <a:cs typeface="Trebuchet MS"/>
              </a:rPr>
              <a:t>Content</a:t>
            </a:r>
            <a:endParaRPr sz="2800" dirty="0">
              <a:latin typeface="Trebuchet MS"/>
              <a:cs typeface="Trebuchet MS"/>
            </a:endParaRPr>
          </a:p>
          <a:p>
            <a:pPr marL="370840" indent="-306705">
              <a:lnSpc>
                <a:spcPct val="100000"/>
              </a:lnSpc>
              <a:spcBef>
                <a:spcPts val="1045"/>
              </a:spcBef>
              <a:buClr>
                <a:srgbClr val="4590B8"/>
              </a:buClr>
              <a:buSzPct val="90000"/>
              <a:buFont typeface="Cambria"/>
              <a:buChar char="◾"/>
              <a:tabLst>
                <a:tab pos="370205" algn="l"/>
                <a:tab pos="370840" algn="l"/>
              </a:tabLst>
            </a:pPr>
            <a:r>
              <a:rPr sz="2000" spc="-10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2000" spc="-20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2000" spc="4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2000" spc="-150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2000" spc="-10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2000" spc="-120" dirty="0">
                <a:solidFill>
                  <a:srgbClr val="3C3C3C"/>
                </a:solidFill>
                <a:latin typeface="Trebuchet MS"/>
                <a:cs typeface="Trebuchet MS"/>
              </a:rPr>
              <a:t>ng</a:t>
            </a:r>
            <a:r>
              <a:rPr sz="2000" spc="-28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3C3C3C"/>
                </a:solidFill>
                <a:latin typeface="Trebuchet MS"/>
                <a:cs typeface="Trebuchet MS"/>
              </a:rPr>
              <a:t>Al</a:t>
            </a:r>
            <a:r>
              <a:rPr sz="2000" spc="-85" dirty="0">
                <a:solidFill>
                  <a:srgbClr val="3C3C3C"/>
                </a:solidFill>
                <a:latin typeface="Trebuchet MS"/>
                <a:cs typeface="Trebuchet MS"/>
              </a:rPr>
              <a:t>g</a:t>
            </a:r>
            <a:r>
              <a:rPr sz="2000" spc="-60" dirty="0">
                <a:solidFill>
                  <a:srgbClr val="3C3C3C"/>
                </a:solidFill>
                <a:latin typeface="Trebuchet MS"/>
                <a:cs typeface="Trebuchet MS"/>
              </a:rPr>
              <a:t>orit</a:t>
            </a:r>
            <a:r>
              <a:rPr sz="2000" spc="-70" dirty="0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sz="2000" spc="-130" dirty="0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r>
              <a:rPr sz="2000" spc="-40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endParaRPr sz="2000" dirty="0">
              <a:latin typeface="Trebuchet MS"/>
              <a:cs typeface="Trebuchet MS"/>
            </a:endParaRPr>
          </a:p>
          <a:p>
            <a:pPr marL="693420" lvl="1" indent="-305435">
              <a:lnSpc>
                <a:spcPct val="100000"/>
              </a:lnSpc>
              <a:spcBef>
                <a:spcPts val="1040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693420" algn="l"/>
                <a:tab pos="694055" algn="l"/>
              </a:tabLst>
            </a:pPr>
            <a:r>
              <a:rPr sz="1800" spc="-20" dirty="0">
                <a:solidFill>
                  <a:srgbClr val="3C3C3C"/>
                </a:solidFill>
                <a:latin typeface="Trebuchet MS"/>
                <a:cs typeface="Trebuchet MS"/>
              </a:rPr>
              <a:t>B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ubble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C3C3C"/>
                </a:solidFill>
                <a:latin typeface="Trebuchet MS"/>
                <a:cs typeface="Trebuchet MS"/>
              </a:rPr>
              <a:t>So</a:t>
            </a:r>
            <a:r>
              <a:rPr sz="1800" spc="3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endParaRPr sz="1800" dirty="0">
              <a:latin typeface="Trebuchet MS"/>
              <a:cs typeface="Trebuchet MS"/>
            </a:endParaRPr>
          </a:p>
          <a:p>
            <a:pPr marL="693420" lvl="1" indent="-305435">
              <a:lnSpc>
                <a:spcPct val="100000"/>
              </a:lnSpc>
              <a:spcBef>
                <a:spcPts val="1035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693420" algn="l"/>
                <a:tab pos="694055" algn="l"/>
              </a:tabLst>
            </a:pP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Se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ect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io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3C3C3C"/>
                </a:solidFill>
                <a:latin typeface="Trebuchet MS"/>
                <a:cs typeface="Trebuchet MS"/>
              </a:rPr>
              <a:t>So</a:t>
            </a:r>
            <a:r>
              <a:rPr sz="1800" spc="2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endParaRPr sz="1800" dirty="0">
              <a:latin typeface="Trebuchet MS"/>
              <a:cs typeface="Trebuchet MS"/>
            </a:endParaRPr>
          </a:p>
          <a:p>
            <a:pPr marL="693420" lvl="1" indent="-305435">
              <a:lnSpc>
                <a:spcPct val="100000"/>
              </a:lnSpc>
              <a:spcBef>
                <a:spcPts val="1030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693420" algn="l"/>
                <a:tab pos="694055" algn="l"/>
              </a:tabLst>
            </a:pP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nse</a:t>
            </a:r>
            <a:r>
              <a:rPr sz="1800" spc="-2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tion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C3C3C"/>
                </a:solidFill>
                <a:latin typeface="Trebuchet MS"/>
                <a:cs typeface="Trebuchet MS"/>
              </a:rPr>
              <a:t>So</a:t>
            </a:r>
            <a:r>
              <a:rPr sz="1800" spc="3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endParaRPr sz="1800" dirty="0">
              <a:latin typeface="Trebuchet MS"/>
              <a:cs typeface="Trebuchet MS"/>
            </a:endParaRPr>
          </a:p>
          <a:p>
            <a:pPr marL="693420" lvl="1" indent="-305435">
              <a:lnSpc>
                <a:spcPct val="100000"/>
              </a:lnSpc>
              <a:spcBef>
                <a:spcPts val="1035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693420" algn="l"/>
                <a:tab pos="694055" algn="l"/>
              </a:tabLst>
            </a:pPr>
            <a:r>
              <a:rPr sz="1800" spc="254" dirty="0">
                <a:solidFill>
                  <a:srgbClr val="3C3C3C"/>
                </a:solidFill>
                <a:latin typeface="Trebuchet MS"/>
                <a:cs typeface="Trebuchet MS"/>
              </a:rPr>
              <a:t>Q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uic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k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C3C3C"/>
                </a:solidFill>
                <a:latin typeface="Trebuchet MS"/>
                <a:cs typeface="Trebuchet MS"/>
              </a:rPr>
              <a:t>So</a:t>
            </a:r>
            <a:r>
              <a:rPr sz="1800" spc="3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endParaRPr sz="1800" dirty="0">
              <a:latin typeface="Trebuchet MS"/>
              <a:cs typeface="Trebuchet MS"/>
            </a:endParaRPr>
          </a:p>
          <a:p>
            <a:pPr marL="693420" lvl="1" indent="-305435">
              <a:lnSpc>
                <a:spcPct val="100000"/>
              </a:lnSpc>
              <a:spcBef>
                <a:spcPts val="1030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693420" algn="l"/>
                <a:tab pos="694055" algn="l"/>
              </a:tabLst>
            </a:pP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Mer</a:t>
            </a:r>
            <a:r>
              <a:rPr sz="1800" spc="-35" dirty="0">
                <a:solidFill>
                  <a:srgbClr val="3C3C3C"/>
                </a:solidFill>
                <a:latin typeface="Trebuchet MS"/>
                <a:cs typeface="Trebuchet MS"/>
              </a:rPr>
              <a:t>g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C3C3C"/>
                </a:solidFill>
                <a:latin typeface="Trebuchet MS"/>
                <a:cs typeface="Trebuchet MS"/>
              </a:rPr>
              <a:t>So</a:t>
            </a:r>
            <a:r>
              <a:rPr sz="1800" spc="3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endParaRPr sz="2100" dirty="0">
              <a:latin typeface="Trebuchet MS"/>
              <a:cs typeface="Trebuchet MS"/>
            </a:endParaRPr>
          </a:p>
          <a:p>
            <a:pPr marL="370840" indent="-306705">
              <a:lnSpc>
                <a:spcPct val="100000"/>
              </a:lnSpc>
              <a:spcBef>
                <a:spcPts val="1825"/>
              </a:spcBef>
              <a:buClr>
                <a:srgbClr val="4590B8"/>
              </a:buClr>
              <a:buSzPct val="90000"/>
              <a:buFont typeface="Cambria"/>
              <a:buChar char="◾"/>
              <a:tabLst>
                <a:tab pos="370205" algn="l"/>
                <a:tab pos="370840" algn="l"/>
              </a:tabLst>
            </a:pPr>
            <a:r>
              <a:rPr sz="2000" spc="-125" dirty="0">
                <a:solidFill>
                  <a:srgbClr val="3C3C3C"/>
                </a:solidFill>
                <a:latin typeface="Trebuchet MS"/>
                <a:cs typeface="Trebuchet MS"/>
              </a:rPr>
              <a:t>Se</a:t>
            </a:r>
            <a:r>
              <a:rPr sz="2000" spc="-14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2000" spc="-4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2000" spc="-105" dirty="0">
                <a:solidFill>
                  <a:srgbClr val="3C3C3C"/>
                </a:solidFill>
                <a:latin typeface="Trebuchet MS"/>
                <a:cs typeface="Trebuchet MS"/>
              </a:rPr>
              <a:t>ch</a:t>
            </a:r>
            <a:r>
              <a:rPr sz="2000" spc="-2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3C3C3C"/>
                </a:solidFill>
                <a:latin typeface="Trebuchet MS"/>
                <a:cs typeface="Trebuchet MS"/>
              </a:rPr>
              <a:t>Al</a:t>
            </a:r>
            <a:r>
              <a:rPr sz="2000" spc="-85" dirty="0">
                <a:solidFill>
                  <a:srgbClr val="3C3C3C"/>
                </a:solidFill>
                <a:latin typeface="Trebuchet MS"/>
                <a:cs typeface="Trebuchet MS"/>
              </a:rPr>
              <a:t>g</a:t>
            </a:r>
            <a:r>
              <a:rPr sz="2000" spc="-60" dirty="0">
                <a:solidFill>
                  <a:srgbClr val="3C3C3C"/>
                </a:solidFill>
                <a:latin typeface="Trebuchet MS"/>
                <a:cs typeface="Trebuchet MS"/>
              </a:rPr>
              <a:t>orit</a:t>
            </a:r>
            <a:r>
              <a:rPr sz="2000" spc="-70" dirty="0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sz="2000" spc="-80" dirty="0">
                <a:solidFill>
                  <a:srgbClr val="3C3C3C"/>
                </a:solidFill>
                <a:latin typeface="Trebuchet MS"/>
                <a:cs typeface="Trebuchet MS"/>
              </a:rPr>
              <a:t>ms</a:t>
            </a:r>
            <a:endParaRPr sz="2000" dirty="0">
              <a:latin typeface="Trebuchet MS"/>
              <a:cs typeface="Trebuchet MS"/>
            </a:endParaRPr>
          </a:p>
          <a:p>
            <a:pPr marL="693420" lvl="1" indent="-305435">
              <a:lnSpc>
                <a:spcPct val="100000"/>
              </a:lnSpc>
              <a:spcBef>
                <a:spcPts val="1045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693420" algn="l"/>
                <a:tab pos="694055" algn="l"/>
              </a:tabLst>
            </a:pP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inea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spc="-12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ch</a:t>
            </a:r>
            <a:endParaRPr sz="1800" dirty="0">
              <a:latin typeface="Trebuchet MS"/>
              <a:cs typeface="Trebuchet MS"/>
            </a:endParaRPr>
          </a:p>
          <a:p>
            <a:pPr marL="693420" lvl="1" indent="-305435">
              <a:lnSpc>
                <a:spcPct val="100000"/>
              </a:lnSpc>
              <a:spcBef>
                <a:spcPts val="1030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693420" algn="l"/>
                <a:tab pos="694055" algn="l"/>
              </a:tabLst>
            </a:pPr>
            <a:r>
              <a:rPr sz="1800" spc="-20" dirty="0">
                <a:solidFill>
                  <a:srgbClr val="3C3C3C"/>
                </a:solidFill>
                <a:latin typeface="Trebuchet MS"/>
                <a:cs typeface="Trebuchet MS"/>
              </a:rPr>
              <a:t>B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ina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y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sea</a:t>
            </a:r>
            <a:r>
              <a:rPr sz="1800" spc="-12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ch</a:t>
            </a:r>
            <a:endParaRPr sz="1800" dirty="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63011" y="1097280"/>
            <a:ext cx="3719829" cy="5084445"/>
            <a:chOff x="2763011" y="1097280"/>
            <a:chExt cx="3719829" cy="508444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6643" y="1097280"/>
              <a:ext cx="3615689" cy="296646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09315" y="4902708"/>
              <a:ext cx="1606295" cy="65074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75887" y="4006596"/>
              <a:ext cx="701039" cy="7010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63011" y="5780532"/>
              <a:ext cx="1898904" cy="4008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436" y="614172"/>
            <a:ext cx="11309985" cy="553720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143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00"/>
              </a:spcBef>
            </a:pPr>
            <a:r>
              <a:rPr sz="2500" spc="40" dirty="0">
                <a:solidFill>
                  <a:srgbClr val="FFFFFF"/>
                </a:solidFill>
                <a:latin typeface="Trebuchet MS"/>
                <a:cs typeface="Trebuchet MS"/>
              </a:rPr>
              <a:t>MERGE</a:t>
            </a:r>
            <a:r>
              <a:rPr sz="25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45" dirty="0">
                <a:solidFill>
                  <a:srgbClr val="FFFFFF"/>
                </a:solidFill>
                <a:latin typeface="Trebuchet MS"/>
                <a:cs typeface="Trebuchet MS"/>
              </a:rPr>
              <a:t>SORT</a:t>
            </a:r>
            <a:endParaRPr sz="25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3970" y="1579418"/>
            <a:ext cx="7172971" cy="475358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19176" y="1567053"/>
            <a:ext cx="234442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65" dirty="0">
                <a:solidFill>
                  <a:srgbClr val="117085"/>
                </a:solidFill>
                <a:latin typeface="Trebuchet MS"/>
                <a:cs typeface="Trebuchet MS"/>
              </a:rPr>
              <a:t>Work</a:t>
            </a:r>
            <a:r>
              <a:rPr lang="en-US" sz="2800" spc="65" dirty="0">
                <a:solidFill>
                  <a:srgbClr val="117085"/>
                </a:solidFill>
                <a:latin typeface="Trebuchet MS"/>
                <a:cs typeface="Trebuchet MS"/>
              </a:rPr>
              <a:t>ing</a:t>
            </a:r>
            <a:r>
              <a:rPr sz="2800" spc="-110" dirty="0">
                <a:solidFill>
                  <a:srgbClr val="117085"/>
                </a:solidFill>
                <a:latin typeface="Trebuchet MS"/>
                <a:cs typeface="Trebuchet MS"/>
              </a:rPr>
              <a:t> </a:t>
            </a:r>
            <a:r>
              <a:rPr sz="2800" spc="-145" dirty="0">
                <a:solidFill>
                  <a:srgbClr val="117085"/>
                </a:solidFill>
                <a:latin typeface="Trebuchet MS"/>
                <a:cs typeface="Trebuchet MS"/>
              </a:rPr>
              <a:t>Principle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0436" y="614172"/>
            <a:ext cx="11309985" cy="553720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143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00"/>
              </a:spcBef>
            </a:pPr>
            <a:r>
              <a:rPr spc="40" dirty="0"/>
              <a:t>MERGE</a:t>
            </a:r>
            <a:r>
              <a:rPr spc="-95" dirty="0"/>
              <a:t> </a:t>
            </a:r>
            <a:r>
              <a:rPr spc="45" dirty="0"/>
              <a:t>SORT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0130" y="1362201"/>
            <a:ext cx="5244465" cy="54482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5"/>
              </a:spcBef>
            </a:pPr>
            <a:r>
              <a:rPr lang="en-US" sz="900" dirty="0">
                <a:latin typeface="Consolas"/>
                <a:cs typeface="Consolas"/>
              </a:rPr>
              <a:t>void merge(int </a:t>
            </a:r>
            <a:r>
              <a:rPr lang="en-US" sz="900" dirty="0" err="1">
                <a:latin typeface="Consolas"/>
                <a:cs typeface="Consolas"/>
              </a:rPr>
              <a:t>arr</a:t>
            </a:r>
            <a:r>
              <a:rPr lang="en-US" sz="900" dirty="0">
                <a:latin typeface="Consolas"/>
                <a:cs typeface="Consolas"/>
              </a:rPr>
              <a:t>[], int left, int middle, int right)</a:t>
            </a:r>
          </a:p>
          <a:p>
            <a:pPr marL="469265" marR="5080" indent="-457200">
              <a:lnSpc>
                <a:spcPct val="100000"/>
              </a:lnSpc>
              <a:spcBef>
                <a:spcPts val="105"/>
              </a:spcBef>
            </a:pPr>
            <a:r>
              <a:rPr lang="en-US" sz="900" dirty="0">
                <a:latin typeface="Consolas"/>
                <a:cs typeface="Consolas"/>
              </a:rPr>
              <a:t>{</a:t>
            </a:r>
          </a:p>
          <a:p>
            <a:pPr marL="469265" marR="5080" indent="-457200">
              <a:lnSpc>
                <a:spcPct val="100000"/>
              </a:lnSpc>
              <a:spcBef>
                <a:spcPts val="105"/>
              </a:spcBef>
            </a:pPr>
            <a:r>
              <a:rPr lang="en-US" sz="900" dirty="0">
                <a:latin typeface="Consolas"/>
                <a:cs typeface="Consolas"/>
              </a:rPr>
              <a:t>    int </a:t>
            </a:r>
            <a:r>
              <a:rPr lang="en-US" sz="900" dirty="0" err="1">
                <a:latin typeface="Consolas"/>
                <a:cs typeface="Consolas"/>
              </a:rPr>
              <a:t>nLeft</a:t>
            </a:r>
            <a:r>
              <a:rPr lang="en-US" sz="900" dirty="0">
                <a:latin typeface="Consolas"/>
                <a:cs typeface="Consolas"/>
              </a:rPr>
              <a:t> = middle - left + 1;</a:t>
            </a:r>
          </a:p>
          <a:p>
            <a:pPr marL="469265" marR="5080" indent="-457200">
              <a:lnSpc>
                <a:spcPct val="100000"/>
              </a:lnSpc>
              <a:spcBef>
                <a:spcPts val="105"/>
              </a:spcBef>
            </a:pPr>
            <a:r>
              <a:rPr lang="en-US" sz="900" dirty="0">
                <a:latin typeface="Consolas"/>
                <a:cs typeface="Consolas"/>
              </a:rPr>
              <a:t>    int </a:t>
            </a:r>
            <a:r>
              <a:rPr lang="en-US" sz="900" dirty="0" err="1">
                <a:latin typeface="Consolas"/>
                <a:cs typeface="Consolas"/>
              </a:rPr>
              <a:t>nRight</a:t>
            </a:r>
            <a:r>
              <a:rPr lang="en-US" sz="900" dirty="0">
                <a:latin typeface="Consolas"/>
                <a:cs typeface="Consolas"/>
              </a:rPr>
              <a:t> = right - middle;</a:t>
            </a:r>
          </a:p>
          <a:p>
            <a:pPr marL="469265" marR="5080" indent="-457200">
              <a:lnSpc>
                <a:spcPct val="100000"/>
              </a:lnSpc>
              <a:spcBef>
                <a:spcPts val="105"/>
              </a:spcBef>
            </a:pPr>
            <a:r>
              <a:rPr lang="en-US" sz="900" dirty="0">
                <a:latin typeface="Consolas"/>
                <a:cs typeface="Consolas"/>
              </a:rPr>
              <a:t>    </a:t>
            </a:r>
          </a:p>
          <a:p>
            <a:pPr marL="469265" marR="5080" indent="-457200">
              <a:lnSpc>
                <a:spcPct val="100000"/>
              </a:lnSpc>
              <a:spcBef>
                <a:spcPts val="105"/>
              </a:spcBef>
            </a:pPr>
            <a:r>
              <a:rPr lang="en-US" sz="900" dirty="0">
                <a:latin typeface="Consolas"/>
                <a:cs typeface="Consolas"/>
              </a:rPr>
              <a:t>    int *</a:t>
            </a:r>
            <a:r>
              <a:rPr lang="en-US" sz="900" dirty="0" err="1">
                <a:latin typeface="Consolas"/>
                <a:cs typeface="Consolas"/>
              </a:rPr>
              <a:t>leftArray</a:t>
            </a:r>
            <a:r>
              <a:rPr lang="en-US" sz="900" dirty="0">
                <a:latin typeface="Consolas"/>
                <a:cs typeface="Consolas"/>
              </a:rPr>
              <a:t> = new int[</a:t>
            </a:r>
            <a:r>
              <a:rPr lang="en-US" sz="900" dirty="0" err="1">
                <a:latin typeface="Consolas"/>
                <a:cs typeface="Consolas"/>
              </a:rPr>
              <a:t>nLeft</a:t>
            </a:r>
            <a:r>
              <a:rPr lang="en-US" sz="900" dirty="0">
                <a:latin typeface="Consolas"/>
                <a:cs typeface="Consolas"/>
              </a:rPr>
              <a:t>];</a:t>
            </a:r>
          </a:p>
          <a:p>
            <a:pPr marL="469265" marR="5080" indent="-457200">
              <a:lnSpc>
                <a:spcPct val="100000"/>
              </a:lnSpc>
              <a:spcBef>
                <a:spcPts val="105"/>
              </a:spcBef>
            </a:pPr>
            <a:r>
              <a:rPr lang="en-US" sz="900" dirty="0">
                <a:latin typeface="Consolas"/>
                <a:cs typeface="Consolas"/>
              </a:rPr>
              <a:t>    int *</a:t>
            </a:r>
            <a:r>
              <a:rPr lang="en-US" sz="900" dirty="0" err="1">
                <a:latin typeface="Consolas"/>
                <a:cs typeface="Consolas"/>
              </a:rPr>
              <a:t>rightArray</a:t>
            </a:r>
            <a:r>
              <a:rPr lang="en-US" sz="900" dirty="0">
                <a:latin typeface="Consolas"/>
                <a:cs typeface="Consolas"/>
              </a:rPr>
              <a:t> = new int[</a:t>
            </a:r>
            <a:r>
              <a:rPr lang="en-US" sz="900" dirty="0" err="1">
                <a:latin typeface="Consolas"/>
                <a:cs typeface="Consolas"/>
              </a:rPr>
              <a:t>nRight</a:t>
            </a:r>
            <a:r>
              <a:rPr lang="en-US" sz="900" dirty="0">
                <a:latin typeface="Consolas"/>
                <a:cs typeface="Consolas"/>
              </a:rPr>
              <a:t>];</a:t>
            </a:r>
          </a:p>
          <a:p>
            <a:pPr marL="469265" marR="5080" indent="-457200">
              <a:lnSpc>
                <a:spcPct val="100000"/>
              </a:lnSpc>
              <a:spcBef>
                <a:spcPts val="105"/>
              </a:spcBef>
            </a:pPr>
            <a:r>
              <a:rPr lang="en-US" sz="900" dirty="0">
                <a:latin typeface="Consolas"/>
                <a:cs typeface="Consolas"/>
              </a:rPr>
              <a:t>    </a:t>
            </a:r>
          </a:p>
          <a:p>
            <a:pPr marL="469265" marR="5080" indent="-457200">
              <a:lnSpc>
                <a:spcPct val="100000"/>
              </a:lnSpc>
              <a:spcBef>
                <a:spcPts val="105"/>
              </a:spcBef>
            </a:pPr>
            <a:r>
              <a:rPr lang="en-US" sz="900" dirty="0">
                <a:latin typeface="Consolas"/>
                <a:cs typeface="Consolas"/>
              </a:rPr>
              <a:t>    for(int </a:t>
            </a:r>
            <a:r>
              <a:rPr lang="en-US" sz="900" dirty="0" err="1">
                <a:latin typeface="Consolas"/>
                <a:cs typeface="Consolas"/>
              </a:rPr>
              <a:t>i</a:t>
            </a:r>
            <a:r>
              <a:rPr lang="en-US" sz="900" dirty="0">
                <a:latin typeface="Consolas"/>
                <a:cs typeface="Consolas"/>
              </a:rPr>
              <a:t> = 0; </a:t>
            </a:r>
            <a:r>
              <a:rPr lang="en-US" sz="900" dirty="0" err="1">
                <a:latin typeface="Consolas"/>
                <a:cs typeface="Consolas"/>
              </a:rPr>
              <a:t>i</a:t>
            </a:r>
            <a:r>
              <a:rPr lang="en-US" sz="900" dirty="0">
                <a:latin typeface="Consolas"/>
                <a:cs typeface="Consolas"/>
              </a:rPr>
              <a:t> &lt; </a:t>
            </a:r>
            <a:r>
              <a:rPr lang="en-US" sz="900" dirty="0" err="1">
                <a:latin typeface="Consolas"/>
                <a:cs typeface="Consolas"/>
              </a:rPr>
              <a:t>nLeft</a:t>
            </a:r>
            <a:r>
              <a:rPr lang="en-US" sz="900" dirty="0">
                <a:latin typeface="Consolas"/>
                <a:cs typeface="Consolas"/>
              </a:rPr>
              <a:t>; </a:t>
            </a:r>
            <a:r>
              <a:rPr lang="en-US" sz="900" dirty="0" err="1">
                <a:latin typeface="Consolas"/>
                <a:cs typeface="Consolas"/>
              </a:rPr>
              <a:t>i</a:t>
            </a:r>
            <a:r>
              <a:rPr lang="en-US" sz="900" dirty="0">
                <a:latin typeface="Consolas"/>
                <a:cs typeface="Consolas"/>
              </a:rPr>
              <a:t>++)</a:t>
            </a:r>
          </a:p>
          <a:p>
            <a:pPr marL="469265" marR="5080" indent="-457200">
              <a:lnSpc>
                <a:spcPct val="100000"/>
              </a:lnSpc>
              <a:spcBef>
                <a:spcPts val="105"/>
              </a:spcBef>
            </a:pPr>
            <a:r>
              <a:rPr lang="en-US" sz="900" dirty="0">
                <a:latin typeface="Consolas"/>
                <a:cs typeface="Consolas"/>
              </a:rPr>
              <a:t>    {</a:t>
            </a:r>
          </a:p>
          <a:p>
            <a:pPr marL="469265" marR="5080" indent="-457200">
              <a:lnSpc>
                <a:spcPct val="100000"/>
              </a:lnSpc>
              <a:spcBef>
                <a:spcPts val="105"/>
              </a:spcBef>
            </a:pPr>
            <a:r>
              <a:rPr lang="en-US" sz="900" dirty="0">
                <a:latin typeface="Consolas"/>
                <a:cs typeface="Consolas"/>
              </a:rPr>
              <a:t>        </a:t>
            </a:r>
            <a:r>
              <a:rPr lang="en-US" sz="900" dirty="0" err="1">
                <a:latin typeface="Consolas"/>
                <a:cs typeface="Consolas"/>
              </a:rPr>
              <a:t>leftArray</a:t>
            </a:r>
            <a:r>
              <a:rPr lang="en-US" sz="900" dirty="0">
                <a:latin typeface="Consolas"/>
                <a:cs typeface="Consolas"/>
              </a:rPr>
              <a:t>[</a:t>
            </a:r>
            <a:r>
              <a:rPr lang="en-US" sz="900" dirty="0" err="1">
                <a:latin typeface="Consolas"/>
                <a:cs typeface="Consolas"/>
              </a:rPr>
              <a:t>i</a:t>
            </a:r>
            <a:r>
              <a:rPr lang="en-US" sz="900" dirty="0">
                <a:latin typeface="Consolas"/>
                <a:cs typeface="Consolas"/>
              </a:rPr>
              <a:t>] = </a:t>
            </a:r>
            <a:r>
              <a:rPr lang="en-US" sz="900" dirty="0" err="1">
                <a:latin typeface="Consolas"/>
                <a:cs typeface="Consolas"/>
              </a:rPr>
              <a:t>arr</a:t>
            </a:r>
            <a:r>
              <a:rPr lang="en-US" sz="900" dirty="0">
                <a:latin typeface="Consolas"/>
                <a:cs typeface="Consolas"/>
              </a:rPr>
              <a:t>[left + </a:t>
            </a:r>
            <a:r>
              <a:rPr lang="en-US" sz="900" dirty="0" err="1">
                <a:latin typeface="Consolas"/>
                <a:cs typeface="Consolas"/>
              </a:rPr>
              <a:t>i</a:t>
            </a:r>
            <a:r>
              <a:rPr lang="en-US" sz="900" dirty="0">
                <a:latin typeface="Consolas"/>
                <a:cs typeface="Consolas"/>
              </a:rPr>
              <a:t>];</a:t>
            </a:r>
          </a:p>
          <a:p>
            <a:pPr marL="469265" marR="5080" indent="-457200">
              <a:lnSpc>
                <a:spcPct val="100000"/>
              </a:lnSpc>
              <a:spcBef>
                <a:spcPts val="105"/>
              </a:spcBef>
            </a:pPr>
            <a:r>
              <a:rPr lang="en-US" sz="900" dirty="0">
                <a:latin typeface="Consolas"/>
                <a:cs typeface="Consolas"/>
              </a:rPr>
              <a:t>    }</a:t>
            </a:r>
          </a:p>
          <a:p>
            <a:pPr marL="469265" marR="5080" indent="-457200">
              <a:lnSpc>
                <a:spcPct val="100000"/>
              </a:lnSpc>
              <a:spcBef>
                <a:spcPts val="105"/>
              </a:spcBef>
            </a:pPr>
            <a:r>
              <a:rPr lang="en-US" sz="900" dirty="0">
                <a:latin typeface="Consolas"/>
                <a:cs typeface="Consolas"/>
              </a:rPr>
              <a:t>    </a:t>
            </a:r>
          </a:p>
          <a:p>
            <a:pPr marL="469265" marR="5080" indent="-457200">
              <a:lnSpc>
                <a:spcPct val="100000"/>
              </a:lnSpc>
              <a:spcBef>
                <a:spcPts val="105"/>
              </a:spcBef>
            </a:pPr>
            <a:r>
              <a:rPr lang="en-US" sz="900" dirty="0">
                <a:latin typeface="Consolas"/>
                <a:cs typeface="Consolas"/>
              </a:rPr>
              <a:t>    for(int </a:t>
            </a:r>
            <a:r>
              <a:rPr lang="en-US" sz="900" dirty="0" err="1">
                <a:latin typeface="Consolas"/>
                <a:cs typeface="Consolas"/>
              </a:rPr>
              <a:t>i</a:t>
            </a:r>
            <a:r>
              <a:rPr lang="en-US" sz="900" dirty="0">
                <a:latin typeface="Consolas"/>
                <a:cs typeface="Consolas"/>
              </a:rPr>
              <a:t> = 0; </a:t>
            </a:r>
            <a:r>
              <a:rPr lang="en-US" sz="900" dirty="0" err="1">
                <a:latin typeface="Consolas"/>
                <a:cs typeface="Consolas"/>
              </a:rPr>
              <a:t>i</a:t>
            </a:r>
            <a:r>
              <a:rPr lang="en-US" sz="900" dirty="0">
                <a:latin typeface="Consolas"/>
                <a:cs typeface="Consolas"/>
              </a:rPr>
              <a:t>&lt;</a:t>
            </a:r>
            <a:r>
              <a:rPr lang="en-US" sz="900" dirty="0" err="1">
                <a:latin typeface="Consolas"/>
                <a:cs typeface="Consolas"/>
              </a:rPr>
              <a:t>nRight</a:t>
            </a:r>
            <a:r>
              <a:rPr lang="en-US" sz="900" dirty="0">
                <a:latin typeface="Consolas"/>
                <a:cs typeface="Consolas"/>
              </a:rPr>
              <a:t>; </a:t>
            </a:r>
            <a:r>
              <a:rPr lang="en-US" sz="900" dirty="0" err="1">
                <a:latin typeface="Consolas"/>
                <a:cs typeface="Consolas"/>
              </a:rPr>
              <a:t>i</a:t>
            </a:r>
            <a:r>
              <a:rPr lang="en-US" sz="900" dirty="0">
                <a:latin typeface="Consolas"/>
                <a:cs typeface="Consolas"/>
              </a:rPr>
              <a:t>++)</a:t>
            </a:r>
          </a:p>
          <a:p>
            <a:pPr marL="469265" marR="5080" indent="-457200">
              <a:lnSpc>
                <a:spcPct val="100000"/>
              </a:lnSpc>
              <a:spcBef>
                <a:spcPts val="105"/>
              </a:spcBef>
            </a:pPr>
            <a:r>
              <a:rPr lang="en-US" sz="900" dirty="0">
                <a:latin typeface="Consolas"/>
                <a:cs typeface="Consolas"/>
              </a:rPr>
              <a:t>    {</a:t>
            </a:r>
          </a:p>
          <a:p>
            <a:pPr marL="469265" marR="5080" indent="-457200">
              <a:lnSpc>
                <a:spcPct val="100000"/>
              </a:lnSpc>
              <a:spcBef>
                <a:spcPts val="105"/>
              </a:spcBef>
            </a:pPr>
            <a:r>
              <a:rPr lang="en-US" sz="900" dirty="0">
                <a:latin typeface="Consolas"/>
                <a:cs typeface="Consolas"/>
              </a:rPr>
              <a:t>        </a:t>
            </a:r>
            <a:r>
              <a:rPr lang="en-US" sz="900" dirty="0" err="1">
                <a:latin typeface="Consolas"/>
                <a:cs typeface="Consolas"/>
              </a:rPr>
              <a:t>rightArray</a:t>
            </a:r>
            <a:r>
              <a:rPr lang="en-US" sz="900" dirty="0">
                <a:latin typeface="Consolas"/>
                <a:cs typeface="Consolas"/>
              </a:rPr>
              <a:t>[</a:t>
            </a:r>
            <a:r>
              <a:rPr lang="en-US" sz="900" dirty="0" err="1">
                <a:latin typeface="Consolas"/>
                <a:cs typeface="Consolas"/>
              </a:rPr>
              <a:t>i</a:t>
            </a:r>
            <a:r>
              <a:rPr lang="en-US" sz="900" dirty="0">
                <a:latin typeface="Consolas"/>
                <a:cs typeface="Consolas"/>
              </a:rPr>
              <a:t>] = </a:t>
            </a:r>
            <a:r>
              <a:rPr lang="en-US" sz="900" dirty="0" err="1">
                <a:latin typeface="Consolas"/>
                <a:cs typeface="Consolas"/>
              </a:rPr>
              <a:t>arr</a:t>
            </a:r>
            <a:r>
              <a:rPr lang="en-US" sz="900" dirty="0">
                <a:latin typeface="Consolas"/>
                <a:cs typeface="Consolas"/>
              </a:rPr>
              <a:t>[middle+i+1];</a:t>
            </a:r>
          </a:p>
          <a:p>
            <a:pPr marL="469265" marR="5080" indent="-457200">
              <a:lnSpc>
                <a:spcPct val="100000"/>
              </a:lnSpc>
              <a:spcBef>
                <a:spcPts val="105"/>
              </a:spcBef>
            </a:pPr>
            <a:r>
              <a:rPr lang="en-US" sz="900" dirty="0">
                <a:latin typeface="Consolas"/>
                <a:cs typeface="Consolas"/>
              </a:rPr>
              <a:t>    }</a:t>
            </a:r>
          </a:p>
          <a:p>
            <a:pPr marL="469265" marR="5080" indent="-457200">
              <a:lnSpc>
                <a:spcPct val="100000"/>
              </a:lnSpc>
              <a:spcBef>
                <a:spcPts val="105"/>
              </a:spcBef>
            </a:pPr>
            <a:r>
              <a:rPr lang="en-US" sz="900" dirty="0">
                <a:latin typeface="Consolas"/>
                <a:cs typeface="Consolas"/>
              </a:rPr>
              <a:t>    </a:t>
            </a:r>
          </a:p>
          <a:p>
            <a:pPr marL="469265" marR="5080" indent="-457200">
              <a:lnSpc>
                <a:spcPct val="100000"/>
              </a:lnSpc>
              <a:spcBef>
                <a:spcPts val="105"/>
              </a:spcBef>
            </a:pPr>
            <a:r>
              <a:rPr lang="en-US" sz="900" dirty="0">
                <a:latin typeface="Consolas"/>
                <a:cs typeface="Consolas"/>
              </a:rPr>
              <a:t>    int </a:t>
            </a:r>
            <a:r>
              <a:rPr lang="en-US" sz="900" dirty="0" err="1">
                <a:latin typeface="Consolas"/>
                <a:cs typeface="Consolas"/>
              </a:rPr>
              <a:t>leftIndex</a:t>
            </a:r>
            <a:r>
              <a:rPr lang="en-US" sz="900" dirty="0">
                <a:latin typeface="Consolas"/>
                <a:cs typeface="Consolas"/>
              </a:rPr>
              <a:t> = 0;</a:t>
            </a:r>
          </a:p>
          <a:p>
            <a:pPr marL="469265" marR="5080" indent="-457200">
              <a:lnSpc>
                <a:spcPct val="100000"/>
              </a:lnSpc>
              <a:spcBef>
                <a:spcPts val="105"/>
              </a:spcBef>
            </a:pPr>
            <a:r>
              <a:rPr lang="en-US" sz="900" dirty="0">
                <a:latin typeface="Consolas"/>
                <a:cs typeface="Consolas"/>
              </a:rPr>
              <a:t>    int </a:t>
            </a:r>
            <a:r>
              <a:rPr lang="en-US" sz="900" dirty="0" err="1">
                <a:latin typeface="Consolas"/>
                <a:cs typeface="Consolas"/>
              </a:rPr>
              <a:t>rightIndex</a:t>
            </a:r>
            <a:r>
              <a:rPr lang="en-US" sz="900" dirty="0">
                <a:latin typeface="Consolas"/>
                <a:cs typeface="Consolas"/>
              </a:rPr>
              <a:t> = 0;</a:t>
            </a:r>
          </a:p>
          <a:p>
            <a:pPr marL="469265" marR="5080" indent="-457200">
              <a:lnSpc>
                <a:spcPct val="100000"/>
              </a:lnSpc>
              <a:spcBef>
                <a:spcPts val="105"/>
              </a:spcBef>
            </a:pPr>
            <a:r>
              <a:rPr lang="en-US" sz="900" dirty="0">
                <a:latin typeface="Consolas"/>
                <a:cs typeface="Consolas"/>
              </a:rPr>
              <a:t>    int </a:t>
            </a:r>
            <a:r>
              <a:rPr lang="en-US" sz="900" dirty="0" err="1">
                <a:latin typeface="Consolas"/>
                <a:cs typeface="Consolas"/>
              </a:rPr>
              <a:t>mergedIndex</a:t>
            </a:r>
            <a:r>
              <a:rPr lang="en-US" sz="900" dirty="0">
                <a:latin typeface="Consolas"/>
                <a:cs typeface="Consolas"/>
              </a:rPr>
              <a:t> = left;</a:t>
            </a:r>
          </a:p>
          <a:p>
            <a:pPr marL="469265" marR="5080" indent="-457200">
              <a:lnSpc>
                <a:spcPct val="100000"/>
              </a:lnSpc>
              <a:spcBef>
                <a:spcPts val="105"/>
              </a:spcBef>
            </a:pPr>
            <a:r>
              <a:rPr lang="en-US" sz="900" dirty="0">
                <a:latin typeface="Consolas"/>
                <a:cs typeface="Consolas"/>
              </a:rPr>
              <a:t>    </a:t>
            </a:r>
          </a:p>
          <a:p>
            <a:pPr marL="469265" marR="5080" indent="-457200">
              <a:lnSpc>
                <a:spcPct val="100000"/>
              </a:lnSpc>
              <a:spcBef>
                <a:spcPts val="105"/>
              </a:spcBef>
            </a:pPr>
            <a:r>
              <a:rPr lang="en-US" sz="900" dirty="0">
                <a:latin typeface="Consolas"/>
                <a:cs typeface="Consolas"/>
              </a:rPr>
              <a:t>    while(</a:t>
            </a:r>
            <a:r>
              <a:rPr lang="en-US" sz="900" dirty="0" err="1">
                <a:latin typeface="Consolas"/>
                <a:cs typeface="Consolas"/>
              </a:rPr>
              <a:t>leftIndex</a:t>
            </a:r>
            <a:r>
              <a:rPr lang="en-US" sz="900" dirty="0">
                <a:latin typeface="Consolas"/>
                <a:cs typeface="Consolas"/>
              </a:rPr>
              <a:t> &lt; </a:t>
            </a:r>
            <a:r>
              <a:rPr lang="en-US" sz="900" dirty="0" err="1">
                <a:latin typeface="Consolas"/>
                <a:cs typeface="Consolas"/>
              </a:rPr>
              <a:t>nLeft</a:t>
            </a:r>
            <a:r>
              <a:rPr lang="en-US" sz="900" dirty="0">
                <a:latin typeface="Consolas"/>
                <a:cs typeface="Consolas"/>
              </a:rPr>
              <a:t> &amp;&amp; </a:t>
            </a:r>
            <a:r>
              <a:rPr lang="en-US" sz="900" dirty="0" err="1">
                <a:latin typeface="Consolas"/>
                <a:cs typeface="Consolas"/>
              </a:rPr>
              <a:t>rightIndex</a:t>
            </a:r>
            <a:r>
              <a:rPr lang="en-US" sz="900" dirty="0">
                <a:latin typeface="Consolas"/>
                <a:cs typeface="Consolas"/>
              </a:rPr>
              <a:t> &lt; </a:t>
            </a:r>
            <a:r>
              <a:rPr lang="en-US" sz="900" dirty="0" err="1">
                <a:latin typeface="Consolas"/>
                <a:cs typeface="Consolas"/>
              </a:rPr>
              <a:t>nRight</a:t>
            </a:r>
            <a:r>
              <a:rPr lang="en-US" sz="900" dirty="0">
                <a:latin typeface="Consolas"/>
                <a:cs typeface="Consolas"/>
              </a:rPr>
              <a:t>)</a:t>
            </a:r>
          </a:p>
          <a:p>
            <a:pPr marL="469265" marR="5080" indent="-457200">
              <a:lnSpc>
                <a:spcPct val="100000"/>
              </a:lnSpc>
              <a:spcBef>
                <a:spcPts val="105"/>
              </a:spcBef>
            </a:pPr>
            <a:r>
              <a:rPr lang="en-US" sz="900" dirty="0">
                <a:latin typeface="Consolas"/>
                <a:cs typeface="Consolas"/>
              </a:rPr>
              <a:t>    {</a:t>
            </a:r>
          </a:p>
          <a:p>
            <a:pPr marL="469265" marR="5080" indent="-457200">
              <a:lnSpc>
                <a:spcPct val="100000"/>
              </a:lnSpc>
              <a:spcBef>
                <a:spcPts val="105"/>
              </a:spcBef>
            </a:pPr>
            <a:r>
              <a:rPr lang="en-US" sz="900" dirty="0">
                <a:latin typeface="Consolas"/>
                <a:cs typeface="Consolas"/>
              </a:rPr>
              <a:t>        if(</a:t>
            </a:r>
            <a:r>
              <a:rPr lang="en-US" sz="900" dirty="0" err="1">
                <a:latin typeface="Consolas"/>
                <a:cs typeface="Consolas"/>
              </a:rPr>
              <a:t>leftArray</a:t>
            </a:r>
            <a:r>
              <a:rPr lang="en-US" sz="900" dirty="0">
                <a:latin typeface="Consolas"/>
                <a:cs typeface="Consolas"/>
              </a:rPr>
              <a:t>[</a:t>
            </a:r>
            <a:r>
              <a:rPr lang="en-US" sz="900" dirty="0" err="1">
                <a:latin typeface="Consolas"/>
                <a:cs typeface="Consolas"/>
              </a:rPr>
              <a:t>leftIndex</a:t>
            </a:r>
            <a:r>
              <a:rPr lang="en-US" sz="900" dirty="0">
                <a:latin typeface="Consolas"/>
                <a:cs typeface="Consolas"/>
              </a:rPr>
              <a:t>] &lt; </a:t>
            </a:r>
            <a:r>
              <a:rPr lang="en-US" sz="900" dirty="0" err="1">
                <a:latin typeface="Consolas"/>
                <a:cs typeface="Consolas"/>
              </a:rPr>
              <a:t>rightArray</a:t>
            </a:r>
            <a:r>
              <a:rPr lang="en-US" sz="900" dirty="0">
                <a:latin typeface="Consolas"/>
                <a:cs typeface="Consolas"/>
              </a:rPr>
              <a:t>[</a:t>
            </a:r>
            <a:r>
              <a:rPr lang="en-US" sz="900" dirty="0" err="1">
                <a:latin typeface="Consolas"/>
                <a:cs typeface="Consolas"/>
              </a:rPr>
              <a:t>rightIndex</a:t>
            </a:r>
            <a:r>
              <a:rPr lang="en-US" sz="900" dirty="0">
                <a:latin typeface="Consolas"/>
                <a:cs typeface="Consolas"/>
              </a:rPr>
              <a:t>])</a:t>
            </a:r>
          </a:p>
          <a:p>
            <a:pPr marL="469265" marR="5080" indent="-457200">
              <a:lnSpc>
                <a:spcPct val="100000"/>
              </a:lnSpc>
              <a:spcBef>
                <a:spcPts val="105"/>
              </a:spcBef>
            </a:pPr>
            <a:r>
              <a:rPr lang="en-US" sz="900" dirty="0">
                <a:latin typeface="Consolas"/>
                <a:cs typeface="Consolas"/>
              </a:rPr>
              <a:t>        {</a:t>
            </a:r>
          </a:p>
          <a:p>
            <a:pPr marL="469265" marR="5080" indent="-457200">
              <a:lnSpc>
                <a:spcPct val="100000"/>
              </a:lnSpc>
              <a:spcBef>
                <a:spcPts val="105"/>
              </a:spcBef>
            </a:pPr>
            <a:r>
              <a:rPr lang="en-US" sz="900" dirty="0">
                <a:latin typeface="Consolas"/>
                <a:cs typeface="Consolas"/>
              </a:rPr>
              <a:t>            </a:t>
            </a:r>
            <a:r>
              <a:rPr lang="en-US" sz="900" dirty="0" err="1">
                <a:latin typeface="Consolas"/>
                <a:cs typeface="Consolas"/>
              </a:rPr>
              <a:t>arr</a:t>
            </a:r>
            <a:r>
              <a:rPr lang="en-US" sz="900" dirty="0">
                <a:latin typeface="Consolas"/>
                <a:cs typeface="Consolas"/>
              </a:rPr>
              <a:t>[</a:t>
            </a:r>
            <a:r>
              <a:rPr lang="en-US" sz="900" dirty="0" err="1">
                <a:latin typeface="Consolas"/>
                <a:cs typeface="Consolas"/>
              </a:rPr>
              <a:t>mergedIndex</a:t>
            </a:r>
            <a:r>
              <a:rPr lang="en-US" sz="900" dirty="0">
                <a:latin typeface="Consolas"/>
                <a:cs typeface="Consolas"/>
              </a:rPr>
              <a:t>] = </a:t>
            </a:r>
            <a:r>
              <a:rPr lang="en-US" sz="900" dirty="0" err="1">
                <a:latin typeface="Consolas"/>
                <a:cs typeface="Consolas"/>
              </a:rPr>
              <a:t>leftArray</a:t>
            </a:r>
            <a:r>
              <a:rPr lang="en-US" sz="900" dirty="0">
                <a:latin typeface="Consolas"/>
                <a:cs typeface="Consolas"/>
              </a:rPr>
              <a:t>[</a:t>
            </a:r>
            <a:r>
              <a:rPr lang="en-US" sz="900" dirty="0" err="1">
                <a:latin typeface="Consolas"/>
                <a:cs typeface="Consolas"/>
              </a:rPr>
              <a:t>leftIndex</a:t>
            </a:r>
            <a:r>
              <a:rPr lang="en-US" sz="900" dirty="0">
                <a:latin typeface="Consolas"/>
                <a:cs typeface="Consolas"/>
              </a:rPr>
              <a:t>];</a:t>
            </a:r>
          </a:p>
          <a:p>
            <a:pPr marL="469265" marR="5080" indent="-457200">
              <a:lnSpc>
                <a:spcPct val="100000"/>
              </a:lnSpc>
              <a:spcBef>
                <a:spcPts val="105"/>
              </a:spcBef>
            </a:pPr>
            <a:r>
              <a:rPr lang="en-US" sz="900" dirty="0">
                <a:latin typeface="Consolas"/>
                <a:cs typeface="Consolas"/>
              </a:rPr>
              <a:t>            </a:t>
            </a:r>
            <a:r>
              <a:rPr lang="en-US" sz="900" dirty="0" err="1">
                <a:latin typeface="Consolas"/>
                <a:cs typeface="Consolas"/>
              </a:rPr>
              <a:t>leftIndex</a:t>
            </a:r>
            <a:r>
              <a:rPr lang="en-US" sz="900" dirty="0">
                <a:latin typeface="Consolas"/>
                <a:cs typeface="Consolas"/>
              </a:rPr>
              <a:t>++;</a:t>
            </a:r>
          </a:p>
          <a:p>
            <a:pPr marL="469265" marR="5080" indent="-457200">
              <a:lnSpc>
                <a:spcPct val="100000"/>
              </a:lnSpc>
              <a:spcBef>
                <a:spcPts val="105"/>
              </a:spcBef>
            </a:pPr>
            <a:r>
              <a:rPr lang="en-US" sz="900" dirty="0">
                <a:latin typeface="Consolas"/>
                <a:cs typeface="Consolas"/>
              </a:rPr>
              <a:t>        }</a:t>
            </a:r>
          </a:p>
          <a:p>
            <a:pPr marL="469265" marR="5080" indent="-457200">
              <a:lnSpc>
                <a:spcPct val="100000"/>
              </a:lnSpc>
              <a:spcBef>
                <a:spcPts val="105"/>
              </a:spcBef>
            </a:pPr>
            <a:r>
              <a:rPr lang="en-US" sz="900" dirty="0">
                <a:latin typeface="Consolas"/>
                <a:cs typeface="Consolas"/>
              </a:rPr>
              <a:t>        else</a:t>
            </a:r>
          </a:p>
          <a:p>
            <a:pPr marL="469265" marR="5080" indent="-457200">
              <a:lnSpc>
                <a:spcPct val="100000"/>
              </a:lnSpc>
              <a:spcBef>
                <a:spcPts val="105"/>
              </a:spcBef>
            </a:pPr>
            <a:r>
              <a:rPr lang="en-US" sz="900" dirty="0">
                <a:latin typeface="Consolas"/>
                <a:cs typeface="Consolas"/>
              </a:rPr>
              <a:t>        {</a:t>
            </a:r>
          </a:p>
          <a:p>
            <a:pPr marL="469265" marR="5080" indent="-457200">
              <a:lnSpc>
                <a:spcPct val="100000"/>
              </a:lnSpc>
              <a:spcBef>
                <a:spcPts val="105"/>
              </a:spcBef>
            </a:pPr>
            <a:r>
              <a:rPr lang="en-US" sz="900" dirty="0">
                <a:latin typeface="Consolas"/>
                <a:cs typeface="Consolas"/>
              </a:rPr>
              <a:t>            </a:t>
            </a:r>
            <a:r>
              <a:rPr lang="en-US" sz="900" dirty="0" err="1">
                <a:latin typeface="Consolas"/>
                <a:cs typeface="Consolas"/>
              </a:rPr>
              <a:t>arr</a:t>
            </a:r>
            <a:r>
              <a:rPr lang="en-US" sz="900" dirty="0">
                <a:latin typeface="Consolas"/>
                <a:cs typeface="Consolas"/>
              </a:rPr>
              <a:t>[</a:t>
            </a:r>
            <a:r>
              <a:rPr lang="en-US" sz="900" dirty="0" err="1">
                <a:latin typeface="Consolas"/>
                <a:cs typeface="Consolas"/>
              </a:rPr>
              <a:t>mergedIndex</a:t>
            </a:r>
            <a:r>
              <a:rPr lang="en-US" sz="900" dirty="0">
                <a:latin typeface="Consolas"/>
                <a:cs typeface="Consolas"/>
              </a:rPr>
              <a:t>] = </a:t>
            </a:r>
            <a:r>
              <a:rPr lang="en-US" sz="900" dirty="0" err="1">
                <a:latin typeface="Consolas"/>
                <a:cs typeface="Consolas"/>
              </a:rPr>
              <a:t>rightArray</a:t>
            </a:r>
            <a:r>
              <a:rPr lang="en-US" sz="900" dirty="0">
                <a:latin typeface="Consolas"/>
                <a:cs typeface="Consolas"/>
              </a:rPr>
              <a:t>[</a:t>
            </a:r>
            <a:r>
              <a:rPr lang="en-US" sz="900" dirty="0" err="1">
                <a:latin typeface="Consolas"/>
                <a:cs typeface="Consolas"/>
              </a:rPr>
              <a:t>rightIndex</a:t>
            </a:r>
            <a:r>
              <a:rPr lang="en-US" sz="900" dirty="0">
                <a:latin typeface="Consolas"/>
                <a:cs typeface="Consolas"/>
              </a:rPr>
              <a:t>];</a:t>
            </a:r>
          </a:p>
          <a:p>
            <a:pPr marL="469265" marR="5080" indent="-457200">
              <a:lnSpc>
                <a:spcPct val="100000"/>
              </a:lnSpc>
              <a:spcBef>
                <a:spcPts val="105"/>
              </a:spcBef>
            </a:pPr>
            <a:r>
              <a:rPr lang="en-US" sz="900" dirty="0">
                <a:latin typeface="Consolas"/>
                <a:cs typeface="Consolas"/>
              </a:rPr>
              <a:t>            </a:t>
            </a:r>
            <a:r>
              <a:rPr lang="en-US" sz="900" dirty="0" err="1">
                <a:latin typeface="Consolas"/>
                <a:cs typeface="Consolas"/>
              </a:rPr>
              <a:t>rightIndex</a:t>
            </a:r>
            <a:r>
              <a:rPr lang="en-US" sz="900" dirty="0">
                <a:latin typeface="Consolas"/>
                <a:cs typeface="Consolas"/>
              </a:rPr>
              <a:t>++;</a:t>
            </a:r>
          </a:p>
          <a:p>
            <a:pPr marL="469265" marR="5080" indent="-457200">
              <a:lnSpc>
                <a:spcPct val="100000"/>
              </a:lnSpc>
              <a:spcBef>
                <a:spcPts val="105"/>
              </a:spcBef>
            </a:pPr>
            <a:r>
              <a:rPr lang="en-US" sz="900" dirty="0">
                <a:latin typeface="Consolas"/>
                <a:cs typeface="Consolas"/>
              </a:rPr>
              <a:t>        }</a:t>
            </a:r>
          </a:p>
          <a:p>
            <a:pPr marL="469265" marR="5080" indent="-457200">
              <a:lnSpc>
                <a:spcPct val="100000"/>
              </a:lnSpc>
              <a:spcBef>
                <a:spcPts val="105"/>
              </a:spcBef>
            </a:pPr>
            <a:r>
              <a:rPr lang="en-US" sz="900" dirty="0">
                <a:latin typeface="Consolas"/>
                <a:cs typeface="Consolas"/>
              </a:rPr>
              <a:t>        </a:t>
            </a:r>
            <a:r>
              <a:rPr lang="en-US" sz="900" dirty="0" err="1">
                <a:latin typeface="Consolas"/>
                <a:cs typeface="Consolas"/>
              </a:rPr>
              <a:t>mergedIndex</a:t>
            </a:r>
            <a:r>
              <a:rPr lang="en-US" sz="900" dirty="0">
                <a:latin typeface="Consolas"/>
                <a:cs typeface="Consolas"/>
              </a:rPr>
              <a:t>++;</a:t>
            </a:r>
          </a:p>
          <a:p>
            <a:pPr marL="469265" marR="5080" indent="-457200">
              <a:lnSpc>
                <a:spcPct val="100000"/>
              </a:lnSpc>
              <a:spcBef>
                <a:spcPts val="105"/>
              </a:spcBef>
            </a:pPr>
            <a:r>
              <a:rPr lang="en-US" sz="900" dirty="0">
                <a:latin typeface="Consolas"/>
                <a:cs typeface="Consolas"/>
              </a:rPr>
              <a:t>    }</a:t>
            </a:r>
            <a:endParaRPr lang="en-US" sz="600" dirty="0">
              <a:latin typeface="Consolas"/>
              <a:cs typeface="Consola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068369-A65B-6DF7-BE11-4B9579A0EE3F}"/>
              </a:ext>
            </a:extLst>
          </p:cNvPr>
          <p:cNvSpPr txBox="1"/>
          <p:nvPr/>
        </p:nvSpPr>
        <p:spPr>
          <a:xfrm>
            <a:off x="5252154" y="1362201"/>
            <a:ext cx="6099716" cy="1823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5"/>
              </a:spcBef>
            </a:pPr>
            <a:r>
              <a:rPr lang="en-US" sz="1050" dirty="0">
                <a:latin typeface="Consolas"/>
                <a:cs typeface="Consolas"/>
              </a:rPr>
              <a:t>    while(</a:t>
            </a:r>
            <a:r>
              <a:rPr lang="en-US" sz="1050" dirty="0" err="1">
                <a:latin typeface="Consolas"/>
                <a:cs typeface="Consolas"/>
              </a:rPr>
              <a:t>leftIndex</a:t>
            </a:r>
            <a:r>
              <a:rPr lang="en-US" sz="1050" dirty="0">
                <a:latin typeface="Consolas"/>
                <a:cs typeface="Consolas"/>
              </a:rPr>
              <a:t> &lt; </a:t>
            </a:r>
            <a:r>
              <a:rPr lang="en-US" sz="1050" dirty="0" err="1">
                <a:latin typeface="Consolas"/>
                <a:cs typeface="Consolas"/>
              </a:rPr>
              <a:t>nLeft</a:t>
            </a:r>
            <a:r>
              <a:rPr lang="en-US" sz="1050" dirty="0">
                <a:latin typeface="Consolas"/>
                <a:cs typeface="Consolas"/>
              </a:rPr>
              <a:t>)</a:t>
            </a:r>
          </a:p>
          <a:p>
            <a:pPr marL="469265" marR="5080" indent="-457200">
              <a:lnSpc>
                <a:spcPct val="100000"/>
              </a:lnSpc>
              <a:spcBef>
                <a:spcPts val="105"/>
              </a:spcBef>
            </a:pPr>
            <a:r>
              <a:rPr lang="en-US" sz="1050" dirty="0">
                <a:latin typeface="Consolas"/>
                <a:cs typeface="Consolas"/>
              </a:rPr>
              <a:t>    {</a:t>
            </a:r>
          </a:p>
          <a:p>
            <a:pPr marL="469265" marR="5080" indent="-457200">
              <a:lnSpc>
                <a:spcPct val="100000"/>
              </a:lnSpc>
              <a:spcBef>
                <a:spcPts val="105"/>
              </a:spcBef>
            </a:pPr>
            <a:r>
              <a:rPr lang="en-US" sz="1050" dirty="0">
                <a:latin typeface="Consolas"/>
                <a:cs typeface="Consolas"/>
              </a:rPr>
              <a:t>        </a:t>
            </a:r>
            <a:r>
              <a:rPr lang="en-US" sz="1050" dirty="0" err="1">
                <a:latin typeface="Consolas"/>
                <a:cs typeface="Consolas"/>
              </a:rPr>
              <a:t>arr</a:t>
            </a:r>
            <a:r>
              <a:rPr lang="en-US" sz="1050" dirty="0">
                <a:latin typeface="Consolas"/>
                <a:cs typeface="Consolas"/>
              </a:rPr>
              <a:t>[</a:t>
            </a:r>
            <a:r>
              <a:rPr lang="en-US" sz="1050" dirty="0" err="1">
                <a:latin typeface="Consolas"/>
                <a:cs typeface="Consolas"/>
              </a:rPr>
              <a:t>mergedIndex</a:t>
            </a:r>
            <a:r>
              <a:rPr lang="en-US" sz="1050" dirty="0">
                <a:latin typeface="Consolas"/>
                <a:cs typeface="Consolas"/>
              </a:rPr>
              <a:t>++] = </a:t>
            </a:r>
            <a:r>
              <a:rPr lang="en-US" sz="1050" dirty="0" err="1">
                <a:latin typeface="Consolas"/>
                <a:cs typeface="Consolas"/>
              </a:rPr>
              <a:t>leftArray</a:t>
            </a:r>
            <a:r>
              <a:rPr lang="en-US" sz="1050" dirty="0">
                <a:latin typeface="Consolas"/>
                <a:cs typeface="Consolas"/>
              </a:rPr>
              <a:t>[</a:t>
            </a:r>
            <a:r>
              <a:rPr lang="en-US" sz="1050" dirty="0" err="1">
                <a:latin typeface="Consolas"/>
                <a:cs typeface="Consolas"/>
              </a:rPr>
              <a:t>leftIndex</a:t>
            </a:r>
            <a:r>
              <a:rPr lang="en-US" sz="1050" dirty="0">
                <a:latin typeface="Consolas"/>
                <a:cs typeface="Consolas"/>
              </a:rPr>
              <a:t>++];</a:t>
            </a:r>
          </a:p>
          <a:p>
            <a:pPr marL="469265" marR="5080" indent="-457200">
              <a:lnSpc>
                <a:spcPct val="100000"/>
              </a:lnSpc>
              <a:spcBef>
                <a:spcPts val="105"/>
              </a:spcBef>
            </a:pPr>
            <a:r>
              <a:rPr lang="en-US" sz="1050" dirty="0">
                <a:latin typeface="Consolas"/>
                <a:cs typeface="Consolas"/>
              </a:rPr>
              <a:t>    }</a:t>
            </a:r>
          </a:p>
          <a:p>
            <a:pPr marL="469265" marR="5080" indent="-457200">
              <a:lnSpc>
                <a:spcPct val="100000"/>
              </a:lnSpc>
              <a:spcBef>
                <a:spcPts val="105"/>
              </a:spcBef>
            </a:pPr>
            <a:r>
              <a:rPr lang="en-US" sz="1050" dirty="0">
                <a:latin typeface="Consolas"/>
                <a:cs typeface="Consolas"/>
              </a:rPr>
              <a:t>    </a:t>
            </a:r>
          </a:p>
          <a:p>
            <a:pPr marL="469265" marR="5080" indent="-457200">
              <a:lnSpc>
                <a:spcPct val="100000"/>
              </a:lnSpc>
              <a:spcBef>
                <a:spcPts val="105"/>
              </a:spcBef>
            </a:pPr>
            <a:r>
              <a:rPr lang="en-US" sz="1050" dirty="0">
                <a:latin typeface="Consolas"/>
                <a:cs typeface="Consolas"/>
              </a:rPr>
              <a:t>    while(</a:t>
            </a:r>
            <a:r>
              <a:rPr lang="en-US" sz="1050" dirty="0" err="1">
                <a:latin typeface="Consolas"/>
                <a:cs typeface="Consolas"/>
              </a:rPr>
              <a:t>rightIndex</a:t>
            </a:r>
            <a:r>
              <a:rPr lang="en-US" sz="1050" dirty="0">
                <a:latin typeface="Consolas"/>
                <a:cs typeface="Consolas"/>
              </a:rPr>
              <a:t> &lt; </a:t>
            </a:r>
            <a:r>
              <a:rPr lang="en-US" sz="1050" dirty="0" err="1">
                <a:latin typeface="Consolas"/>
                <a:cs typeface="Consolas"/>
              </a:rPr>
              <a:t>nRight</a:t>
            </a:r>
            <a:r>
              <a:rPr lang="en-US" sz="1050" dirty="0">
                <a:latin typeface="Consolas"/>
                <a:cs typeface="Consolas"/>
              </a:rPr>
              <a:t>)</a:t>
            </a:r>
          </a:p>
          <a:p>
            <a:pPr marL="469265" marR="5080" indent="-457200">
              <a:lnSpc>
                <a:spcPct val="100000"/>
              </a:lnSpc>
              <a:spcBef>
                <a:spcPts val="105"/>
              </a:spcBef>
            </a:pPr>
            <a:r>
              <a:rPr lang="en-US" sz="1050" dirty="0">
                <a:latin typeface="Consolas"/>
                <a:cs typeface="Consolas"/>
              </a:rPr>
              <a:t>    {</a:t>
            </a:r>
          </a:p>
          <a:p>
            <a:pPr marL="469265" marR="5080" indent="-457200">
              <a:lnSpc>
                <a:spcPct val="100000"/>
              </a:lnSpc>
              <a:spcBef>
                <a:spcPts val="105"/>
              </a:spcBef>
            </a:pPr>
            <a:r>
              <a:rPr lang="en-US" sz="1050" dirty="0">
                <a:latin typeface="Consolas"/>
                <a:cs typeface="Consolas"/>
              </a:rPr>
              <a:t>        </a:t>
            </a:r>
            <a:r>
              <a:rPr lang="en-US" sz="1050" dirty="0" err="1">
                <a:latin typeface="Consolas"/>
                <a:cs typeface="Consolas"/>
              </a:rPr>
              <a:t>arr</a:t>
            </a:r>
            <a:r>
              <a:rPr lang="en-US" sz="1050" dirty="0">
                <a:latin typeface="Consolas"/>
                <a:cs typeface="Consolas"/>
              </a:rPr>
              <a:t>[</a:t>
            </a:r>
            <a:r>
              <a:rPr lang="en-US" sz="1050" dirty="0" err="1">
                <a:latin typeface="Consolas"/>
                <a:cs typeface="Consolas"/>
              </a:rPr>
              <a:t>mergedIndex</a:t>
            </a:r>
            <a:r>
              <a:rPr lang="en-US" sz="1050" dirty="0">
                <a:latin typeface="Consolas"/>
                <a:cs typeface="Consolas"/>
              </a:rPr>
              <a:t>++] = </a:t>
            </a:r>
            <a:r>
              <a:rPr lang="en-US" sz="1050" dirty="0" err="1">
                <a:latin typeface="Consolas"/>
                <a:cs typeface="Consolas"/>
              </a:rPr>
              <a:t>rightArray</a:t>
            </a:r>
            <a:r>
              <a:rPr lang="en-US" sz="1050" dirty="0">
                <a:latin typeface="Consolas"/>
                <a:cs typeface="Consolas"/>
              </a:rPr>
              <a:t>[</a:t>
            </a:r>
            <a:r>
              <a:rPr lang="en-US" sz="1050" dirty="0" err="1">
                <a:latin typeface="Consolas"/>
                <a:cs typeface="Consolas"/>
              </a:rPr>
              <a:t>rightIndex</a:t>
            </a:r>
            <a:r>
              <a:rPr lang="en-US" sz="1050" dirty="0">
                <a:latin typeface="Consolas"/>
                <a:cs typeface="Consolas"/>
              </a:rPr>
              <a:t>++];</a:t>
            </a:r>
          </a:p>
          <a:p>
            <a:pPr marL="469265" marR="5080" indent="-457200">
              <a:lnSpc>
                <a:spcPct val="100000"/>
              </a:lnSpc>
              <a:spcBef>
                <a:spcPts val="105"/>
              </a:spcBef>
            </a:pPr>
            <a:r>
              <a:rPr lang="en-US" sz="1050" dirty="0">
                <a:latin typeface="Consolas"/>
                <a:cs typeface="Consolas"/>
              </a:rPr>
              <a:t>    }</a:t>
            </a:r>
          </a:p>
          <a:p>
            <a:pPr marL="469265" marR="5080" indent="-457200">
              <a:lnSpc>
                <a:spcPct val="100000"/>
              </a:lnSpc>
              <a:spcBef>
                <a:spcPts val="105"/>
              </a:spcBef>
            </a:pPr>
            <a:r>
              <a:rPr lang="en-US" sz="105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EBD746-315B-20F8-9DEF-D7031388B247}"/>
              </a:ext>
            </a:extLst>
          </p:cNvPr>
          <p:cNvSpPr txBox="1"/>
          <p:nvPr/>
        </p:nvSpPr>
        <p:spPr>
          <a:xfrm>
            <a:off x="5252154" y="4077713"/>
            <a:ext cx="609971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void </a:t>
            </a:r>
            <a:r>
              <a:rPr lang="en-US" sz="1400" dirty="0" err="1"/>
              <a:t>mergeSort</a:t>
            </a:r>
            <a:r>
              <a:rPr lang="en-US" sz="1400" dirty="0"/>
              <a:t>(int </a:t>
            </a:r>
            <a:r>
              <a:rPr lang="en-US" sz="1400" dirty="0" err="1"/>
              <a:t>arr</a:t>
            </a:r>
            <a:r>
              <a:rPr lang="en-US" sz="1400" dirty="0"/>
              <a:t>[], int left, int right)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if(left &lt; right)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 int middle = left + (right-left)/2;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mergeSort</a:t>
            </a:r>
            <a:r>
              <a:rPr lang="en-US" sz="1400" dirty="0"/>
              <a:t>(</a:t>
            </a:r>
            <a:r>
              <a:rPr lang="en-US" sz="1400" dirty="0" err="1"/>
              <a:t>arr</a:t>
            </a:r>
            <a:r>
              <a:rPr lang="en-US" sz="1400" dirty="0"/>
              <a:t>, left, middle);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mergeSort</a:t>
            </a:r>
            <a:r>
              <a:rPr lang="en-US" sz="1400" dirty="0"/>
              <a:t>(</a:t>
            </a:r>
            <a:r>
              <a:rPr lang="en-US" sz="1400" dirty="0" err="1"/>
              <a:t>arr</a:t>
            </a:r>
            <a:r>
              <a:rPr lang="en-US" sz="1400" dirty="0"/>
              <a:t>, middle + 1, right);</a:t>
            </a:r>
          </a:p>
          <a:p>
            <a:r>
              <a:rPr lang="en-US" sz="1400" dirty="0"/>
              <a:t>        merge(</a:t>
            </a:r>
            <a:r>
              <a:rPr lang="en-US" sz="1400" dirty="0" err="1"/>
              <a:t>arr</a:t>
            </a:r>
            <a:r>
              <a:rPr lang="en-US" sz="1400" dirty="0"/>
              <a:t>, left, middle, right);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24132F-014D-1056-5FD8-9D3E1B92F4D8}"/>
              </a:ext>
            </a:extLst>
          </p:cNvPr>
          <p:cNvCxnSpPr>
            <a:cxnSpLocks/>
          </p:cNvCxnSpPr>
          <p:nvPr/>
        </p:nvCxnSpPr>
        <p:spPr>
          <a:xfrm flipH="1">
            <a:off x="4953000" y="3883404"/>
            <a:ext cx="662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0F4591-58DD-9B60-F16C-BC4ED812B70F}"/>
              </a:ext>
            </a:extLst>
          </p:cNvPr>
          <p:cNvCxnSpPr/>
          <p:nvPr/>
        </p:nvCxnSpPr>
        <p:spPr>
          <a:xfrm>
            <a:off x="4953000" y="3883404"/>
            <a:ext cx="0" cy="2927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291" y="2278379"/>
            <a:ext cx="11309604" cy="44333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356340" y="6054344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2E5AAC"/>
                </a:solidFill>
                <a:latin typeface="Trebuchet MS"/>
                <a:cs typeface="Trebuchet MS"/>
              </a:rPr>
              <a:t>28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0641" y="1033458"/>
            <a:ext cx="8117205" cy="1149985"/>
          </a:xfrm>
          <a:prstGeom prst="rect">
            <a:avLst/>
          </a:prstGeom>
        </p:spPr>
        <p:txBody>
          <a:bodyPr vert="horz" wrap="square" lIns="0" tIns="242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10"/>
              </a:spcBef>
            </a:pPr>
            <a:r>
              <a:rPr sz="3600" spc="105" dirty="0">
                <a:solidFill>
                  <a:srgbClr val="1A315F"/>
                </a:solidFill>
              </a:rPr>
              <a:t>SEAR</a:t>
            </a:r>
            <a:r>
              <a:rPr sz="3600" spc="100" dirty="0">
                <a:solidFill>
                  <a:srgbClr val="1A315F"/>
                </a:solidFill>
              </a:rPr>
              <a:t>C</a:t>
            </a:r>
            <a:r>
              <a:rPr sz="3600" spc="265" dirty="0">
                <a:solidFill>
                  <a:srgbClr val="1A315F"/>
                </a:solidFill>
              </a:rPr>
              <a:t>H</a:t>
            </a:r>
            <a:r>
              <a:rPr sz="3600" spc="-434" dirty="0">
                <a:solidFill>
                  <a:srgbClr val="1A315F"/>
                </a:solidFill>
              </a:rPr>
              <a:t> </a:t>
            </a:r>
            <a:r>
              <a:rPr sz="3600" spc="85" dirty="0">
                <a:solidFill>
                  <a:srgbClr val="1A315F"/>
                </a:solidFill>
              </a:rPr>
              <a:t>ALGORITHMS:</a:t>
            </a:r>
            <a:r>
              <a:rPr sz="3600" spc="-455" dirty="0">
                <a:solidFill>
                  <a:srgbClr val="1A315F"/>
                </a:solidFill>
              </a:rPr>
              <a:t> </a:t>
            </a:r>
            <a:r>
              <a:rPr sz="3600" spc="165" dirty="0">
                <a:solidFill>
                  <a:srgbClr val="1A315F"/>
                </a:solidFill>
              </a:rPr>
              <a:t>BINA</a:t>
            </a:r>
            <a:r>
              <a:rPr sz="3600" spc="-285" dirty="0">
                <a:solidFill>
                  <a:srgbClr val="1A315F"/>
                </a:solidFill>
              </a:rPr>
              <a:t>R</a:t>
            </a:r>
            <a:r>
              <a:rPr sz="3600" spc="120" dirty="0">
                <a:solidFill>
                  <a:srgbClr val="1A315F"/>
                </a:solidFill>
              </a:rPr>
              <a:t>Y</a:t>
            </a:r>
            <a:r>
              <a:rPr sz="3600" spc="-85" dirty="0">
                <a:solidFill>
                  <a:srgbClr val="1A315F"/>
                </a:solidFill>
              </a:rPr>
              <a:t> </a:t>
            </a:r>
            <a:r>
              <a:rPr sz="3600" spc="135" dirty="0">
                <a:solidFill>
                  <a:srgbClr val="1A315F"/>
                </a:solidFill>
              </a:rPr>
              <a:t>SEARCH</a:t>
            </a:r>
            <a:endParaRPr sz="3600"/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600" spc="130" dirty="0">
                <a:solidFill>
                  <a:srgbClr val="4590B8"/>
                </a:solidFill>
              </a:rPr>
              <a:t>D</a:t>
            </a:r>
            <a:r>
              <a:rPr sz="1600" spc="-35" dirty="0">
                <a:solidFill>
                  <a:srgbClr val="4590B8"/>
                </a:solidFill>
              </a:rPr>
              <a:t>A</a:t>
            </a:r>
            <a:r>
              <a:rPr sz="1600" spc="-125" dirty="0">
                <a:solidFill>
                  <a:srgbClr val="4590B8"/>
                </a:solidFill>
              </a:rPr>
              <a:t>T</a:t>
            </a:r>
            <a:r>
              <a:rPr sz="1600" spc="120" dirty="0">
                <a:solidFill>
                  <a:srgbClr val="4590B8"/>
                </a:solidFill>
              </a:rPr>
              <a:t>A</a:t>
            </a:r>
            <a:r>
              <a:rPr sz="1600" spc="-50" dirty="0">
                <a:solidFill>
                  <a:srgbClr val="4590B8"/>
                </a:solidFill>
              </a:rPr>
              <a:t> </a:t>
            </a:r>
            <a:r>
              <a:rPr sz="1600" spc="5" dirty="0">
                <a:solidFill>
                  <a:srgbClr val="4590B8"/>
                </a:solidFill>
              </a:rPr>
              <a:t>ST</a:t>
            </a:r>
            <a:r>
              <a:rPr sz="1600" spc="-45" dirty="0">
                <a:solidFill>
                  <a:srgbClr val="4590B8"/>
                </a:solidFill>
              </a:rPr>
              <a:t>R</a:t>
            </a:r>
            <a:r>
              <a:rPr sz="1600" spc="100" dirty="0">
                <a:solidFill>
                  <a:srgbClr val="4590B8"/>
                </a:solidFill>
              </a:rPr>
              <a:t>UC</a:t>
            </a:r>
            <a:r>
              <a:rPr sz="1600" spc="85" dirty="0">
                <a:solidFill>
                  <a:srgbClr val="4590B8"/>
                </a:solidFill>
              </a:rPr>
              <a:t>T</a:t>
            </a:r>
            <a:r>
              <a:rPr sz="1600" spc="65" dirty="0">
                <a:solidFill>
                  <a:srgbClr val="4590B8"/>
                </a:solidFill>
              </a:rPr>
              <a:t>U</a:t>
            </a:r>
            <a:r>
              <a:rPr sz="1600" spc="45" dirty="0">
                <a:solidFill>
                  <a:srgbClr val="4590B8"/>
                </a:solidFill>
              </a:rPr>
              <a:t>R</a:t>
            </a:r>
            <a:r>
              <a:rPr sz="1600" spc="-60" dirty="0">
                <a:solidFill>
                  <a:srgbClr val="4590B8"/>
                </a:solidFill>
              </a:rPr>
              <a:t>E</a:t>
            </a:r>
            <a:r>
              <a:rPr sz="1600" spc="-40" dirty="0">
                <a:solidFill>
                  <a:srgbClr val="4590B8"/>
                </a:solidFill>
              </a:rPr>
              <a:t>S</a:t>
            </a:r>
            <a:r>
              <a:rPr sz="1600" spc="-150" dirty="0">
                <a:solidFill>
                  <a:srgbClr val="4590B8"/>
                </a:solidFill>
              </a:rPr>
              <a:t> </a:t>
            </a:r>
            <a:r>
              <a:rPr sz="1600" spc="170" dirty="0">
                <a:solidFill>
                  <a:srgbClr val="4590B8"/>
                </a:solidFill>
              </a:rPr>
              <a:t>AN</a:t>
            </a:r>
            <a:r>
              <a:rPr sz="1600" spc="215" dirty="0">
                <a:solidFill>
                  <a:srgbClr val="4590B8"/>
                </a:solidFill>
              </a:rPr>
              <a:t>D</a:t>
            </a:r>
            <a:r>
              <a:rPr sz="1600" spc="-195" dirty="0">
                <a:solidFill>
                  <a:srgbClr val="4590B8"/>
                </a:solidFill>
              </a:rPr>
              <a:t> </a:t>
            </a:r>
            <a:r>
              <a:rPr sz="1600" spc="100" dirty="0">
                <a:solidFill>
                  <a:srgbClr val="4590B8"/>
                </a:solidFill>
              </a:rPr>
              <a:t>ALG</a:t>
            </a:r>
            <a:r>
              <a:rPr sz="1600" spc="105" dirty="0">
                <a:solidFill>
                  <a:srgbClr val="4590B8"/>
                </a:solidFill>
              </a:rPr>
              <a:t>O</a:t>
            </a:r>
            <a:r>
              <a:rPr sz="1600" spc="-10" dirty="0">
                <a:solidFill>
                  <a:srgbClr val="4590B8"/>
                </a:solidFill>
              </a:rPr>
              <a:t>R</a:t>
            </a:r>
            <a:r>
              <a:rPr sz="1600" spc="-15" dirty="0">
                <a:solidFill>
                  <a:srgbClr val="4590B8"/>
                </a:solidFill>
              </a:rPr>
              <a:t>I</a:t>
            </a:r>
            <a:r>
              <a:rPr sz="1600" spc="55" dirty="0">
                <a:solidFill>
                  <a:srgbClr val="4590B8"/>
                </a:solidFill>
              </a:rPr>
              <a:t>THMS</a:t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0436" y="614172"/>
            <a:ext cx="11309985" cy="553720"/>
          </a:xfrm>
          <a:custGeom>
            <a:avLst/>
            <a:gdLst/>
            <a:ahLst/>
            <a:cxnLst/>
            <a:rect l="l" t="t" r="r" b="b"/>
            <a:pathLst>
              <a:path w="11309985" h="553719">
                <a:moveTo>
                  <a:pt x="11309604" y="0"/>
                </a:moveTo>
                <a:lnTo>
                  <a:pt x="0" y="0"/>
                </a:lnTo>
                <a:lnTo>
                  <a:pt x="0" y="553212"/>
                </a:lnTo>
                <a:lnTo>
                  <a:pt x="11309604" y="553212"/>
                </a:lnTo>
                <a:lnTo>
                  <a:pt x="11309604" y="0"/>
                </a:lnTo>
                <a:close/>
              </a:path>
            </a:pathLst>
          </a:custGeom>
          <a:solidFill>
            <a:srgbClr val="1A315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81171" y="3610355"/>
            <a:ext cx="6680200" cy="2665730"/>
            <a:chOff x="3281171" y="3610355"/>
            <a:chExt cx="6680200" cy="26657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42959" y="3610355"/>
              <a:ext cx="1517903" cy="189585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81171" y="4836286"/>
              <a:ext cx="6585204" cy="143954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19176" y="716406"/>
            <a:ext cx="234569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5" dirty="0"/>
              <a:t>BINARY</a:t>
            </a:r>
            <a:r>
              <a:rPr spc="-114" dirty="0"/>
              <a:t> </a:t>
            </a:r>
            <a:r>
              <a:rPr spc="90" dirty="0"/>
              <a:t>SEARCH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00FF"/>
                </a:solidFill>
              </a:rPr>
              <a:t>int</a:t>
            </a:r>
            <a:r>
              <a:rPr spc="-15" dirty="0">
                <a:solidFill>
                  <a:srgbClr val="0000FF"/>
                </a:solidFill>
              </a:rPr>
              <a:t> </a:t>
            </a:r>
            <a:r>
              <a:rPr spc="-5" dirty="0"/>
              <a:t>binary_search(</a:t>
            </a:r>
            <a:r>
              <a:rPr spc="-5" dirty="0">
                <a:solidFill>
                  <a:srgbClr val="0000FF"/>
                </a:solidFill>
              </a:rPr>
              <a:t>int</a:t>
            </a:r>
            <a:r>
              <a:rPr spc="-10" dirty="0">
                <a:solidFill>
                  <a:srgbClr val="0000FF"/>
                </a:solidFill>
              </a:rPr>
              <a:t> </a:t>
            </a:r>
            <a:r>
              <a:rPr spc="-5" dirty="0">
                <a:solidFill>
                  <a:srgbClr val="808080"/>
                </a:solidFill>
              </a:rPr>
              <a:t>a</a:t>
            </a:r>
            <a:r>
              <a:rPr spc="-5" dirty="0"/>
              <a:t>[],</a:t>
            </a:r>
            <a:r>
              <a:rPr spc="-10" dirty="0"/>
              <a:t> </a:t>
            </a:r>
            <a:r>
              <a:rPr spc="-5" dirty="0">
                <a:solidFill>
                  <a:srgbClr val="0000FF"/>
                </a:solidFill>
              </a:rPr>
              <a:t>int</a:t>
            </a:r>
            <a:r>
              <a:rPr spc="-10" dirty="0">
                <a:solidFill>
                  <a:srgbClr val="0000FF"/>
                </a:solidFill>
              </a:rPr>
              <a:t> </a:t>
            </a:r>
            <a:r>
              <a:rPr spc="-5" dirty="0">
                <a:solidFill>
                  <a:srgbClr val="808080"/>
                </a:solidFill>
              </a:rPr>
              <a:t>left</a:t>
            </a:r>
            <a:r>
              <a:rPr spc="-5" dirty="0"/>
              <a:t>,</a:t>
            </a:r>
            <a:r>
              <a:rPr dirty="0"/>
              <a:t> </a:t>
            </a:r>
            <a:r>
              <a:rPr spc="-10" dirty="0">
                <a:solidFill>
                  <a:srgbClr val="0000FF"/>
                </a:solidFill>
              </a:rPr>
              <a:t>int</a:t>
            </a:r>
            <a:r>
              <a:rPr dirty="0">
                <a:solidFill>
                  <a:srgbClr val="0000FF"/>
                </a:solidFill>
              </a:rPr>
              <a:t> </a:t>
            </a:r>
            <a:r>
              <a:rPr spc="-5" dirty="0">
                <a:solidFill>
                  <a:srgbClr val="808080"/>
                </a:solidFill>
              </a:rPr>
              <a:t>right</a:t>
            </a:r>
            <a:r>
              <a:rPr spc="-5" dirty="0"/>
              <a:t>,</a:t>
            </a:r>
            <a:r>
              <a:rPr dirty="0"/>
              <a:t> </a:t>
            </a:r>
            <a:r>
              <a:rPr spc="-10" dirty="0">
                <a:solidFill>
                  <a:srgbClr val="0000FF"/>
                </a:solidFill>
              </a:rPr>
              <a:t>int </a:t>
            </a:r>
            <a:r>
              <a:rPr spc="-5" dirty="0">
                <a:solidFill>
                  <a:srgbClr val="808080"/>
                </a:solidFill>
              </a:rPr>
              <a:t>value</a:t>
            </a:r>
            <a:r>
              <a:rPr spc="-5" dirty="0"/>
              <a:t>){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pc="-5" dirty="0"/>
          </a:p>
          <a:p>
            <a:pPr marL="469900">
              <a:lnSpc>
                <a:spcPct val="100000"/>
              </a:lnSpc>
            </a:pPr>
            <a:r>
              <a:rPr spc="-10" dirty="0">
                <a:solidFill>
                  <a:srgbClr val="0000FF"/>
                </a:solidFill>
              </a:rPr>
              <a:t>while</a:t>
            </a:r>
            <a:r>
              <a:rPr spc="-25" dirty="0">
                <a:solidFill>
                  <a:srgbClr val="0000FF"/>
                </a:solidFill>
              </a:rPr>
              <a:t> </a:t>
            </a:r>
            <a:r>
              <a:rPr spc="-5" dirty="0"/>
              <a:t>(</a:t>
            </a:r>
            <a:r>
              <a:rPr spc="-5" dirty="0">
                <a:solidFill>
                  <a:srgbClr val="808080"/>
                </a:solidFill>
              </a:rPr>
              <a:t>left</a:t>
            </a:r>
            <a:r>
              <a:rPr spc="-20" dirty="0">
                <a:solidFill>
                  <a:srgbClr val="808080"/>
                </a:solidFill>
              </a:rPr>
              <a:t> </a:t>
            </a:r>
            <a:r>
              <a:rPr dirty="0"/>
              <a:t>&lt;</a:t>
            </a:r>
            <a:r>
              <a:rPr spc="-35" dirty="0"/>
              <a:t> </a:t>
            </a:r>
            <a:r>
              <a:rPr spc="-5" dirty="0">
                <a:solidFill>
                  <a:srgbClr val="808080"/>
                </a:solidFill>
              </a:rPr>
              <a:t>right</a:t>
            </a:r>
            <a:r>
              <a:rPr spc="-5" dirty="0"/>
              <a:t>)</a:t>
            </a: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/>
              <a:t>{</a:t>
            </a:r>
          </a:p>
          <a:p>
            <a:pPr marL="927100" marR="1847214">
              <a:lnSpc>
                <a:spcPct val="100000"/>
              </a:lnSpc>
            </a:pPr>
            <a:r>
              <a:rPr spc="-10" dirty="0">
                <a:solidFill>
                  <a:srgbClr val="0000FF"/>
                </a:solidFill>
              </a:rPr>
              <a:t>int </a:t>
            </a:r>
            <a:r>
              <a:rPr spc="-5" dirty="0"/>
              <a:t>middle </a:t>
            </a:r>
            <a:r>
              <a:rPr dirty="0"/>
              <a:t>= </a:t>
            </a:r>
            <a:r>
              <a:rPr spc="-10" dirty="0">
                <a:solidFill>
                  <a:srgbClr val="808080"/>
                </a:solidFill>
              </a:rPr>
              <a:t>left </a:t>
            </a:r>
            <a:r>
              <a:rPr dirty="0"/>
              <a:t>+ </a:t>
            </a:r>
            <a:r>
              <a:rPr spc="-5" dirty="0"/>
              <a:t>(</a:t>
            </a:r>
            <a:r>
              <a:rPr spc="-5" dirty="0">
                <a:solidFill>
                  <a:srgbClr val="808080"/>
                </a:solidFill>
              </a:rPr>
              <a:t>right </a:t>
            </a:r>
            <a:r>
              <a:rPr dirty="0"/>
              <a:t>- </a:t>
            </a:r>
            <a:r>
              <a:rPr spc="-5" dirty="0">
                <a:solidFill>
                  <a:srgbClr val="808080"/>
                </a:solidFill>
              </a:rPr>
              <a:t>left</a:t>
            </a:r>
            <a:r>
              <a:rPr spc="-5" dirty="0"/>
              <a:t>)/2; </a:t>
            </a:r>
            <a:r>
              <a:rPr spc="-975" dirty="0"/>
              <a:t> </a:t>
            </a:r>
            <a:r>
              <a:rPr spc="-10" dirty="0">
                <a:solidFill>
                  <a:srgbClr val="0000FF"/>
                </a:solidFill>
              </a:rPr>
              <a:t>if</a:t>
            </a:r>
            <a:r>
              <a:rPr spc="-10" dirty="0"/>
              <a:t>(</a:t>
            </a:r>
            <a:r>
              <a:rPr spc="-10" dirty="0">
                <a:solidFill>
                  <a:srgbClr val="808080"/>
                </a:solidFill>
              </a:rPr>
              <a:t>value</a:t>
            </a:r>
            <a:r>
              <a:rPr spc="-5" dirty="0">
                <a:solidFill>
                  <a:srgbClr val="808080"/>
                </a:solidFill>
              </a:rPr>
              <a:t> </a:t>
            </a:r>
            <a:r>
              <a:rPr dirty="0"/>
              <a:t>&lt;</a:t>
            </a:r>
            <a:r>
              <a:rPr spc="-15" dirty="0"/>
              <a:t> </a:t>
            </a:r>
            <a:r>
              <a:rPr spc="-5" dirty="0">
                <a:solidFill>
                  <a:srgbClr val="808080"/>
                </a:solidFill>
              </a:rPr>
              <a:t>a</a:t>
            </a:r>
            <a:r>
              <a:rPr spc="-5" dirty="0"/>
              <a:t>[middle])</a:t>
            </a:r>
          </a:p>
          <a:p>
            <a:pPr marR="2263140" algn="ctr">
              <a:lnSpc>
                <a:spcPct val="100000"/>
              </a:lnSpc>
            </a:pPr>
            <a:r>
              <a:rPr spc="-10" dirty="0">
                <a:solidFill>
                  <a:srgbClr val="808080"/>
                </a:solidFill>
              </a:rPr>
              <a:t>right</a:t>
            </a:r>
            <a:r>
              <a:rPr spc="-20" dirty="0">
                <a:solidFill>
                  <a:srgbClr val="808080"/>
                </a:solidFill>
              </a:rPr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spc="-5" dirty="0"/>
              <a:t>middle</a:t>
            </a:r>
            <a:r>
              <a:rPr spc="-3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0" dirty="0"/>
              <a:t>1;</a:t>
            </a:r>
          </a:p>
          <a:p>
            <a:pPr marR="2298700" algn="ctr">
              <a:lnSpc>
                <a:spcPct val="100000"/>
              </a:lnSpc>
            </a:pPr>
            <a:r>
              <a:rPr spc="-10" dirty="0">
                <a:solidFill>
                  <a:srgbClr val="0000FF"/>
                </a:solidFill>
              </a:rPr>
              <a:t>else</a:t>
            </a:r>
            <a:r>
              <a:rPr spc="-20" dirty="0">
                <a:solidFill>
                  <a:srgbClr val="0000FF"/>
                </a:solidFill>
              </a:rPr>
              <a:t> </a:t>
            </a:r>
            <a:r>
              <a:rPr spc="-5" dirty="0">
                <a:solidFill>
                  <a:srgbClr val="0000FF"/>
                </a:solidFill>
              </a:rPr>
              <a:t>if</a:t>
            </a:r>
            <a:r>
              <a:rPr spc="-5" dirty="0"/>
              <a:t>(</a:t>
            </a:r>
            <a:r>
              <a:rPr spc="-5" dirty="0">
                <a:solidFill>
                  <a:srgbClr val="808080"/>
                </a:solidFill>
              </a:rPr>
              <a:t>value</a:t>
            </a:r>
            <a:r>
              <a:rPr spc="-25" dirty="0">
                <a:solidFill>
                  <a:srgbClr val="808080"/>
                </a:solidFill>
              </a:rPr>
              <a:t> </a:t>
            </a:r>
            <a:r>
              <a:rPr dirty="0"/>
              <a:t>&gt;</a:t>
            </a:r>
            <a:r>
              <a:rPr spc="-30" dirty="0"/>
              <a:t> </a:t>
            </a:r>
            <a:r>
              <a:rPr spc="-5" dirty="0">
                <a:solidFill>
                  <a:srgbClr val="808080"/>
                </a:solidFill>
              </a:rPr>
              <a:t>a</a:t>
            </a:r>
            <a:r>
              <a:rPr spc="-5" dirty="0"/>
              <a:t>[middle])</a:t>
            </a:r>
          </a:p>
          <a:p>
            <a:pPr marL="927100" marR="3772535" indent="457200">
              <a:lnSpc>
                <a:spcPct val="100000"/>
              </a:lnSpc>
            </a:pPr>
            <a:r>
              <a:rPr spc="-10" dirty="0">
                <a:solidFill>
                  <a:srgbClr val="808080"/>
                </a:solidFill>
              </a:rPr>
              <a:t>left</a:t>
            </a:r>
            <a:r>
              <a:rPr spc="-20" dirty="0">
                <a:solidFill>
                  <a:srgbClr val="808080"/>
                </a:solidFill>
              </a:rPr>
              <a:t> </a:t>
            </a:r>
            <a:r>
              <a:rPr dirty="0"/>
              <a:t>=</a:t>
            </a:r>
            <a:r>
              <a:rPr spc="-35" dirty="0"/>
              <a:t> </a:t>
            </a:r>
            <a:r>
              <a:rPr spc="-5" dirty="0"/>
              <a:t>middle</a:t>
            </a:r>
            <a:r>
              <a:rPr spc="-35" dirty="0"/>
              <a:t> </a:t>
            </a:r>
            <a:r>
              <a:rPr dirty="0"/>
              <a:t>+</a:t>
            </a:r>
            <a:r>
              <a:rPr spc="-30" dirty="0"/>
              <a:t> </a:t>
            </a:r>
            <a:r>
              <a:rPr dirty="0"/>
              <a:t>1; </a:t>
            </a:r>
            <a:r>
              <a:rPr spc="-975" dirty="0"/>
              <a:t> </a:t>
            </a:r>
            <a:r>
              <a:rPr spc="-10" dirty="0">
                <a:solidFill>
                  <a:srgbClr val="0000FF"/>
                </a:solidFill>
              </a:rPr>
              <a:t>else</a:t>
            </a:r>
          </a:p>
          <a:p>
            <a:pPr marL="1384300">
              <a:lnSpc>
                <a:spcPct val="100000"/>
              </a:lnSpc>
            </a:pPr>
            <a:r>
              <a:rPr spc="-5" dirty="0">
                <a:solidFill>
                  <a:srgbClr val="0000FF"/>
                </a:solidFill>
              </a:rPr>
              <a:t>return</a:t>
            </a:r>
            <a:r>
              <a:rPr spc="-60" dirty="0">
                <a:solidFill>
                  <a:srgbClr val="0000FF"/>
                </a:solidFill>
              </a:rPr>
              <a:t> </a:t>
            </a:r>
            <a:r>
              <a:rPr spc="-5" dirty="0"/>
              <a:t>middle;</a:t>
            </a:r>
          </a:p>
          <a:p>
            <a:pPr marL="469900">
              <a:lnSpc>
                <a:spcPct val="100000"/>
              </a:lnSpc>
            </a:pPr>
            <a:r>
              <a:rPr dirty="0"/>
              <a:t>}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12037" y="4617796"/>
            <a:ext cx="12788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1800" spc="-7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-1;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4837" y="4894326"/>
            <a:ext cx="15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767583" y="5914644"/>
            <a:ext cx="428625" cy="353695"/>
            <a:chOff x="2767583" y="5914644"/>
            <a:chExt cx="428625" cy="353695"/>
          </a:xfrm>
        </p:grpSpPr>
        <p:sp>
          <p:nvSpPr>
            <p:cNvPr id="13" name="object 13"/>
            <p:cNvSpPr/>
            <p:nvPr/>
          </p:nvSpPr>
          <p:spPr>
            <a:xfrm>
              <a:off x="2779013" y="5926074"/>
              <a:ext cx="405765" cy="330835"/>
            </a:xfrm>
            <a:custGeom>
              <a:avLst/>
              <a:gdLst/>
              <a:ahLst/>
              <a:cxnLst/>
              <a:rect l="l" t="t" r="r" b="b"/>
              <a:pathLst>
                <a:path w="405764" h="330835">
                  <a:moveTo>
                    <a:pt x="350266" y="0"/>
                  </a:moveTo>
                  <a:lnTo>
                    <a:pt x="55118" y="0"/>
                  </a:lnTo>
                  <a:lnTo>
                    <a:pt x="33647" y="4331"/>
                  </a:lnTo>
                  <a:lnTo>
                    <a:pt x="16128" y="16143"/>
                  </a:lnTo>
                  <a:lnTo>
                    <a:pt x="4325" y="33663"/>
                  </a:lnTo>
                  <a:lnTo>
                    <a:pt x="0" y="55117"/>
                  </a:lnTo>
                  <a:lnTo>
                    <a:pt x="0" y="275589"/>
                  </a:lnTo>
                  <a:lnTo>
                    <a:pt x="4325" y="297044"/>
                  </a:lnTo>
                  <a:lnTo>
                    <a:pt x="16128" y="314564"/>
                  </a:lnTo>
                  <a:lnTo>
                    <a:pt x="33647" y="326376"/>
                  </a:lnTo>
                  <a:lnTo>
                    <a:pt x="55118" y="330707"/>
                  </a:lnTo>
                  <a:lnTo>
                    <a:pt x="350266" y="330707"/>
                  </a:lnTo>
                  <a:lnTo>
                    <a:pt x="371736" y="326376"/>
                  </a:lnTo>
                  <a:lnTo>
                    <a:pt x="389255" y="314564"/>
                  </a:lnTo>
                  <a:lnTo>
                    <a:pt x="401058" y="297044"/>
                  </a:lnTo>
                  <a:lnTo>
                    <a:pt x="405384" y="275589"/>
                  </a:lnTo>
                  <a:lnTo>
                    <a:pt x="405384" y="55117"/>
                  </a:lnTo>
                  <a:lnTo>
                    <a:pt x="401058" y="33663"/>
                  </a:lnTo>
                  <a:lnTo>
                    <a:pt x="389255" y="16143"/>
                  </a:lnTo>
                  <a:lnTo>
                    <a:pt x="371736" y="4331"/>
                  </a:lnTo>
                  <a:lnTo>
                    <a:pt x="350266" y="0"/>
                  </a:lnTo>
                  <a:close/>
                </a:path>
              </a:pathLst>
            </a:custGeom>
            <a:solidFill>
              <a:srgbClr val="8FBC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79013" y="5926074"/>
              <a:ext cx="405765" cy="330835"/>
            </a:xfrm>
            <a:custGeom>
              <a:avLst/>
              <a:gdLst/>
              <a:ahLst/>
              <a:cxnLst/>
              <a:rect l="l" t="t" r="r" b="b"/>
              <a:pathLst>
                <a:path w="405764" h="330835">
                  <a:moveTo>
                    <a:pt x="0" y="55117"/>
                  </a:moveTo>
                  <a:lnTo>
                    <a:pt x="4325" y="33663"/>
                  </a:lnTo>
                  <a:lnTo>
                    <a:pt x="16128" y="16143"/>
                  </a:lnTo>
                  <a:lnTo>
                    <a:pt x="33647" y="4331"/>
                  </a:lnTo>
                  <a:lnTo>
                    <a:pt x="55118" y="0"/>
                  </a:lnTo>
                  <a:lnTo>
                    <a:pt x="350266" y="0"/>
                  </a:lnTo>
                  <a:lnTo>
                    <a:pt x="371736" y="4331"/>
                  </a:lnTo>
                  <a:lnTo>
                    <a:pt x="389255" y="16143"/>
                  </a:lnTo>
                  <a:lnTo>
                    <a:pt x="401058" y="33663"/>
                  </a:lnTo>
                  <a:lnTo>
                    <a:pt x="405384" y="55117"/>
                  </a:lnTo>
                  <a:lnTo>
                    <a:pt x="405384" y="275589"/>
                  </a:lnTo>
                  <a:lnTo>
                    <a:pt x="401058" y="297044"/>
                  </a:lnTo>
                  <a:lnTo>
                    <a:pt x="389255" y="314564"/>
                  </a:lnTo>
                  <a:lnTo>
                    <a:pt x="371736" y="326376"/>
                  </a:lnTo>
                  <a:lnTo>
                    <a:pt x="350266" y="330707"/>
                  </a:lnTo>
                  <a:lnTo>
                    <a:pt x="55118" y="330707"/>
                  </a:lnTo>
                  <a:lnTo>
                    <a:pt x="33647" y="326376"/>
                  </a:lnTo>
                  <a:lnTo>
                    <a:pt x="16128" y="314564"/>
                  </a:lnTo>
                  <a:lnTo>
                    <a:pt x="4325" y="297044"/>
                  </a:lnTo>
                  <a:lnTo>
                    <a:pt x="0" y="275589"/>
                  </a:lnTo>
                  <a:lnTo>
                    <a:pt x="0" y="55117"/>
                  </a:lnTo>
                  <a:close/>
                </a:path>
              </a:pathLst>
            </a:custGeom>
            <a:ln w="22860">
              <a:solidFill>
                <a:srgbClr val="0F21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922523" y="5965037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91661" y="5966256"/>
            <a:ext cx="3797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5780" algn="l"/>
                <a:tab pos="1038225" algn="l"/>
                <a:tab pos="1551940" algn="l"/>
                <a:tab pos="2065020" algn="l"/>
                <a:tab pos="2578100" algn="l"/>
                <a:tab pos="3091180" algn="l"/>
                <a:tab pos="3604895" algn="l"/>
              </a:tabLst>
            </a:pP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70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96936" y="5972962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80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10270" y="59662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83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951719" y="5914644"/>
            <a:ext cx="426720" cy="353695"/>
            <a:chOff x="9951719" y="5914644"/>
            <a:chExt cx="426720" cy="353695"/>
          </a:xfrm>
        </p:grpSpPr>
        <p:sp>
          <p:nvSpPr>
            <p:cNvPr id="20" name="object 20"/>
            <p:cNvSpPr/>
            <p:nvPr/>
          </p:nvSpPr>
          <p:spPr>
            <a:xfrm>
              <a:off x="9963149" y="5926074"/>
              <a:ext cx="403860" cy="330835"/>
            </a:xfrm>
            <a:custGeom>
              <a:avLst/>
              <a:gdLst/>
              <a:ahLst/>
              <a:cxnLst/>
              <a:rect l="l" t="t" r="r" b="b"/>
              <a:pathLst>
                <a:path w="403859" h="330835">
                  <a:moveTo>
                    <a:pt x="348742" y="0"/>
                  </a:moveTo>
                  <a:lnTo>
                    <a:pt x="55118" y="0"/>
                  </a:lnTo>
                  <a:lnTo>
                    <a:pt x="33647" y="4331"/>
                  </a:lnTo>
                  <a:lnTo>
                    <a:pt x="16129" y="16143"/>
                  </a:lnTo>
                  <a:lnTo>
                    <a:pt x="4325" y="33663"/>
                  </a:lnTo>
                  <a:lnTo>
                    <a:pt x="0" y="55117"/>
                  </a:lnTo>
                  <a:lnTo>
                    <a:pt x="0" y="275589"/>
                  </a:lnTo>
                  <a:lnTo>
                    <a:pt x="4325" y="297044"/>
                  </a:lnTo>
                  <a:lnTo>
                    <a:pt x="16129" y="314564"/>
                  </a:lnTo>
                  <a:lnTo>
                    <a:pt x="33647" y="326376"/>
                  </a:lnTo>
                  <a:lnTo>
                    <a:pt x="55118" y="330707"/>
                  </a:lnTo>
                  <a:lnTo>
                    <a:pt x="348742" y="330707"/>
                  </a:lnTo>
                  <a:lnTo>
                    <a:pt x="370212" y="326376"/>
                  </a:lnTo>
                  <a:lnTo>
                    <a:pt x="387730" y="314564"/>
                  </a:lnTo>
                  <a:lnTo>
                    <a:pt x="399534" y="297044"/>
                  </a:lnTo>
                  <a:lnTo>
                    <a:pt x="403859" y="275589"/>
                  </a:lnTo>
                  <a:lnTo>
                    <a:pt x="403859" y="55117"/>
                  </a:lnTo>
                  <a:lnTo>
                    <a:pt x="399534" y="33663"/>
                  </a:lnTo>
                  <a:lnTo>
                    <a:pt x="387730" y="16143"/>
                  </a:lnTo>
                  <a:lnTo>
                    <a:pt x="370212" y="4331"/>
                  </a:lnTo>
                  <a:lnTo>
                    <a:pt x="348742" y="0"/>
                  </a:lnTo>
                  <a:close/>
                </a:path>
              </a:pathLst>
            </a:custGeom>
            <a:solidFill>
              <a:srgbClr val="8FBC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963149" y="5926074"/>
              <a:ext cx="403860" cy="330835"/>
            </a:xfrm>
            <a:custGeom>
              <a:avLst/>
              <a:gdLst/>
              <a:ahLst/>
              <a:cxnLst/>
              <a:rect l="l" t="t" r="r" b="b"/>
              <a:pathLst>
                <a:path w="403859" h="330835">
                  <a:moveTo>
                    <a:pt x="0" y="55117"/>
                  </a:moveTo>
                  <a:lnTo>
                    <a:pt x="4325" y="33663"/>
                  </a:lnTo>
                  <a:lnTo>
                    <a:pt x="16129" y="16143"/>
                  </a:lnTo>
                  <a:lnTo>
                    <a:pt x="33647" y="4331"/>
                  </a:lnTo>
                  <a:lnTo>
                    <a:pt x="55118" y="0"/>
                  </a:lnTo>
                  <a:lnTo>
                    <a:pt x="348742" y="0"/>
                  </a:lnTo>
                  <a:lnTo>
                    <a:pt x="370212" y="4331"/>
                  </a:lnTo>
                  <a:lnTo>
                    <a:pt x="387730" y="16143"/>
                  </a:lnTo>
                  <a:lnTo>
                    <a:pt x="399534" y="33663"/>
                  </a:lnTo>
                  <a:lnTo>
                    <a:pt x="403859" y="55117"/>
                  </a:lnTo>
                  <a:lnTo>
                    <a:pt x="403859" y="275589"/>
                  </a:lnTo>
                  <a:lnTo>
                    <a:pt x="399534" y="297044"/>
                  </a:lnTo>
                  <a:lnTo>
                    <a:pt x="387730" y="314564"/>
                  </a:lnTo>
                  <a:lnTo>
                    <a:pt x="370212" y="326376"/>
                  </a:lnTo>
                  <a:lnTo>
                    <a:pt x="348742" y="330707"/>
                  </a:lnTo>
                  <a:lnTo>
                    <a:pt x="55118" y="330707"/>
                  </a:lnTo>
                  <a:lnTo>
                    <a:pt x="33647" y="326376"/>
                  </a:lnTo>
                  <a:lnTo>
                    <a:pt x="16129" y="314564"/>
                  </a:lnTo>
                  <a:lnTo>
                    <a:pt x="4325" y="297044"/>
                  </a:lnTo>
                  <a:lnTo>
                    <a:pt x="0" y="275589"/>
                  </a:lnTo>
                  <a:lnTo>
                    <a:pt x="0" y="55117"/>
                  </a:lnTo>
                  <a:close/>
                </a:path>
              </a:pathLst>
            </a:custGeom>
            <a:ln w="22860">
              <a:solidFill>
                <a:srgbClr val="0F21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549765" y="5965037"/>
            <a:ext cx="7188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5780" algn="l"/>
              </a:tabLst>
            </a:pP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97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463783" y="5922264"/>
            <a:ext cx="428625" cy="353695"/>
            <a:chOff x="10463783" y="5922264"/>
            <a:chExt cx="428625" cy="353695"/>
          </a:xfrm>
        </p:grpSpPr>
        <p:sp>
          <p:nvSpPr>
            <p:cNvPr id="24" name="object 24"/>
            <p:cNvSpPr/>
            <p:nvPr/>
          </p:nvSpPr>
          <p:spPr>
            <a:xfrm>
              <a:off x="10475213" y="5933694"/>
              <a:ext cx="405765" cy="330835"/>
            </a:xfrm>
            <a:custGeom>
              <a:avLst/>
              <a:gdLst/>
              <a:ahLst/>
              <a:cxnLst/>
              <a:rect l="l" t="t" r="r" b="b"/>
              <a:pathLst>
                <a:path w="405765" h="330835">
                  <a:moveTo>
                    <a:pt x="350265" y="0"/>
                  </a:moveTo>
                  <a:lnTo>
                    <a:pt x="55117" y="0"/>
                  </a:lnTo>
                  <a:lnTo>
                    <a:pt x="33647" y="4331"/>
                  </a:lnTo>
                  <a:lnTo>
                    <a:pt x="16128" y="16143"/>
                  </a:lnTo>
                  <a:lnTo>
                    <a:pt x="4325" y="33663"/>
                  </a:lnTo>
                  <a:lnTo>
                    <a:pt x="0" y="55117"/>
                  </a:lnTo>
                  <a:lnTo>
                    <a:pt x="0" y="275589"/>
                  </a:lnTo>
                  <a:lnTo>
                    <a:pt x="4325" y="297044"/>
                  </a:lnTo>
                  <a:lnTo>
                    <a:pt x="16128" y="314564"/>
                  </a:lnTo>
                  <a:lnTo>
                    <a:pt x="33647" y="326376"/>
                  </a:lnTo>
                  <a:lnTo>
                    <a:pt x="55117" y="330707"/>
                  </a:lnTo>
                  <a:lnTo>
                    <a:pt x="350265" y="330707"/>
                  </a:lnTo>
                  <a:lnTo>
                    <a:pt x="371736" y="326376"/>
                  </a:lnTo>
                  <a:lnTo>
                    <a:pt x="389254" y="314564"/>
                  </a:lnTo>
                  <a:lnTo>
                    <a:pt x="401058" y="297044"/>
                  </a:lnTo>
                  <a:lnTo>
                    <a:pt x="405383" y="275589"/>
                  </a:lnTo>
                  <a:lnTo>
                    <a:pt x="405383" y="55117"/>
                  </a:lnTo>
                  <a:lnTo>
                    <a:pt x="401058" y="33663"/>
                  </a:lnTo>
                  <a:lnTo>
                    <a:pt x="389254" y="16143"/>
                  </a:lnTo>
                  <a:lnTo>
                    <a:pt x="371736" y="4331"/>
                  </a:lnTo>
                  <a:lnTo>
                    <a:pt x="350265" y="0"/>
                  </a:lnTo>
                  <a:close/>
                </a:path>
              </a:pathLst>
            </a:custGeom>
            <a:solidFill>
              <a:srgbClr val="8FBC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475213" y="5933694"/>
              <a:ext cx="405765" cy="330835"/>
            </a:xfrm>
            <a:custGeom>
              <a:avLst/>
              <a:gdLst/>
              <a:ahLst/>
              <a:cxnLst/>
              <a:rect l="l" t="t" r="r" b="b"/>
              <a:pathLst>
                <a:path w="405765" h="330835">
                  <a:moveTo>
                    <a:pt x="0" y="55117"/>
                  </a:moveTo>
                  <a:lnTo>
                    <a:pt x="4325" y="33663"/>
                  </a:lnTo>
                  <a:lnTo>
                    <a:pt x="16128" y="16143"/>
                  </a:lnTo>
                  <a:lnTo>
                    <a:pt x="33647" y="4331"/>
                  </a:lnTo>
                  <a:lnTo>
                    <a:pt x="55117" y="0"/>
                  </a:lnTo>
                  <a:lnTo>
                    <a:pt x="350265" y="0"/>
                  </a:lnTo>
                  <a:lnTo>
                    <a:pt x="371736" y="4331"/>
                  </a:lnTo>
                  <a:lnTo>
                    <a:pt x="389254" y="16143"/>
                  </a:lnTo>
                  <a:lnTo>
                    <a:pt x="401058" y="33663"/>
                  </a:lnTo>
                  <a:lnTo>
                    <a:pt x="405383" y="55117"/>
                  </a:lnTo>
                  <a:lnTo>
                    <a:pt x="405383" y="275589"/>
                  </a:lnTo>
                  <a:lnTo>
                    <a:pt x="401058" y="297044"/>
                  </a:lnTo>
                  <a:lnTo>
                    <a:pt x="389254" y="314564"/>
                  </a:lnTo>
                  <a:lnTo>
                    <a:pt x="371736" y="326376"/>
                  </a:lnTo>
                  <a:lnTo>
                    <a:pt x="350265" y="330707"/>
                  </a:lnTo>
                  <a:lnTo>
                    <a:pt x="55117" y="330707"/>
                  </a:lnTo>
                  <a:lnTo>
                    <a:pt x="33647" y="326376"/>
                  </a:lnTo>
                  <a:lnTo>
                    <a:pt x="16128" y="314564"/>
                  </a:lnTo>
                  <a:lnTo>
                    <a:pt x="4325" y="297044"/>
                  </a:lnTo>
                  <a:lnTo>
                    <a:pt x="0" y="275589"/>
                  </a:lnTo>
                  <a:lnTo>
                    <a:pt x="0" y="55117"/>
                  </a:lnTo>
                  <a:close/>
                </a:path>
              </a:pathLst>
            </a:custGeom>
            <a:ln w="22860">
              <a:solidFill>
                <a:srgbClr val="0F21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0579354" y="6014110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FFFFFF"/>
                </a:solidFill>
                <a:latin typeface="Trebuchet MS"/>
                <a:cs typeface="Trebuchet MS"/>
              </a:rPr>
              <a:t>103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0977371" y="5914644"/>
            <a:ext cx="428625" cy="353695"/>
            <a:chOff x="10977371" y="5914644"/>
            <a:chExt cx="428625" cy="353695"/>
          </a:xfrm>
        </p:grpSpPr>
        <p:sp>
          <p:nvSpPr>
            <p:cNvPr id="28" name="object 28"/>
            <p:cNvSpPr/>
            <p:nvPr/>
          </p:nvSpPr>
          <p:spPr>
            <a:xfrm>
              <a:off x="10988801" y="5926074"/>
              <a:ext cx="405765" cy="330835"/>
            </a:xfrm>
            <a:custGeom>
              <a:avLst/>
              <a:gdLst/>
              <a:ahLst/>
              <a:cxnLst/>
              <a:rect l="l" t="t" r="r" b="b"/>
              <a:pathLst>
                <a:path w="405765" h="330835">
                  <a:moveTo>
                    <a:pt x="350266" y="0"/>
                  </a:moveTo>
                  <a:lnTo>
                    <a:pt x="55118" y="0"/>
                  </a:lnTo>
                  <a:lnTo>
                    <a:pt x="33647" y="4331"/>
                  </a:lnTo>
                  <a:lnTo>
                    <a:pt x="16129" y="16143"/>
                  </a:lnTo>
                  <a:lnTo>
                    <a:pt x="4325" y="33663"/>
                  </a:lnTo>
                  <a:lnTo>
                    <a:pt x="0" y="55117"/>
                  </a:lnTo>
                  <a:lnTo>
                    <a:pt x="0" y="275589"/>
                  </a:lnTo>
                  <a:lnTo>
                    <a:pt x="4325" y="297044"/>
                  </a:lnTo>
                  <a:lnTo>
                    <a:pt x="16129" y="314564"/>
                  </a:lnTo>
                  <a:lnTo>
                    <a:pt x="33647" y="326376"/>
                  </a:lnTo>
                  <a:lnTo>
                    <a:pt x="55118" y="330707"/>
                  </a:lnTo>
                  <a:lnTo>
                    <a:pt x="350266" y="330707"/>
                  </a:lnTo>
                  <a:lnTo>
                    <a:pt x="371736" y="326376"/>
                  </a:lnTo>
                  <a:lnTo>
                    <a:pt x="389254" y="314564"/>
                  </a:lnTo>
                  <a:lnTo>
                    <a:pt x="401058" y="297044"/>
                  </a:lnTo>
                  <a:lnTo>
                    <a:pt x="405383" y="275589"/>
                  </a:lnTo>
                  <a:lnTo>
                    <a:pt x="405383" y="55117"/>
                  </a:lnTo>
                  <a:lnTo>
                    <a:pt x="401058" y="33663"/>
                  </a:lnTo>
                  <a:lnTo>
                    <a:pt x="389254" y="16143"/>
                  </a:lnTo>
                  <a:lnTo>
                    <a:pt x="371736" y="4331"/>
                  </a:lnTo>
                  <a:lnTo>
                    <a:pt x="350266" y="0"/>
                  </a:lnTo>
                  <a:close/>
                </a:path>
              </a:pathLst>
            </a:custGeom>
            <a:solidFill>
              <a:srgbClr val="8FBC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988801" y="5926074"/>
              <a:ext cx="405765" cy="330835"/>
            </a:xfrm>
            <a:custGeom>
              <a:avLst/>
              <a:gdLst/>
              <a:ahLst/>
              <a:cxnLst/>
              <a:rect l="l" t="t" r="r" b="b"/>
              <a:pathLst>
                <a:path w="405765" h="330835">
                  <a:moveTo>
                    <a:pt x="0" y="55117"/>
                  </a:moveTo>
                  <a:lnTo>
                    <a:pt x="4325" y="33663"/>
                  </a:lnTo>
                  <a:lnTo>
                    <a:pt x="16129" y="16143"/>
                  </a:lnTo>
                  <a:lnTo>
                    <a:pt x="33647" y="4331"/>
                  </a:lnTo>
                  <a:lnTo>
                    <a:pt x="55118" y="0"/>
                  </a:lnTo>
                  <a:lnTo>
                    <a:pt x="350266" y="0"/>
                  </a:lnTo>
                  <a:lnTo>
                    <a:pt x="371736" y="4331"/>
                  </a:lnTo>
                  <a:lnTo>
                    <a:pt x="389254" y="16143"/>
                  </a:lnTo>
                  <a:lnTo>
                    <a:pt x="401058" y="33663"/>
                  </a:lnTo>
                  <a:lnTo>
                    <a:pt x="405383" y="55117"/>
                  </a:lnTo>
                  <a:lnTo>
                    <a:pt x="405383" y="275589"/>
                  </a:lnTo>
                  <a:lnTo>
                    <a:pt x="401058" y="297044"/>
                  </a:lnTo>
                  <a:lnTo>
                    <a:pt x="389254" y="314564"/>
                  </a:lnTo>
                  <a:lnTo>
                    <a:pt x="371736" y="326376"/>
                  </a:lnTo>
                  <a:lnTo>
                    <a:pt x="350266" y="330707"/>
                  </a:lnTo>
                  <a:lnTo>
                    <a:pt x="55118" y="330707"/>
                  </a:lnTo>
                  <a:lnTo>
                    <a:pt x="33647" y="326376"/>
                  </a:lnTo>
                  <a:lnTo>
                    <a:pt x="16129" y="314564"/>
                  </a:lnTo>
                  <a:lnTo>
                    <a:pt x="4325" y="297044"/>
                  </a:lnTo>
                  <a:lnTo>
                    <a:pt x="0" y="275589"/>
                  </a:lnTo>
                  <a:lnTo>
                    <a:pt x="0" y="55117"/>
                  </a:lnTo>
                  <a:close/>
                </a:path>
              </a:pathLst>
            </a:custGeom>
            <a:ln w="22860">
              <a:solidFill>
                <a:srgbClr val="0F21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1092433" y="6006185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FFFFFF"/>
                </a:solidFill>
                <a:latin typeface="Trebuchet MS"/>
                <a:cs typeface="Trebuchet MS"/>
              </a:rPr>
              <a:t>107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1490959" y="5914644"/>
            <a:ext cx="426720" cy="353695"/>
            <a:chOff x="11490959" y="5914644"/>
            <a:chExt cx="426720" cy="353695"/>
          </a:xfrm>
        </p:grpSpPr>
        <p:sp>
          <p:nvSpPr>
            <p:cNvPr id="32" name="object 32"/>
            <p:cNvSpPr/>
            <p:nvPr/>
          </p:nvSpPr>
          <p:spPr>
            <a:xfrm>
              <a:off x="11502389" y="5926074"/>
              <a:ext cx="403860" cy="330835"/>
            </a:xfrm>
            <a:custGeom>
              <a:avLst/>
              <a:gdLst/>
              <a:ahLst/>
              <a:cxnLst/>
              <a:rect l="l" t="t" r="r" b="b"/>
              <a:pathLst>
                <a:path w="403859" h="330835">
                  <a:moveTo>
                    <a:pt x="348741" y="0"/>
                  </a:moveTo>
                  <a:lnTo>
                    <a:pt x="55117" y="0"/>
                  </a:lnTo>
                  <a:lnTo>
                    <a:pt x="33647" y="4331"/>
                  </a:lnTo>
                  <a:lnTo>
                    <a:pt x="16128" y="16143"/>
                  </a:lnTo>
                  <a:lnTo>
                    <a:pt x="4325" y="33663"/>
                  </a:lnTo>
                  <a:lnTo>
                    <a:pt x="0" y="55117"/>
                  </a:lnTo>
                  <a:lnTo>
                    <a:pt x="0" y="275589"/>
                  </a:lnTo>
                  <a:lnTo>
                    <a:pt x="4325" y="297044"/>
                  </a:lnTo>
                  <a:lnTo>
                    <a:pt x="16128" y="314564"/>
                  </a:lnTo>
                  <a:lnTo>
                    <a:pt x="33647" y="326376"/>
                  </a:lnTo>
                  <a:lnTo>
                    <a:pt x="55117" y="330707"/>
                  </a:lnTo>
                  <a:lnTo>
                    <a:pt x="348741" y="330707"/>
                  </a:lnTo>
                  <a:lnTo>
                    <a:pt x="370212" y="326376"/>
                  </a:lnTo>
                  <a:lnTo>
                    <a:pt x="387730" y="314564"/>
                  </a:lnTo>
                  <a:lnTo>
                    <a:pt x="399534" y="297044"/>
                  </a:lnTo>
                  <a:lnTo>
                    <a:pt x="403859" y="275589"/>
                  </a:lnTo>
                  <a:lnTo>
                    <a:pt x="403859" y="55117"/>
                  </a:lnTo>
                  <a:lnTo>
                    <a:pt x="399534" y="33663"/>
                  </a:lnTo>
                  <a:lnTo>
                    <a:pt x="387730" y="16143"/>
                  </a:lnTo>
                  <a:lnTo>
                    <a:pt x="370212" y="4331"/>
                  </a:lnTo>
                  <a:lnTo>
                    <a:pt x="348741" y="0"/>
                  </a:lnTo>
                  <a:close/>
                </a:path>
              </a:pathLst>
            </a:custGeom>
            <a:solidFill>
              <a:srgbClr val="8FBC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502389" y="5926074"/>
              <a:ext cx="403860" cy="330835"/>
            </a:xfrm>
            <a:custGeom>
              <a:avLst/>
              <a:gdLst/>
              <a:ahLst/>
              <a:cxnLst/>
              <a:rect l="l" t="t" r="r" b="b"/>
              <a:pathLst>
                <a:path w="403859" h="330835">
                  <a:moveTo>
                    <a:pt x="0" y="55117"/>
                  </a:moveTo>
                  <a:lnTo>
                    <a:pt x="4325" y="33663"/>
                  </a:lnTo>
                  <a:lnTo>
                    <a:pt x="16128" y="16143"/>
                  </a:lnTo>
                  <a:lnTo>
                    <a:pt x="33647" y="4331"/>
                  </a:lnTo>
                  <a:lnTo>
                    <a:pt x="55117" y="0"/>
                  </a:lnTo>
                  <a:lnTo>
                    <a:pt x="348741" y="0"/>
                  </a:lnTo>
                  <a:lnTo>
                    <a:pt x="370212" y="4331"/>
                  </a:lnTo>
                  <a:lnTo>
                    <a:pt x="387730" y="16143"/>
                  </a:lnTo>
                  <a:lnTo>
                    <a:pt x="399534" y="33663"/>
                  </a:lnTo>
                  <a:lnTo>
                    <a:pt x="403859" y="55117"/>
                  </a:lnTo>
                  <a:lnTo>
                    <a:pt x="403859" y="275589"/>
                  </a:lnTo>
                  <a:lnTo>
                    <a:pt x="399534" y="297044"/>
                  </a:lnTo>
                  <a:lnTo>
                    <a:pt x="387730" y="314564"/>
                  </a:lnTo>
                  <a:lnTo>
                    <a:pt x="370212" y="326376"/>
                  </a:lnTo>
                  <a:lnTo>
                    <a:pt x="348741" y="330707"/>
                  </a:lnTo>
                  <a:lnTo>
                    <a:pt x="55117" y="330707"/>
                  </a:lnTo>
                  <a:lnTo>
                    <a:pt x="33647" y="326376"/>
                  </a:lnTo>
                  <a:lnTo>
                    <a:pt x="16128" y="314564"/>
                  </a:lnTo>
                  <a:lnTo>
                    <a:pt x="4325" y="297044"/>
                  </a:lnTo>
                  <a:lnTo>
                    <a:pt x="0" y="275589"/>
                  </a:lnTo>
                  <a:lnTo>
                    <a:pt x="0" y="55117"/>
                  </a:lnTo>
                  <a:close/>
                </a:path>
              </a:pathLst>
            </a:custGeom>
            <a:ln w="22860">
              <a:solidFill>
                <a:srgbClr val="0F21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1605641" y="6006185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FFFFFF"/>
                </a:solidFill>
                <a:latin typeface="Trebuchet MS"/>
                <a:cs typeface="Trebuchet MS"/>
              </a:rPr>
              <a:t>200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928609" y="4573270"/>
            <a:ext cx="6273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117085"/>
                </a:solidFill>
                <a:latin typeface="Trebuchet MS"/>
                <a:cs typeface="Trebuchet MS"/>
              </a:rPr>
              <a:t>Sea</a:t>
            </a:r>
            <a:r>
              <a:rPr sz="1200" spc="-15" dirty="0">
                <a:solidFill>
                  <a:srgbClr val="117085"/>
                </a:solidFill>
                <a:latin typeface="Trebuchet MS"/>
                <a:cs typeface="Trebuchet MS"/>
              </a:rPr>
              <a:t>r</a:t>
            </a:r>
            <a:r>
              <a:rPr sz="1200" spc="-65" dirty="0">
                <a:solidFill>
                  <a:srgbClr val="117085"/>
                </a:solidFill>
                <a:latin typeface="Trebuchet MS"/>
                <a:cs typeface="Trebuchet MS"/>
              </a:rPr>
              <a:t>ch</a:t>
            </a:r>
            <a:r>
              <a:rPr sz="1200" spc="-50" dirty="0">
                <a:solidFill>
                  <a:srgbClr val="117085"/>
                </a:solidFill>
                <a:latin typeface="Trebuchet MS"/>
                <a:cs typeface="Trebuchet MS"/>
              </a:rPr>
              <a:t> </a:t>
            </a:r>
            <a:r>
              <a:rPr sz="1200" spc="-30" dirty="0">
                <a:solidFill>
                  <a:srgbClr val="117085"/>
                </a:solidFill>
                <a:latin typeface="Trebuchet MS"/>
                <a:cs typeface="Trebuchet MS"/>
              </a:rPr>
              <a:t>87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283956" y="5079619"/>
            <a:ext cx="6273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117085"/>
                </a:solidFill>
                <a:latin typeface="Trebuchet MS"/>
                <a:cs typeface="Trebuchet MS"/>
              </a:rPr>
              <a:t>Sea</a:t>
            </a:r>
            <a:r>
              <a:rPr sz="1200" spc="-15" dirty="0">
                <a:solidFill>
                  <a:srgbClr val="117085"/>
                </a:solidFill>
                <a:latin typeface="Trebuchet MS"/>
                <a:cs typeface="Trebuchet MS"/>
              </a:rPr>
              <a:t>r</a:t>
            </a:r>
            <a:r>
              <a:rPr sz="1200" spc="-65" dirty="0">
                <a:solidFill>
                  <a:srgbClr val="117085"/>
                </a:solidFill>
                <a:latin typeface="Trebuchet MS"/>
                <a:cs typeface="Trebuchet MS"/>
              </a:rPr>
              <a:t>ch</a:t>
            </a:r>
            <a:r>
              <a:rPr sz="1200" spc="-50" dirty="0">
                <a:solidFill>
                  <a:srgbClr val="117085"/>
                </a:solidFill>
                <a:latin typeface="Trebuchet MS"/>
                <a:cs typeface="Trebuchet MS"/>
              </a:rPr>
              <a:t> </a:t>
            </a:r>
            <a:r>
              <a:rPr sz="1200" spc="-30" dirty="0">
                <a:solidFill>
                  <a:srgbClr val="117085"/>
                </a:solidFill>
                <a:latin typeface="Trebuchet MS"/>
                <a:cs typeface="Trebuchet MS"/>
              </a:rPr>
              <a:t>87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444865" y="5495035"/>
            <a:ext cx="797560" cy="717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117085"/>
                </a:solidFill>
                <a:latin typeface="Trebuchet MS"/>
                <a:cs typeface="Trebuchet MS"/>
              </a:rPr>
              <a:t>Sea</a:t>
            </a:r>
            <a:r>
              <a:rPr sz="1200" spc="-15" dirty="0">
                <a:solidFill>
                  <a:srgbClr val="117085"/>
                </a:solidFill>
                <a:latin typeface="Trebuchet MS"/>
                <a:cs typeface="Trebuchet MS"/>
              </a:rPr>
              <a:t>r</a:t>
            </a:r>
            <a:r>
              <a:rPr sz="1200" spc="-65" dirty="0">
                <a:solidFill>
                  <a:srgbClr val="117085"/>
                </a:solidFill>
                <a:latin typeface="Trebuchet MS"/>
                <a:cs typeface="Trebuchet MS"/>
              </a:rPr>
              <a:t>ch</a:t>
            </a:r>
            <a:r>
              <a:rPr sz="1200" spc="-50" dirty="0">
                <a:solidFill>
                  <a:srgbClr val="117085"/>
                </a:solidFill>
                <a:latin typeface="Trebuchet MS"/>
                <a:cs typeface="Trebuchet MS"/>
              </a:rPr>
              <a:t> </a:t>
            </a:r>
            <a:r>
              <a:rPr sz="1200" spc="-30" dirty="0">
                <a:solidFill>
                  <a:srgbClr val="117085"/>
                </a:solidFill>
                <a:latin typeface="Trebuchet MS"/>
                <a:cs typeface="Trebuchet MS"/>
              </a:rPr>
              <a:t>87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000">
              <a:latin typeface="Trebuchet MS"/>
              <a:cs typeface="Trebuchet MS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  <a:tabLst>
                <a:tab pos="604520" algn="l"/>
              </a:tabLst>
            </a:pPr>
            <a:r>
              <a:rPr sz="2100" spc="-44" baseline="1984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r>
              <a:rPr sz="2100" spc="-52" baseline="1984" dirty="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r>
              <a:rPr sz="2100" baseline="1984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91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518150" y="4725161"/>
            <a:ext cx="6273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117085"/>
                </a:solidFill>
                <a:latin typeface="Trebuchet MS"/>
                <a:cs typeface="Trebuchet MS"/>
              </a:rPr>
              <a:t>Sea</a:t>
            </a:r>
            <a:r>
              <a:rPr sz="1200" spc="-15" dirty="0">
                <a:solidFill>
                  <a:srgbClr val="117085"/>
                </a:solidFill>
                <a:latin typeface="Trebuchet MS"/>
                <a:cs typeface="Trebuchet MS"/>
              </a:rPr>
              <a:t>r</a:t>
            </a:r>
            <a:r>
              <a:rPr sz="1200" spc="-65" dirty="0">
                <a:solidFill>
                  <a:srgbClr val="117085"/>
                </a:solidFill>
                <a:latin typeface="Trebuchet MS"/>
                <a:cs typeface="Trebuchet MS"/>
              </a:rPr>
              <a:t>ch</a:t>
            </a:r>
            <a:r>
              <a:rPr sz="1200" spc="-50" dirty="0">
                <a:solidFill>
                  <a:srgbClr val="117085"/>
                </a:solidFill>
                <a:latin typeface="Trebuchet MS"/>
                <a:cs typeface="Trebuchet MS"/>
              </a:rPr>
              <a:t> </a:t>
            </a:r>
            <a:r>
              <a:rPr sz="1200" spc="-30" dirty="0">
                <a:solidFill>
                  <a:srgbClr val="117085"/>
                </a:solidFill>
                <a:latin typeface="Trebuchet MS"/>
                <a:cs typeface="Trebuchet MS"/>
              </a:rPr>
              <a:t>17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39388" y="4941189"/>
            <a:ext cx="6273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117085"/>
                </a:solidFill>
                <a:latin typeface="Trebuchet MS"/>
                <a:cs typeface="Trebuchet MS"/>
              </a:rPr>
              <a:t>Sea</a:t>
            </a:r>
            <a:r>
              <a:rPr sz="1200" spc="-15" dirty="0">
                <a:solidFill>
                  <a:srgbClr val="117085"/>
                </a:solidFill>
                <a:latin typeface="Trebuchet MS"/>
                <a:cs typeface="Trebuchet MS"/>
              </a:rPr>
              <a:t>r</a:t>
            </a:r>
            <a:r>
              <a:rPr sz="1200" spc="-65" dirty="0">
                <a:solidFill>
                  <a:srgbClr val="117085"/>
                </a:solidFill>
                <a:latin typeface="Trebuchet MS"/>
                <a:cs typeface="Trebuchet MS"/>
              </a:rPr>
              <a:t>ch</a:t>
            </a:r>
            <a:r>
              <a:rPr sz="1200" spc="-50" dirty="0">
                <a:solidFill>
                  <a:srgbClr val="117085"/>
                </a:solidFill>
                <a:latin typeface="Trebuchet MS"/>
                <a:cs typeface="Trebuchet MS"/>
              </a:rPr>
              <a:t> </a:t>
            </a:r>
            <a:r>
              <a:rPr sz="1200" spc="-30" dirty="0">
                <a:solidFill>
                  <a:srgbClr val="117085"/>
                </a:solidFill>
                <a:latin typeface="Trebuchet MS"/>
                <a:cs typeface="Trebuchet MS"/>
              </a:rPr>
              <a:t>17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686047" y="5362397"/>
            <a:ext cx="6280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117085"/>
                </a:solidFill>
                <a:latin typeface="Trebuchet MS"/>
                <a:cs typeface="Trebuchet MS"/>
              </a:rPr>
              <a:t>Sea</a:t>
            </a:r>
            <a:r>
              <a:rPr sz="1200" spc="-20" dirty="0">
                <a:solidFill>
                  <a:srgbClr val="117085"/>
                </a:solidFill>
                <a:latin typeface="Trebuchet MS"/>
                <a:cs typeface="Trebuchet MS"/>
              </a:rPr>
              <a:t>r</a:t>
            </a:r>
            <a:r>
              <a:rPr sz="1200" spc="-65" dirty="0">
                <a:solidFill>
                  <a:srgbClr val="117085"/>
                </a:solidFill>
                <a:latin typeface="Trebuchet MS"/>
                <a:cs typeface="Trebuchet MS"/>
              </a:rPr>
              <a:t>ch</a:t>
            </a:r>
            <a:r>
              <a:rPr sz="1200" spc="-50" dirty="0">
                <a:solidFill>
                  <a:srgbClr val="117085"/>
                </a:solidFill>
                <a:latin typeface="Trebuchet MS"/>
                <a:cs typeface="Trebuchet MS"/>
              </a:rPr>
              <a:t> </a:t>
            </a:r>
            <a:r>
              <a:rPr sz="1200" spc="-30" dirty="0">
                <a:solidFill>
                  <a:srgbClr val="117085"/>
                </a:solidFill>
                <a:latin typeface="Trebuchet MS"/>
                <a:cs typeface="Trebuchet MS"/>
              </a:rPr>
              <a:t>17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0436" y="614172"/>
            <a:ext cx="11309985" cy="553720"/>
          </a:xfrm>
          <a:custGeom>
            <a:avLst/>
            <a:gdLst/>
            <a:ahLst/>
            <a:cxnLst/>
            <a:rect l="l" t="t" r="r" b="b"/>
            <a:pathLst>
              <a:path w="11309985" h="553719">
                <a:moveTo>
                  <a:pt x="11309604" y="0"/>
                </a:moveTo>
                <a:lnTo>
                  <a:pt x="0" y="0"/>
                </a:lnTo>
                <a:lnTo>
                  <a:pt x="0" y="553212"/>
                </a:lnTo>
                <a:lnTo>
                  <a:pt x="11309604" y="553212"/>
                </a:lnTo>
                <a:lnTo>
                  <a:pt x="11309604" y="0"/>
                </a:lnTo>
                <a:close/>
              </a:path>
            </a:pathLst>
          </a:custGeom>
          <a:solidFill>
            <a:srgbClr val="1A315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81171" y="3610355"/>
            <a:ext cx="6680200" cy="2665730"/>
            <a:chOff x="3281171" y="3610355"/>
            <a:chExt cx="6680200" cy="26657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42959" y="3610355"/>
              <a:ext cx="1517903" cy="189585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81171" y="4836286"/>
              <a:ext cx="6585204" cy="143954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19176" y="716406"/>
            <a:ext cx="517080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5" dirty="0"/>
              <a:t>BINARY</a:t>
            </a:r>
            <a:r>
              <a:rPr spc="-60" dirty="0"/>
              <a:t> </a:t>
            </a:r>
            <a:r>
              <a:rPr spc="25" dirty="0"/>
              <a:t>SEARCH:</a:t>
            </a:r>
            <a:r>
              <a:rPr spc="100" dirty="0"/>
              <a:t> </a:t>
            </a:r>
            <a:r>
              <a:rPr spc="160" dirty="0"/>
              <a:t>WITH</a:t>
            </a:r>
            <a:r>
              <a:rPr spc="-75" dirty="0"/>
              <a:t> </a:t>
            </a:r>
            <a:r>
              <a:rPr spc="110" dirty="0"/>
              <a:t>RECURSION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19176" y="1337564"/>
            <a:ext cx="767397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binary_search_r(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800" spc="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a</a:t>
            </a:r>
            <a:r>
              <a:rPr sz="1800" spc="-10" dirty="0">
                <a:latin typeface="Consolas"/>
                <a:cs typeface="Consolas"/>
              </a:rPr>
              <a:t>[],</a:t>
            </a:r>
            <a:r>
              <a:rPr sz="1800" spc="5" dirty="0"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800" spc="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left</a:t>
            </a:r>
            <a:r>
              <a:rPr sz="1800" spc="-5" dirty="0">
                <a:latin typeface="Consolas"/>
                <a:cs typeface="Consolas"/>
              </a:rPr>
              <a:t>,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right</a:t>
            </a:r>
            <a:r>
              <a:rPr sz="1800" spc="-5" dirty="0">
                <a:latin typeface="Consolas"/>
                <a:cs typeface="Consolas"/>
              </a:rPr>
              <a:t>,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800" spc="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value</a:t>
            </a:r>
            <a:r>
              <a:rPr sz="1800" spc="-5" dirty="0">
                <a:latin typeface="Consolas"/>
                <a:cs typeface="Consolas"/>
              </a:rPr>
              <a:t>){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onsolas"/>
              <a:cs typeface="Consolas"/>
            </a:endParaRPr>
          </a:p>
          <a:p>
            <a:pPr marL="927100" marR="5191125" indent="-4572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sz="1800" spc="-10" dirty="0">
                <a:latin typeface="Consolas"/>
                <a:cs typeface="Consolas"/>
              </a:rPr>
              <a:t>(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left</a:t>
            </a:r>
            <a:r>
              <a:rPr sz="1800" spc="-3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&gt;</a:t>
            </a:r>
            <a:r>
              <a:rPr sz="1800" spc="-45" dirty="0"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right</a:t>
            </a:r>
            <a:r>
              <a:rPr sz="1800" spc="-5" dirty="0">
                <a:latin typeface="Consolas"/>
                <a:cs typeface="Consolas"/>
              </a:rPr>
              <a:t>) </a:t>
            </a:r>
            <a:r>
              <a:rPr sz="1800" spc="-975" dirty="0"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1800" spc="-4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-1;</a:t>
            </a:r>
            <a:endParaRPr sz="1800">
              <a:latin typeface="Consolas"/>
              <a:cs typeface="Consolas"/>
            </a:endParaRPr>
          </a:p>
          <a:p>
            <a:pPr marL="469265" marR="2684145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800" spc="-5" dirty="0">
                <a:latin typeface="Consolas"/>
                <a:cs typeface="Consolas"/>
              </a:rPr>
              <a:t>middle </a:t>
            </a:r>
            <a:r>
              <a:rPr sz="1800" dirty="0">
                <a:latin typeface="Consolas"/>
                <a:cs typeface="Consolas"/>
              </a:rPr>
              <a:t>= 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left </a:t>
            </a:r>
            <a:r>
              <a:rPr sz="1800" dirty="0">
                <a:latin typeface="Consolas"/>
                <a:cs typeface="Consolas"/>
              </a:rPr>
              <a:t>+ </a:t>
            </a:r>
            <a:r>
              <a:rPr sz="1800" spc="-5" dirty="0">
                <a:latin typeface="Consolas"/>
                <a:cs typeface="Consolas"/>
              </a:rPr>
              <a:t>(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right</a:t>
            </a:r>
            <a:r>
              <a:rPr sz="1800" spc="-5" dirty="0">
                <a:latin typeface="Consolas"/>
                <a:cs typeface="Consolas"/>
              </a:rPr>
              <a:t>- 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left</a:t>
            </a:r>
            <a:r>
              <a:rPr sz="1800" spc="-5" dirty="0">
                <a:latin typeface="Consolas"/>
                <a:cs typeface="Consolas"/>
              </a:rPr>
              <a:t>)/2; </a:t>
            </a:r>
            <a:r>
              <a:rPr sz="1800" spc="-975" dirty="0"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sz="1800" spc="-10" dirty="0">
                <a:latin typeface="Consolas"/>
                <a:cs typeface="Consolas"/>
              </a:rPr>
              <a:t>(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value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&lt;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middle)</a:t>
            </a:r>
            <a:endParaRPr sz="18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binary_search_r(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a</a:t>
            </a:r>
            <a:r>
              <a:rPr sz="1800" spc="-5" dirty="0">
                <a:latin typeface="Consolas"/>
                <a:cs typeface="Consolas"/>
              </a:rPr>
              <a:t>,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left</a:t>
            </a:r>
            <a:r>
              <a:rPr sz="1800" spc="-5" dirty="0">
                <a:latin typeface="Consolas"/>
                <a:cs typeface="Consolas"/>
              </a:rPr>
              <a:t>,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middle-1,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value</a:t>
            </a:r>
            <a:r>
              <a:rPr sz="1800" spc="-5" dirty="0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onsolas"/>
              <a:cs typeface="Consolas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else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sz="1800" spc="-10" dirty="0">
                <a:latin typeface="Consolas"/>
                <a:cs typeface="Consolas"/>
              </a:rPr>
              <a:t>(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value</a:t>
            </a:r>
            <a:r>
              <a:rPr sz="1800" spc="-2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&gt;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middle)</a:t>
            </a:r>
            <a:endParaRPr sz="18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binary_search_r(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a</a:t>
            </a:r>
            <a:r>
              <a:rPr sz="1800" spc="-5" dirty="0">
                <a:latin typeface="Consolas"/>
                <a:cs typeface="Consolas"/>
              </a:rPr>
              <a:t>,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middle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+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1,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right</a:t>
            </a:r>
            <a:r>
              <a:rPr sz="1800" spc="-5" dirty="0">
                <a:latin typeface="Consolas"/>
                <a:cs typeface="Consolas"/>
              </a:rPr>
              <a:t>,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value</a:t>
            </a:r>
            <a:r>
              <a:rPr sz="1800" spc="-5" dirty="0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6375" y="4355414"/>
            <a:ext cx="22377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else</a:t>
            </a:r>
            <a:endParaRPr sz="18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1800" spc="-8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middle;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9176" y="4906136"/>
            <a:ext cx="15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767583" y="5914644"/>
            <a:ext cx="428625" cy="353695"/>
            <a:chOff x="2767583" y="5914644"/>
            <a:chExt cx="428625" cy="353695"/>
          </a:xfrm>
        </p:grpSpPr>
        <p:sp>
          <p:nvSpPr>
            <p:cNvPr id="13" name="object 13"/>
            <p:cNvSpPr/>
            <p:nvPr/>
          </p:nvSpPr>
          <p:spPr>
            <a:xfrm>
              <a:off x="2779013" y="5926074"/>
              <a:ext cx="405765" cy="330835"/>
            </a:xfrm>
            <a:custGeom>
              <a:avLst/>
              <a:gdLst/>
              <a:ahLst/>
              <a:cxnLst/>
              <a:rect l="l" t="t" r="r" b="b"/>
              <a:pathLst>
                <a:path w="405764" h="330835">
                  <a:moveTo>
                    <a:pt x="350266" y="0"/>
                  </a:moveTo>
                  <a:lnTo>
                    <a:pt x="55118" y="0"/>
                  </a:lnTo>
                  <a:lnTo>
                    <a:pt x="33647" y="4331"/>
                  </a:lnTo>
                  <a:lnTo>
                    <a:pt x="16128" y="16143"/>
                  </a:lnTo>
                  <a:lnTo>
                    <a:pt x="4325" y="33663"/>
                  </a:lnTo>
                  <a:lnTo>
                    <a:pt x="0" y="55117"/>
                  </a:lnTo>
                  <a:lnTo>
                    <a:pt x="0" y="275589"/>
                  </a:lnTo>
                  <a:lnTo>
                    <a:pt x="4325" y="297044"/>
                  </a:lnTo>
                  <a:lnTo>
                    <a:pt x="16128" y="314564"/>
                  </a:lnTo>
                  <a:lnTo>
                    <a:pt x="33647" y="326376"/>
                  </a:lnTo>
                  <a:lnTo>
                    <a:pt x="55118" y="330707"/>
                  </a:lnTo>
                  <a:lnTo>
                    <a:pt x="350266" y="330707"/>
                  </a:lnTo>
                  <a:lnTo>
                    <a:pt x="371736" y="326376"/>
                  </a:lnTo>
                  <a:lnTo>
                    <a:pt x="389255" y="314564"/>
                  </a:lnTo>
                  <a:lnTo>
                    <a:pt x="401058" y="297044"/>
                  </a:lnTo>
                  <a:lnTo>
                    <a:pt x="405384" y="275589"/>
                  </a:lnTo>
                  <a:lnTo>
                    <a:pt x="405384" y="55117"/>
                  </a:lnTo>
                  <a:lnTo>
                    <a:pt x="401058" y="33663"/>
                  </a:lnTo>
                  <a:lnTo>
                    <a:pt x="389255" y="16143"/>
                  </a:lnTo>
                  <a:lnTo>
                    <a:pt x="371736" y="4331"/>
                  </a:lnTo>
                  <a:lnTo>
                    <a:pt x="350266" y="0"/>
                  </a:lnTo>
                  <a:close/>
                </a:path>
              </a:pathLst>
            </a:custGeom>
            <a:solidFill>
              <a:srgbClr val="8FBC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79013" y="5926074"/>
              <a:ext cx="405765" cy="330835"/>
            </a:xfrm>
            <a:custGeom>
              <a:avLst/>
              <a:gdLst/>
              <a:ahLst/>
              <a:cxnLst/>
              <a:rect l="l" t="t" r="r" b="b"/>
              <a:pathLst>
                <a:path w="405764" h="330835">
                  <a:moveTo>
                    <a:pt x="0" y="55117"/>
                  </a:moveTo>
                  <a:lnTo>
                    <a:pt x="4325" y="33663"/>
                  </a:lnTo>
                  <a:lnTo>
                    <a:pt x="16128" y="16143"/>
                  </a:lnTo>
                  <a:lnTo>
                    <a:pt x="33647" y="4331"/>
                  </a:lnTo>
                  <a:lnTo>
                    <a:pt x="55118" y="0"/>
                  </a:lnTo>
                  <a:lnTo>
                    <a:pt x="350266" y="0"/>
                  </a:lnTo>
                  <a:lnTo>
                    <a:pt x="371736" y="4331"/>
                  </a:lnTo>
                  <a:lnTo>
                    <a:pt x="389255" y="16143"/>
                  </a:lnTo>
                  <a:lnTo>
                    <a:pt x="401058" y="33663"/>
                  </a:lnTo>
                  <a:lnTo>
                    <a:pt x="405384" y="55117"/>
                  </a:lnTo>
                  <a:lnTo>
                    <a:pt x="405384" y="275589"/>
                  </a:lnTo>
                  <a:lnTo>
                    <a:pt x="401058" y="297044"/>
                  </a:lnTo>
                  <a:lnTo>
                    <a:pt x="389255" y="314564"/>
                  </a:lnTo>
                  <a:lnTo>
                    <a:pt x="371736" y="326376"/>
                  </a:lnTo>
                  <a:lnTo>
                    <a:pt x="350266" y="330707"/>
                  </a:lnTo>
                  <a:lnTo>
                    <a:pt x="55118" y="330707"/>
                  </a:lnTo>
                  <a:lnTo>
                    <a:pt x="33647" y="326376"/>
                  </a:lnTo>
                  <a:lnTo>
                    <a:pt x="16128" y="314564"/>
                  </a:lnTo>
                  <a:lnTo>
                    <a:pt x="4325" y="297044"/>
                  </a:lnTo>
                  <a:lnTo>
                    <a:pt x="0" y="275589"/>
                  </a:lnTo>
                  <a:lnTo>
                    <a:pt x="0" y="55117"/>
                  </a:lnTo>
                  <a:close/>
                </a:path>
              </a:pathLst>
            </a:custGeom>
            <a:ln w="22860">
              <a:solidFill>
                <a:srgbClr val="0F21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922523" y="5965037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91661" y="5966256"/>
            <a:ext cx="3797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5780" algn="l"/>
                <a:tab pos="1038225" algn="l"/>
                <a:tab pos="1551940" algn="l"/>
                <a:tab pos="2065020" algn="l"/>
                <a:tab pos="2578100" algn="l"/>
                <a:tab pos="3091180" algn="l"/>
                <a:tab pos="3604895" algn="l"/>
              </a:tabLst>
            </a:pP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70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96936" y="5972962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80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10270" y="5966256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83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951719" y="5914644"/>
            <a:ext cx="426720" cy="353695"/>
            <a:chOff x="9951719" y="5914644"/>
            <a:chExt cx="426720" cy="353695"/>
          </a:xfrm>
        </p:grpSpPr>
        <p:sp>
          <p:nvSpPr>
            <p:cNvPr id="20" name="object 20"/>
            <p:cNvSpPr/>
            <p:nvPr/>
          </p:nvSpPr>
          <p:spPr>
            <a:xfrm>
              <a:off x="9963149" y="5926074"/>
              <a:ext cx="403860" cy="330835"/>
            </a:xfrm>
            <a:custGeom>
              <a:avLst/>
              <a:gdLst/>
              <a:ahLst/>
              <a:cxnLst/>
              <a:rect l="l" t="t" r="r" b="b"/>
              <a:pathLst>
                <a:path w="403859" h="330835">
                  <a:moveTo>
                    <a:pt x="348742" y="0"/>
                  </a:moveTo>
                  <a:lnTo>
                    <a:pt x="55118" y="0"/>
                  </a:lnTo>
                  <a:lnTo>
                    <a:pt x="33647" y="4331"/>
                  </a:lnTo>
                  <a:lnTo>
                    <a:pt x="16129" y="16143"/>
                  </a:lnTo>
                  <a:lnTo>
                    <a:pt x="4325" y="33663"/>
                  </a:lnTo>
                  <a:lnTo>
                    <a:pt x="0" y="55117"/>
                  </a:lnTo>
                  <a:lnTo>
                    <a:pt x="0" y="275589"/>
                  </a:lnTo>
                  <a:lnTo>
                    <a:pt x="4325" y="297044"/>
                  </a:lnTo>
                  <a:lnTo>
                    <a:pt x="16129" y="314564"/>
                  </a:lnTo>
                  <a:lnTo>
                    <a:pt x="33647" y="326376"/>
                  </a:lnTo>
                  <a:lnTo>
                    <a:pt x="55118" y="330707"/>
                  </a:lnTo>
                  <a:lnTo>
                    <a:pt x="348742" y="330707"/>
                  </a:lnTo>
                  <a:lnTo>
                    <a:pt x="370212" y="326376"/>
                  </a:lnTo>
                  <a:lnTo>
                    <a:pt x="387730" y="314564"/>
                  </a:lnTo>
                  <a:lnTo>
                    <a:pt x="399534" y="297044"/>
                  </a:lnTo>
                  <a:lnTo>
                    <a:pt x="403859" y="275589"/>
                  </a:lnTo>
                  <a:lnTo>
                    <a:pt x="403859" y="55117"/>
                  </a:lnTo>
                  <a:lnTo>
                    <a:pt x="399534" y="33663"/>
                  </a:lnTo>
                  <a:lnTo>
                    <a:pt x="387730" y="16143"/>
                  </a:lnTo>
                  <a:lnTo>
                    <a:pt x="370212" y="4331"/>
                  </a:lnTo>
                  <a:lnTo>
                    <a:pt x="348742" y="0"/>
                  </a:lnTo>
                  <a:close/>
                </a:path>
              </a:pathLst>
            </a:custGeom>
            <a:solidFill>
              <a:srgbClr val="8FBC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963149" y="5926074"/>
              <a:ext cx="403860" cy="330835"/>
            </a:xfrm>
            <a:custGeom>
              <a:avLst/>
              <a:gdLst/>
              <a:ahLst/>
              <a:cxnLst/>
              <a:rect l="l" t="t" r="r" b="b"/>
              <a:pathLst>
                <a:path w="403859" h="330835">
                  <a:moveTo>
                    <a:pt x="0" y="55117"/>
                  </a:moveTo>
                  <a:lnTo>
                    <a:pt x="4325" y="33663"/>
                  </a:lnTo>
                  <a:lnTo>
                    <a:pt x="16129" y="16143"/>
                  </a:lnTo>
                  <a:lnTo>
                    <a:pt x="33647" y="4331"/>
                  </a:lnTo>
                  <a:lnTo>
                    <a:pt x="55118" y="0"/>
                  </a:lnTo>
                  <a:lnTo>
                    <a:pt x="348742" y="0"/>
                  </a:lnTo>
                  <a:lnTo>
                    <a:pt x="370212" y="4331"/>
                  </a:lnTo>
                  <a:lnTo>
                    <a:pt x="387730" y="16143"/>
                  </a:lnTo>
                  <a:lnTo>
                    <a:pt x="399534" y="33663"/>
                  </a:lnTo>
                  <a:lnTo>
                    <a:pt x="403859" y="55117"/>
                  </a:lnTo>
                  <a:lnTo>
                    <a:pt x="403859" y="275589"/>
                  </a:lnTo>
                  <a:lnTo>
                    <a:pt x="399534" y="297044"/>
                  </a:lnTo>
                  <a:lnTo>
                    <a:pt x="387730" y="314564"/>
                  </a:lnTo>
                  <a:lnTo>
                    <a:pt x="370212" y="326376"/>
                  </a:lnTo>
                  <a:lnTo>
                    <a:pt x="348742" y="330707"/>
                  </a:lnTo>
                  <a:lnTo>
                    <a:pt x="55118" y="330707"/>
                  </a:lnTo>
                  <a:lnTo>
                    <a:pt x="33647" y="326376"/>
                  </a:lnTo>
                  <a:lnTo>
                    <a:pt x="16129" y="314564"/>
                  </a:lnTo>
                  <a:lnTo>
                    <a:pt x="4325" y="297044"/>
                  </a:lnTo>
                  <a:lnTo>
                    <a:pt x="0" y="275589"/>
                  </a:lnTo>
                  <a:lnTo>
                    <a:pt x="0" y="55117"/>
                  </a:lnTo>
                  <a:close/>
                </a:path>
              </a:pathLst>
            </a:custGeom>
            <a:ln w="22860">
              <a:solidFill>
                <a:srgbClr val="0F21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549765" y="5965037"/>
            <a:ext cx="7188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5780" algn="l"/>
              </a:tabLst>
            </a:pP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97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463783" y="5922264"/>
            <a:ext cx="428625" cy="353695"/>
            <a:chOff x="10463783" y="5922264"/>
            <a:chExt cx="428625" cy="353695"/>
          </a:xfrm>
        </p:grpSpPr>
        <p:sp>
          <p:nvSpPr>
            <p:cNvPr id="24" name="object 24"/>
            <p:cNvSpPr/>
            <p:nvPr/>
          </p:nvSpPr>
          <p:spPr>
            <a:xfrm>
              <a:off x="10475213" y="5933694"/>
              <a:ext cx="405765" cy="330835"/>
            </a:xfrm>
            <a:custGeom>
              <a:avLst/>
              <a:gdLst/>
              <a:ahLst/>
              <a:cxnLst/>
              <a:rect l="l" t="t" r="r" b="b"/>
              <a:pathLst>
                <a:path w="405765" h="330835">
                  <a:moveTo>
                    <a:pt x="350265" y="0"/>
                  </a:moveTo>
                  <a:lnTo>
                    <a:pt x="55117" y="0"/>
                  </a:lnTo>
                  <a:lnTo>
                    <a:pt x="33647" y="4331"/>
                  </a:lnTo>
                  <a:lnTo>
                    <a:pt x="16128" y="16143"/>
                  </a:lnTo>
                  <a:lnTo>
                    <a:pt x="4325" y="33663"/>
                  </a:lnTo>
                  <a:lnTo>
                    <a:pt x="0" y="55117"/>
                  </a:lnTo>
                  <a:lnTo>
                    <a:pt x="0" y="275589"/>
                  </a:lnTo>
                  <a:lnTo>
                    <a:pt x="4325" y="297044"/>
                  </a:lnTo>
                  <a:lnTo>
                    <a:pt x="16128" y="314564"/>
                  </a:lnTo>
                  <a:lnTo>
                    <a:pt x="33647" y="326376"/>
                  </a:lnTo>
                  <a:lnTo>
                    <a:pt x="55117" y="330707"/>
                  </a:lnTo>
                  <a:lnTo>
                    <a:pt x="350265" y="330707"/>
                  </a:lnTo>
                  <a:lnTo>
                    <a:pt x="371736" y="326376"/>
                  </a:lnTo>
                  <a:lnTo>
                    <a:pt x="389254" y="314564"/>
                  </a:lnTo>
                  <a:lnTo>
                    <a:pt x="401058" y="297044"/>
                  </a:lnTo>
                  <a:lnTo>
                    <a:pt x="405383" y="275589"/>
                  </a:lnTo>
                  <a:lnTo>
                    <a:pt x="405383" y="55117"/>
                  </a:lnTo>
                  <a:lnTo>
                    <a:pt x="401058" y="33663"/>
                  </a:lnTo>
                  <a:lnTo>
                    <a:pt x="389254" y="16143"/>
                  </a:lnTo>
                  <a:lnTo>
                    <a:pt x="371736" y="4331"/>
                  </a:lnTo>
                  <a:lnTo>
                    <a:pt x="350265" y="0"/>
                  </a:lnTo>
                  <a:close/>
                </a:path>
              </a:pathLst>
            </a:custGeom>
            <a:solidFill>
              <a:srgbClr val="8FBC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475213" y="5933694"/>
              <a:ext cx="405765" cy="330835"/>
            </a:xfrm>
            <a:custGeom>
              <a:avLst/>
              <a:gdLst/>
              <a:ahLst/>
              <a:cxnLst/>
              <a:rect l="l" t="t" r="r" b="b"/>
              <a:pathLst>
                <a:path w="405765" h="330835">
                  <a:moveTo>
                    <a:pt x="0" y="55117"/>
                  </a:moveTo>
                  <a:lnTo>
                    <a:pt x="4325" y="33663"/>
                  </a:lnTo>
                  <a:lnTo>
                    <a:pt x="16128" y="16143"/>
                  </a:lnTo>
                  <a:lnTo>
                    <a:pt x="33647" y="4331"/>
                  </a:lnTo>
                  <a:lnTo>
                    <a:pt x="55117" y="0"/>
                  </a:lnTo>
                  <a:lnTo>
                    <a:pt x="350265" y="0"/>
                  </a:lnTo>
                  <a:lnTo>
                    <a:pt x="371736" y="4331"/>
                  </a:lnTo>
                  <a:lnTo>
                    <a:pt x="389254" y="16143"/>
                  </a:lnTo>
                  <a:lnTo>
                    <a:pt x="401058" y="33663"/>
                  </a:lnTo>
                  <a:lnTo>
                    <a:pt x="405383" y="55117"/>
                  </a:lnTo>
                  <a:lnTo>
                    <a:pt x="405383" y="275589"/>
                  </a:lnTo>
                  <a:lnTo>
                    <a:pt x="401058" y="297044"/>
                  </a:lnTo>
                  <a:lnTo>
                    <a:pt x="389254" y="314564"/>
                  </a:lnTo>
                  <a:lnTo>
                    <a:pt x="371736" y="326376"/>
                  </a:lnTo>
                  <a:lnTo>
                    <a:pt x="350265" y="330707"/>
                  </a:lnTo>
                  <a:lnTo>
                    <a:pt x="55117" y="330707"/>
                  </a:lnTo>
                  <a:lnTo>
                    <a:pt x="33647" y="326376"/>
                  </a:lnTo>
                  <a:lnTo>
                    <a:pt x="16128" y="314564"/>
                  </a:lnTo>
                  <a:lnTo>
                    <a:pt x="4325" y="297044"/>
                  </a:lnTo>
                  <a:lnTo>
                    <a:pt x="0" y="275589"/>
                  </a:lnTo>
                  <a:lnTo>
                    <a:pt x="0" y="55117"/>
                  </a:lnTo>
                  <a:close/>
                </a:path>
              </a:pathLst>
            </a:custGeom>
            <a:ln w="22860">
              <a:solidFill>
                <a:srgbClr val="0F21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0579354" y="6014110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FFFFFF"/>
                </a:solidFill>
                <a:latin typeface="Trebuchet MS"/>
                <a:cs typeface="Trebuchet MS"/>
              </a:rPr>
              <a:t>103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0977371" y="5914644"/>
            <a:ext cx="428625" cy="353695"/>
            <a:chOff x="10977371" y="5914644"/>
            <a:chExt cx="428625" cy="353695"/>
          </a:xfrm>
        </p:grpSpPr>
        <p:sp>
          <p:nvSpPr>
            <p:cNvPr id="28" name="object 28"/>
            <p:cNvSpPr/>
            <p:nvPr/>
          </p:nvSpPr>
          <p:spPr>
            <a:xfrm>
              <a:off x="10988801" y="5926074"/>
              <a:ext cx="405765" cy="330835"/>
            </a:xfrm>
            <a:custGeom>
              <a:avLst/>
              <a:gdLst/>
              <a:ahLst/>
              <a:cxnLst/>
              <a:rect l="l" t="t" r="r" b="b"/>
              <a:pathLst>
                <a:path w="405765" h="330835">
                  <a:moveTo>
                    <a:pt x="350266" y="0"/>
                  </a:moveTo>
                  <a:lnTo>
                    <a:pt x="55118" y="0"/>
                  </a:lnTo>
                  <a:lnTo>
                    <a:pt x="33647" y="4331"/>
                  </a:lnTo>
                  <a:lnTo>
                    <a:pt x="16129" y="16143"/>
                  </a:lnTo>
                  <a:lnTo>
                    <a:pt x="4325" y="33663"/>
                  </a:lnTo>
                  <a:lnTo>
                    <a:pt x="0" y="55117"/>
                  </a:lnTo>
                  <a:lnTo>
                    <a:pt x="0" y="275589"/>
                  </a:lnTo>
                  <a:lnTo>
                    <a:pt x="4325" y="297044"/>
                  </a:lnTo>
                  <a:lnTo>
                    <a:pt x="16129" y="314564"/>
                  </a:lnTo>
                  <a:lnTo>
                    <a:pt x="33647" y="326376"/>
                  </a:lnTo>
                  <a:lnTo>
                    <a:pt x="55118" y="330707"/>
                  </a:lnTo>
                  <a:lnTo>
                    <a:pt x="350266" y="330707"/>
                  </a:lnTo>
                  <a:lnTo>
                    <a:pt x="371736" y="326376"/>
                  </a:lnTo>
                  <a:lnTo>
                    <a:pt x="389254" y="314564"/>
                  </a:lnTo>
                  <a:lnTo>
                    <a:pt x="401058" y="297044"/>
                  </a:lnTo>
                  <a:lnTo>
                    <a:pt x="405383" y="275589"/>
                  </a:lnTo>
                  <a:lnTo>
                    <a:pt x="405383" y="55117"/>
                  </a:lnTo>
                  <a:lnTo>
                    <a:pt x="401058" y="33663"/>
                  </a:lnTo>
                  <a:lnTo>
                    <a:pt x="389254" y="16143"/>
                  </a:lnTo>
                  <a:lnTo>
                    <a:pt x="371736" y="4331"/>
                  </a:lnTo>
                  <a:lnTo>
                    <a:pt x="350266" y="0"/>
                  </a:lnTo>
                  <a:close/>
                </a:path>
              </a:pathLst>
            </a:custGeom>
            <a:solidFill>
              <a:srgbClr val="8FBC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988801" y="5926074"/>
              <a:ext cx="405765" cy="330835"/>
            </a:xfrm>
            <a:custGeom>
              <a:avLst/>
              <a:gdLst/>
              <a:ahLst/>
              <a:cxnLst/>
              <a:rect l="l" t="t" r="r" b="b"/>
              <a:pathLst>
                <a:path w="405765" h="330835">
                  <a:moveTo>
                    <a:pt x="0" y="55117"/>
                  </a:moveTo>
                  <a:lnTo>
                    <a:pt x="4325" y="33663"/>
                  </a:lnTo>
                  <a:lnTo>
                    <a:pt x="16129" y="16143"/>
                  </a:lnTo>
                  <a:lnTo>
                    <a:pt x="33647" y="4331"/>
                  </a:lnTo>
                  <a:lnTo>
                    <a:pt x="55118" y="0"/>
                  </a:lnTo>
                  <a:lnTo>
                    <a:pt x="350266" y="0"/>
                  </a:lnTo>
                  <a:lnTo>
                    <a:pt x="371736" y="4331"/>
                  </a:lnTo>
                  <a:lnTo>
                    <a:pt x="389254" y="16143"/>
                  </a:lnTo>
                  <a:lnTo>
                    <a:pt x="401058" y="33663"/>
                  </a:lnTo>
                  <a:lnTo>
                    <a:pt x="405383" y="55117"/>
                  </a:lnTo>
                  <a:lnTo>
                    <a:pt x="405383" y="275589"/>
                  </a:lnTo>
                  <a:lnTo>
                    <a:pt x="401058" y="297044"/>
                  </a:lnTo>
                  <a:lnTo>
                    <a:pt x="389254" y="314564"/>
                  </a:lnTo>
                  <a:lnTo>
                    <a:pt x="371736" y="326376"/>
                  </a:lnTo>
                  <a:lnTo>
                    <a:pt x="350266" y="330707"/>
                  </a:lnTo>
                  <a:lnTo>
                    <a:pt x="55118" y="330707"/>
                  </a:lnTo>
                  <a:lnTo>
                    <a:pt x="33647" y="326376"/>
                  </a:lnTo>
                  <a:lnTo>
                    <a:pt x="16129" y="314564"/>
                  </a:lnTo>
                  <a:lnTo>
                    <a:pt x="4325" y="297044"/>
                  </a:lnTo>
                  <a:lnTo>
                    <a:pt x="0" y="275589"/>
                  </a:lnTo>
                  <a:lnTo>
                    <a:pt x="0" y="55117"/>
                  </a:lnTo>
                  <a:close/>
                </a:path>
              </a:pathLst>
            </a:custGeom>
            <a:ln w="22860">
              <a:solidFill>
                <a:srgbClr val="0F21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1092433" y="6006185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FFFFFF"/>
                </a:solidFill>
                <a:latin typeface="Trebuchet MS"/>
                <a:cs typeface="Trebuchet MS"/>
              </a:rPr>
              <a:t>107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1490959" y="5914644"/>
            <a:ext cx="426720" cy="353695"/>
            <a:chOff x="11490959" y="5914644"/>
            <a:chExt cx="426720" cy="353695"/>
          </a:xfrm>
        </p:grpSpPr>
        <p:sp>
          <p:nvSpPr>
            <p:cNvPr id="32" name="object 32"/>
            <p:cNvSpPr/>
            <p:nvPr/>
          </p:nvSpPr>
          <p:spPr>
            <a:xfrm>
              <a:off x="11502389" y="5926074"/>
              <a:ext cx="403860" cy="330835"/>
            </a:xfrm>
            <a:custGeom>
              <a:avLst/>
              <a:gdLst/>
              <a:ahLst/>
              <a:cxnLst/>
              <a:rect l="l" t="t" r="r" b="b"/>
              <a:pathLst>
                <a:path w="403859" h="330835">
                  <a:moveTo>
                    <a:pt x="348741" y="0"/>
                  </a:moveTo>
                  <a:lnTo>
                    <a:pt x="55117" y="0"/>
                  </a:lnTo>
                  <a:lnTo>
                    <a:pt x="33647" y="4331"/>
                  </a:lnTo>
                  <a:lnTo>
                    <a:pt x="16128" y="16143"/>
                  </a:lnTo>
                  <a:lnTo>
                    <a:pt x="4325" y="33663"/>
                  </a:lnTo>
                  <a:lnTo>
                    <a:pt x="0" y="55117"/>
                  </a:lnTo>
                  <a:lnTo>
                    <a:pt x="0" y="275589"/>
                  </a:lnTo>
                  <a:lnTo>
                    <a:pt x="4325" y="297044"/>
                  </a:lnTo>
                  <a:lnTo>
                    <a:pt x="16128" y="314564"/>
                  </a:lnTo>
                  <a:lnTo>
                    <a:pt x="33647" y="326376"/>
                  </a:lnTo>
                  <a:lnTo>
                    <a:pt x="55117" y="330707"/>
                  </a:lnTo>
                  <a:lnTo>
                    <a:pt x="348741" y="330707"/>
                  </a:lnTo>
                  <a:lnTo>
                    <a:pt x="370212" y="326376"/>
                  </a:lnTo>
                  <a:lnTo>
                    <a:pt x="387730" y="314564"/>
                  </a:lnTo>
                  <a:lnTo>
                    <a:pt x="399534" y="297044"/>
                  </a:lnTo>
                  <a:lnTo>
                    <a:pt x="403859" y="275589"/>
                  </a:lnTo>
                  <a:lnTo>
                    <a:pt x="403859" y="55117"/>
                  </a:lnTo>
                  <a:lnTo>
                    <a:pt x="399534" y="33663"/>
                  </a:lnTo>
                  <a:lnTo>
                    <a:pt x="387730" y="16143"/>
                  </a:lnTo>
                  <a:lnTo>
                    <a:pt x="370212" y="4331"/>
                  </a:lnTo>
                  <a:lnTo>
                    <a:pt x="348741" y="0"/>
                  </a:lnTo>
                  <a:close/>
                </a:path>
              </a:pathLst>
            </a:custGeom>
            <a:solidFill>
              <a:srgbClr val="8FBC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502389" y="5926074"/>
              <a:ext cx="403860" cy="330835"/>
            </a:xfrm>
            <a:custGeom>
              <a:avLst/>
              <a:gdLst/>
              <a:ahLst/>
              <a:cxnLst/>
              <a:rect l="l" t="t" r="r" b="b"/>
              <a:pathLst>
                <a:path w="403859" h="330835">
                  <a:moveTo>
                    <a:pt x="0" y="55117"/>
                  </a:moveTo>
                  <a:lnTo>
                    <a:pt x="4325" y="33663"/>
                  </a:lnTo>
                  <a:lnTo>
                    <a:pt x="16128" y="16143"/>
                  </a:lnTo>
                  <a:lnTo>
                    <a:pt x="33647" y="4331"/>
                  </a:lnTo>
                  <a:lnTo>
                    <a:pt x="55117" y="0"/>
                  </a:lnTo>
                  <a:lnTo>
                    <a:pt x="348741" y="0"/>
                  </a:lnTo>
                  <a:lnTo>
                    <a:pt x="370212" y="4331"/>
                  </a:lnTo>
                  <a:lnTo>
                    <a:pt x="387730" y="16143"/>
                  </a:lnTo>
                  <a:lnTo>
                    <a:pt x="399534" y="33663"/>
                  </a:lnTo>
                  <a:lnTo>
                    <a:pt x="403859" y="55117"/>
                  </a:lnTo>
                  <a:lnTo>
                    <a:pt x="403859" y="275589"/>
                  </a:lnTo>
                  <a:lnTo>
                    <a:pt x="399534" y="297044"/>
                  </a:lnTo>
                  <a:lnTo>
                    <a:pt x="387730" y="314564"/>
                  </a:lnTo>
                  <a:lnTo>
                    <a:pt x="370212" y="326376"/>
                  </a:lnTo>
                  <a:lnTo>
                    <a:pt x="348741" y="330707"/>
                  </a:lnTo>
                  <a:lnTo>
                    <a:pt x="55117" y="330707"/>
                  </a:lnTo>
                  <a:lnTo>
                    <a:pt x="33647" y="326376"/>
                  </a:lnTo>
                  <a:lnTo>
                    <a:pt x="16128" y="314564"/>
                  </a:lnTo>
                  <a:lnTo>
                    <a:pt x="4325" y="297044"/>
                  </a:lnTo>
                  <a:lnTo>
                    <a:pt x="0" y="275589"/>
                  </a:lnTo>
                  <a:lnTo>
                    <a:pt x="0" y="55117"/>
                  </a:lnTo>
                  <a:close/>
                </a:path>
              </a:pathLst>
            </a:custGeom>
            <a:ln w="22860">
              <a:solidFill>
                <a:srgbClr val="0F21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1605641" y="6006185"/>
            <a:ext cx="199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FFFFFF"/>
                </a:solidFill>
                <a:latin typeface="Trebuchet MS"/>
                <a:cs typeface="Trebuchet MS"/>
              </a:rPr>
              <a:t>200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928609" y="4573270"/>
            <a:ext cx="6273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117085"/>
                </a:solidFill>
                <a:latin typeface="Trebuchet MS"/>
                <a:cs typeface="Trebuchet MS"/>
              </a:rPr>
              <a:t>Sea</a:t>
            </a:r>
            <a:r>
              <a:rPr sz="1200" spc="-15" dirty="0">
                <a:solidFill>
                  <a:srgbClr val="117085"/>
                </a:solidFill>
                <a:latin typeface="Trebuchet MS"/>
                <a:cs typeface="Trebuchet MS"/>
              </a:rPr>
              <a:t>r</a:t>
            </a:r>
            <a:r>
              <a:rPr sz="1200" spc="-65" dirty="0">
                <a:solidFill>
                  <a:srgbClr val="117085"/>
                </a:solidFill>
                <a:latin typeface="Trebuchet MS"/>
                <a:cs typeface="Trebuchet MS"/>
              </a:rPr>
              <a:t>ch</a:t>
            </a:r>
            <a:r>
              <a:rPr sz="1200" spc="-50" dirty="0">
                <a:solidFill>
                  <a:srgbClr val="117085"/>
                </a:solidFill>
                <a:latin typeface="Trebuchet MS"/>
                <a:cs typeface="Trebuchet MS"/>
              </a:rPr>
              <a:t> </a:t>
            </a:r>
            <a:r>
              <a:rPr sz="1200" spc="-30" dirty="0">
                <a:solidFill>
                  <a:srgbClr val="117085"/>
                </a:solidFill>
                <a:latin typeface="Trebuchet MS"/>
                <a:cs typeface="Trebuchet MS"/>
              </a:rPr>
              <a:t>87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283956" y="5079619"/>
            <a:ext cx="6273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117085"/>
                </a:solidFill>
                <a:latin typeface="Trebuchet MS"/>
                <a:cs typeface="Trebuchet MS"/>
              </a:rPr>
              <a:t>Sea</a:t>
            </a:r>
            <a:r>
              <a:rPr sz="1200" spc="-15" dirty="0">
                <a:solidFill>
                  <a:srgbClr val="117085"/>
                </a:solidFill>
                <a:latin typeface="Trebuchet MS"/>
                <a:cs typeface="Trebuchet MS"/>
              </a:rPr>
              <a:t>r</a:t>
            </a:r>
            <a:r>
              <a:rPr sz="1200" spc="-65" dirty="0">
                <a:solidFill>
                  <a:srgbClr val="117085"/>
                </a:solidFill>
                <a:latin typeface="Trebuchet MS"/>
                <a:cs typeface="Trebuchet MS"/>
              </a:rPr>
              <a:t>ch</a:t>
            </a:r>
            <a:r>
              <a:rPr sz="1200" spc="-50" dirty="0">
                <a:solidFill>
                  <a:srgbClr val="117085"/>
                </a:solidFill>
                <a:latin typeface="Trebuchet MS"/>
                <a:cs typeface="Trebuchet MS"/>
              </a:rPr>
              <a:t> </a:t>
            </a:r>
            <a:r>
              <a:rPr sz="1200" spc="-30" dirty="0">
                <a:solidFill>
                  <a:srgbClr val="117085"/>
                </a:solidFill>
                <a:latin typeface="Trebuchet MS"/>
                <a:cs typeface="Trebuchet MS"/>
              </a:rPr>
              <a:t>87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444865" y="5495035"/>
            <a:ext cx="797560" cy="717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117085"/>
                </a:solidFill>
                <a:latin typeface="Trebuchet MS"/>
                <a:cs typeface="Trebuchet MS"/>
              </a:rPr>
              <a:t>Sea</a:t>
            </a:r>
            <a:r>
              <a:rPr sz="1200" spc="-15" dirty="0">
                <a:solidFill>
                  <a:srgbClr val="117085"/>
                </a:solidFill>
                <a:latin typeface="Trebuchet MS"/>
                <a:cs typeface="Trebuchet MS"/>
              </a:rPr>
              <a:t>r</a:t>
            </a:r>
            <a:r>
              <a:rPr sz="1200" spc="-65" dirty="0">
                <a:solidFill>
                  <a:srgbClr val="117085"/>
                </a:solidFill>
                <a:latin typeface="Trebuchet MS"/>
                <a:cs typeface="Trebuchet MS"/>
              </a:rPr>
              <a:t>ch</a:t>
            </a:r>
            <a:r>
              <a:rPr sz="1200" spc="-50" dirty="0">
                <a:solidFill>
                  <a:srgbClr val="117085"/>
                </a:solidFill>
                <a:latin typeface="Trebuchet MS"/>
                <a:cs typeface="Trebuchet MS"/>
              </a:rPr>
              <a:t> </a:t>
            </a:r>
            <a:r>
              <a:rPr sz="1200" spc="-30" dirty="0">
                <a:solidFill>
                  <a:srgbClr val="117085"/>
                </a:solidFill>
                <a:latin typeface="Trebuchet MS"/>
                <a:cs typeface="Trebuchet MS"/>
              </a:rPr>
              <a:t>87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000">
              <a:latin typeface="Trebuchet MS"/>
              <a:cs typeface="Trebuchet MS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  <a:tabLst>
                <a:tab pos="604520" algn="l"/>
              </a:tabLst>
            </a:pPr>
            <a:r>
              <a:rPr sz="2100" spc="-44" baseline="1984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r>
              <a:rPr sz="2100" spc="-52" baseline="1984" dirty="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r>
              <a:rPr sz="2100" baseline="1984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91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518150" y="4725161"/>
            <a:ext cx="6273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117085"/>
                </a:solidFill>
                <a:latin typeface="Trebuchet MS"/>
                <a:cs typeface="Trebuchet MS"/>
              </a:rPr>
              <a:t>Sea</a:t>
            </a:r>
            <a:r>
              <a:rPr sz="1200" spc="-15" dirty="0">
                <a:solidFill>
                  <a:srgbClr val="117085"/>
                </a:solidFill>
                <a:latin typeface="Trebuchet MS"/>
                <a:cs typeface="Trebuchet MS"/>
              </a:rPr>
              <a:t>r</a:t>
            </a:r>
            <a:r>
              <a:rPr sz="1200" spc="-65" dirty="0">
                <a:solidFill>
                  <a:srgbClr val="117085"/>
                </a:solidFill>
                <a:latin typeface="Trebuchet MS"/>
                <a:cs typeface="Trebuchet MS"/>
              </a:rPr>
              <a:t>ch</a:t>
            </a:r>
            <a:r>
              <a:rPr sz="1200" spc="-50" dirty="0">
                <a:solidFill>
                  <a:srgbClr val="117085"/>
                </a:solidFill>
                <a:latin typeface="Trebuchet MS"/>
                <a:cs typeface="Trebuchet MS"/>
              </a:rPr>
              <a:t> </a:t>
            </a:r>
            <a:r>
              <a:rPr sz="1200" spc="-30" dirty="0">
                <a:solidFill>
                  <a:srgbClr val="117085"/>
                </a:solidFill>
                <a:latin typeface="Trebuchet MS"/>
                <a:cs typeface="Trebuchet MS"/>
              </a:rPr>
              <a:t>17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39388" y="4941189"/>
            <a:ext cx="6273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117085"/>
                </a:solidFill>
                <a:latin typeface="Trebuchet MS"/>
                <a:cs typeface="Trebuchet MS"/>
              </a:rPr>
              <a:t>Sea</a:t>
            </a:r>
            <a:r>
              <a:rPr sz="1200" spc="-15" dirty="0">
                <a:solidFill>
                  <a:srgbClr val="117085"/>
                </a:solidFill>
                <a:latin typeface="Trebuchet MS"/>
                <a:cs typeface="Trebuchet MS"/>
              </a:rPr>
              <a:t>r</a:t>
            </a:r>
            <a:r>
              <a:rPr sz="1200" spc="-65" dirty="0">
                <a:solidFill>
                  <a:srgbClr val="117085"/>
                </a:solidFill>
                <a:latin typeface="Trebuchet MS"/>
                <a:cs typeface="Trebuchet MS"/>
              </a:rPr>
              <a:t>ch</a:t>
            </a:r>
            <a:r>
              <a:rPr sz="1200" spc="-50" dirty="0">
                <a:solidFill>
                  <a:srgbClr val="117085"/>
                </a:solidFill>
                <a:latin typeface="Trebuchet MS"/>
                <a:cs typeface="Trebuchet MS"/>
              </a:rPr>
              <a:t> </a:t>
            </a:r>
            <a:r>
              <a:rPr sz="1200" spc="-30" dirty="0">
                <a:solidFill>
                  <a:srgbClr val="117085"/>
                </a:solidFill>
                <a:latin typeface="Trebuchet MS"/>
                <a:cs typeface="Trebuchet MS"/>
              </a:rPr>
              <a:t>17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686047" y="5362397"/>
            <a:ext cx="6280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117085"/>
                </a:solidFill>
                <a:latin typeface="Trebuchet MS"/>
                <a:cs typeface="Trebuchet MS"/>
              </a:rPr>
              <a:t>Sea</a:t>
            </a:r>
            <a:r>
              <a:rPr sz="1200" spc="-20" dirty="0">
                <a:solidFill>
                  <a:srgbClr val="117085"/>
                </a:solidFill>
                <a:latin typeface="Trebuchet MS"/>
                <a:cs typeface="Trebuchet MS"/>
              </a:rPr>
              <a:t>r</a:t>
            </a:r>
            <a:r>
              <a:rPr sz="1200" spc="-65" dirty="0">
                <a:solidFill>
                  <a:srgbClr val="117085"/>
                </a:solidFill>
                <a:latin typeface="Trebuchet MS"/>
                <a:cs typeface="Trebuchet MS"/>
              </a:rPr>
              <a:t>ch</a:t>
            </a:r>
            <a:r>
              <a:rPr sz="1200" spc="-50" dirty="0">
                <a:solidFill>
                  <a:srgbClr val="117085"/>
                </a:solidFill>
                <a:latin typeface="Trebuchet MS"/>
                <a:cs typeface="Trebuchet MS"/>
              </a:rPr>
              <a:t> </a:t>
            </a:r>
            <a:r>
              <a:rPr sz="1200" spc="-30" dirty="0">
                <a:solidFill>
                  <a:srgbClr val="117085"/>
                </a:solidFill>
                <a:latin typeface="Trebuchet MS"/>
                <a:cs typeface="Trebuchet MS"/>
              </a:rPr>
              <a:t>17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291" y="2278379"/>
            <a:ext cx="11309604" cy="44333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10641" y="838581"/>
            <a:ext cx="936434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70" dirty="0">
                <a:solidFill>
                  <a:srgbClr val="1A315F"/>
                </a:solidFill>
                <a:latin typeface="Trebuchet MS"/>
                <a:cs typeface="Trebuchet MS"/>
              </a:rPr>
              <a:t>APPENDIX:</a:t>
            </a:r>
            <a:r>
              <a:rPr sz="3200" spc="-400" dirty="0">
                <a:solidFill>
                  <a:srgbClr val="1A315F"/>
                </a:solidFill>
                <a:latin typeface="Trebuchet MS"/>
                <a:cs typeface="Trebuchet MS"/>
              </a:rPr>
              <a:t> </a:t>
            </a:r>
            <a:r>
              <a:rPr sz="3200" spc="120" dirty="0">
                <a:solidFill>
                  <a:srgbClr val="1A315F"/>
                </a:solidFill>
                <a:latin typeface="Trebuchet MS"/>
                <a:cs typeface="Trebuchet MS"/>
              </a:rPr>
              <a:t>SORTING</a:t>
            </a:r>
            <a:r>
              <a:rPr sz="3200" spc="-75" dirty="0">
                <a:solidFill>
                  <a:srgbClr val="1A315F"/>
                </a:solidFill>
                <a:latin typeface="Trebuchet MS"/>
                <a:cs typeface="Trebuchet MS"/>
              </a:rPr>
              <a:t> </a:t>
            </a:r>
            <a:r>
              <a:rPr sz="3200" spc="114" dirty="0">
                <a:solidFill>
                  <a:srgbClr val="1A315F"/>
                </a:solidFill>
                <a:latin typeface="Trebuchet MS"/>
                <a:cs typeface="Trebuchet MS"/>
              </a:rPr>
              <a:t>FUNCTIONS</a:t>
            </a:r>
            <a:endParaRPr lang="en-US" sz="3200" spc="114" dirty="0">
              <a:solidFill>
                <a:srgbClr val="1A315F"/>
              </a:solidFill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641" y="1914524"/>
            <a:ext cx="35445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30" dirty="0">
                <a:solidFill>
                  <a:srgbClr val="4590B8"/>
                </a:solidFill>
                <a:latin typeface="Trebuchet MS"/>
                <a:cs typeface="Trebuchet MS"/>
              </a:rPr>
              <a:t>D</a:t>
            </a:r>
            <a:r>
              <a:rPr sz="1600" spc="-35" dirty="0">
                <a:solidFill>
                  <a:srgbClr val="4590B8"/>
                </a:solidFill>
                <a:latin typeface="Trebuchet MS"/>
                <a:cs typeface="Trebuchet MS"/>
              </a:rPr>
              <a:t>A</a:t>
            </a:r>
            <a:r>
              <a:rPr sz="1600" spc="-125" dirty="0">
                <a:solidFill>
                  <a:srgbClr val="4590B8"/>
                </a:solidFill>
                <a:latin typeface="Trebuchet MS"/>
                <a:cs typeface="Trebuchet MS"/>
              </a:rPr>
              <a:t>T</a:t>
            </a:r>
            <a:r>
              <a:rPr sz="1600" spc="120" dirty="0">
                <a:solidFill>
                  <a:srgbClr val="4590B8"/>
                </a:solidFill>
                <a:latin typeface="Trebuchet MS"/>
                <a:cs typeface="Trebuchet MS"/>
              </a:rPr>
              <a:t>A</a:t>
            </a:r>
            <a:r>
              <a:rPr sz="16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4590B8"/>
                </a:solidFill>
                <a:latin typeface="Trebuchet MS"/>
                <a:cs typeface="Trebuchet MS"/>
              </a:rPr>
              <a:t>ST</a:t>
            </a:r>
            <a:r>
              <a:rPr sz="1600" spc="-45" dirty="0">
                <a:solidFill>
                  <a:srgbClr val="4590B8"/>
                </a:solidFill>
                <a:latin typeface="Trebuchet MS"/>
                <a:cs typeface="Trebuchet MS"/>
              </a:rPr>
              <a:t>R</a:t>
            </a:r>
            <a:r>
              <a:rPr sz="1600" spc="100" dirty="0">
                <a:solidFill>
                  <a:srgbClr val="4590B8"/>
                </a:solidFill>
                <a:latin typeface="Trebuchet MS"/>
                <a:cs typeface="Trebuchet MS"/>
              </a:rPr>
              <a:t>UC</a:t>
            </a:r>
            <a:r>
              <a:rPr sz="1600" spc="85" dirty="0">
                <a:solidFill>
                  <a:srgbClr val="4590B8"/>
                </a:solidFill>
                <a:latin typeface="Trebuchet MS"/>
                <a:cs typeface="Trebuchet MS"/>
              </a:rPr>
              <a:t>T</a:t>
            </a:r>
            <a:r>
              <a:rPr sz="1600" spc="65" dirty="0">
                <a:solidFill>
                  <a:srgbClr val="4590B8"/>
                </a:solidFill>
                <a:latin typeface="Trebuchet MS"/>
                <a:cs typeface="Trebuchet MS"/>
              </a:rPr>
              <a:t>U</a:t>
            </a:r>
            <a:r>
              <a:rPr sz="1600" spc="45" dirty="0">
                <a:solidFill>
                  <a:srgbClr val="4590B8"/>
                </a:solidFill>
                <a:latin typeface="Trebuchet MS"/>
                <a:cs typeface="Trebuchet MS"/>
              </a:rPr>
              <a:t>R</a:t>
            </a:r>
            <a:r>
              <a:rPr sz="1600" spc="-60" dirty="0">
                <a:solidFill>
                  <a:srgbClr val="4590B8"/>
                </a:solidFill>
                <a:latin typeface="Trebuchet MS"/>
                <a:cs typeface="Trebuchet MS"/>
              </a:rPr>
              <a:t>E</a:t>
            </a:r>
            <a:r>
              <a:rPr sz="1600" spc="-40" dirty="0">
                <a:solidFill>
                  <a:srgbClr val="4590B8"/>
                </a:solidFill>
                <a:latin typeface="Trebuchet MS"/>
                <a:cs typeface="Trebuchet MS"/>
              </a:rPr>
              <a:t>S</a:t>
            </a:r>
            <a:r>
              <a:rPr sz="1600" spc="-1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1600" spc="170" dirty="0">
                <a:solidFill>
                  <a:srgbClr val="4590B8"/>
                </a:solidFill>
                <a:latin typeface="Trebuchet MS"/>
                <a:cs typeface="Trebuchet MS"/>
              </a:rPr>
              <a:t>AN</a:t>
            </a:r>
            <a:r>
              <a:rPr sz="1600" spc="215" dirty="0">
                <a:solidFill>
                  <a:srgbClr val="4590B8"/>
                </a:solidFill>
                <a:latin typeface="Trebuchet MS"/>
                <a:cs typeface="Trebuchet MS"/>
              </a:rPr>
              <a:t>D</a:t>
            </a:r>
            <a:r>
              <a:rPr sz="1600" spc="-19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1600" spc="100" dirty="0">
                <a:solidFill>
                  <a:srgbClr val="4590B8"/>
                </a:solidFill>
                <a:latin typeface="Trebuchet MS"/>
                <a:cs typeface="Trebuchet MS"/>
              </a:rPr>
              <a:t>ALG</a:t>
            </a:r>
            <a:r>
              <a:rPr sz="1600" spc="105" dirty="0">
                <a:solidFill>
                  <a:srgbClr val="4590B8"/>
                </a:solidFill>
                <a:latin typeface="Trebuchet MS"/>
                <a:cs typeface="Trebuchet MS"/>
              </a:rPr>
              <a:t>O</a:t>
            </a:r>
            <a:r>
              <a:rPr sz="1600" spc="-10" dirty="0">
                <a:solidFill>
                  <a:srgbClr val="4590B8"/>
                </a:solidFill>
                <a:latin typeface="Trebuchet MS"/>
                <a:cs typeface="Trebuchet MS"/>
              </a:rPr>
              <a:t>R</a:t>
            </a:r>
            <a:r>
              <a:rPr sz="1600" spc="-15" dirty="0">
                <a:solidFill>
                  <a:srgbClr val="4590B8"/>
                </a:solidFill>
                <a:latin typeface="Trebuchet MS"/>
                <a:cs typeface="Trebuchet MS"/>
              </a:rPr>
              <a:t>I</a:t>
            </a:r>
            <a:r>
              <a:rPr sz="1600" spc="55" dirty="0">
                <a:solidFill>
                  <a:srgbClr val="4590B8"/>
                </a:solidFill>
                <a:latin typeface="Trebuchet MS"/>
                <a:cs typeface="Trebuchet MS"/>
              </a:rPr>
              <a:t>THMS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3468" y="1473200"/>
            <a:ext cx="2049145" cy="960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solidFill>
                  <a:srgbClr val="117085"/>
                </a:solidFill>
                <a:latin typeface="Trebuchet MS"/>
                <a:cs typeface="Trebuchet MS"/>
              </a:rPr>
              <a:t>Sorting</a:t>
            </a:r>
            <a:r>
              <a:rPr sz="2400" spc="-90" dirty="0">
                <a:solidFill>
                  <a:srgbClr val="117085"/>
                </a:solidFill>
                <a:latin typeface="Trebuchet MS"/>
                <a:cs typeface="Trebuchet MS"/>
              </a:rPr>
              <a:t> vectors</a:t>
            </a:r>
            <a:endParaRPr sz="2400">
              <a:latin typeface="Trebuchet MS"/>
              <a:cs typeface="Trebuchet MS"/>
            </a:endParaRPr>
          </a:p>
          <a:p>
            <a:pPr marL="353695" marR="5080">
              <a:lnSpc>
                <a:spcPct val="100000"/>
              </a:lnSpc>
              <a:spcBef>
                <a:spcPts val="1595"/>
              </a:spcBef>
            </a:pP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#include </a:t>
            </a:r>
            <a:r>
              <a:rPr sz="1200" dirty="0">
                <a:solidFill>
                  <a:srgbClr val="A21515"/>
                </a:solidFill>
                <a:latin typeface="Consolas"/>
                <a:cs typeface="Consolas"/>
              </a:rPr>
              <a:t>&lt;iostream&gt; </a:t>
            </a:r>
            <a:r>
              <a:rPr sz="1200" spc="-64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#include</a:t>
            </a:r>
            <a:r>
              <a:rPr sz="1200" spc="-6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A21515"/>
                </a:solidFill>
                <a:latin typeface="Consolas"/>
                <a:cs typeface="Consolas"/>
              </a:rPr>
              <a:t>&lt;algorithm&gt;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2590927"/>
            <a:ext cx="1708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using</a:t>
            </a:r>
            <a:r>
              <a:rPr sz="1200" spc="-3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namespace</a:t>
            </a:r>
            <a:r>
              <a:rPr sz="1200" spc="-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std; </a:t>
            </a:r>
            <a:r>
              <a:rPr sz="1200" spc="-645" dirty="0"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sz="1200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2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SIZE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7;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3139566"/>
            <a:ext cx="4689475" cy="1490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200" spc="-6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main(){</a:t>
            </a:r>
            <a:endParaRPr sz="12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2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intArray[SIZE]</a:t>
            </a:r>
            <a:r>
              <a:rPr sz="1200" spc="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{ 5,</a:t>
            </a:r>
            <a:r>
              <a:rPr sz="1200" spc="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3,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32,</a:t>
            </a:r>
            <a:r>
              <a:rPr sz="1200" spc="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-1,</a:t>
            </a:r>
            <a:r>
              <a:rPr sz="1200" spc="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1,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104,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53</a:t>
            </a:r>
            <a:r>
              <a:rPr sz="1200" spc="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};</a:t>
            </a:r>
            <a:endParaRPr sz="12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1200" dirty="0">
                <a:latin typeface="Consolas"/>
                <a:cs typeface="Consolas"/>
              </a:rPr>
              <a:t>sort(intArray,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intArray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+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SIZE);</a:t>
            </a:r>
            <a:endParaRPr sz="1200">
              <a:latin typeface="Consolas"/>
              <a:cs typeface="Consolas"/>
            </a:endParaRPr>
          </a:p>
          <a:p>
            <a:pPr marL="469900" marR="173355">
              <a:lnSpc>
                <a:spcPct val="100000"/>
              </a:lnSpc>
            </a:pPr>
            <a:r>
              <a:rPr sz="1200" dirty="0">
                <a:latin typeface="Consolas"/>
                <a:cs typeface="Consolas"/>
              </a:rPr>
              <a:t>cout </a:t>
            </a:r>
            <a:r>
              <a:rPr sz="1200" dirty="0">
                <a:solidFill>
                  <a:srgbClr val="008080"/>
                </a:solidFill>
                <a:latin typeface="Consolas"/>
                <a:cs typeface="Consolas"/>
              </a:rPr>
              <a:t>&lt;&lt; </a:t>
            </a:r>
            <a:r>
              <a:rPr sz="1200" dirty="0">
                <a:solidFill>
                  <a:srgbClr val="A21515"/>
                </a:solidFill>
                <a:latin typeface="Consolas"/>
                <a:cs typeface="Consolas"/>
              </a:rPr>
              <a:t>"Sorted Array looks like this." </a:t>
            </a:r>
            <a:r>
              <a:rPr sz="1200" dirty="0">
                <a:solidFill>
                  <a:srgbClr val="008080"/>
                </a:solidFill>
                <a:latin typeface="Consolas"/>
                <a:cs typeface="Consolas"/>
              </a:rPr>
              <a:t>&lt;&lt; </a:t>
            </a:r>
            <a:r>
              <a:rPr sz="1200" dirty="0">
                <a:latin typeface="Consolas"/>
                <a:cs typeface="Consolas"/>
              </a:rPr>
              <a:t>endl; </a:t>
            </a:r>
            <a:r>
              <a:rPr sz="1200" spc="-645" dirty="0"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sz="12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(</a:t>
            </a:r>
            <a:r>
              <a:rPr sz="1200" dirty="0">
                <a:solidFill>
                  <a:srgbClr val="2B91AE"/>
                </a:solidFill>
                <a:latin typeface="Consolas"/>
                <a:cs typeface="Consolas"/>
              </a:rPr>
              <a:t>size_t</a:t>
            </a:r>
            <a:r>
              <a:rPr sz="1200" spc="5" dirty="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i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0;</a:t>
            </a:r>
            <a:r>
              <a:rPr sz="1200" spc="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i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!=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SIZE;</a:t>
            </a:r>
            <a:r>
              <a:rPr sz="1200" spc="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++i)</a:t>
            </a:r>
            <a:endParaRPr sz="1200">
              <a:latin typeface="Consolas"/>
              <a:cs typeface="Consolas"/>
            </a:endParaRPr>
          </a:p>
          <a:p>
            <a:pPr marL="469900" marR="1482725" indent="456565">
              <a:lnSpc>
                <a:spcPct val="100000"/>
              </a:lnSpc>
            </a:pPr>
            <a:r>
              <a:rPr sz="1200" dirty="0">
                <a:latin typeface="Consolas"/>
                <a:cs typeface="Consolas"/>
              </a:rPr>
              <a:t>cout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80"/>
                </a:solidFill>
                <a:latin typeface="Consolas"/>
                <a:cs typeface="Consolas"/>
              </a:rPr>
              <a:t>&lt;&lt;</a:t>
            </a:r>
            <a:r>
              <a:rPr sz="1200" spc="-5" dirty="0">
                <a:solidFill>
                  <a:srgbClr val="008080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intArray[i]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80"/>
                </a:solidFill>
                <a:latin typeface="Consolas"/>
                <a:cs typeface="Consolas"/>
              </a:rPr>
              <a:t>&lt;&lt;</a:t>
            </a:r>
            <a:r>
              <a:rPr sz="1200" spc="-15" dirty="0">
                <a:solidFill>
                  <a:srgbClr val="00808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A21515"/>
                </a:solidFill>
                <a:latin typeface="Consolas"/>
                <a:cs typeface="Consolas"/>
              </a:rPr>
              <a:t>" "</a:t>
            </a:r>
            <a:r>
              <a:rPr sz="1200" dirty="0">
                <a:latin typeface="Consolas"/>
                <a:cs typeface="Consolas"/>
              </a:rPr>
              <a:t>; </a:t>
            </a:r>
            <a:r>
              <a:rPr sz="1200" spc="-645" dirty="0"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1200" spc="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0;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20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3468" y="681354"/>
            <a:ext cx="5510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117085"/>
                </a:solidFill>
              </a:rPr>
              <a:t>So</a:t>
            </a:r>
            <a:r>
              <a:rPr sz="2800" spc="55" dirty="0">
                <a:solidFill>
                  <a:srgbClr val="117085"/>
                </a:solidFill>
              </a:rPr>
              <a:t>r</a:t>
            </a:r>
            <a:r>
              <a:rPr sz="2800" spc="-140" dirty="0">
                <a:solidFill>
                  <a:srgbClr val="117085"/>
                </a:solidFill>
              </a:rPr>
              <a:t>ti</a:t>
            </a:r>
            <a:r>
              <a:rPr sz="2800" spc="-220" dirty="0">
                <a:solidFill>
                  <a:srgbClr val="117085"/>
                </a:solidFill>
              </a:rPr>
              <a:t>n</a:t>
            </a:r>
            <a:r>
              <a:rPr sz="2800" spc="-215" dirty="0">
                <a:solidFill>
                  <a:srgbClr val="117085"/>
                </a:solidFill>
              </a:rPr>
              <a:t>g</a:t>
            </a:r>
            <a:r>
              <a:rPr sz="2800" spc="-60" dirty="0">
                <a:solidFill>
                  <a:srgbClr val="117085"/>
                </a:solidFill>
              </a:rPr>
              <a:t> </a:t>
            </a:r>
            <a:r>
              <a:rPr sz="2800" spc="-114" dirty="0">
                <a:solidFill>
                  <a:srgbClr val="117085"/>
                </a:solidFill>
              </a:rPr>
              <a:t>i</a:t>
            </a:r>
            <a:r>
              <a:rPr sz="2800" spc="-210" dirty="0">
                <a:solidFill>
                  <a:srgbClr val="117085"/>
                </a:solidFill>
              </a:rPr>
              <a:t>n</a:t>
            </a:r>
            <a:r>
              <a:rPr sz="2800" spc="-65" dirty="0">
                <a:solidFill>
                  <a:srgbClr val="117085"/>
                </a:solidFill>
              </a:rPr>
              <a:t> </a:t>
            </a:r>
            <a:r>
              <a:rPr sz="2800" spc="210" dirty="0">
                <a:solidFill>
                  <a:srgbClr val="117085"/>
                </a:solidFill>
              </a:rPr>
              <a:t>C++</a:t>
            </a:r>
            <a:r>
              <a:rPr sz="2800" spc="-60" dirty="0">
                <a:solidFill>
                  <a:srgbClr val="117085"/>
                </a:solidFill>
              </a:rPr>
              <a:t> </a:t>
            </a:r>
            <a:r>
              <a:rPr sz="2800" spc="-120" dirty="0">
                <a:solidFill>
                  <a:srgbClr val="117085"/>
                </a:solidFill>
              </a:rPr>
              <a:t>(#inclu</a:t>
            </a:r>
            <a:r>
              <a:rPr sz="2800" spc="-145" dirty="0">
                <a:solidFill>
                  <a:srgbClr val="117085"/>
                </a:solidFill>
              </a:rPr>
              <a:t>de&lt;al</a:t>
            </a:r>
            <a:r>
              <a:rPr sz="2800" spc="-190" dirty="0">
                <a:solidFill>
                  <a:srgbClr val="117085"/>
                </a:solidFill>
              </a:rPr>
              <a:t>g</a:t>
            </a:r>
            <a:r>
              <a:rPr sz="2800" spc="-85" dirty="0">
                <a:solidFill>
                  <a:srgbClr val="117085"/>
                </a:solidFill>
              </a:rPr>
              <a:t>orit</a:t>
            </a:r>
            <a:r>
              <a:rPr sz="2800" spc="-110" dirty="0">
                <a:solidFill>
                  <a:srgbClr val="117085"/>
                </a:solidFill>
              </a:rPr>
              <a:t>h</a:t>
            </a:r>
            <a:r>
              <a:rPr sz="2800" spc="-45" dirty="0">
                <a:solidFill>
                  <a:srgbClr val="117085"/>
                </a:solidFill>
              </a:rPr>
              <a:t>m&gt;)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2726563" y="4947869"/>
            <a:ext cx="55410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nsolas"/>
                <a:cs typeface="Consolas"/>
              </a:rPr>
              <a:t>std::sort(myvector.begin(),</a:t>
            </a:r>
            <a:r>
              <a:rPr sz="1800" spc="-8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myvector.end());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26563" y="5773013"/>
            <a:ext cx="7545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nsolas"/>
                <a:cs typeface="Consolas"/>
              </a:rPr>
              <a:t>std::sort(myvector.begin(),</a:t>
            </a:r>
            <a:r>
              <a:rPr sz="1800" spc="-3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myvector.end(),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myCompFunction);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1816" y="4856226"/>
            <a:ext cx="15868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0" dirty="0">
                <a:solidFill>
                  <a:srgbClr val="117085"/>
                </a:solidFill>
                <a:latin typeface="Trebuchet MS"/>
                <a:cs typeface="Trebuchet MS"/>
              </a:rPr>
              <a:t>E</a:t>
            </a:r>
            <a:r>
              <a:rPr sz="2800" spc="-50" dirty="0">
                <a:solidFill>
                  <a:srgbClr val="117085"/>
                </a:solidFill>
                <a:latin typeface="Trebuchet MS"/>
                <a:cs typeface="Trebuchet MS"/>
              </a:rPr>
              <a:t>x</a:t>
            </a:r>
            <a:r>
              <a:rPr sz="2800" spc="-204" dirty="0">
                <a:solidFill>
                  <a:srgbClr val="117085"/>
                </a:solidFill>
                <a:latin typeface="Trebuchet MS"/>
                <a:cs typeface="Trebuchet MS"/>
              </a:rPr>
              <a:t>ample</a:t>
            </a:r>
            <a:r>
              <a:rPr sz="2800" spc="-70" dirty="0">
                <a:solidFill>
                  <a:srgbClr val="117085"/>
                </a:solidFill>
                <a:latin typeface="Trebuchet MS"/>
                <a:cs typeface="Trebuchet MS"/>
              </a:rPr>
              <a:t> </a:t>
            </a:r>
            <a:r>
              <a:rPr sz="2800" spc="-245" dirty="0">
                <a:solidFill>
                  <a:srgbClr val="117085"/>
                </a:solidFill>
                <a:latin typeface="Trebuchet MS"/>
                <a:cs typeface="Trebuchet MS"/>
              </a:rPr>
              <a:t>1.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1816" y="5709615"/>
            <a:ext cx="14890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80" dirty="0">
                <a:solidFill>
                  <a:srgbClr val="117085"/>
                </a:solidFill>
                <a:latin typeface="Trebuchet MS"/>
                <a:cs typeface="Trebuchet MS"/>
              </a:rPr>
              <a:t>Example2.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61608" y="2041905"/>
            <a:ext cx="468947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200" spc="-6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main()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469265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2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intArray[SIZE]</a:t>
            </a:r>
            <a:r>
              <a:rPr sz="1200" spc="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{ 5,</a:t>
            </a:r>
            <a:r>
              <a:rPr sz="1200" spc="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3,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32,</a:t>
            </a:r>
            <a:r>
              <a:rPr sz="1200" spc="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-1,</a:t>
            </a:r>
            <a:r>
              <a:rPr sz="1200" spc="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1,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104,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53</a:t>
            </a:r>
            <a:r>
              <a:rPr sz="1200" spc="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};</a:t>
            </a:r>
            <a:endParaRPr sz="1200">
              <a:latin typeface="Consolas"/>
              <a:cs typeface="Consolas"/>
            </a:endParaRPr>
          </a:p>
          <a:p>
            <a:pPr marL="469265" marR="1519555">
              <a:lnSpc>
                <a:spcPct val="100000"/>
              </a:lnSpc>
            </a:pP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//Now </a:t>
            </a:r>
            <a:r>
              <a:rPr sz="1200" spc="5" dirty="0">
                <a:solidFill>
                  <a:srgbClr val="008000"/>
                </a:solidFill>
                <a:latin typeface="Consolas"/>
                <a:cs typeface="Consolas"/>
              </a:rPr>
              <a:t>we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call the sort function </a:t>
            </a:r>
            <a:r>
              <a:rPr sz="1200" spc="-64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sort(intArray,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intArray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+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SIZE);</a:t>
            </a:r>
            <a:endParaRPr sz="1200">
              <a:latin typeface="Consolas"/>
              <a:cs typeface="Consolas"/>
            </a:endParaRPr>
          </a:p>
          <a:p>
            <a:pPr marL="469265" marR="173990">
              <a:lnSpc>
                <a:spcPct val="100000"/>
              </a:lnSpc>
            </a:pPr>
            <a:r>
              <a:rPr sz="1200" dirty="0">
                <a:latin typeface="Consolas"/>
                <a:cs typeface="Consolas"/>
              </a:rPr>
              <a:t>cout </a:t>
            </a:r>
            <a:r>
              <a:rPr sz="1200" dirty="0">
                <a:solidFill>
                  <a:srgbClr val="008080"/>
                </a:solidFill>
                <a:latin typeface="Consolas"/>
                <a:cs typeface="Consolas"/>
              </a:rPr>
              <a:t>&lt;&lt; </a:t>
            </a:r>
            <a:r>
              <a:rPr sz="1200" dirty="0">
                <a:solidFill>
                  <a:srgbClr val="A21515"/>
                </a:solidFill>
                <a:latin typeface="Consolas"/>
                <a:cs typeface="Consolas"/>
              </a:rPr>
              <a:t>"Sorted Array looks like this." </a:t>
            </a:r>
            <a:r>
              <a:rPr sz="1200" dirty="0">
                <a:solidFill>
                  <a:srgbClr val="008080"/>
                </a:solidFill>
                <a:latin typeface="Consolas"/>
                <a:cs typeface="Consolas"/>
              </a:rPr>
              <a:t>&lt;&lt; </a:t>
            </a:r>
            <a:r>
              <a:rPr sz="1200" dirty="0">
                <a:latin typeface="Consolas"/>
                <a:cs typeface="Consolas"/>
              </a:rPr>
              <a:t>endl; </a:t>
            </a:r>
            <a:r>
              <a:rPr sz="1200" spc="-645" dirty="0"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sz="12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(</a:t>
            </a:r>
            <a:r>
              <a:rPr sz="1200" dirty="0">
                <a:solidFill>
                  <a:srgbClr val="2B91AE"/>
                </a:solidFill>
                <a:latin typeface="Consolas"/>
                <a:cs typeface="Consolas"/>
              </a:rPr>
              <a:t>size_t</a:t>
            </a:r>
            <a:r>
              <a:rPr sz="1200" spc="5" dirty="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i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0;</a:t>
            </a:r>
            <a:r>
              <a:rPr sz="1200" spc="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i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!=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SIZE;</a:t>
            </a:r>
            <a:r>
              <a:rPr sz="1200" spc="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++i)</a:t>
            </a:r>
            <a:endParaRPr sz="12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sz="1200" dirty="0">
                <a:latin typeface="Consolas"/>
                <a:cs typeface="Consolas"/>
              </a:rPr>
              <a:t>cout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80"/>
                </a:solidFill>
                <a:latin typeface="Consolas"/>
                <a:cs typeface="Consolas"/>
              </a:rPr>
              <a:t>&lt;&lt; </a:t>
            </a:r>
            <a:r>
              <a:rPr sz="1200" dirty="0">
                <a:latin typeface="Consolas"/>
                <a:cs typeface="Consolas"/>
              </a:rPr>
              <a:t>intArray[i]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80"/>
                </a:solidFill>
                <a:latin typeface="Consolas"/>
                <a:cs typeface="Consolas"/>
              </a:rPr>
              <a:t>&lt;&lt;</a:t>
            </a:r>
            <a:r>
              <a:rPr sz="1200" spc="-10" dirty="0">
                <a:solidFill>
                  <a:srgbClr val="00808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1200" spc="-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1200" dirty="0">
                <a:latin typeface="Consolas"/>
                <a:cs typeface="Consolas"/>
              </a:rPr>
              <a:t>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18807" y="3688460"/>
            <a:ext cx="781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1200" spc="-8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0;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61608" y="3872865"/>
            <a:ext cx="1092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27546" y="1408938"/>
            <a:ext cx="1730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17085"/>
                </a:solidFill>
                <a:latin typeface="Trebuchet MS"/>
                <a:cs typeface="Trebuchet MS"/>
              </a:rPr>
              <a:t>So</a:t>
            </a:r>
            <a:r>
              <a:rPr sz="2400" spc="35" dirty="0">
                <a:solidFill>
                  <a:srgbClr val="117085"/>
                </a:solidFill>
                <a:latin typeface="Trebuchet MS"/>
                <a:cs typeface="Trebuchet MS"/>
              </a:rPr>
              <a:t>r</a:t>
            </a:r>
            <a:r>
              <a:rPr sz="2400" spc="-160" dirty="0">
                <a:solidFill>
                  <a:srgbClr val="117085"/>
                </a:solidFill>
                <a:latin typeface="Trebuchet MS"/>
                <a:cs typeface="Trebuchet MS"/>
              </a:rPr>
              <a:t>ti</a:t>
            </a:r>
            <a:r>
              <a:rPr sz="2400" spc="-150" dirty="0">
                <a:solidFill>
                  <a:srgbClr val="117085"/>
                </a:solidFill>
                <a:latin typeface="Trebuchet MS"/>
                <a:cs typeface="Trebuchet MS"/>
              </a:rPr>
              <a:t>ng</a:t>
            </a:r>
            <a:r>
              <a:rPr sz="2400" spc="-65" dirty="0">
                <a:solidFill>
                  <a:srgbClr val="117085"/>
                </a:solidFill>
                <a:latin typeface="Trebuchet MS"/>
                <a:cs typeface="Trebuchet MS"/>
              </a:rPr>
              <a:t> </a:t>
            </a:r>
            <a:r>
              <a:rPr sz="2400" spc="-130" dirty="0">
                <a:solidFill>
                  <a:srgbClr val="117085"/>
                </a:solidFill>
                <a:latin typeface="Trebuchet MS"/>
                <a:cs typeface="Trebuchet MS"/>
              </a:rPr>
              <a:t>ar</a:t>
            </a:r>
            <a:r>
              <a:rPr sz="2400" spc="15" dirty="0">
                <a:solidFill>
                  <a:srgbClr val="117085"/>
                </a:solidFill>
                <a:latin typeface="Trebuchet MS"/>
                <a:cs typeface="Trebuchet MS"/>
              </a:rPr>
              <a:t>r</a:t>
            </a:r>
            <a:r>
              <a:rPr sz="2400" spc="-345" dirty="0">
                <a:solidFill>
                  <a:srgbClr val="117085"/>
                </a:solidFill>
                <a:latin typeface="Trebuchet MS"/>
                <a:cs typeface="Trebuchet MS"/>
              </a:rPr>
              <a:t>a</a:t>
            </a:r>
            <a:r>
              <a:rPr sz="2400" spc="-95" dirty="0">
                <a:solidFill>
                  <a:srgbClr val="117085"/>
                </a:solidFill>
                <a:latin typeface="Trebuchet MS"/>
                <a:cs typeface="Trebuchet MS"/>
              </a:rPr>
              <a:t>ys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4824" y="1568322"/>
            <a:ext cx="170751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#include </a:t>
            </a:r>
            <a:r>
              <a:rPr sz="1200" dirty="0">
                <a:solidFill>
                  <a:srgbClr val="A21515"/>
                </a:solidFill>
                <a:latin typeface="Consolas"/>
                <a:cs typeface="Consolas"/>
              </a:rPr>
              <a:t>&lt;iostream&gt; </a:t>
            </a:r>
            <a:r>
              <a:rPr sz="1200" spc="-64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#include</a:t>
            </a:r>
            <a:r>
              <a:rPr sz="1200" spc="-6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A21515"/>
                </a:solidFill>
                <a:latin typeface="Consolas"/>
                <a:cs typeface="Consolas"/>
              </a:rPr>
              <a:t>&lt;algorithm&gt; </a:t>
            </a:r>
            <a:r>
              <a:rPr sz="1200" spc="-64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#include</a:t>
            </a:r>
            <a:r>
              <a:rPr sz="1200" spc="-2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A21515"/>
                </a:solidFill>
                <a:latin typeface="Consolas"/>
                <a:cs typeface="Consolas"/>
              </a:rPr>
              <a:t>&lt;vector&gt;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4824" y="2299842"/>
            <a:ext cx="17081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using</a:t>
            </a:r>
            <a:r>
              <a:rPr sz="1200" spc="-3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namespace</a:t>
            </a:r>
            <a:r>
              <a:rPr sz="1200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std;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4824" y="2665603"/>
            <a:ext cx="50736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We</a:t>
            </a:r>
            <a:r>
              <a:rPr sz="12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need</a:t>
            </a:r>
            <a:r>
              <a:rPr sz="12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this</a:t>
            </a:r>
            <a:r>
              <a:rPr sz="12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function</a:t>
            </a:r>
            <a:r>
              <a:rPr sz="12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to define</a:t>
            </a:r>
            <a:r>
              <a:rPr sz="12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how</a:t>
            </a:r>
            <a:r>
              <a:rPr sz="12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to</a:t>
            </a:r>
            <a:r>
              <a:rPr sz="12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sort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the</a:t>
            </a:r>
            <a:r>
              <a:rPr sz="12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vector. </a:t>
            </a:r>
            <a:r>
              <a:rPr sz="1200" spc="5" dirty="0">
                <a:solidFill>
                  <a:srgbClr val="008000"/>
                </a:solidFill>
                <a:latin typeface="Consolas"/>
                <a:cs typeface="Consolas"/>
              </a:rPr>
              <a:t>We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will</a:t>
            </a:r>
            <a:r>
              <a:rPr sz="12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pass this</a:t>
            </a:r>
            <a:r>
              <a:rPr sz="12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function into</a:t>
            </a:r>
            <a:r>
              <a:rPr sz="12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the</a:t>
            </a:r>
            <a:endParaRPr sz="120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</a:pP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third parameter</a:t>
            </a:r>
            <a:r>
              <a:rPr sz="1200" spc="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and</a:t>
            </a:r>
            <a:r>
              <a:rPr sz="12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it</a:t>
            </a:r>
            <a:r>
              <a:rPr sz="1200" spc="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will</a:t>
            </a:r>
            <a:r>
              <a:rPr sz="1200" spc="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tell</a:t>
            </a:r>
            <a:r>
              <a:rPr sz="12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it to sort</a:t>
            </a:r>
            <a:r>
              <a:rPr sz="1200" spc="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descendingly. </a:t>
            </a:r>
            <a:r>
              <a:rPr sz="1200" spc="-64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bool</a:t>
            </a:r>
            <a:r>
              <a:rPr sz="12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wayToSort(</a:t>
            </a: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200" spc="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i</a:t>
            </a:r>
            <a:r>
              <a:rPr sz="1200" dirty="0">
                <a:latin typeface="Consolas"/>
                <a:cs typeface="Consolas"/>
              </a:rPr>
              <a:t>,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200" spc="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j</a:t>
            </a:r>
            <a:r>
              <a:rPr sz="1200" dirty="0">
                <a:latin typeface="Consolas"/>
                <a:cs typeface="Consolas"/>
              </a:rPr>
              <a:t>)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{</a:t>
            </a:r>
            <a:r>
              <a:rPr sz="1200" spc="15" dirty="0"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return 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i</a:t>
            </a:r>
            <a:r>
              <a:rPr sz="1200" spc="-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&gt; </a:t>
            </a:r>
            <a:r>
              <a:rPr sz="1200" spc="5" dirty="0">
                <a:solidFill>
                  <a:srgbClr val="808080"/>
                </a:solidFill>
                <a:latin typeface="Consolas"/>
                <a:cs typeface="Consolas"/>
              </a:rPr>
              <a:t>j</a:t>
            </a:r>
            <a:r>
              <a:rPr sz="1200" spc="5" dirty="0">
                <a:latin typeface="Consolas"/>
                <a:cs typeface="Consolas"/>
              </a:rPr>
              <a:t>;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4824" y="3580257"/>
            <a:ext cx="5530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200" spc="-6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main()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469265">
              <a:lnSpc>
                <a:spcPct val="100000"/>
              </a:lnSpc>
            </a:pPr>
            <a:r>
              <a:rPr sz="1200" dirty="0">
                <a:solidFill>
                  <a:srgbClr val="2B91AE"/>
                </a:solidFill>
                <a:latin typeface="Consolas"/>
                <a:cs typeface="Consolas"/>
              </a:rPr>
              <a:t>vector</a:t>
            </a:r>
            <a:r>
              <a:rPr sz="1200" dirty="0">
                <a:latin typeface="Consolas"/>
                <a:cs typeface="Consolas"/>
              </a:rPr>
              <a:t>&lt;</a:t>
            </a: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200" dirty="0">
                <a:latin typeface="Consolas"/>
                <a:cs typeface="Consolas"/>
              </a:rPr>
              <a:t>&gt;</a:t>
            </a:r>
            <a:r>
              <a:rPr sz="1200" spc="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intVec</a:t>
            </a:r>
            <a:r>
              <a:rPr sz="1200" spc="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{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56,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32,</a:t>
            </a:r>
            <a:r>
              <a:rPr sz="1200" spc="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-43,</a:t>
            </a:r>
            <a:r>
              <a:rPr sz="1200" spc="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23,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12,</a:t>
            </a:r>
            <a:r>
              <a:rPr sz="1200" spc="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93,</a:t>
            </a:r>
            <a:r>
              <a:rPr sz="1200" spc="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132,</a:t>
            </a:r>
            <a:r>
              <a:rPr sz="1200" spc="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-154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};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4824" y="4312157"/>
            <a:ext cx="5612765" cy="1673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Do</a:t>
            </a:r>
            <a:r>
              <a:rPr sz="12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not</a:t>
            </a:r>
            <a:r>
              <a:rPr sz="12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include</a:t>
            </a:r>
            <a:r>
              <a:rPr sz="12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the</a:t>
            </a:r>
            <a:r>
              <a:rPr sz="12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()</a:t>
            </a:r>
            <a:r>
              <a:rPr sz="12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when</a:t>
            </a:r>
            <a:r>
              <a:rPr sz="12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you</a:t>
            </a:r>
            <a:r>
              <a:rPr sz="12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call wayToSort</a:t>
            </a:r>
            <a:endParaRPr sz="1200">
              <a:latin typeface="Consolas"/>
              <a:cs typeface="Consolas"/>
            </a:endParaRPr>
          </a:p>
          <a:p>
            <a:pPr marL="469265" marR="5080">
              <a:lnSpc>
                <a:spcPct val="100000"/>
              </a:lnSpc>
            </a:pP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It</a:t>
            </a:r>
            <a:r>
              <a:rPr sz="12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must </a:t>
            </a:r>
            <a:r>
              <a:rPr sz="1200" spc="5" dirty="0">
                <a:solidFill>
                  <a:srgbClr val="008000"/>
                </a:solidFill>
                <a:latin typeface="Consolas"/>
                <a:cs typeface="Consolas"/>
              </a:rPr>
              <a:t>be</a:t>
            </a:r>
            <a:r>
              <a:rPr sz="12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passed as</a:t>
            </a:r>
            <a:r>
              <a:rPr sz="12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200" spc="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function</a:t>
            </a:r>
            <a:r>
              <a:rPr sz="12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pointer</a:t>
            </a:r>
            <a:r>
              <a:rPr sz="1200" spc="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or</a:t>
            </a:r>
            <a:r>
              <a:rPr sz="12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function</a:t>
            </a:r>
            <a:r>
              <a:rPr sz="1200" spc="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object </a:t>
            </a:r>
            <a:r>
              <a:rPr sz="1200" spc="-64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sort(intVec.begin(),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intVec.end(),</a:t>
            </a:r>
            <a:r>
              <a:rPr sz="1200" spc="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wayToSort);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Consolas"/>
              <a:cs typeface="Consolas"/>
            </a:endParaRPr>
          </a:p>
          <a:p>
            <a:pPr marL="469265" marR="345249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sz="1200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(</a:t>
            </a: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2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i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: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intVec) </a:t>
            </a:r>
            <a:r>
              <a:rPr sz="1200" spc="-6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cout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80"/>
                </a:solidFill>
                <a:latin typeface="Consolas"/>
                <a:cs typeface="Consolas"/>
              </a:rPr>
              <a:t>&lt;&lt; </a:t>
            </a:r>
            <a:r>
              <a:rPr sz="1200" dirty="0">
                <a:latin typeface="Consolas"/>
                <a:cs typeface="Consolas"/>
              </a:rPr>
              <a:t>i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80"/>
                </a:solidFill>
                <a:latin typeface="Consolas"/>
                <a:cs typeface="Consolas"/>
              </a:rPr>
              <a:t>&lt;&lt; </a:t>
            </a:r>
            <a:r>
              <a:rPr sz="1200" dirty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1200" spc="-1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200" spc="5" dirty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1200" spc="5" dirty="0">
                <a:latin typeface="Consolas"/>
                <a:cs typeface="Consolas"/>
              </a:rPr>
              <a:t>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469265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1200" spc="-5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0;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75657" y="1565275"/>
            <a:ext cx="5791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bool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wayToSort(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808080"/>
                </a:solidFill>
                <a:latin typeface="Consolas"/>
                <a:cs typeface="Consolas"/>
              </a:rPr>
              <a:t>i</a:t>
            </a:r>
            <a:r>
              <a:rPr sz="1800" dirty="0">
                <a:latin typeface="Consolas"/>
                <a:cs typeface="Consolas"/>
              </a:rPr>
              <a:t>,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j</a:t>
            </a:r>
            <a:r>
              <a:rPr sz="1800" spc="-5" dirty="0">
                <a:latin typeface="Consolas"/>
                <a:cs typeface="Consolas"/>
              </a:rPr>
              <a:t>)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{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808080"/>
                </a:solidFill>
                <a:latin typeface="Consolas"/>
                <a:cs typeface="Consolas"/>
              </a:rPr>
              <a:t>i</a:t>
            </a:r>
            <a:r>
              <a:rPr sz="1800" spc="-2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&gt; 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j</a:t>
            </a:r>
            <a:r>
              <a:rPr sz="1800" spc="-5" dirty="0">
                <a:latin typeface="Consolas"/>
                <a:cs typeface="Consolas"/>
              </a:rPr>
              <a:t>;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60209" y="4011295"/>
            <a:ext cx="50450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sort(intVec.begin(),</a:t>
            </a:r>
            <a:r>
              <a:rPr sz="1400" spc="5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intVec.end(),</a:t>
            </a:r>
            <a:r>
              <a:rPr sz="1400" spc="5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greater&lt;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dirty="0">
                <a:latin typeface="Consolas"/>
                <a:cs typeface="Consolas"/>
              </a:rPr>
              <a:t>&gt;());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75628" y="2383282"/>
            <a:ext cx="5593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Trebuchet MS"/>
                <a:cs typeface="Trebuchet MS"/>
              </a:rPr>
              <a:t>Another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solution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to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the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problem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of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getting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it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to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sort 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descending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is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to </a:t>
            </a:r>
            <a:r>
              <a:rPr sz="1800" spc="-80" dirty="0">
                <a:latin typeface="Trebuchet MS"/>
                <a:cs typeface="Trebuchet MS"/>
              </a:rPr>
              <a:t>use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i="1" spc="-195" dirty="0">
                <a:latin typeface="Trebuchet MS"/>
                <a:cs typeface="Trebuchet MS"/>
              </a:rPr>
              <a:t>std::greater()</a:t>
            </a:r>
            <a:r>
              <a:rPr sz="1800" spc="-195" dirty="0">
                <a:latin typeface="Trebuchet MS"/>
                <a:cs typeface="Trebuchet MS"/>
              </a:rPr>
              <a:t>,</a:t>
            </a:r>
            <a:r>
              <a:rPr sz="1800" spc="-220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which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would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look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20" dirty="0">
                <a:latin typeface="Trebuchet MS"/>
                <a:cs typeface="Trebuchet MS"/>
              </a:rPr>
              <a:t>like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this.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23468" y="681354"/>
            <a:ext cx="5510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117085"/>
                </a:solidFill>
              </a:rPr>
              <a:t>So</a:t>
            </a:r>
            <a:r>
              <a:rPr sz="2800" spc="55" dirty="0">
                <a:solidFill>
                  <a:srgbClr val="117085"/>
                </a:solidFill>
              </a:rPr>
              <a:t>r</a:t>
            </a:r>
            <a:r>
              <a:rPr sz="2800" spc="-140" dirty="0">
                <a:solidFill>
                  <a:srgbClr val="117085"/>
                </a:solidFill>
              </a:rPr>
              <a:t>ti</a:t>
            </a:r>
            <a:r>
              <a:rPr sz="2800" spc="-220" dirty="0">
                <a:solidFill>
                  <a:srgbClr val="117085"/>
                </a:solidFill>
              </a:rPr>
              <a:t>n</a:t>
            </a:r>
            <a:r>
              <a:rPr sz="2800" spc="-215" dirty="0">
                <a:solidFill>
                  <a:srgbClr val="117085"/>
                </a:solidFill>
              </a:rPr>
              <a:t>g</a:t>
            </a:r>
            <a:r>
              <a:rPr sz="2800" spc="-60" dirty="0">
                <a:solidFill>
                  <a:srgbClr val="117085"/>
                </a:solidFill>
              </a:rPr>
              <a:t> </a:t>
            </a:r>
            <a:r>
              <a:rPr sz="2800" spc="-114" dirty="0">
                <a:solidFill>
                  <a:srgbClr val="117085"/>
                </a:solidFill>
              </a:rPr>
              <a:t>i</a:t>
            </a:r>
            <a:r>
              <a:rPr sz="2800" spc="-210" dirty="0">
                <a:solidFill>
                  <a:srgbClr val="117085"/>
                </a:solidFill>
              </a:rPr>
              <a:t>n</a:t>
            </a:r>
            <a:r>
              <a:rPr sz="2800" spc="-65" dirty="0">
                <a:solidFill>
                  <a:srgbClr val="117085"/>
                </a:solidFill>
              </a:rPr>
              <a:t> </a:t>
            </a:r>
            <a:r>
              <a:rPr sz="2800" spc="210" dirty="0">
                <a:solidFill>
                  <a:srgbClr val="117085"/>
                </a:solidFill>
              </a:rPr>
              <a:t>C++</a:t>
            </a:r>
            <a:r>
              <a:rPr sz="2800" spc="-60" dirty="0">
                <a:solidFill>
                  <a:srgbClr val="117085"/>
                </a:solidFill>
              </a:rPr>
              <a:t> </a:t>
            </a:r>
            <a:r>
              <a:rPr sz="2800" spc="-120" dirty="0">
                <a:solidFill>
                  <a:srgbClr val="117085"/>
                </a:solidFill>
              </a:rPr>
              <a:t>(#inclu</a:t>
            </a:r>
            <a:r>
              <a:rPr sz="2800" spc="-145" dirty="0">
                <a:solidFill>
                  <a:srgbClr val="117085"/>
                </a:solidFill>
              </a:rPr>
              <a:t>de&lt;al</a:t>
            </a:r>
            <a:r>
              <a:rPr sz="2800" spc="-190" dirty="0">
                <a:solidFill>
                  <a:srgbClr val="117085"/>
                </a:solidFill>
              </a:rPr>
              <a:t>g</a:t>
            </a:r>
            <a:r>
              <a:rPr sz="2800" spc="-85" dirty="0">
                <a:solidFill>
                  <a:srgbClr val="117085"/>
                </a:solidFill>
              </a:rPr>
              <a:t>orit</a:t>
            </a:r>
            <a:r>
              <a:rPr sz="2800" spc="-110" dirty="0">
                <a:solidFill>
                  <a:srgbClr val="117085"/>
                </a:solidFill>
              </a:rPr>
              <a:t>h</a:t>
            </a:r>
            <a:r>
              <a:rPr sz="2800" spc="-45" dirty="0">
                <a:solidFill>
                  <a:srgbClr val="117085"/>
                </a:solidFill>
              </a:rPr>
              <a:t>m&gt;)</a:t>
            </a:r>
            <a:endParaRPr sz="2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23101" y="773938"/>
            <a:ext cx="3912870" cy="528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100" spc="-6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latin typeface="Consolas"/>
                <a:cs typeface="Consolas"/>
              </a:rPr>
              <a:t>main()</a:t>
            </a:r>
            <a:endParaRPr sz="1100">
              <a:latin typeface="Consolas"/>
              <a:cs typeface="Consolas"/>
            </a:endParaRPr>
          </a:p>
          <a:p>
            <a:pPr marL="469900" marR="5080" indent="-457834">
              <a:lnSpc>
                <a:spcPct val="100000"/>
              </a:lnSpc>
            </a:pPr>
            <a:r>
              <a:rPr sz="1100" spc="-5" dirty="0">
                <a:latin typeface="Consolas"/>
                <a:cs typeface="Consolas"/>
              </a:rPr>
              <a:t>{</a:t>
            </a:r>
            <a:r>
              <a:rPr sz="1100" spc="-5" dirty="0">
                <a:solidFill>
                  <a:srgbClr val="008000"/>
                </a:solidFill>
                <a:latin typeface="Consolas"/>
                <a:cs typeface="Consolas"/>
              </a:rPr>
              <a:t>// </a:t>
            </a:r>
            <a:r>
              <a:rPr sz="1100" spc="-10" dirty="0">
                <a:solidFill>
                  <a:srgbClr val="008000"/>
                </a:solidFill>
                <a:latin typeface="Consolas"/>
                <a:cs typeface="Consolas"/>
              </a:rPr>
              <a:t>Make </a:t>
            </a:r>
            <a:r>
              <a:rPr sz="1100" dirty="0">
                <a:solidFill>
                  <a:srgbClr val="008000"/>
                </a:solidFill>
                <a:latin typeface="Consolas"/>
                <a:cs typeface="Consolas"/>
              </a:rPr>
              <a:t>a </a:t>
            </a:r>
            <a:r>
              <a:rPr sz="1100" spc="-10" dirty="0">
                <a:solidFill>
                  <a:srgbClr val="008000"/>
                </a:solidFill>
                <a:latin typeface="Consolas"/>
                <a:cs typeface="Consolas"/>
              </a:rPr>
              <a:t>vector that holds </a:t>
            </a:r>
            <a:r>
              <a:rPr sz="1100" dirty="0">
                <a:solidFill>
                  <a:srgbClr val="008000"/>
                </a:solidFill>
                <a:latin typeface="Consolas"/>
                <a:cs typeface="Consolas"/>
              </a:rPr>
              <a:t>5 </a:t>
            </a:r>
            <a:r>
              <a:rPr sz="1100" spc="-10" dirty="0">
                <a:solidFill>
                  <a:srgbClr val="008000"/>
                </a:solidFill>
                <a:latin typeface="Consolas"/>
                <a:cs typeface="Consolas"/>
              </a:rPr>
              <a:t>blank Person Objects </a:t>
            </a:r>
            <a:r>
              <a:rPr sz="1100" spc="-59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2B91AE"/>
                </a:solidFill>
                <a:latin typeface="Consolas"/>
                <a:cs typeface="Consolas"/>
              </a:rPr>
              <a:t>vector</a:t>
            </a:r>
            <a:r>
              <a:rPr sz="1100" spc="-10" dirty="0">
                <a:latin typeface="Consolas"/>
                <a:cs typeface="Consolas"/>
              </a:rPr>
              <a:t>&lt;</a:t>
            </a:r>
            <a:r>
              <a:rPr sz="1100" spc="-10" dirty="0">
                <a:solidFill>
                  <a:srgbClr val="2B91AE"/>
                </a:solidFill>
                <a:latin typeface="Consolas"/>
                <a:cs typeface="Consolas"/>
              </a:rPr>
              <a:t>Person</a:t>
            </a:r>
            <a:r>
              <a:rPr sz="1100" spc="-10" dirty="0">
                <a:latin typeface="Consolas"/>
                <a:cs typeface="Consolas"/>
              </a:rPr>
              <a:t>&gt;</a:t>
            </a:r>
            <a:r>
              <a:rPr sz="1100" spc="-20" dirty="0">
                <a:latin typeface="Consolas"/>
                <a:cs typeface="Consolas"/>
              </a:rPr>
              <a:t> </a:t>
            </a:r>
            <a:r>
              <a:rPr sz="1100" spc="-10" dirty="0">
                <a:latin typeface="Consolas"/>
                <a:cs typeface="Consolas"/>
              </a:rPr>
              <a:t>people(numberOfPeople);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//</a:t>
            </a:r>
            <a:r>
              <a:rPr spc="-15" dirty="0"/>
              <a:t> </a:t>
            </a:r>
            <a:r>
              <a:rPr spc="-10" dirty="0"/>
              <a:t>This will </a:t>
            </a:r>
            <a:r>
              <a:rPr spc="-5" dirty="0"/>
              <a:t>ask</a:t>
            </a:r>
            <a:r>
              <a:rPr spc="-15" dirty="0"/>
              <a:t> </a:t>
            </a:r>
            <a:r>
              <a:rPr spc="-5" dirty="0"/>
              <a:t>for</a:t>
            </a:r>
            <a:r>
              <a:rPr spc="-10" dirty="0"/>
              <a:t> user input </a:t>
            </a:r>
            <a:r>
              <a:rPr spc="-5" dirty="0"/>
              <a:t>to</a:t>
            </a:r>
            <a:r>
              <a:rPr spc="-15" dirty="0"/>
              <a:t> </a:t>
            </a:r>
            <a:r>
              <a:rPr spc="-10" dirty="0"/>
              <a:t>populate </a:t>
            </a:r>
            <a:r>
              <a:rPr spc="-5" dirty="0"/>
              <a:t>the</a:t>
            </a:r>
            <a:r>
              <a:rPr spc="-10" dirty="0"/>
              <a:t> container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//</a:t>
            </a:r>
            <a:r>
              <a:rPr spc="-20" dirty="0"/>
              <a:t> </a:t>
            </a:r>
            <a:r>
              <a:rPr spc="-10" dirty="0"/>
              <a:t>with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spc="-10" dirty="0"/>
              <a:t>different</a:t>
            </a:r>
            <a:r>
              <a:rPr spc="-20" dirty="0"/>
              <a:t> </a:t>
            </a:r>
            <a:r>
              <a:rPr spc="-10" dirty="0"/>
              <a:t>indivuals.</a:t>
            </a: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0000FF"/>
                </a:solidFill>
              </a:rPr>
              <a:t>for</a:t>
            </a:r>
            <a:r>
              <a:rPr spc="-15" dirty="0">
                <a:solidFill>
                  <a:srgbClr val="0000FF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(</a:t>
            </a:r>
            <a:r>
              <a:rPr spc="-10" dirty="0">
                <a:solidFill>
                  <a:srgbClr val="2B91AE"/>
                </a:solidFill>
              </a:rPr>
              <a:t>vector</a:t>
            </a:r>
            <a:r>
              <a:rPr spc="-10" dirty="0">
                <a:solidFill>
                  <a:srgbClr val="000000"/>
                </a:solidFill>
              </a:rPr>
              <a:t>&lt;</a:t>
            </a:r>
            <a:r>
              <a:rPr spc="-10" dirty="0">
                <a:solidFill>
                  <a:srgbClr val="2B91AE"/>
                </a:solidFill>
              </a:rPr>
              <a:t>Person</a:t>
            </a:r>
            <a:r>
              <a:rPr spc="-10" dirty="0">
                <a:solidFill>
                  <a:srgbClr val="000000"/>
                </a:solidFill>
              </a:rPr>
              <a:t>&gt;::</a:t>
            </a:r>
            <a:r>
              <a:rPr spc="-10" dirty="0">
                <a:solidFill>
                  <a:srgbClr val="2B91AE"/>
                </a:solidFill>
              </a:rPr>
              <a:t>size_type</a:t>
            </a:r>
            <a:r>
              <a:rPr spc="-5" dirty="0">
                <a:solidFill>
                  <a:srgbClr val="2B91AE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0;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!=</a:t>
            </a:r>
            <a:r>
              <a:rPr spc="-10" dirty="0">
                <a:solidFill>
                  <a:srgbClr val="000000"/>
                </a:solidFill>
              </a:rPr>
              <a:t> numberOfPeople; ++i){</a:t>
            </a:r>
          </a:p>
          <a:p>
            <a:pPr marL="469900">
              <a:lnSpc>
                <a:spcPct val="100000"/>
              </a:lnSpc>
            </a:pPr>
            <a:r>
              <a:rPr spc="-5" dirty="0">
                <a:solidFill>
                  <a:srgbClr val="000000"/>
                </a:solidFill>
              </a:rPr>
              <a:t>cout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8080"/>
                </a:solidFill>
              </a:rPr>
              <a:t>&lt;&lt;</a:t>
            </a:r>
            <a:r>
              <a:rPr spc="-15" dirty="0">
                <a:solidFill>
                  <a:srgbClr val="008080"/>
                </a:solidFill>
              </a:rPr>
              <a:t> </a:t>
            </a:r>
            <a:r>
              <a:rPr spc="-10" dirty="0">
                <a:solidFill>
                  <a:srgbClr val="A21515"/>
                </a:solidFill>
              </a:rPr>
              <a:t>"Person</a:t>
            </a:r>
            <a:r>
              <a:rPr spc="-15" dirty="0">
                <a:solidFill>
                  <a:srgbClr val="A21515"/>
                </a:solidFill>
              </a:rPr>
              <a:t> </a:t>
            </a:r>
            <a:r>
              <a:rPr spc="-5" dirty="0">
                <a:solidFill>
                  <a:srgbClr val="A21515"/>
                </a:solidFill>
              </a:rPr>
              <a:t>#"</a:t>
            </a:r>
            <a:r>
              <a:rPr spc="-15" dirty="0">
                <a:solidFill>
                  <a:srgbClr val="A21515"/>
                </a:solidFill>
              </a:rPr>
              <a:t> </a:t>
            </a:r>
            <a:r>
              <a:rPr spc="-5" dirty="0">
                <a:solidFill>
                  <a:srgbClr val="008080"/>
                </a:solidFill>
              </a:rPr>
              <a:t>&lt;&lt;</a:t>
            </a:r>
            <a:r>
              <a:rPr spc="-15" dirty="0">
                <a:solidFill>
                  <a:srgbClr val="00808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+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1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8080"/>
                </a:solidFill>
              </a:rPr>
              <a:t>&lt;&lt;</a:t>
            </a:r>
            <a:r>
              <a:rPr spc="-15" dirty="0">
                <a:solidFill>
                  <a:srgbClr val="008080"/>
                </a:solidFill>
              </a:rPr>
              <a:t> </a:t>
            </a:r>
            <a:r>
              <a:rPr dirty="0">
                <a:solidFill>
                  <a:srgbClr val="A21515"/>
                </a:solidFill>
              </a:rPr>
              <a:t>"</a:t>
            </a:r>
            <a:r>
              <a:rPr spc="-15" dirty="0">
                <a:solidFill>
                  <a:srgbClr val="A21515"/>
                </a:solidFill>
              </a:rPr>
              <a:t> </a:t>
            </a:r>
            <a:r>
              <a:rPr spc="-5" dirty="0">
                <a:solidFill>
                  <a:srgbClr val="A21515"/>
                </a:solidFill>
              </a:rPr>
              <a:t>name:</a:t>
            </a:r>
            <a:r>
              <a:rPr spc="-15" dirty="0">
                <a:solidFill>
                  <a:srgbClr val="A21515"/>
                </a:solidFill>
              </a:rPr>
              <a:t> </a:t>
            </a:r>
            <a:r>
              <a:rPr spc="-5" dirty="0">
                <a:solidFill>
                  <a:srgbClr val="A21515"/>
                </a:solidFill>
              </a:rPr>
              <a:t>"</a:t>
            </a:r>
            <a:r>
              <a:rPr spc="-5" dirty="0">
                <a:solidFill>
                  <a:srgbClr val="000000"/>
                </a:solidFill>
              </a:rPr>
              <a:t>;</a:t>
            </a:r>
          </a:p>
          <a:p>
            <a:pPr marL="469900">
              <a:lnSpc>
                <a:spcPct val="100000"/>
              </a:lnSpc>
            </a:pPr>
            <a:r>
              <a:rPr spc="-5" dirty="0">
                <a:solidFill>
                  <a:srgbClr val="000000"/>
                </a:solidFill>
              </a:rPr>
              <a:t>cin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8080"/>
                </a:solidFill>
              </a:rPr>
              <a:t>&gt;&gt;</a:t>
            </a:r>
            <a:r>
              <a:rPr spc="-35" dirty="0">
                <a:solidFill>
                  <a:srgbClr val="00808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people</a:t>
            </a:r>
            <a:r>
              <a:rPr spc="-10" dirty="0">
                <a:solidFill>
                  <a:srgbClr val="008080"/>
                </a:solidFill>
              </a:rPr>
              <a:t>[</a:t>
            </a:r>
            <a:r>
              <a:rPr spc="-10" dirty="0">
                <a:solidFill>
                  <a:srgbClr val="000000"/>
                </a:solidFill>
              </a:rPr>
              <a:t>i</a:t>
            </a:r>
            <a:r>
              <a:rPr spc="-10" dirty="0">
                <a:solidFill>
                  <a:srgbClr val="008080"/>
                </a:solidFill>
              </a:rPr>
              <a:t>]</a:t>
            </a:r>
            <a:r>
              <a:rPr spc="-10" dirty="0">
                <a:solidFill>
                  <a:srgbClr val="000000"/>
                </a:solidFill>
              </a:rPr>
              <a:t>.name;</a:t>
            </a:r>
          </a:p>
          <a:p>
            <a:pPr marL="469900" marR="1376045">
              <a:lnSpc>
                <a:spcPct val="100000"/>
              </a:lnSpc>
            </a:pPr>
            <a:r>
              <a:rPr spc="-10" dirty="0">
                <a:solidFill>
                  <a:srgbClr val="000000"/>
                </a:solidFill>
              </a:rPr>
              <a:t>cout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8080"/>
                </a:solidFill>
              </a:rPr>
              <a:t>&lt;&lt;</a:t>
            </a:r>
            <a:r>
              <a:rPr spc="-15" dirty="0">
                <a:solidFill>
                  <a:srgbClr val="008080"/>
                </a:solidFill>
              </a:rPr>
              <a:t> </a:t>
            </a:r>
            <a:r>
              <a:rPr spc="-10" dirty="0">
                <a:solidFill>
                  <a:srgbClr val="A21515"/>
                </a:solidFill>
              </a:rPr>
              <a:t>"Person</a:t>
            </a:r>
            <a:r>
              <a:rPr spc="-15" dirty="0">
                <a:solidFill>
                  <a:srgbClr val="A21515"/>
                </a:solidFill>
              </a:rPr>
              <a:t> </a:t>
            </a:r>
            <a:r>
              <a:rPr spc="-5" dirty="0">
                <a:solidFill>
                  <a:srgbClr val="A21515"/>
                </a:solidFill>
              </a:rPr>
              <a:t>#"</a:t>
            </a:r>
            <a:r>
              <a:rPr spc="-15" dirty="0">
                <a:solidFill>
                  <a:srgbClr val="A21515"/>
                </a:solidFill>
              </a:rPr>
              <a:t> </a:t>
            </a:r>
            <a:r>
              <a:rPr spc="-5" dirty="0">
                <a:solidFill>
                  <a:srgbClr val="008080"/>
                </a:solidFill>
              </a:rPr>
              <a:t>&lt;&lt;</a:t>
            </a:r>
            <a:r>
              <a:rPr spc="-15" dirty="0">
                <a:solidFill>
                  <a:srgbClr val="00808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+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1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8080"/>
                </a:solidFill>
              </a:rPr>
              <a:t>&lt;&lt;</a:t>
            </a:r>
            <a:r>
              <a:rPr spc="-15" dirty="0">
                <a:solidFill>
                  <a:srgbClr val="008080"/>
                </a:solidFill>
              </a:rPr>
              <a:t> </a:t>
            </a:r>
            <a:r>
              <a:rPr dirty="0">
                <a:solidFill>
                  <a:srgbClr val="A21515"/>
                </a:solidFill>
              </a:rPr>
              <a:t>"</a:t>
            </a:r>
            <a:r>
              <a:rPr spc="-20" dirty="0">
                <a:solidFill>
                  <a:srgbClr val="A21515"/>
                </a:solidFill>
              </a:rPr>
              <a:t> </a:t>
            </a:r>
            <a:r>
              <a:rPr spc="-10" dirty="0">
                <a:solidFill>
                  <a:srgbClr val="A21515"/>
                </a:solidFill>
              </a:rPr>
              <a:t>age:</a:t>
            </a:r>
            <a:r>
              <a:rPr spc="-15" dirty="0">
                <a:solidFill>
                  <a:srgbClr val="A21515"/>
                </a:solidFill>
              </a:rPr>
              <a:t> </a:t>
            </a:r>
            <a:r>
              <a:rPr spc="-5" dirty="0">
                <a:solidFill>
                  <a:srgbClr val="A21515"/>
                </a:solidFill>
              </a:rPr>
              <a:t>"</a:t>
            </a:r>
            <a:r>
              <a:rPr spc="-5" dirty="0">
                <a:solidFill>
                  <a:srgbClr val="000000"/>
                </a:solidFill>
              </a:rPr>
              <a:t>; </a:t>
            </a:r>
            <a:r>
              <a:rPr spc="-59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cin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8080"/>
                </a:solidFill>
              </a:rPr>
              <a:t>&gt;&gt;</a:t>
            </a:r>
            <a:r>
              <a:rPr spc="-15" dirty="0">
                <a:solidFill>
                  <a:srgbClr val="00808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people</a:t>
            </a:r>
            <a:r>
              <a:rPr spc="-10" dirty="0">
                <a:solidFill>
                  <a:srgbClr val="008080"/>
                </a:solidFill>
              </a:rPr>
              <a:t>[</a:t>
            </a:r>
            <a:r>
              <a:rPr spc="-10" dirty="0">
                <a:solidFill>
                  <a:srgbClr val="000000"/>
                </a:solidFill>
              </a:rPr>
              <a:t>i</a:t>
            </a:r>
            <a:r>
              <a:rPr spc="-10" dirty="0">
                <a:solidFill>
                  <a:srgbClr val="008080"/>
                </a:solidFill>
              </a:rPr>
              <a:t>]</a:t>
            </a:r>
            <a:r>
              <a:rPr spc="-10" dirty="0">
                <a:solidFill>
                  <a:srgbClr val="000000"/>
                </a:solidFill>
              </a:rPr>
              <a:t>.age;</a:t>
            </a:r>
          </a:p>
          <a:p>
            <a:pPr marL="469900" marR="537845">
              <a:lnSpc>
                <a:spcPct val="100000"/>
              </a:lnSpc>
            </a:pPr>
            <a:r>
              <a:rPr spc="-10" dirty="0">
                <a:solidFill>
                  <a:srgbClr val="000000"/>
                </a:solidFill>
              </a:rPr>
              <a:t>cout </a:t>
            </a:r>
            <a:r>
              <a:rPr spc="-5" dirty="0">
                <a:solidFill>
                  <a:srgbClr val="008080"/>
                </a:solidFill>
              </a:rPr>
              <a:t>&lt;&lt; </a:t>
            </a:r>
            <a:r>
              <a:rPr spc="-10" dirty="0">
                <a:solidFill>
                  <a:srgbClr val="A21515"/>
                </a:solidFill>
              </a:rPr>
              <a:t>"Person </a:t>
            </a:r>
            <a:r>
              <a:rPr spc="-5" dirty="0">
                <a:solidFill>
                  <a:srgbClr val="A21515"/>
                </a:solidFill>
              </a:rPr>
              <a:t>#" </a:t>
            </a:r>
            <a:r>
              <a:rPr spc="-5" dirty="0">
                <a:solidFill>
                  <a:srgbClr val="008080"/>
                </a:solidFill>
              </a:rPr>
              <a:t>&lt;&lt; </a:t>
            </a:r>
            <a:r>
              <a:rPr dirty="0">
                <a:solidFill>
                  <a:srgbClr val="000000"/>
                </a:solidFill>
              </a:rPr>
              <a:t>i + 1 </a:t>
            </a:r>
            <a:r>
              <a:rPr spc="-5" dirty="0">
                <a:solidFill>
                  <a:srgbClr val="008080"/>
                </a:solidFill>
              </a:rPr>
              <a:t>&lt;&lt; </a:t>
            </a:r>
            <a:r>
              <a:rPr dirty="0">
                <a:solidFill>
                  <a:srgbClr val="A21515"/>
                </a:solidFill>
              </a:rPr>
              <a:t>" </a:t>
            </a:r>
            <a:r>
              <a:rPr spc="-10" dirty="0">
                <a:solidFill>
                  <a:srgbClr val="A21515"/>
                </a:solidFill>
              </a:rPr>
              <a:t>favorite color: "</a:t>
            </a:r>
            <a:r>
              <a:rPr spc="-10" dirty="0">
                <a:solidFill>
                  <a:srgbClr val="000000"/>
                </a:solidFill>
              </a:rPr>
              <a:t>; </a:t>
            </a:r>
            <a:r>
              <a:rPr spc="-59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cin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8080"/>
                </a:solidFill>
              </a:rPr>
              <a:t>&gt;&gt;</a:t>
            </a:r>
            <a:r>
              <a:rPr spc="-15" dirty="0">
                <a:solidFill>
                  <a:srgbClr val="00808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people</a:t>
            </a:r>
            <a:r>
              <a:rPr spc="-10" dirty="0">
                <a:solidFill>
                  <a:srgbClr val="008080"/>
                </a:solidFill>
              </a:rPr>
              <a:t>[</a:t>
            </a:r>
            <a:r>
              <a:rPr spc="-10" dirty="0">
                <a:solidFill>
                  <a:srgbClr val="000000"/>
                </a:solidFill>
              </a:rPr>
              <a:t>i</a:t>
            </a:r>
            <a:r>
              <a:rPr spc="-10" dirty="0">
                <a:solidFill>
                  <a:srgbClr val="008080"/>
                </a:solidFill>
              </a:rPr>
              <a:t>]</a:t>
            </a:r>
            <a:r>
              <a:rPr spc="-10" dirty="0">
                <a:solidFill>
                  <a:srgbClr val="000000"/>
                </a:solidFill>
              </a:rPr>
              <a:t>.favoriteColor;</a:t>
            </a:r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pc="-10" dirty="0">
                <a:solidFill>
                  <a:srgbClr val="000000"/>
                </a:solidFill>
              </a:rPr>
              <a:t>cout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8080"/>
                </a:solidFill>
              </a:rPr>
              <a:t>&lt;&lt;</a:t>
            </a:r>
            <a:r>
              <a:rPr spc="-40" dirty="0">
                <a:solidFill>
                  <a:srgbClr val="008080"/>
                </a:solidFill>
              </a:rPr>
              <a:t> </a:t>
            </a:r>
            <a:r>
              <a:rPr spc="-10" dirty="0">
                <a:solidFill>
                  <a:srgbClr val="A21515"/>
                </a:solidFill>
              </a:rPr>
              <a:t>"\n\n"</a:t>
            </a:r>
            <a:r>
              <a:rPr spc="-10" dirty="0">
                <a:solidFill>
                  <a:srgbClr val="000000"/>
                </a:solidFill>
              </a:rPr>
              <a:t>;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//</a:t>
            </a:r>
            <a:r>
              <a:rPr spc="-40" dirty="0"/>
              <a:t> </a:t>
            </a:r>
            <a:r>
              <a:rPr spc="-10" dirty="0"/>
              <a:t>Sort</a:t>
            </a:r>
            <a:r>
              <a:rPr spc="-35" dirty="0"/>
              <a:t> </a:t>
            </a:r>
            <a:r>
              <a:rPr spc="-5" dirty="0"/>
              <a:t>by</a:t>
            </a:r>
            <a:r>
              <a:rPr spc="-35" dirty="0"/>
              <a:t> </a:t>
            </a:r>
            <a:r>
              <a:rPr spc="-10" dirty="0"/>
              <a:t>name</a:t>
            </a:r>
          </a:p>
          <a:p>
            <a:pPr marL="12700" marR="1300480">
              <a:lnSpc>
                <a:spcPct val="100000"/>
              </a:lnSpc>
            </a:pPr>
            <a:r>
              <a:rPr spc="-10" dirty="0">
                <a:solidFill>
                  <a:srgbClr val="000000"/>
                </a:solidFill>
              </a:rPr>
              <a:t>sort(people.begin(),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people.end(),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sortByName); </a:t>
            </a:r>
            <a:r>
              <a:rPr spc="-59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FF"/>
                </a:solidFill>
              </a:rPr>
              <a:t>for</a:t>
            </a:r>
            <a:r>
              <a:rPr spc="-20" dirty="0">
                <a:solidFill>
                  <a:srgbClr val="0000FF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(</a:t>
            </a:r>
            <a:r>
              <a:rPr spc="-10" dirty="0">
                <a:solidFill>
                  <a:srgbClr val="2B91AE"/>
                </a:solidFill>
              </a:rPr>
              <a:t>Person</a:t>
            </a:r>
            <a:r>
              <a:rPr spc="-15" dirty="0">
                <a:solidFill>
                  <a:srgbClr val="2B91AE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&amp;n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: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people)</a:t>
            </a:r>
          </a:p>
          <a:p>
            <a:pPr marL="12700" marR="2747645" indent="457200">
              <a:lnSpc>
                <a:spcPct val="100000"/>
              </a:lnSpc>
            </a:pPr>
            <a:r>
              <a:rPr spc="-10" dirty="0">
                <a:solidFill>
                  <a:srgbClr val="000000"/>
                </a:solidFill>
              </a:rPr>
              <a:t>cout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8080"/>
                </a:solidFill>
              </a:rPr>
              <a:t>&lt;&lt;</a:t>
            </a:r>
            <a:r>
              <a:rPr spc="-25" dirty="0">
                <a:solidFill>
                  <a:srgbClr val="00808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n.name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8080"/>
                </a:solidFill>
              </a:rPr>
              <a:t>&lt;&lt;</a:t>
            </a:r>
            <a:r>
              <a:rPr spc="-25" dirty="0">
                <a:solidFill>
                  <a:srgbClr val="008080"/>
                </a:solidFill>
              </a:rPr>
              <a:t> </a:t>
            </a:r>
            <a:r>
              <a:rPr dirty="0">
                <a:solidFill>
                  <a:srgbClr val="A21515"/>
                </a:solidFill>
              </a:rPr>
              <a:t>"</a:t>
            </a:r>
            <a:r>
              <a:rPr spc="-25" dirty="0">
                <a:solidFill>
                  <a:srgbClr val="A21515"/>
                </a:solidFill>
              </a:rPr>
              <a:t> </a:t>
            </a:r>
            <a:r>
              <a:rPr spc="-5" dirty="0">
                <a:solidFill>
                  <a:srgbClr val="A21515"/>
                </a:solidFill>
              </a:rPr>
              <a:t>"</a:t>
            </a:r>
            <a:r>
              <a:rPr spc="-5" dirty="0">
                <a:solidFill>
                  <a:srgbClr val="000000"/>
                </a:solidFill>
              </a:rPr>
              <a:t>; </a:t>
            </a:r>
            <a:r>
              <a:rPr spc="-59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cout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8080"/>
                </a:solidFill>
              </a:rPr>
              <a:t>&lt;&lt;</a:t>
            </a:r>
            <a:r>
              <a:rPr spc="-20" dirty="0">
                <a:solidFill>
                  <a:srgbClr val="00808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endl;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//</a:t>
            </a:r>
            <a:r>
              <a:rPr spc="-35" dirty="0"/>
              <a:t> </a:t>
            </a:r>
            <a:r>
              <a:rPr spc="-10" dirty="0"/>
              <a:t>Sory</a:t>
            </a:r>
            <a:r>
              <a:rPr spc="-35" dirty="0"/>
              <a:t> </a:t>
            </a:r>
            <a:r>
              <a:rPr spc="-5" dirty="0"/>
              <a:t>by</a:t>
            </a:r>
            <a:r>
              <a:rPr spc="-30" dirty="0"/>
              <a:t> </a:t>
            </a:r>
            <a:r>
              <a:rPr spc="-10" dirty="0"/>
              <a:t>age</a:t>
            </a:r>
          </a:p>
          <a:p>
            <a:pPr marL="12700" marR="1376680">
              <a:lnSpc>
                <a:spcPct val="100000"/>
              </a:lnSpc>
            </a:pPr>
            <a:r>
              <a:rPr spc="-10" dirty="0">
                <a:solidFill>
                  <a:srgbClr val="000000"/>
                </a:solidFill>
              </a:rPr>
              <a:t>sort(people.begin(), people.end(),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sortByAge); </a:t>
            </a:r>
            <a:r>
              <a:rPr spc="-59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FF"/>
                </a:solidFill>
              </a:rPr>
              <a:t>for</a:t>
            </a:r>
            <a:r>
              <a:rPr spc="-20" dirty="0">
                <a:solidFill>
                  <a:srgbClr val="0000FF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(</a:t>
            </a:r>
            <a:r>
              <a:rPr spc="-10" dirty="0">
                <a:solidFill>
                  <a:srgbClr val="2B91AE"/>
                </a:solidFill>
              </a:rPr>
              <a:t>Person</a:t>
            </a:r>
            <a:r>
              <a:rPr spc="-15" dirty="0">
                <a:solidFill>
                  <a:srgbClr val="2B91AE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&amp;n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: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people)</a:t>
            </a:r>
          </a:p>
          <a:p>
            <a:pPr marL="12700" marR="2823845" indent="457200">
              <a:lnSpc>
                <a:spcPct val="100000"/>
              </a:lnSpc>
            </a:pPr>
            <a:r>
              <a:rPr spc="-10" dirty="0">
                <a:solidFill>
                  <a:srgbClr val="000000"/>
                </a:solidFill>
              </a:rPr>
              <a:t>cout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8080"/>
                </a:solidFill>
              </a:rPr>
              <a:t>&lt;&lt;</a:t>
            </a:r>
            <a:r>
              <a:rPr spc="-25" dirty="0">
                <a:solidFill>
                  <a:srgbClr val="00808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n.age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8080"/>
                </a:solidFill>
              </a:rPr>
              <a:t>&lt;&lt;</a:t>
            </a:r>
            <a:r>
              <a:rPr spc="-25" dirty="0">
                <a:solidFill>
                  <a:srgbClr val="008080"/>
                </a:solidFill>
              </a:rPr>
              <a:t> </a:t>
            </a:r>
            <a:r>
              <a:rPr dirty="0">
                <a:solidFill>
                  <a:srgbClr val="A21515"/>
                </a:solidFill>
              </a:rPr>
              <a:t>"</a:t>
            </a:r>
            <a:r>
              <a:rPr spc="-20" dirty="0">
                <a:solidFill>
                  <a:srgbClr val="A21515"/>
                </a:solidFill>
              </a:rPr>
              <a:t> </a:t>
            </a:r>
            <a:r>
              <a:rPr spc="-5" dirty="0">
                <a:solidFill>
                  <a:srgbClr val="A21515"/>
                </a:solidFill>
              </a:rPr>
              <a:t>"</a:t>
            </a:r>
            <a:r>
              <a:rPr spc="-5" dirty="0">
                <a:solidFill>
                  <a:srgbClr val="000000"/>
                </a:solidFill>
              </a:rPr>
              <a:t>; </a:t>
            </a:r>
            <a:r>
              <a:rPr spc="-59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cout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8080"/>
                </a:solidFill>
              </a:rPr>
              <a:t>&lt;&lt;</a:t>
            </a:r>
            <a:r>
              <a:rPr spc="-20" dirty="0">
                <a:solidFill>
                  <a:srgbClr val="00808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endl;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80681" y="5133594"/>
            <a:ext cx="36836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100" spc="-3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Consolas"/>
                <a:cs typeface="Consolas"/>
              </a:rPr>
              <a:t>Sort</a:t>
            </a:r>
            <a:r>
              <a:rPr sz="1100" spc="-3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000"/>
                </a:solidFill>
                <a:latin typeface="Consolas"/>
                <a:cs typeface="Consolas"/>
              </a:rPr>
              <a:t>by</a:t>
            </a:r>
            <a:r>
              <a:rPr sz="1100" spc="-3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008000"/>
                </a:solidFill>
                <a:latin typeface="Consolas"/>
                <a:cs typeface="Consolas"/>
              </a:rPr>
              <a:t>color</a:t>
            </a:r>
            <a:endParaRPr sz="110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sort(people.begin(),</a:t>
            </a:r>
            <a:r>
              <a:rPr sz="1100" spc="-5" dirty="0">
                <a:latin typeface="Consolas"/>
                <a:cs typeface="Consolas"/>
              </a:rPr>
              <a:t> </a:t>
            </a:r>
            <a:r>
              <a:rPr sz="1100" spc="-10" dirty="0">
                <a:latin typeface="Consolas"/>
                <a:cs typeface="Consolas"/>
              </a:rPr>
              <a:t>people.end(),</a:t>
            </a:r>
            <a:r>
              <a:rPr sz="1100" spc="-5" dirty="0">
                <a:latin typeface="Consolas"/>
                <a:cs typeface="Consolas"/>
              </a:rPr>
              <a:t> </a:t>
            </a:r>
            <a:r>
              <a:rPr sz="1100" spc="-10" dirty="0">
                <a:latin typeface="Consolas"/>
                <a:cs typeface="Consolas"/>
              </a:rPr>
              <a:t>sortByColor); </a:t>
            </a:r>
            <a:r>
              <a:rPr sz="1100" spc="-590" dirty="0"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sz="1100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latin typeface="Consolas"/>
                <a:cs typeface="Consolas"/>
              </a:rPr>
              <a:t>(</a:t>
            </a:r>
            <a:r>
              <a:rPr sz="1100" spc="-10" dirty="0">
                <a:solidFill>
                  <a:srgbClr val="2B91AE"/>
                </a:solidFill>
                <a:latin typeface="Consolas"/>
                <a:cs typeface="Consolas"/>
              </a:rPr>
              <a:t>Person</a:t>
            </a:r>
            <a:r>
              <a:rPr sz="1100" spc="-15" dirty="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latin typeface="Consolas"/>
                <a:cs typeface="Consolas"/>
              </a:rPr>
              <a:t>&amp;n</a:t>
            </a:r>
            <a:r>
              <a:rPr sz="1100" spc="-2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: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spc="-10" dirty="0">
                <a:latin typeface="Consolas"/>
                <a:cs typeface="Consolas"/>
              </a:rPr>
              <a:t>people)</a:t>
            </a:r>
            <a:endParaRPr sz="11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1100" spc="-10" dirty="0">
                <a:latin typeface="Consolas"/>
                <a:cs typeface="Consolas"/>
              </a:rPr>
              <a:t>cout</a:t>
            </a:r>
            <a:r>
              <a:rPr sz="1100" spc="-20" dirty="0"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080"/>
                </a:solidFill>
                <a:latin typeface="Consolas"/>
                <a:cs typeface="Consolas"/>
              </a:rPr>
              <a:t>&lt;&lt;</a:t>
            </a:r>
            <a:r>
              <a:rPr sz="1100" spc="-20" dirty="0">
                <a:solidFill>
                  <a:srgbClr val="008080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latin typeface="Consolas"/>
                <a:cs typeface="Consolas"/>
              </a:rPr>
              <a:t>n.favoriteColor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008080"/>
                </a:solidFill>
                <a:latin typeface="Consolas"/>
                <a:cs typeface="Consolas"/>
              </a:rPr>
              <a:t>&lt;&lt;</a:t>
            </a:r>
            <a:r>
              <a:rPr sz="1100" spc="-20" dirty="0">
                <a:solidFill>
                  <a:srgbClr val="008080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1100" spc="-2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100" spc="-5" dirty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1100" spc="-5" dirty="0">
                <a:latin typeface="Consolas"/>
                <a:cs typeface="Consolas"/>
              </a:rPr>
              <a:t>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80681" y="5972047"/>
            <a:ext cx="71120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1100" spc="-7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latin typeface="Consolas"/>
                <a:cs typeface="Consolas"/>
              </a:rPr>
              <a:t>0;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23101" y="6141211"/>
            <a:ext cx="1028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5751" y="3260597"/>
            <a:ext cx="4485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Sort Container</a:t>
            </a:r>
            <a:r>
              <a:rPr sz="12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by</a:t>
            </a:r>
            <a:r>
              <a:rPr sz="12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name</a:t>
            </a:r>
            <a:r>
              <a:rPr sz="12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function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bool</a:t>
            </a:r>
            <a:r>
              <a:rPr sz="12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sortByName(</a:t>
            </a: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const </a:t>
            </a:r>
            <a:r>
              <a:rPr sz="1200" dirty="0">
                <a:solidFill>
                  <a:srgbClr val="2B91AE"/>
                </a:solidFill>
                <a:latin typeface="Consolas"/>
                <a:cs typeface="Consolas"/>
              </a:rPr>
              <a:t>Person </a:t>
            </a:r>
            <a:r>
              <a:rPr sz="1200" dirty="0">
                <a:latin typeface="Consolas"/>
                <a:cs typeface="Consolas"/>
              </a:rPr>
              <a:t>&amp;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lhs</a:t>
            </a:r>
            <a:r>
              <a:rPr sz="1200" dirty="0">
                <a:latin typeface="Consolas"/>
                <a:cs typeface="Consolas"/>
              </a:rPr>
              <a:t>,</a:t>
            </a:r>
            <a:r>
              <a:rPr sz="1200" spc="5" dirty="0"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const </a:t>
            </a:r>
            <a:r>
              <a:rPr sz="1200" dirty="0">
                <a:solidFill>
                  <a:srgbClr val="2B91AE"/>
                </a:solidFill>
                <a:latin typeface="Consolas"/>
                <a:cs typeface="Consolas"/>
              </a:rPr>
              <a:t>Person</a:t>
            </a:r>
            <a:r>
              <a:rPr sz="1200" spc="10" dirty="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&amp;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rhs</a:t>
            </a:r>
            <a:r>
              <a:rPr sz="1200" dirty="0">
                <a:latin typeface="Consolas"/>
                <a:cs typeface="Consolas"/>
              </a:rPr>
              <a:t>)</a:t>
            </a:r>
            <a:endParaRPr sz="12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1200" dirty="0">
                <a:latin typeface="Consolas"/>
                <a:cs typeface="Consolas"/>
              </a:rPr>
              <a:t>{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12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lhs</a:t>
            </a:r>
            <a:r>
              <a:rPr sz="1200" dirty="0">
                <a:latin typeface="Consolas"/>
                <a:cs typeface="Consolas"/>
              </a:rPr>
              <a:t>.name </a:t>
            </a:r>
            <a:r>
              <a:rPr sz="1200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spc="-10" dirty="0">
                <a:solidFill>
                  <a:srgbClr val="00808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rhs</a:t>
            </a:r>
            <a:r>
              <a:rPr sz="1200" dirty="0">
                <a:latin typeface="Consolas"/>
                <a:cs typeface="Consolas"/>
              </a:rPr>
              <a:t>.name;</a:t>
            </a:r>
            <a:r>
              <a:rPr sz="1200" spc="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5751" y="3992371"/>
            <a:ext cx="4399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Sort Container</a:t>
            </a:r>
            <a:r>
              <a:rPr sz="12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by</a:t>
            </a:r>
            <a:r>
              <a:rPr sz="12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age</a:t>
            </a:r>
            <a:r>
              <a:rPr sz="12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function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bool</a:t>
            </a:r>
            <a:r>
              <a:rPr sz="12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sortByAge(</a:t>
            </a: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const </a:t>
            </a:r>
            <a:r>
              <a:rPr sz="1200" dirty="0">
                <a:solidFill>
                  <a:srgbClr val="2B91AE"/>
                </a:solidFill>
                <a:latin typeface="Consolas"/>
                <a:cs typeface="Consolas"/>
              </a:rPr>
              <a:t>Person </a:t>
            </a:r>
            <a:r>
              <a:rPr sz="1200" dirty="0">
                <a:latin typeface="Consolas"/>
                <a:cs typeface="Consolas"/>
              </a:rPr>
              <a:t>&amp;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lhs</a:t>
            </a:r>
            <a:r>
              <a:rPr sz="1200" dirty="0">
                <a:latin typeface="Consolas"/>
                <a:cs typeface="Consolas"/>
              </a:rPr>
              <a:t>,</a:t>
            </a:r>
            <a:r>
              <a:rPr sz="1200" spc="10" dirty="0"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const </a:t>
            </a:r>
            <a:r>
              <a:rPr sz="1200" dirty="0">
                <a:solidFill>
                  <a:srgbClr val="2B91AE"/>
                </a:solidFill>
                <a:latin typeface="Consolas"/>
                <a:cs typeface="Consolas"/>
              </a:rPr>
              <a:t>Person </a:t>
            </a:r>
            <a:r>
              <a:rPr sz="1200" dirty="0">
                <a:latin typeface="Consolas"/>
                <a:cs typeface="Consolas"/>
              </a:rPr>
              <a:t>&amp;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rhs</a:t>
            </a:r>
            <a:r>
              <a:rPr sz="1200" dirty="0">
                <a:latin typeface="Consolas"/>
                <a:cs typeface="Consolas"/>
              </a:rPr>
              <a:t>)</a:t>
            </a:r>
            <a:endParaRPr sz="1200">
              <a:latin typeface="Consolas"/>
              <a:cs typeface="Consolas"/>
            </a:endParaRPr>
          </a:p>
          <a:p>
            <a:pPr marL="553720">
              <a:lnSpc>
                <a:spcPct val="100000"/>
              </a:lnSpc>
            </a:pPr>
            <a:r>
              <a:rPr sz="1200" dirty="0">
                <a:latin typeface="Consolas"/>
                <a:cs typeface="Consolas"/>
              </a:rPr>
              <a:t>{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12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lhs</a:t>
            </a:r>
            <a:r>
              <a:rPr sz="1200" dirty="0">
                <a:latin typeface="Consolas"/>
                <a:cs typeface="Consolas"/>
              </a:rPr>
              <a:t>.age &lt;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rhs</a:t>
            </a:r>
            <a:r>
              <a:rPr sz="1200" dirty="0">
                <a:latin typeface="Consolas"/>
                <a:cs typeface="Consolas"/>
              </a:rPr>
              <a:t>.age;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5751" y="4723892"/>
            <a:ext cx="515556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Sort Container by</a:t>
            </a:r>
            <a:r>
              <a:rPr sz="12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favorite color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We</a:t>
            </a:r>
            <a:r>
              <a:rPr sz="12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can just</a:t>
            </a:r>
            <a:r>
              <a:rPr sz="12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spc="5" dirty="0">
                <a:solidFill>
                  <a:srgbClr val="008000"/>
                </a:solidFill>
                <a:latin typeface="Consolas"/>
                <a:cs typeface="Consolas"/>
              </a:rPr>
              <a:t>sort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 alphabetically</a:t>
            </a:r>
            <a:r>
              <a:rPr sz="12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and then</a:t>
            </a:r>
            <a:r>
              <a:rPr sz="12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it will</a:t>
            </a:r>
            <a:r>
              <a:rPr sz="12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group the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 spc="-3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color</a:t>
            </a:r>
            <a:r>
              <a:rPr sz="1200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together.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bool</a:t>
            </a:r>
            <a:r>
              <a:rPr sz="12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sortByColor(</a:t>
            </a: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const </a:t>
            </a:r>
            <a:r>
              <a:rPr sz="1200" dirty="0">
                <a:solidFill>
                  <a:srgbClr val="2B91AE"/>
                </a:solidFill>
                <a:latin typeface="Consolas"/>
                <a:cs typeface="Consolas"/>
              </a:rPr>
              <a:t>Person</a:t>
            </a:r>
            <a:r>
              <a:rPr sz="1200" spc="5" dirty="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&amp;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lhs</a:t>
            </a:r>
            <a:r>
              <a:rPr sz="1200" dirty="0">
                <a:latin typeface="Consolas"/>
                <a:cs typeface="Consolas"/>
              </a:rPr>
              <a:t>,</a:t>
            </a:r>
            <a:r>
              <a:rPr sz="1200" spc="10" dirty="0"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sz="12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2B91AE"/>
                </a:solidFill>
                <a:latin typeface="Consolas"/>
                <a:cs typeface="Consolas"/>
              </a:rPr>
              <a:t>Person</a:t>
            </a:r>
            <a:r>
              <a:rPr sz="1200" spc="10" dirty="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&amp;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rhs</a:t>
            </a:r>
            <a:r>
              <a:rPr sz="1200" dirty="0">
                <a:latin typeface="Consolas"/>
                <a:cs typeface="Consolas"/>
              </a:rPr>
              <a:t>)</a:t>
            </a:r>
            <a:endParaRPr sz="1200">
              <a:latin typeface="Consolas"/>
              <a:cs typeface="Consolas"/>
            </a:endParaRPr>
          </a:p>
          <a:p>
            <a:pPr marL="553720">
              <a:lnSpc>
                <a:spcPct val="100000"/>
              </a:lnSpc>
            </a:pPr>
            <a:r>
              <a:rPr sz="1200" dirty="0">
                <a:latin typeface="Consolas"/>
                <a:cs typeface="Consolas"/>
              </a:rPr>
              <a:t>{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12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lhs</a:t>
            </a:r>
            <a:r>
              <a:rPr sz="1200" dirty="0">
                <a:latin typeface="Consolas"/>
                <a:cs typeface="Consolas"/>
              </a:rPr>
              <a:t>.favoriteColor </a:t>
            </a:r>
            <a:r>
              <a:rPr sz="1200" dirty="0">
                <a:solidFill>
                  <a:srgbClr val="008080"/>
                </a:solidFill>
                <a:latin typeface="Consolas"/>
                <a:cs typeface="Consolas"/>
              </a:rPr>
              <a:t>&lt;</a:t>
            </a:r>
            <a:r>
              <a:rPr sz="1200" spc="10" dirty="0">
                <a:solidFill>
                  <a:srgbClr val="00808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808080"/>
                </a:solidFill>
                <a:latin typeface="Consolas"/>
                <a:cs typeface="Consolas"/>
              </a:rPr>
              <a:t>rhs</a:t>
            </a:r>
            <a:r>
              <a:rPr sz="1200" dirty="0">
                <a:latin typeface="Consolas"/>
                <a:cs typeface="Consolas"/>
              </a:rPr>
              <a:t>.favoriteColor;</a:t>
            </a:r>
            <a:r>
              <a:rPr sz="1200" spc="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5751" y="5821476"/>
            <a:ext cx="566166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2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global</a:t>
            </a:r>
            <a:r>
              <a:rPr sz="1200" spc="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const</a:t>
            </a:r>
            <a:r>
              <a:rPr sz="12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variable</a:t>
            </a:r>
            <a:r>
              <a:rPr sz="12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to</a:t>
            </a:r>
            <a:r>
              <a:rPr sz="1200" spc="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hold</a:t>
            </a:r>
            <a:r>
              <a:rPr sz="12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how many</a:t>
            </a:r>
            <a:r>
              <a:rPr sz="12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people</a:t>
            </a:r>
            <a:r>
              <a:rPr sz="12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spc="5" dirty="0">
                <a:solidFill>
                  <a:srgbClr val="008000"/>
                </a:solidFill>
                <a:latin typeface="Consolas"/>
                <a:cs typeface="Consolas"/>
              </a:rPr>
              <a:t>to</a:t>
            </a:r>
            <a:r>
              <a:rPr sz="1200" spc="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ask</a:t>
            </a:r>
            <a:r>
              <a:rPr sz="12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sz="1200" spc="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input </a:t>
            </a:r>
            <a:r>
              <a:rPr sz="1200" spc="-64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for.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sz="12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unsigned</a:t>
            </a:r>
            <a:r>
              <a:rPr sz="12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numberOfPeople</a:t>
            </a:r>
            <a:r>
              <a:rPr sz="1200" spc="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2;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6334" y="1352550"/>
            <a:ext cx="3366770" cy="1751330"/>
          </a:xfrm>
          <a:prstGeom prst="rect">
            <a:avLst/>
          </a:prstGeom>
          <a:ln w="22859">
            <a:solidFill>
              <a:srgbClr val="0F2144"/>
            </a:solidFill>
          </a:ln>
        </p:spPr>
        <p:txBody>
          <a:bodyPr vert="horz" wrap="square" lIns="0" tIns="12446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980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sz="1600" spc="-5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2B91AE"/>
                </a:solidFill>
                <a:latin typeface="Consolas"/>
                <a:cs typeface="Consolas"/>
              </a:rPr>
              <a:t>Person</a:t>
            </a:r>
            <a:endParaRPr sz="1600">
              <a:latin typeface="Consolas"/>
              <a:cs typeface="Consolas"/>
            </a:endParaRPr>
          </a:p>
          <a:p>
            <a:pPr marL="9017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547370">
              <a:lnSpc>
                <a:spcPct val="100000"/>
              </a:lnSpc>
            </a:pPr>
            <a:r>
              <a:rPr sz="1600" spc="-10" dirty="0">
                <a:solidFill>
                  <a:srgbClr val="2B91AE"/>
                </a:solidFill>
                <a:latin typeface="Consolas"/>
                <a:cs typeface="Consolas"/>
              </a:rPr>
              <a:t>string</a:t>
            </a:r>
            <a:r>
              <a:rPr sz="1600" spc="-45" dirty="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name;</a:t>
            </a:r>
            <a:endParaRPr sz="1600">
              <a:latin typeface="Consolas"/>
              <a:cs typeface="Consolas"/>
            </a:endParaRPr>
          </a:p>
          <a:p>
            <a:pPr marL="547370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600" spc="-6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age;</a:t>
            </a:r>
            <a:endParaRPr sz="1600">
              <a:latin typeface="Consolas"/>
              <a:cs typeface="Consolas"/>
            </a:endParaRPr>
          </a:p>
          <a:p>
            <a:pPr marL="547370">
              <a:lnSpc>
                <a:spcPct val="100000"/>
              </a:lnSpc>
            </a:pPr>
            <a:r>
              <a:rPr sz="1600" spc="-10" dirty="0">
                <a:solidFill>
                  <a:srgbClr val="2B91AE"/>
                </a:solidFill>
                <a:latin typeface="Consolas"/>
                <a:cs typeface="Consolas"/>
              </a:rPr>
              <a:t>string</a:t>
            </a:r>
            <a:r>
              <a:rPr sz="1600" spc="-15" dirty="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favoriteColor;</a:t>
            </a:r>
            <a:endParaRPr sz="1600">
              <a:latin typeface="Consolas"/>
              <a:cs typeface="Consolas"/>
            </a:endParaRPr>
          </a:p>
          <a:p>
            <a:pPr marL="90170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};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64007" y="769366"/>
            <a:ext cx="52400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45235" algn="l"/>
              </a:tabLst>
            </a:pPr>
            <a:r>
              <a:rPr sz="2800" spc="-5" dirty="0">
                <a:solidFill>
                  <a:srgbClr val="117085"/>
                </a:solidFill>
              </a:rPr>
              <a:t>So</a:t>
            </a:r>
            <a:r>
              <a:rPr sz="2800" spc="55" dirty="0">
                <a:solidFill>
                  <a:srgbClr val="117085"/>
                </a:solidFill>
              </a:rPr>
              <a:t>r</a:t>
            </a:r>
            <a:r>
              <a:rPr sz="2800" spc="-140" dirty="0">
                <a:solidFill>
                  <a:srgbClr val="117085"/>
                </a:solidFill>
              </a:rPr>
              <a:t>ti</a:t>
            </a:r>
            <a:r>
              <a:rPr sz="2800" spc="-220" dirty="0">
                <a:solidFill>
                  <a:srgbClr val="117085"/>
                </a:solidFill>
              </a:rPr>
              <a:t>n</a:t>
            </a:r>
            <a:r>
              <a:rPr sz="2800" spc="-215" dirty="0">
                <a:solidFill>
                  <a:srgbClr val="117085"/>
                </a:solidFill>
              </a:rPr>
              <a:t>g</a:t>
            </a:r>
            <a:r>
              <a:rPr sz="2800" dirty="0">
                <a:solidFill>
                  <a:srgbClr val="117085"/>
                </a:solidFill>
              </a:rPr>
              <a:t>	</a:t>
            </a:r>
            <a:r>
              <a:rPr sz="2800" spc="-190" dirty="0">
                <a:solidFill>
                  <a:srgbClr val="117085"/>
                </a:solidFill>
              </a:rPr>
              <a:t>b</a:t>
            </a:r>
            <a:r>
              <a:rPr sz="2800" spc="-150" dirty="0">
                <a:solidFill>
                  <a:srgbClr val="117085"/>
                </a:solidFill>
              </a:rPr>
              <a:t>y</a:t>
            </a:r>
            <a:r>
              <a:rPr sz="2800" spc="-80" dirty="0">
                <a:solidFill>
                  <a:srgbClr val="117085"/>
                </a:solidFill>
              </a:rPr>
              <a:t> </a:t>
            </a:r>
            <a:r>
              <a:rPr sz="2800" spc="-175" dirty="0">
                <a:solidFill>
                  <a:srgbClr val="117085"/>
                </a:solidFill>
              </a:rPr>
              <a:t>par</a:t>
            </a:r>
            <a:r>
              <a:rPr sz="2800" spc="-195" dirty="0">
                <a:solidFill>
                  <a:srgbClr val="117085"/>
                </a:solidFill>
              </a:rPr>
              <a:t>a</a:t>
            </a:r>
            <a:r>
              <a:rPr sz="2800" spc="-220" dirty="0">
                <a:solidFill>
                  <a:srgbClr val="117085"/>
                </a:solidFill>
              </a:rPr>
              <a:t>m</a:t>
            </a:r>
            <a:r>
              <a:rPr sz="2800" spc="-140" dirty="0">
                <a:solidFill>
                  <a:srgbClr val="117085"/>
                </a:solidFill>
              </a:rPr>
              <a:t>e</a:t>
            </a:r>
            <a:r>
              <a:rPr sz="2800" spc="-155" dirty="0">
                <a:solidFill>
                  <a:srgbClr val="117085"/>
                </a:solidFill>
              </a:rPr>
              <a:t>t</a:t>
            </a:r>
            <a:r>
              <a:rPr sz="2800" spc="-210" dirty="0">
                <a:solidFill>
                  <a:srgbClr val="117085"/>
                </a:solidFill>
              </a:rPr>
              <a:t>e</a:t>
            </a:r>
            <a:r>
              <a:rPr sz="2800" spc="-20" dirty="0">
                <a:solidFill>
                  <a:srgbClr val="117085"/>
                </a:solidFill>
              </a:rPr>
              <a:t>rs</a:t>
            </a:r>
            <a:r>
              <a:rPr sz="2800" spc="-45" dirty="0">
                <a:solidFill>
                  <a:srgbClr val="117085"/>
                </a:solidFill>
              </a:rPr>
              <a:t> </a:t>
            </a:r>
            <a:r>
              <a:rPr sz="2800" spc="-114" dirty="0">
                <a:solidFill>
                  <a:srgbClr val="117085"/>
                </a:solidFill>
              </a:rPr>
              <a:t>i</a:t>
            </a:r>
            <a:r>
              <a:rPr sz="2800" spc="-210" dirty="0">
                <a:solidFill>
                  <a:srgbClr val="117085"/>
                </a:solidFill>
              </a:rPr>
              <a:t>n</a:t>
            </a:r>
            <a:r>
              <a:rPr sz="2800" spc="-65" dirty="0">
                <a:solidFill>
                  <a:srgbClr val="117085"/>
                </a:solidFill>
              </a:rPr>
              <a:t> </a:t>
            </a:r>
            <a:r>
              <a:rPr sz="2800" spc="-120" dirty="0">
                <a:solidFill>
                  <a:srgbClr val="117085"/>
                </a:solidFill>
              </a:rPr>
              <a:t>s</a:t>
            </a:r>
            <a:r>
              <a:rPr sz="2800" spc="-114" dirty="0">
                <a:solidFill>
                  <a:srgbClr val="117085"/>
                </a:solidFill>
              </a:rPr>
              <a:t>truct</a:t>
            </a:r>
            <a:r>
              <a:rPr sz="2800" spc="-125" dirty="0">
                <a:solidFill>
                  <a:srgbClr val="117085"/>
                </a:solidFill>
              </a:rPr>
              <a:t>u</a:t>
            </a:r>
            <a:r>
              <a:rPr sz="2800" spc="-50" dirty="0">
                <a:solidFill>
                  <a:srgbClr val="117085"/>
                </a:solidFill>
              </a:rPr>
              <a:t>r</a:t>
            </a:r>
            <a:r>
              <a:rPr sz="2800" spc="-125" dirty="0">
                <a:solidFill>
                  <a:srgbClr val="117085"/>
                </a:solidFill>
              </a:rPr>
              <a:t>es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291" y="2278379"/>
            <a:ext cx="11309604" cy="443331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0641" y="1033458"/>
            <a:ext cx="4885055" cy="1149985"/>
          </a:xfrm>
          <a:prstGeom prst="rect">
            <a:avLst/>
          </a:prstGeom>
        </p:spPr>
        <p:txBody>
          <a:bodyPr vert="horz" wrap="square" lIns="0" tIns="242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10"/>
              </a:spcBef>
            </a:pPr>
            <a:r>
              <a:rPr sz="3600" spc="225" dirty="0">
                <a:solidFill>
                  <a:srgbClr val="1A315F"/>
                </a:solidFill>
              </a:rPr>
              <a:t>SO</a:t>
            </a:r>
            <a:r>
              <a:rPr sz="3600" spc="-260" dirty="0">
                <a:solidFill>
                  <a:srgbClr val="1A315F"/>
                </a:solidFill>
              </a:rPr>
              <a:t>R</a:t>
            </a:r>
            <a:r>
              <a:rPr sz="3600" spc="35" dirty="0">
                <a:solidFill>
                  <a:srgbClr val="1A315F"/>
                </a:solidFill>
              </a:rPr>
              <a:t>TING:</a:t>
            </a:r>
            <a:r>
              <a:rPr sz="3600" spc="-450" dirty="0">
                <a:solidFill>
                  <a:srgbClr val="1A315F"/>
                </a:solidFill>
              </a:rPr>
              <a:t> </a:t>
            </a:r>
            <a:r>
              <a:rPr sz="3600" spc="-5" dirty="0">
                <a:solidFill>
                  <a:srgbClr val="1A315F"/>
                </a:solidFill>
              </a:rPr>
              <a:t>BUBBLE</a:t>
            </a:r>
            <a:r>
              <a:rPr sz="3600" spc="-85" dirty="0">
                <a:solidFill>
                  <a:srgbClr val="1A315F"/>
                </a:solidFill>
              </a:rPr>
              <a:t> </a:t>
            </a:r>
            <a:r>
              <a:rPr sz="3600" spc="225" dirty="0">
                <a:solidFill>
                  <a:srgbClr val="1A315F"/>
                </a:solidFill>
              </a:rPr>
              <a:t>SO</a:t>
            </a:r>
            <a:r>
              <a:rPr sz="3600" spc="-254" dirty="0">
                <a:solidFill>
                  <a:srgbClr val="1A315F"/>
                </a:solidFill>
              </a:rPr>
              <a:t>R</a:t>
            </a:r>
            <a:r>
              <a:rPr sz="3600" spc="80" dirty="0">
                <a:solidFill>
                  <a:srgbClr val="1A315F"/>
                </a:solidFill>
              </a:rPr>
              <a:t>T</a:t>
            </a:r>
            <a:endParaRPr sz="3600"/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600" spc="130" dirty="0">
                <a:solidFill>
                  <a:srgbClr val="4590B8"/>
                </a:solidFill>
              </a:rPr>
              <a:t>D</a:t>
            </a:r>
            <a:r>
              <a:rPr sz="1600" spc="-35" dirty="0">
                <a:solidFill>
                  <a:srgbClr val="4590B8"/>
                </a:solidFill>
              </a:rPr>
              <a:t>A</a:t>
            </a:r>
            <a:r>
              <a:rPr sz="1600" spc="-125" dirty="0">
                <a:solidFill>
                  <a:srgbClr val="4590B8"/>
                </a:solidFill>
              </a:rPr>
              <a:t>T</a:t>
            </a:r>
            <a:r>
              <a:rPr sz="1600" spc="120" dirty="0">
                <a:solidFill>
                  <a:srgbClr val="4590B8"/>
                </a:solidFill>
              </a:rPr>
              <a:t>A</a:t>
            </a:r>
            <a:r>
              <a:rPr sz="1600" spc="-50" dirty="0">
                <a:solidFill>
                  <a:srgbClr val="4590B8"/>
                </a:solidFill>
              </a:rPr>
              <a:t> </a:t>
            </a:r>
            <a:r>
              <a:rPr sz="1600" spc="5" dirty="0">
                <a:solidFill>
                  <a:srgbClr val="4590B8"/>
                </a:solidFill>
              </a:rPr>
              <a:t>ST</a:t>
            </a:r>
            <a:r>
              <a:rPr sz="1600" spc="-45" dirty="0">
                <a:solidFill>
                  <a:srgbClr val="4590B8"/>
                </a:solidFill>
              </a:rPr>
              <a:t>R</a:t>
            </a:r>
            <a:r>
              <a:rPr sz="1600" spc="100" dirty="0">
                <a:solidFill>
                  <a:srgbClr val="4590B8"/>
                </a:solidFill>
              </a:rPr>
              <a:t>UC</a:t>
            </a:r>
            <a:r>
              <a:rPr sz="1600" spc="85" dirty="0">
                <a:solidFill>
                  <a:srgbClr val="4590B8"/>
                </a:solidFill>
              </a:rPr>
              <a:t>T</a:t>
            </a:r>
            <a:r>
              <a:rPr sz="1600" spc="65" dirty="0">
                <a:solidFill>
                  <a:srgbClr val="4590B8"/>
                </a:solidFill>
              </a:rPr>
              <a:t>U</a:t>
            </a:r>
            <a:r>
              <a:rPr sz="1600" spc="45" dirty="0">
                <a:solidFill>
                  <a:srgbClr val="4590B8"/>
                </a:solidFill>
              </a:rPr>
              <a:t>R</a:t>
            </a:r>
            <a:r>
              <a:rPr sz="1600" spc="-60" dirty="0">
                <a:solidFill>
                  <a:srgbClr val="4590B8"/>
                </a:solidFill>
              </a:rPr>
              <a:t>E</a:t>
            </a:r>
            <a:r>
              <a:rPr sz="1600" spc="-40" dirty="0">
                <a:solidFill>
                  <a:srgbClr val="4590B8"/>
                </a:solidFill>
              </a:rPr>
              <a:t>S</a:t>
            </a:r>
            <a:r>
              <a:rPr sz="1600" spc="-150" dirty="0">
                <a:solidFill>
                  <a:srgbClr val="4590B8"/>
                </a:solidFill>
              </a:rPr>
              <a:t> </a:t>
            </a:r>
            <a:r>
              <a:rPr sz="1600" spc="170" dirty="0">
                <a:solidFill>
                  <a:srgbClr val="4590B8"/>
                </a:solidFill>
              </a:rPr>
              <a:t>AN</a:t>
            </a:r>
            <a:r>
              <a:rPr sz="1600" spc="215" dirty="0">
                <a:solidFill>
                  <a:srgbClr val="4590B8"/>
                </a:solidFill>
              </a:rPr>
              <a:t>D</a:t>
            </a:r>
            <a:r>
              <a:rPr sz="1600" spc="-195" dirty="0">
                <a:solidFill>
                  <a:srgbClr val="4590B8"/>
                </a:solidFill>
              </a:rPr>
              <a:t> </a:t>
            </a:r>
            <a:r>
              <a:rPr sz="1600" spc="100" dirty="0">
                <a:solidFill>
                  <a:srgbClr val="4590B8"/>
                </a:solidFill>
              </a:rPr>
              <a:t>ALG</a:t>
            </a:r>
            <a:r>
              <a:rPr sz="1600" spc="105" dirty="0">
                <a:solidFill>
                  <a:srgbClr val="4590B8"/>
                </a:solidFill>
              </a:rPr>
              <a:t>O</a:t>
            </a:r>
            <a:r>
              <a:rPr sz="1600" spc="-10" dirty="0">
                <a:solidFill>
                  <a:srgbClr val="4590B8"/>
                </a:solidFill>
              </a:rPr>
              <a:t>R</a:t>
            </a:r>
            <a:r>
              <a:rPr sz="1600" spc="-15" dirty="0">
                <a:solidFill>
                  <a:srgbClr val="4590B8"/>
                </a:solidFill>
              </a:rPr>
              <a:t>I</a:t>
            </a:r>
            <a:r>
              <a:rPr sz="1600" spc="55" dirty="0">
                <a:solidFill>
                  <a:srgbClr val="4590B8"/>
                </a:solidFill>
              </a:rPr>
              <a:t>THMS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436" y="614172"/>
            <a:ext cx="11309985" cy="553720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143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00"/>
              </a:spcBef>
            </a:pPr>
            <a:r>
              <a:rPr sz="2500" spc="-5" dirty="0">
                <a:solidFill>
                  <a:srgbClr val="FFFFFF"/>
                </a:solidFill>
                <a:latin typeface="Trebuchet MS"/>
                <a:cs typeface="Trebuchet MS"/>
              </a:rPr>
              <a:t>BUBBLE</a:t>
            </a:r>
            <a:r>
              <a:rPr sz="25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45" dirty="0">
                <a:solidFill>
                  <a:srgbClr val="FFFFFF"/>
                </a:solidFill>
                <a:latin typeface="Trebuchet MS"/>
                <a:cs typeface="Trebuchet MS"/>
              </a:rPr>
              <a:t>SORT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4974" y="1341882"/>
            <a:ext cx="483489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8770" marR="5080" indent="-306705">
              <a:lnSpc>
                <a:spcPct val="100000"/>
              </a:lnSpc>
              <a:spcBef>
                <a:spcPts val="105"/>
              </a:spcBef>
              <a:buClr>
                <a:srgbClr val="4590B8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2000" spc="-100" dirty="0">
                <a:solidFill>
                  <a:srgbClr val="3C3C3C"/>
                </a:solidFill>
                <a:latin typeface="Trebuchet MS"/>
                <a:cs typeface="Trebuchet MS"/>
              </a:rPr>
              <a:t>Bubble </a:t>
            </a:r>
            <a:r>
              <a:rPr sz="2000" spc="-25" dirty="0">
                <a:solidFill>
                  <a:srgbClr val="3C3C3C"/>
                </a:solidFill>
                <a:latin typeface="Trebuchet MS"/>
                <a:cs typeface="Trebuchet MS"/>
              </a:rPr>
              <a:t>sort </a:t>
            </a:r>
            <a:r>
              <a:rPr sz="2000" spc="-90" dirty="0">
                <a:solidFill>
                  <a:srgbClr val="3C3C3C"/>
                </a:solidFill>
                <a:latin typeface="Trebuchet MS"/>
                <a:cs typeface="Trebuchet MS"/>
              </a:rPr>
              <a:t>is </a:t>
            </a:r>
            <a:r>
              <a:rPr sz="2000" spc="-20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2000" spc="-19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114" dirty="0">
                <a:solidFill>
                  <a:srgbClr val="3C3C3C"/>
                </a:solidFill>
                <a:latin typeface="Trebuchet MS"/>
                <a:cs typeface="Trebuchet MS"/>
              </a:rPr>
              <a:t>simple </a:t>
            </a:r>
            <a:r>
              <a:rPr sz="2000" spc="-70" dirty="0">
                <a:solidFill>
                  <a:srgbClr val="3C3C3C"/>
                </a:solidFill>
                <a:latin typeface="Trebuchet MS"/>
                <a:cs typeface="Trebuchet MS"/>
              </a:rPr>
              <a:t>sorting </a:t>
            </a:r>
            <a:r>
              <a:rPr sz="2000" spc="-105" dirty="0">
                <a:solidFill>
                  <a:srgbClr val="3C3C3C"/>
                </a:solidFill>
                <a:latin typeface="Trebuchet MS"/>
                <a:cs typeface="Trebuchet MS"/>
              </a:rPr>
              <a:t>algorithm </a:t>
            </a:r>
            <a:r>
              <a:rPr sz="2000" spc="-10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95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2000" spc="-125" dirty="0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sz="2000" spc="-165" dirty="0">
                <a:solidFill>
                  <a:srgbClr val="3C3C3C"/>
                </a:solidFill>
                <a:latin typeface="Trebuchet MS"/>
                <a:cs typeface="Trebuchet MS"/>
              </a:rPr>
              <a:t>at</a:t>
            </a:r>
            <a:r>
              <a:rPr sz="2000" spc="-8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90" dirty="0">
                <a:solidFill>
                  <a:srgbClr val="3C3C3C"/>
                </a:solidFill>
                <a:latin typeface="Trebuchet MS"/>
                <a:cs typeface="Trebuchet MS"/>
              </a:rPr>
              <a:t>w</a:t>
            </a:r>
            <a:r>
              <a:rPr sz="2000" spc="-10" dirty="0">
                <a:solidFill>
                  <a:srgbClr val="3C3C3C"/>
                </a:solidFill>
                <a:latin typeface="Trebuchet MS"/>
                <a:cs typeface="Trebuchet MS"/>
              </a:rPr>
              <a:t>orks</a:t>
            </a:r>
            <a:r>
              <a:rPr sz="20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140" dirty="0">
                <a:solidFill>
                  <a:srgbClr val="3C3C3C"/>
                </a:solidFill>
                <a:latin typeface="Trebuchet MS"/>
                <a:cs typeface="Trebuchet MS"/>
              </a:rPr>
              <a:t>b</a:t>
            </a:r>
            <a:r>
              <a:rPr sz="2000" spc="-110" dirty="0">
                <a:solidFill>
                  <a:srgbClr val="3C3C3C"/>
                </a:solidFill>
                <a:latin typeface="Trebuchet MS"/>
                <a:cs typeface="Trebuchet MS"/>
              </a:rPr>
              <a:t>y</a:t>
            </a:r>
            <a:r>
              <a:rPr sz="2000" spc="-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2000" spc="-125" dirty="0">
                <a:solidFill>
                  <a:srgbClr val="3C3C3C"/>
                </a:solidFill>
                <a:latin typeface="Trebuchet MS"/>
                <a:cs typeface="Trebuchet MS"/>
              </a:rPr>
              <a:t>ep</a:t>
            </a:r>
            <a:r>
              <a:rPr sz="2000" spc="-150" dirty="0">
                <a:solidFill>
                  <a:srgbClr val="3C3C3C"/>
                </a:solidFill>
                <a:latin typeface="Trebuchet MS"/>
                <a:cs typeface="Trebuchet MS"/>
              </a:rPr>
              <a:t>eated</a:t>
            </a:r>
            <a:r>
              <a:rPr sz="2000" spc="-105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2000" spc="-110" dirty="0">
                <a:solidFill>
                  <a:srgbClr val="3C3C3C"/>
                </a:solidFill>
                <a:latin typeface="Trebuchet MS"/>
                <a:cs typeface="Trebuchet MS"/>
              </a:rPr>
              <a:t>y</a:t>
            </a:r>
            <a:r>
              <a:rPr sz="2000" spc="-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solidFill>
                  <a:srgbClr val="3C3C3C"/>
                </a:solidFill>
                <a:latin typeface="Trebuchet MS"/>
                <a:cs typeface="Trebuchet MS"/>
              </a:rPr>
              <a:t>ste</a:t>
            </a:r>
            <a:r>
              <a:rPr sz="2000" spc="-114" dirty="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sz="2000" spc="-165" dirty="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sz="2000" spc="-7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2000" spc="-120" dirty="0">
                <a:solidFill>
                  <a:srgbClr val="3C3C3C"/>
                </a:solidFill>
                <a:latin typeface="Trebuchet MS"/>
                <a:cs typeface="Trebuchet MS"/>
              </a:rPr>
              <a:t>ng</a:t>
            </a:r>
            <a:r>
              <a:rPr sz="2000" spc="-8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95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2000" spc="-125" dirty="0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sz="2000" spc="-4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2000" spc="-65" dirty="0">
                <a:solidFill>
                  <a:srgbClr val="3C3C3C"/>
                </a:solidFill>
                <a:latin typeface="Trebuchet MS"/>
                <a:cs typeface="Trebuchet MS"/>
              </a:rPr>
              <a:t>ough  </a:t>
            </a:r>
            <a:r>
              <a:rPr sz="2000" spc="-95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2000" spc="-125" dirty="0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sz="2000" spc="-13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2000" spc="-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150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2000" spc="-13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2000" spc="-85" dirty="0">
                <a:solidFill>
                  <a:srgbClr val="3C3C3C"/>
                </a:solidFill>
                <a:latin typeface="Trebuchet MS"/>
                <a:cs typeface="Trebuchet MS"/>
              </a:rPr>
              <a:t>st</a:t>
            </a:r>
            <a:r>
              <a:rPr sz="2000" spc="-7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3C3C3C"/>
                </a:solidFill>
                <a:latin typeface="Trebuchet MS"/>
                <a:cs typeface="Trebuchet MS"/>
              </a:rPr>
              <a:t>to</a:t>
            </a:r>
            <a:r>
              <a:rPr sz="20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125" dirty="0">
                <a:solidFill>
                  <a:srgbClr val="3C3C3C"/>
                </a:solidFill>
                <a:latin typeface="Trebuchet MS"/>
                <a:cs typeface="Trebuchet MS"/>
              </a:rPr>
              <a:t>be</a:t>
            </a:r>
            <a:r>
              <a:rPr sz="20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3C3C3C"/>
                </a:solidFill>
                <a:latin typeface="Trebuchet MS"/>
                <a:cs typeface="Trebuchet MS"/>
              </a:rPr>
              <a:t>so</a:t>
            </a:r>
            <a:r>
              <a:rPr sz="2000" spc="2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2000" spc="-165" dirty="0">
                <a:solidFill>
                  <a:srgbClr val="3C3C3C"/>
                </a:solidFill>
                <a:latin typeface="Trebuchet MS"/>
                <a:cs typeface="Trebuchet MS"/>
              </a:rPr>
              <a:t>ted,</a:t>
            </a:r>
            <a:r>
              <a:rPr sz="2000" spc="-2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125" dirty="0">
                <a:solidFill>
                  <a:srgbClr val="3C3C3C"/>
                </a:solidFill>
                <a:latin typeface="Trebuchet MS"/>
                <a:cs typeface="Trebuchet MS"/>
              </a:rPr>
              <a:t>c</a:t>
            </a:r>
            <a:r>
              <a:rPr sz="2000" spc="-65" dirty="0">
                <a:solidFill>
                  <a:srgbClr val="3C3C3C"/>
                </a:solidFill>
                <a:latin typeface="Trebuchet MS"/>
                <a:cs typeface="Trebuchet MS"/>
              </a:rPr>
              <a:t>omp</a:t>
            </a:r>
            <a:r>
              <a:rPr sz="2000" spc="-95" dirty="0">
                <a:solidFill>
                  <a:srgbClr val="3C3C3C"/>
                </a:solidFill>
                <a:latin typeface="Trebuchet MS"/>
                <a:cs typeface="Trebuchet MS"/>
              </a:rPr>
              <a:t>ari</a:t>
            </a:r>
            <a:r>
              <a:rPr sz="2000" spc="-14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2000" spc="-150" dirty="0">
                <a:solidFill>
                  <a:srgbClr val="3C3C3C"/>
                </a:solidFill>
                <a:latin typeface="Trebuchet MS"/>
                <a:cs typeface="Trebuchet MS"/>
              </a:rPr>
              <a:t>g</a:t>
            </a:r>
            <a:r>
              <a:rPr sz="2000" spc="-9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135" dirty="0">
                <a:solidFill>
                  <a:srgbClr val="3C3C3C"/>
                </a:solidFill>
                <a:latin typeface="Trebuchet MS"/>
                <a:cs typeface="Trebuchet MS"/>
              </a:rPr>
              <a:t>each</a:t>
            </a:r>
            <a:r>
              <a:rPr sz="2000" spc="-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175" dirty="0">
                <a:solidFill>
                  <a:srgbClr val="3C3C3C"/>
                </a:solidFill>
                <a:latin typeface="Trebuchet MS"/>
                <a:cs typeface="Trebuchet MS"/>
              </a:rPr>
              <a:t>pa</a:t>
            </a:r>
            <a:r>
              <a:rPr sz="2000" spc="-90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2000" spc="1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2000" spc="-8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90" dirty="0">
                <a:solidFill>
                  <a:srgbClr val="3C3C3C"/>
                </a:solidFill>
                <a:latin typeface="Trebuchet MS"/>
                <a:cs typeface="Trebuchet MS"/>
              </a:rPr>
              <a:t>of  </a:t>
            </a:r>
            <a:r>
              <a:rPr sz="2000" spc="-180" dirty="0">
                <a:solidFill>
                  <a:srgbClr val="3C3C3C"/>
                </a:solidFill>
                <a:latin typeface="Trebuchet MS"/>
                <a:cs typeface="Trebuchet MS"/>
              </a:rPr>
              <a:t>adja</a:t>
            </a:r>
            <a:r>
              <a:rPr sz="2000" spc="-190" dirty="0">
                <a:solidFill>
                  <a:srgbClr val="3C3C3C"/>
                </a:solidFill>
                <a:latin typeface="Trebuchet MS"/>
                <a:cs typeface="Trebuchet MS"/>
              </a:rPr>
              <a:t>c</a:t>
            </a:r>
            <a:r>
              <a:rPr sz="2000" spc="-114" dirty="0">
                <a:solidFill>
                  <a:srgbClr val="3C3C3C"/>
                </a:solidFill>
                <a:latin typeface="Trebuchet MS"/>
                <a:cs typeface="Trebuchet MS"/>
              </a:rPr>
              <a:t>en</a:t>
            </a:r>
            <a:r>
              <a:rPr sz="2000" spc="-130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2000" spc="-7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114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2000" spc="-145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2000" spc="-95" dirty="0">
                <a:solidFill>
                  <a:srgbClr val="3C3C3C"/>
                </a:solidFill>
                <a:latin typeface="Trebuchet MS"/>
                <a:cs typeface="Trebuchet MS"/>
              </a:rPr>
              <a:t>ems</a:t>
            </a:r>
            <a:r>
              <a:rPr sz="2000" spc="-8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130" dirty="0">
                <a:solidFill>
                  <a:srgbClr val="3C3C3C"/>
                </a:solidFill>
                <a:latin typeface="Trebuchet MS"/>
                <a:cs typeface="Trebuchet MS"/>
              </a:rPr>
              <a:t>and</a:t>
            </a:r>
            <a:r>
              <a:rPr sz="20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75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2000" spc="-150" dirty="0">
                <a:solidFill>
                  <a:srgbClr val="3C3C3C"/>
                </a:solidFill>
                <a:latin typeface="Trebuchet MS"/>
                <a:cs typeface="Trebuchet MS"/>
              </a:rPr>
              <a:t>w</a:t>
            </a:r>
            <a:r>
              <a:rPr sz="2000" spc="-13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2000" spc="-114" dirty="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sz="2000" spc="-105" dirty="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sz="2000" spc="-8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2000" spc="-145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2000" spc="-150" dirty="0">
                <a:solidFill>
                  <a:srgbClr val="3C3C3C"/>
                </a:solidFill>
                <a:latin typeface="Trebuchet MS"/>
                <a:cs typeface="Trebuchet MS"/>
              </a:rPr>
              <a:t>g</a:t>
            </a:r>
            <a:r>
              <a:rPr sz="2000" spc="-8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95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2000" spc="-125" dirty="0">
                <a:solidFill>
                  <a:srgbClr val="3C3C3C"/>
                </a:solidFill>
                <a:latin typeface="Trebuchet MS"/>
                <a:cs typeface="Trebuchet MS"/>
              </a:rPr>
              <a:t>hem</a:t>
            </a:r>
            <a:r>
              <a:rPr sz="2000" spc="-7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170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2000" spc="-210" dirty="0">
                <a:solidFill>
                  <a:srgbClr val="3C3C3C"/>
                </a:solidFill>
                <a:latin typeface="Trebuchet MS"/>
                <a:cs typeface="Trebuchet MS"/>
              </a:rPr>
              <a:t>f</a:t>
            </a:r>
            <a:r>
              <a:rPr sz="20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95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2000" spc="-125" dirty="0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sz="2000" spc="-17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2000" spc="-85" dirty="0">
                <a:solidFill>
                  <a:srgbClr val="3C3C3C"/>
                </a:solidFill>
                <a:latin typeface="Trebuchet MS"/>
                <a:cs typeface="Trebuchet MS"/>
              </a:rPr>
              <a:t>y  </a:t>
            </a:r>
            <a:r>
              <a:rPr sz="2000" spc="-10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2000" spc="-12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2000" spc="-13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2000" spc="-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8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2000" spc="-145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20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95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2000" spc="-120" dirty="0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sz="2000" spc="-13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2000" spc="-7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3C3C3C"/>
                </a:solidFill>
                <a:latin typeface="Trebuchet MS"/>
                <a:cs typeface="Trebuchet MS"/>
              </a:rPr>
              <a:t>w</a:t>
            </a:r>
            <a:r>
              <a:rPr sz="2000" spc="-6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2000" spc="-70" dirty="0">
                <a:solidFill>
                  <a:srgbClr val="3C3C3C"/>
                </a:solidFill>
                <a:latin typeface="Trebuchet MS"/>
                <a:cs typeface="Trebuchet MS"/>
              </a:rPr>
              <a:t>ong</a:t>
            </a:r>
            <a:r>
              <a:rPr sz="2000" spc="-8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2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2000" spc="-2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2000" spc="-114" dirty="0">
                <a:solidFill>
                  <a:srgbClr val="3C3C3C"/>
                </a:solidFill>
                <a:latin typeface="Trebuchet MS"/>
                <a:cs typeface="Trebuchet MS"/>
              </a:rPr>
              <a:t>de</a:t>
            </a:r>
            <a:r>
              <a:rPr sz="2000" spc="-20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2000" spc="-195" dirty="0">
                <a:solidFill>
                  <a:srgbClr val="3C3C3C"/>
                </a:solidFill>
                <a:latin typeface="Trebuchet MS"/>
                <a:cs typeface="Trebuchet MS"/>
              </a:rPr>
              <a:t>.</a:t>
            </a:r>
            <a:r>
              <a:rPr sz="2000" spc="-60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20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125" dirty="0">
                <a:solidFill>
                  <a:srgbClr val="3C3C3C"/>
                </a:solidFill>
                <a:latin typeface="Trebuchet MS"/>
                <a:cs typeface="Trebuchet MS"/>
              </a:rPr>
              <a:t>pa</a:t>
            </a:r>
            <a:r>
              <a:rPr sz="2000" spc="-105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2000" spc="-40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20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95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2000" spc="-120" dirty="0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sz="2000" spc="-4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2000" spc="-65" dirty="0">
                <a:solidFill>
                  <a:srgbClr val="3C3C3C"/>
                </a:solidFill>
                <a:latin typeface="Trebuchet MS"/>
                <a:cs typeface="Trebuchet MS"/>
              </a:rPr>
              <a:t>ough  </a:t>
            </a:r>
            <a:r>
              <a:rPr sz="2000" spc="-95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2000" spc="-125" dirty="0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sz="2000" spc="-13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2000" spc="-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150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2000" spc="-13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2000" spc="-85" dirty="0">
                <a:solidFill>
                  <a:srgbClr val="3C3C3C"/>
                </a:solidFill>
                <a:latin typeface="Trebuchet MS"/>
                <a:cs typeface="Trebuchet MS"/>
              </a:rPr>
              <a:t>st</a:t>
            </a:r>
            <a:r>
              <a:rPr sz="2000" spc="-75" dirty="0">
                <a:solidFill>
                  <a:srgbClr val="3C3C3C"/>
                </a:solidFill>
                <a:latin typeface="Trebuchet MS"/>
                <a:cs typeface="Trebuchet MS"/>
              </a:rPr>
              <a:t> i</a:t>
            </a:r>
            <a:r>
              <a:rPr sz="2000" spc="-100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20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2000" spc="-125" dirty="0">
                <a:solidFill>
                  <a:srgbClr val="3C3C3C"/>
                </a:solidFill>
                <a:latin typeface="Trebuchet MS"/>
                <a:cs typeface="Trebuchet MS"/>
              </a:rPr>
              <a:t>ep</a:t>
            </a:r>
            <a:r>
              <a:rPr sz="2000" spc="-140" dirty="0">
                <a:solidFill>
                  <a:srgbClr val="3C3C3C"/>
                </a:solidFill>
                <a:latin typeface="Trebuchet MS"/>
                <a:cs typeface="Trebuchet MS"/>
              </a:rPr>
              <a:t>eated</a:t>
            </a:r>
            <a:r>
              <a:rPr sz="2000" spc="-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95" dirty="0">
                <a:solidFill>
                  <a:srgbClr val="3C3C3C"/>
                </a:solidFill>
                <a:latin typeface="Trebuchet MS"/>
                <a:cs typeface="Trebuchet MS"/>
              </a:rPr>
              <a:t>u</a:t>
            </a:r>
            <a:r>
              <a:rPr sz="2000" spc="-85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2000" spc="-150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2000" spc="-10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2000" spc="-155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2000" spc="-9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solidFill>
                  <a:srgbClr val="3C3C3C"/>
                </a:solidFill>
                <a:latin typeface="Trebuchet MS"/>
                <a:cs typeface="Trebuchet MS"/>
              </a:rPr>
              <a:t>no</a:t>
            </a:r>
            <a:r>
              <a:rPr sz="20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70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2000" spc="-150" dirty="0">
                <a:solidFill>
                  <a:srgbClr val="3C3C3C"/>
                </a:solidFill>
                <a:latin typeface="Trebuchet MS"/>
                <a:cs typeface="Trebuchet MS"/>
              </a:rPr>
              <a:t>w</a:t>
            </a:r>
            <a:r>
              <a:rPr sz="2000" spc="-13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2000" spc="-80" dirty="0">
                <a:solidFill>
                  <a:srgbClr val="3C3C3C"/>
                </a:solidFill>
                <a:latin typeface="Trebuchet MS"/>
                <a:cs typeface="Trebuchet MS"/>
              </a:rPr>
              <a:t>ps</a:t>
            </a:r>
            <a:r>
              <a:rPr sz="20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10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2000" spc="-12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2000" spc="-95" dirty="0">
                <a:solidFill>
                  <a:srgbClr val="3C3C3C"/>
                </a:solidFill>
                <a:latin typeface="Trebuchet MS"/>
                <a:cs typeface="Trebuchet MS"/>
              </a:rPr>
              <a:t>e  </a:t>
            </a:r>
            <a:r>
              <a:rPr sz="2000" spc="-114" dirty="0">
                <a:solidFill>
                  <a:srgbClr val="3C3C3C"/>
                </a:solidFill>
                <a:latin typeface="Trebuchet MS"/>
                <a:cs typeface="Trebuchet MS"/>
              </a:rPr>
              <a:t>ne</a:t>
            </a:r>
            <a:r>
              <a:rPr sz="2000" spc="-150" dirty="0">
                <a:solidFill>
                  <a:srgbClr val="3C3C3C"/>
                </a:solidFill>
                <a:latin typeface="Trebuchet MS"/>
                <a:cs typeface="Trebuchet MS"/>
              </a:rPr>
              <a:t>eded,</a:t>
            </a:r>
            <a:r>
              <a:rPr sz="2000" spc="-2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solidFill>
                  <a:srgbClr val="3C3C3C"/>
                </a:solidFill>
                <a:latin typeface="Trebuchet MS"/>
                <a:cs typeface="Trebuchet MS"/>
              </a:rPr>
              <a:t>which</a:t>
            </a:r>
            <a:r>
              <a:rPr sz="2000" spc="-7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8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2000" spc="-145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2000" spc="-120" dirty="0">
                <a:solidFill>
                  <a:srgbClr val="3C3C3C"/>
                </a:solidFill>
                <a:latin typeface="Trebuchet MS"/>
                <a:cs typeface="Trebuchet MS"/>
              </a:rPr>
              <a:t>dicates</a:t>
            </a:r>
            <a:r>
              <a:rPr sz="2000" spc="-7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95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2000" spc="-125" dirty="0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sz="2000" spc="-165" dirty="0">
                <a:solidFill>
                  <a:srgbClr val="3C3C3C"/>
                </a:solidFill>
                <a:latin typeface="Trebuchet MS"/>
                <a:cs typeface="Trebuchet MS"/>
              </a:rPr>
              <a:t>at</a:t>
            </a:r>
            <a:r>
              <a:rPr sz="2000" spc="-7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95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2000" spc="-125" dirty="0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sz="2000" spc="-13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2000" spc="-7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150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2000" spc="-13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2000" spc="-85" dirty="0">
                <a:solidFill>
                  <a:srgbClr val="3C3C3C"/>
                </a:solidFill>
                <a:latin typeface="Trebuchet MS"/>
                <a:cs typeface="Trebuchet MS"/>
              </a:rPr>
              <a:t>st</a:t>
            </a:r>
            <a:r>
              <a:rPr sz="2000" spc="-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85" dirty="0">
                <a:solidFill>
                  <a:srgbClr val="3C3C3C"/>
                </a:solidFill>
                <a:latin typeface="Trebuchet MS"/>
                <a:cs typeface="Trebuchet MS"/>
              </a:rPr>
              <a:t>is  </a:t>
            </a:r>
            <a:r>
              <a:rPr sz="2000" spc="-90" dirty="0">
                <a:solidFill>
                  <a:srgbClr val="3C3C3C"/>
                </a:solidFill>
                <a:latin typeface="Trebuchet MS"/>
                <a:cs typeface="Trebuchet MS"/>
              </a:rPr>
              <a:t>sorted.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4974" y="4199933"/>
            <a:ext cx="2540635" cy="1980029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360"/>
              </a:spcBef>
              <a:buClr>
                <a:srgbClr val="4590B8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2000" spc="-65" dirty="0">
                <a:solidFill>
                  <a:srgbClr val="3C3C3C"/>
                </a:solidFill>
                <a:latin typeface="Trebuchet MS"/>
                <a:cs typeface="Trebuchet MS"/>
              </a:rPr>
              <a:t>Complexity</a:t>
            </a:r>
            <a:endParaRPr sz="2000" dirty="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000"/>
              </a:spcBef>
              <a:buClr>
                <a:srgbClr val="4590B8"/>
              </a:buClr>
              <a:buSzPct val="90625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-60" dirty="0">
                <a:solidFill>
                  <a:srgbClr val="3C3C3C"/>
                </a:solidFill>
                <a:latin typeface="Trebuchet MS"/>
                <a:cs typeface="Trebuchet MS"/>
              </a:rPr>
              <a:t>Be</a:t>
            </a:r>
            <a:r>
              <a:rPr sz="1600" spc="-70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600" spc="-75" dirty="0">
                <a:solidFill>
                  <a:srgbClr val="3C3C3C"/>
                </a:solidFill>
                <a:latin typeface="Trebuchet MS"/>
                <a:cs typeface="Trebuchet MS"/>
              </a:rPr>
              <a:t>t-</a:t>
            </a:r>
            <a:r>
              <a:rPr sz="1600" spc="-35" dirty="0">
                <a:solidFill>
                  <a:srgbClr val="3C3C3C"/>
                </a:solidFill>
                <a:latin typeface="Trebuchet MS"/>
                <a:cs typeface="Trebuchet MS"/>
              </a:rPr>
              <a:t>Case</a:t>
            </a:r>
            <a:r>
              <a:rPr sz="1600" spc="-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22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600" spc="-75" dirty="0">
                <a:solidFill>
                  <a:srgbClr val="3C3C3C"/>
                </a:solidFill>
                <a:latin typeface="Trebuchet MS"/>
                <a:cs typeface="Trebuchet MS"/>
              </a:rPr>
              <a:t>(</a:t>
            </a:r>
            <a:r>
              <a:rPr sz="1600" spc="-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6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3C3C3C"/>
                </a:solidFill>
                <a:latin typeface="Trebuchet MS"/>
                <a:cs typeface="Trebuchet MS"/>
              </a:rPr>
              <a:t>)</a:t>
            </a:r>
            <a:endParaRPr sz="1600" dirty="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985"/>
              </a:spcBef>
              <a:buClr>
                <a:srgbClr val="4590B8"/>
              </a:buClr>
              <a:buSzPct val="90625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10" dirty="0">
                <a:solidFill>
                  <a:srgbClr val="3C3C3C"/>
                </a:solidFill>
                <a:latin typeface="Trebuchet MS"/>
                <a:cs typeface="Trebuchet MS"/>
              </a:rPr>
              <a:t>Worst</a:t>
            </a:r>
            <a:r>
              <a:rPr sz="1600" spc="-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3C3C3C"/>
                </a:solidFill>
                <a:latin typeface="Trebuchet MS"/>
                <a:cs typeface="Trebuchet MS"/>
              </a:rPr>
              <a:t>Case</a:t>
            </a:r>
            <a:r>
              <a:rPr sz="16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3C3C3C"/>
                </a:solidFill>
                <a:latin typeface="Trebuchet MS"/>
                <a:cs typeface="Trebuchet MS"/>
              </a:rPr>
              <a:t>O(n2)</a:t>
            </a:r>
            <a:endParaRPr sz="1600" dirty="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990"/>
              </a:spcBef>
              <a:buClr>
                <a:srgbClr val="4590B8"/>
              </a:buClr>
              <a:buSzPct val="90625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8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600" spc="-125" dirty="0">
                <a:solidFill>
                  <a:srgbClr val="3C3C3C"/>
                </a:solidFill>
                <a:latin typeface="Trebuchet MS"/>
                <a:cs typeface="Trebuchet MS"/>
              </a:rPr>
              <a:t>v</a:t>
            </a:r>
            <a:r>
              <a:rPr sz="1600" spc="-6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600" spc="-4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600" spc="-145" dirty="0">
                <a:solidFill>
                  <a:srgbClr val="3C3C3C"/>
                </a:solidFill>
                <a:latin typeface="Trebuchet MS"/>
                <a:cs typeface="Trebuchet MS"/>
              </a:rPr>
              <a:t>ag</a:t>
            </a:r>
            <a:r>
              <a:rPr sz="1600" spc="-11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6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3C3C3C"/>
                </a:solidFill>
                <a:latin typeface="Trebuchet MS"/>
                <a:cs typeface="Trebuchet MS"/>
              </a:rPr>
              <a:t>Case</a:t>
            </a:r>
            <a:r>
              <a:rPr sz="160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3C3C3C"/>
                </a:solidFill>
                <a:latin typeface="Trebuchet MS"/>
                <a:cs typeface="Trebuchet MS"/>
              </a:rPr>
              <a:t>O(n</a:t>
            </a:r>
            <a:r>
              <a:rPr sz="1600" spc="15" dirty="0">
                <a:solidFill>
                  <a:srgbClr val="3C3C3C"/>
                </a:solidFill>
                <a:latin typeface="Trebuchet MS"/>
                <a:cs typeface="Trebuchet MS"/>
              </a:rPr>
              <a:t>2</a:t>
            </a:r>
            <a:r>
              <a:rPr sz="1600" spc="-75" dirty="0">
                <a:solidFill>
                  <a:srgbClr val="3C3C3C"/>
                </a:solidFill>
                <a:latin typeface="Trebuchet MS"/>
                <a:cs typeface="Trebuchet MS"/>
              </a:rPr>
              <a:t>)</a:t>
            </a:r>
            <a:endParaRPr sz="1600" dirty="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980"/>
              </a:spcBef>
              <a:buClr>
                <a:srgbClr val="4590B8"/>
              </a:buClr>
              <a:buSzPct val="90625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-70" dirty="0">
                <a:solidFill>
                  <a:srgbClr val="3C3C3C"/>
                </a:solidFill>
                <a:latin typeface="Trebuchet MS"/>
                <a:cs typeface="Trebuchet MS"/>
              </a:rPr>
              <a:t>Sp</a:t>
            </a:r>
            <a:r>
              <a:rPr sz="1600" spc="-125" dirty="0">
                <a:solidFill>
                  <a:srgbClr val="3C3C3C"/>
                </a:solidFill>
                <a:latin typeface="Trebuchet MS"/>
                <a:cs typeface="Trebuchet MS"/>
              </a:rPr>
              <a:t>ace</a:t>
            </a:r>
            <a:r>
              <a:rPr sz="160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3C3C3C"/>
                </a:solidFill>
                <a:latin typeface="Trebuchet MS"/>
                <a:cs typeface="Trebuchet MS"/>
              </a:rPr>
              <a:t>c</a:t>
            </a:r>
            <a:r>
              <a:rPr sz="1600" spc="-50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mp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le</a:t>
            </a:r>
            <a:r>
              <a:rPr sz="1600" spc="-85" dirty="0">
                <a:solidFill>
                  <a:srgbClr val="3C3C3C"/>
                </a:solidFill>
                <a:latin typeface="Trebuchet MS"/>
                <a:cs typeface="Trebuchet MS"/>
              </a:rPr>
              <a:t>x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600" spc="-135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600" spc="-90" dirty="0">
                <a:solidFill>
                  <a:srgbClr val="3C3C3C"/>
                </a:solidFill>
                <a:latin typeface="Trebuchet MS"/>
                <a:cs typeface="Trebuchet MS"/>
              </a:rPr>
              <a:t>y</a:t>
            </a:r>
            <a:r>
              <a:rPr sz="1600" spc="-2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3C3C3C"/>
                </a:solidFill>
                <a:latin typeface="Trebuchet MS"/>
                <a:cs typeface="Trebuchet MS"/>
              </a:rPr>
              <a:t>O(1)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00396" y="5033264"/>
            <a:ext cx="17487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60" dirty="0">
                <a:latin typeface="Trebuchet MS"/>
                <a:cs typeface="Trebuchet MS"/>
              </a:rPr>
              <a:t>bubblesort(data[],n)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57596" y="5307583"/>
            <a:ext cx="59950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5765" algn="l"/>
              </a:tabLst>
            </a:pPr>
            <a:r>
              <a:rPr sz="1800" i="1" spc="-254" dirty="0">
                <a:latin typeface="Trebuchet MS"/>
                <a:cs typeface="Trebuchet MS"/>
              </a:rPr>
              <a:t>f</a:t>
            </a:r>
            <a:r>
              <a:rPr sz="1800" i="1" spc="-200" dirty="0">
                <a:latin typeface="Trebuchet MS"/>
                <a:cs typeface="Trebuchet MS"/>
              </a:rPr>
              <a:t>o</a:t>
            </a:r>
            <a:r>
              <a:rPr sz="1800" i="1" spc="-155" dirty="0">
                <a:latin typeface="Trebuchet MS"/>
                <a:cs typeface="Trebuchet MS"/>
              </a:rPr>
              <a:t>r</a:t>
            </a:r>
            <a:r>
              <a:rPr sz="1800" i="1" dirty="0">
                <a:latin typeface="Trebuchet MS"/>
                <a:cs typeface="Trebuchet MS"/>
              </a:rPr>
              <a:t>	</a:t>
            </a:r>
            <a:r>
              <a:rPr sz="1800" i="1" spc="-70" dirty="0">
                <a:latin typeface="Trebuchet MS"/>
                <a:cs typeface="Trebuchet MS"/>
              </a:rPr>
              <a:t>I</a:t>
            </a:r>
            <a:r>
              <a:rPr sz="1800" i="1" spc="-45" dirty="0">
                <a:latin typeface="Trebuchet MS"/>
                <a:cs typeface="Trebuchet MS"/>
              </a:rPr>
              <a:t> </a:t>
            </a:r>
            <a:r>
              <a:rPr sz="1800" i="1" spc="105" dirty="0">
                <a:latin typeface="Trebuchet MS"/>
                <a:cs typeface="Trebuchet MS"/>
              </a:rPr>
              <a:t>=</a:t>
            </a:r>
            <a:r>
              <a:rPr sz="1800" i="1" spc="-45" dirty="0">
                <a:latin typeface="Trebuchet MS"/>
                <a:cs typeface="Trebuchet MS"/>
              </a:rPr>
              <a:t> </a:t>
            </a:r>
            <a:r>
              <a:rPr sz="1800" i="1" spc="-10" dirty="0">
                <a:latin typeface="Trebuchet MS"/>
                <a:cs typeface="Trebuchet MS"/>
              </a:rPr>
              <a:t>0</a:t>
            </a:r>
            <a:r>
              <a:rPr sz="1800" i="1" spc="-45" dirty="0">
                <a:latin typeface="Trebuchet MS"/>
                <a:cs typeface="Trebuchet MS"/>
              </a:rPr>
              <a:t> </a:t>
            </a:r>
            <a:r>
              <a:rPr sz="1800" i="1" spc="-204" dirty="0">
                <a:latin typeface="Trebuchet MS"/>
                <a:cs typeface="Trebuchet MS"/>
              </a:rPr>
              <a:t>to</a:t>
            </a:r>
            <a:r>
              <a:rPr sz="1800" i="1" spc="-45" dirty="0">
                <a:latin typeface="Trebuchet MS"/>
                <a:cs typeface="Trebuchet MS"/>
              </a:rPr>
              <a:t> </a:t>
            </a:r>
            <a:r>
              <a:rPr sz="1800" i="1" spc="-60" dirty="0">
                <a:latin typeface="Trebuchet MS"/>
                <a:cs typeface="Trebuchet MS"/>
              </a:rPr>
              <a:t>n</a:t>
            </a:r>
            <a:r>
              <a:rPr lang="en-US" sz="1800" i="1" spc="-60" dirty="0">
                <a:latin typeface="Trebuchet MS"/>
                <a:cs typeface="Trebuchet MS"/>
              </a:rPr>
              <a:t>-1</a:t>
            </a:r>
            <a:endParaRPr sz="1800" dirty="0">
              <a:latin typeface="Trebuchet MS"/>
              <a:cs typeface="Trebuchet MS"/>
            </a:endParaRPr>
          </a:p>
          <a:p>
            <a:pPr marL="405765">
              <a:lnSpc>
                <a:spcPct val="100000"/>
              </a:lnSpc>
            </a:pPr>
            <a:r>
              <a:rPr sz="1800" i="1" spc="-254" dirty="0">
                <a:latin typeface="Trebuchet MS"/>
                <a:cs typeface="Trebuchet MS"/>
              </a:rPr>
              <a:t>f</a:t>
            </a:r>
            <a:r>
              <a:rPr sz="1800" i="1" spc="-200" dirty="0">
                <a:latin typeface="Trebuchet MS"/>
                <a:cs typeface="Trebuchet MS"/>
              </a:rPr>
              <a:t>o</a:t>
            </a:r>
            <a:r>
              <a:rPr sz="1800" i="1" spc="-155" dirty="0">
                <a:latin typeface="Trebuchet MS"/>
                <a:cs typeface="Trebuchet MS"/>
              </a:rPr>
              <a:t>r</a:t>
            </a:r>
            <a:r>
              <a:rPr sz="1800" i="1" spc="-45" dirty="0">
                <a:latin typeface="Trebuchet MS"/>
                <a:cs typeface="Trebuchet MS"/>
              </a:rPr>
              <a:t> </a:t>
            </a:r>
            <a:r>
              <a:rPr sz="1800" i="1" spc="-325" dirty="0">
                <a:latin typeface="Trebuchet MS"/>
                <a:cs typeface="Trebuchet MS"/>
              </a:rPr>
              <a:t>j</a:t>
            </a:r>
            <a:r>
              <a:rPr sz="1800" i="1" dirty="0">
                <a:latin typeface="Trebuchet MS"/>
                <a:cs typeface="Trebuchet MS"/>
              </a:rPr>
              <a:t> </a:t>
            </a:r>
            <a:r>
              <a:rPr sz="1800" i="1" spc="-160" dirty="0">
                <a:latin typeface="Trebuchet MS"/>
                <a:cs typeface="Trebuchet MS"/>
              </a:rPr>
              <a:t> </a:t>
            </a:r>
            <a:r>
              <a:rPr sz="1800" i="1" spc="105" dirty="0">
                <a:latin typeface="Trebuchet MS"/>
                <a:cs typeface="Trebuchet MS"/>
              </a:rPr>
              <a:t>=</a:t>
            </a:r>
            <a:r>
              <a:rPr sz="1800" i="1" spc="-45" dirty="0">
                <a:latin typeface="Trebuchet MS"/>
                <a:cs typeface="Trebuchet MS"/>
              </a:rPr>
              <a:t> </a:t>
            </a:r>
            <a:r>
              <a:rPr sz="1800" i="1" spc="-150" dirty="0">
                <a:latin typeface="Trebuchet MS"/>
                <a:cs typeface="Trebuchet MS"/>
              </a:rPr>
              <a:t>n</a:t>
            </a:r>
            <a:r>
              <a:rPr sz="1800" i="1" spc="-210" dirty="0">
                <a:latin typeface="Trebuchet MS"/>
                <a:cs typeface="Trebuchet MS"/>
              </a:rPr>
              <a:t>-</a:t>
            </a:r>
            <a:r>
              <a:rPr sz="1800" i="1" spc="-10" dirty="0">
                <a:latin typeface="Trebuchet MS"/>
                <a:cs typeface="Trebuchet MS"/>
              </a:rPr>
              <a:t>1</a:t>
            </a:r>
            <a:r>
              <a:rPr sz="1800" i="1" spc="-45" dirty="0">
                <a:latin typeface="Trebuchet MS"/>
                <a:cs typeface="Trebuchet MS"/>
              </a:rPr>
              <a:t> </a:t>
            </a:r>
            <a:r>
              <a:rPr sz="1800" i="1" spc="-170" dirty="0">
                <a:latin typeface="Trebuchet MS"/>
                <a:cs typeface="Trebuchet MS"/>
              </a:rPr>
              <a:t>d</a:t>
            </a:r>
            <a:r>
              <a:rPr sz="1800" i="1" spc="-204" dirty="0">
                <a:latin typeface="Trebuchet MS"/>
                <a:cs typeface="Trebuchet MS"/>
              </a:rPr>
              <a:t>o</a:t>
            </a:r>
            <a:r>
              <a:rPr sz="1800" i="1" spc="-220" dirty="0">
                <a:latin typeface="Trebuchet MS"/>
                <a:cs typeface="Trebuchet MS"/>
              </a:rPr>
              <a:t>w</a:t>
            </a:r>
            <a:r>
              <a:rPr sz="1800" i="1" spc="-160" dirty="0">
                <a:latin typeface="Trebuchet MS"/>
                <a:cs typeface="Trebuchet MS"/>
              </a:rPr>
              <a:t>n</a:t>
            </a:r>
            <a:r>
              <a:rPr sz="1800" i="1" spc="-15" dirty="0">
                <a:latin typeface="Trebuchet MS"/>
                <a:cs typeface="Trebuchet MS"/>
              </a:rPr>
              <a:t> </a:t>
            </a:r>
            <a:r>
              <a:rPr sz="1800" i="1" spc="-204" dirty="0">
                <a:latin typeface="Trebuchet MS"/>
                <a:cs typeface="Trebuchet MS"/>
              </a:rPr>
              <a:t>to</a:t>
            </a:r>
            <a:r>
              <a:rPr sz="1800" i="1" spc="-45" dirty="0">
                <a:latin typeface="Trebuchet MS"/>
                <a:cs typeface="Trebuchet MS"/>
              </a:rPr>
              <a:t> </a:t>
            </a:r>
            <a:r>
              <a:rPr sz="1800" i="1" spc="-40" dirty="0">
                <a:latin typeface="Trebuchet MS"/>
                <a:cs typeface="Trebuchet MS"/>
              </a:rPr>
              <a:t>i+1</a:t>
            </a:r>
            <a:endParaRPr sz="1800" dirty="0">
              <a:latin typeface="Trebuchet MS"/>
              <a:cs typeface="Trebuchet MS"/>
            </a:endParaRPr>
          </a:p>
          <a:p>
            <a:pPr marL="862965">
              <a:lnSpc>
                <a:spcPct val="100000"/>
              </a:lnSpc>
            </a:pPr>
            <a:r>
              <a:rPr sz="1800" i="1" spc="-110" dirty="0">
                <a:latin typeface="Trebuchet MS"/>
                <a:cs typeface="Trebuchet MS"/>
              </a:rPr>
              <a:t>s</a:t>
            </a:r>
            <a:r>
              <a:rPr sz="1800" i="1" spc="-275" dirty="0">
                <a:latin typeface="Trebuchet MS"/>
                <a:cs typeface="Trebuchet MS"/>
              </a:rPr>
              <a:t>w</a:t>
            </a:r>
            <a:r>
              <a:rPr sz="1800" i="1" spc="-114" dirty="0">
                <a:latin typeface="Trebuchet MS"/>
                <a:cs typeface="Trebuchet MS"/>
              </a:rPr>
              <a:t>ap</a:t>
            </a:r>
            <a:r>
              <a:rPr sz="1800" i="1" spc="-30" dirty="0">
                <a:latin typeface="Trebuchet MS"/>
                <a:cs typeface="Trebuchet MS"/>
              </a:rPr>
              <a:t> </a:t>
            </a:r>
            <a:r>
              <a:rPr sz="1800" i="1" spc="-190" dirty="0">
                <a:latin typeface="Trebuchet MS"/>
                <a:cs typeface="Trebuchet MS"/>
              </a:rPr>
              <a:t>elem</a:t>
            </a:r>
            <a:r>
              <a:rPr sz="1800" i="1" spc="-180" dirty="0">
                <a:latin typeface="Trebuchet MS"/>
                <a:cs typeface="Trebuchet MS"/>
              </a:rPr>
              <a:t>e</a:t>
            </a:r>
            <a:r>
              <a:rPr sz="1800" i="1" spc="-229" dirty="0">
                <a:latin typeface="Trebuchet MS"/>
                <a:cs typeface="Trebuchet MS"/>
              </a:rPr>
              <a:t>n</a:t>
            </a:r>
            <a:r>
              <a:rPr sz="1800" i="1" spc="-180" dirty="0">
                <a:latin typeface="Trebuchet MS"/>
                <a:cs typeface="Trebuchet MS"/>
              </a:rPr>
              <a:t>t</a:t>
            </a:r>
            <a:r>
              <a:rPr sz="1800" i="1" spc="-95" dirty="0">
                <a:latin typeface="Trebuchet MS"/>
                <a:cs typeface="Trebuchet MS"/>
              </a:rPr>
              <a:t>s</a:t>
            </a:r>
            <a:r>
              <a:rPr sz="1800" i="1" spc="-45" dirty="0">
                <a:latin typeface="Trebuchet MS"/>
                <a:cs typeface="Trebuchet MS"/>
              </a:rPr>
              <a:t> </a:t>
            </a:r>
            <a:r>
              <a:rPr sz="1800" i="1" spc="-180" dirty="0">
                <a:latin typeface="Trebuchet MS"/>
                <a:cs typeface="Trebuchet MS"/>
              </a:rPr>
              <a:t>in</a:t>
            </a:r>
            <a:r>
              <a:rPr sz="1800" i="1" spc="-45" dirty="0">
                <a:latin typeface="Trebuchet MS"/>
                <a:cs typeface="Trebuchet MS"/>
              </a:rPr>
              <a:t> </a:t>
            </a:r>
            <a:r>
              <a:rPr sz="1800" i="1" spc="-125" dirty="0">
                <a:latin typeface="Trebuchet MS"/>
                <a:cs typeface="Trebuchet MS"/>
              </a:rPr>
              <a:t>p</a:t>
            </a:r>
            <a:r>
              <a:rPr sz="1800" i="1" spc="-180" dirty="0">
                <a:latin typeface="Trebuchet MS"/>
                <a:cs typeface="Trebuchet MS"/>
              </a:rPr>
              <a:t>os</a:t>
            </a:r>
            <a:r>
              <a:rPr sz="1800" i="1" spc="-125" dirty="0">
                <a:latin typeface="Trebuchet MS"/>
                <a:cs typeface="Trebuchet MS"/>
              </a:rPr>
              <a:t>i</a:t>
            </a:r>
            <a:r>
              <a:rPr sz="1800" i="1" spc="-180" dirty="0">
                <a:latin typeface="Trebuchet MS"/>
                <a:cs typeface="Trebuchet MS"/>
              </a:rPr>
              <a:t>ti</a:t>
            </a:r>
            <a:r>
              <a:rPr sz="1800" i="1" spc="-275" dirty="0">
                <a:latin typeface="Trebuchet MS"/>
                <a:cs typeface="Trebuchet MS"/>
              </a:rPr>
              <a:t>o</a:t>
            </a:r>
            <a:r>
              <a:rPr sz="1800" i="1" spc="-140" dirty="0">
                <a:latin typeface="Trebuchet MS"/>
                <a:cs typeface="Trebuchet MS"/>
              </a:rPr>
              <a:t>n</a:t>
            </a:r>
            <a:r>
              <a:rPr sz="1800" i="1" spc="-100" dirty="0">
                <a:latin typeface="Trebuchet MS"/>
                <a:cs typeface="Trebuchet MS"/>
              </a:rPr>
              <a:t>s</a:t>
            </a:r>
            <a:r>
              <a:rPr sz="1800" i="1" spc="-25" dirty="0">
                <a:latin typeface="Trebuchet MS"/>
                <a:cs typeface="Trebuchet MS"/>
              </a:rPr>
              <a:t> </a:t>
            </a:r>
            <a:r>
              <a:rPr sz="1800" i="1" spc="-325" dirty="0">
                <a:latin typeface="Trebuchet MS"/>
                <a:cs typeface="Trebuchet MS"/>
              </a:rPr>
              <a:t>j</a:t>
            </a:r>
            <a:r>
              <a:rPr sz="1800" i="1" spc="-45" dirty="0">
                <a:latin typeface="Trebuchet MS"/>
                <a:cs typeface="Trebuchet MS"/>
              </a:rPr>
              <a:t> </a:t>
            </a:r>
            <a:r>
              <a:rPr sz="1800" i="1" spc="-125" dirty="0">
                <a:latin typeface="Trebuchet MS"/>
                <a:cs typeface="Trebuchet MS"/>
              </a:rPr>
              <a:t>a</a:t>
            </a:r>
            <a:r>
              <a:rPr sz="1800" i="1" spc="-135" dirty="0">
                <a:latin typeface="Trebuchet MS"/>
                <a:cs typeface="Trebuchet MS"/>
              </a:rPr>
              <a:t>n</a:t>
            </a:r>
            <a:r>
              <a:rPr sz="1800" i="1" spc="-160" dirty="0">
                <a:latin typeface="Trebuchet MS"/>
                <a:cs typeface="Trebuchet MS"/>
              </a:rPr>
              <a:t>d</a:t>
            </a:r>
            <a:r>
              <a:rPr sz="1800" i="1" spc="-25" dirty="0">
                <a:latin typeface="Trebuchet MS"/>
                <a:cs typeface="Trebuchet MS"/>
              </a:rPr>
              <a:t> </a:t>
            </a:r>
            <a:r>
              <a:rPr sz="1800" i="1" spc="-320" dirty="0">
                <a:latin typeface="Trebuchet MS"/>
                <a:cs typeface="Trebuchet MS"/>
              </a:rPr>
              <a:t>j</a:t>
            </a:r>
            <a:r>
              <a:rPr sz="1800" i="1" spc="-210" dirty="0">
                <a:latin typeface="Trebuchet MS"/>
                <a:cs typeface="Trebuchet MS"/>
              </a:rPr>
              <a:t>-</a:t>
            </a:r>
            <a:r>
              <a:rPr sz="1800" i="1" spc="-10" dirty="0">
                <a:latin typeface="Trebuchet MS"/>
                <a:cs typeface="Trebuchet MS"/>
              </a:rPr>
              <a:t>1</a:t>
            </a:r>
            <a:r>
              <a:rPr sz="1800" i="1" spc="-45" dirty="0">
                <a:latin typeface="Trebuchet MS"/>
                <a:cs typeface="Trebuchet MS"/>
              </a:rPr>
              <a:t> </a:t>
            </a:r>
            <a:r>
              <a:rPr sz="1800" i="1" spc="-225" dirty="0">
                <a:latin typeface="Trebuchet MS"/>
                <a:cs typeface="Trebuchet MS"/>
              </a:rPr>
              <a:t>if</a:t>
            </a:r>
            <a:r>
              <a:rPr sz="1800" i="1" spc="-45" dirty="0">
                <a:latin typeface="Trebuchet MS"/>
                <a:cs typeface="Trebuchet MS"/>
              </a:rPr>
              <a:t> </a:t>
            </a:r>
            <a:r>
              <a:rPr sz="1800" i="1" spc="-265" dirty="0">
                <a:latin typeface="Trebuchet MS"/>
                <a:cs typeface="Trebuchet MS"/>
              </a:rPr>
              <a:t>t</a:t>
            </a:r>
            <a:r>
              <a:rPr sz="1800" i="1" spc="-195" dirty="0">
                <a:latin typeface="Trebuchet MS"/>
                <a:cs typeface="Trebuchet MS"/>
              </a:rPr>
              <a:t>he</a:t>
            </a:r>
            <a:r>
              <a:rPr sz="1800" i="1" spc="-175" dirty="0">
                <a:latin typeface="Trebuchet MS"/>
                <a:cs typeface="Trebuchet MS"/>
              </a:rPr>
              <a:t>y</a:t>
            </a:r>
            <a:r>
              <a:rPr sz="1800" i="1" spc="-45" dirty="0">
                <a:latin typeface="Trebuchet MS"/>
                <a:cs typeface="Trebuchet MS"/>
              </a:rPr>
              <a:t> </a:t>
            </a:r>
            <a:r>
              <a:rPr sz="1800" i="1" spc="-170" dirty="0">
                <a:latin typeface="Trebuchet MS"/>
                <a:cs typeface="Trebuchet MS"/>
              </a:rPr>
              <a:t>a</a:t>
            </a:r>
            <a:r>
              <a:rPr sz="1800" i="1" spc="-150" dirty="0">
                <a:latin typeface="Trebuchet MS"/>
                <a:cs typeface="Trebuchet MS"/>
              </a:rPr>
              <a:t>r</a:t>
            </a:r>
            <a:r>
              <a:rPr sz="1800" i="1" spc="-180" dirty="0">
                <a:latin typeface="Trebuchet MS"/>
                <a:cs typeface="Trebuchet MS"/>
              </a:rPr>
              <a:t>e</a:t>
            </a:r>
            <a:r>
              <a:rPr sz="1800" i="1" spc="-40" dirty="0">
                <a:latin typeface="Trebuchet MS"/>
                <a:cs typeface="Trebuchet MS"/>
              </a:rPr>
              <a:t> </a:t>
            </a:r>
            <a:r>
              <a:rPr sz="1800" i="1" spc="-165" dirty="0">
                <a:latin typeface="Trebuchet MS"/>
                <a:cs typeface="Trebuchet MS"/>
              </a:rPr>
              <a:t>o</a:t>
            </a:r>
            <a:r>
              <a:rPr sz="1800" i="1" spc="-175" dirty="0">
                <a:latin typeface="Trebuchet MS"/>
                <a:cs typeface="Trebuchet MS"/>
              </a:rPr>
              <a:t>u</a:t>
            </a:r>
            <a:r>
              <a:rPr sz="1800" i="1" spc="-254" dirty="0">
                <a:latin typeface="Trebuchet MS"/>
                <a:cs typeface="Trebuchet MS"/>
              </a:rPr>
              <a:t>t</a:t>
            </a:r>
            <a:r>
              <a:rPr sz="1800" i="1" spc="-30" dirty="0">
                <a:latin typeface="Trebuchet MS"/>
                <a:cs typeface="Trebuchet MS"/>
              </a:rPr>
              <a:t> </a:t>
            </a:r>
            <a:r>
              <a:rPr sz="1800" i="1" spc="-235" dirty="0">
                <a:latin typeface="Trebuchet MS"/>
                <a:cs typeface="Trebuchet MS"/>
              </a:rPr>
              <a:t>o</a:t>
            </a:r>
            <a:r>
              <a:rPr sz="1800" i="1" spc="-170" dirty="0">
                <a:latin typeface="Trebuchet MS"/>
                <a:cs typeface="Trebuchet MS"/>
              </a:rPr>
              <a:t>f</a:t>
            </a:r>
            <a:r>
              <a:rPr sz="1800" i="1" spc="-40" dirty="0">
                <a:latin typeface="Trebuchet MS"/>
                <a:cs typeface="Trebuchet MS"/>
              </a:rPr>
              <a:t> </a:t>
            </a:r>
            <a:r>
              <a:rPr sz="1800" i="1" spc="-200" dirty="0">
                <a:latin typeface="Trebuchet MS"/>
                <a:cs typeface="Trebuchet MS"/>
              </a:rPr>
              <a:t>o</a:t>
            </a:r>
            <a:r>
              <a:rPr sz="1800" i="1" spc="-195" dirty="0">
                <a:latin typeface="Trebuchet MS"/>
                <a:cs typeface="Trebuchet MS"/>
              </a:rPr>
              <a:t>rde</a:t>
            </a:r>
            <a:r>
              <a:rPr sz="1800" i="1" spc="-80" dirty="0">
                <a:latin typeface="Trebuchet MS"/>
                <a:cs typeface="Trebuchet MS"/>
              </a:rPr>
              <a:t>r</a:t>
            </a:r>
            <a:r>
              <a:rPr sz="1800" i="1" spc="-305" dirty="0">
                <a:latin typeface="Trebuchet MS"/>
                <a:cs typeface="Trebuchet MS"/>
              </a:rPr>
              <a:t>;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6540" y="1626107"/>
            <a:ext cx="4492752" cy="252679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327652" y="4034154"/>
            <a:ext cx="1772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25" dirty="0">
                <a:solidFill>
                  <a:srgbClr val="117085"/>
                </a:solidFill>
                <a:latin typeface="Trebuchet MS"/>
                <a:cs typeface="Trebuchet MS"/>
              </a:rPr>
              <a:t>Ps</a:t>
            </a:r>
            <a:r>
              <a:rPr sz="2800" spc="-135" dirty="0">
                <a:solidFill>
                  <a:srgbClr val="117085"/>
                </a:solidFill>
                <a:latin typeface="Trebuchet MS"/>
                <a:cs typeface="Trebuchet MS"/>
              </a:rPr>
              <a:t>e</a:t>
            </a:r>
            <a:r>
              <a:rPr sz="2800" spc="-80" dirty="0">
                <a:solidFill>
                  <a:srgbClr val="117085"/>
                </a:solidFill>
                <a:latin typeface="Trebuchet MS"/>
                <a:cs typeface="Trebuchet MS"/>
              </a:rPr>
              <a:t>ud</a:t>
            </a:r>
            <a:r>
              <a:rPr sz="2800" spc="-65" dirty="0">
                <a:solidFill>
                  <a:srgbClr val="117085"/>
                </a:solidFill>
                <a:latin typeface="Trebuchet MS"/>
                <a:cs typeface="Trebuchet MS"/>
              </a:rPr>
              <a:t>o</a:t>
            </a:r>
            <a:r>
              <a:rPr sz="2800" spc="-114" dirty="0">
                <a:solidFill>
                  <a:srgbClr val="117085"/>
                </a:solidFill>
                <a:latin typeface="Trebuchet MS"/>
                <a:cs typeface="Trebuchet MS"/>
              </a:rPr>
              <a:t>code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436" y="614172"/>
            <a:ext cx="11309985" cy="553720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143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00"/>
              </a:spcBef>
            </a:pPr>
            <a:r>
              <a:rPr sz="2500" spc="-5" dirty="0">
                <a:solidFill>
                  <a:srgbClr val="FFFFFF"/>
                </a:solidFill>
                <a:latin typeface="Trebuchet MS"/>
                <a:cs typeface="Trebuchet MS"/>
              </a:rPr>
              <a:t>BUBBLE</a:t>
            </a:r>
            <a:r>
              <a:rPr sz="25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45" dirty="0">
                <a:solidFill>
                  <a:srgbClr val="FFFFFF"/>
                </a:solidFill>
                <a:latin typeface="Trebuchet MS"/>
                <a:cs typeface="Trebuchet MS"/>
              </a:rPr>
              <a:t>SORT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9176" y="1411604"/>
            <a:ext cx="2344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65" dirty="0">
                <a:solidFill>
                  <a:srgbClr val="117085"/>
                </a:solidFill>
                <a:latin typeface="Trebuchet MS"/>
                <a:cs typeface="Trebuchet MS"/>
              </a:rPr>
              <a:t>Work</a:t>
            </a:r>
            <a:r>
              <a:rPr sz="2800" spc="-110" dirty="0">
                <a:solidFill>
                  <a:srgbClr val="117085"/>
                </a:solidFill>
                <a:latin typeface="Trebuchet MS"/>
                <a:cs typeface="Trebuchet MS"/>
              </a:rPr>
              <a:t> </a:t>
            </a:r>
            <a:r>
              <a:rPr sz="2800" spc="-145" dirty="0">
                <a:solidFill>
                  <a:srgbClr val="117085"/>
                </a:solidFill>
                <a:latin typeface="Trebuchet MS"/>
                <a:cs typeface="Trebuchet MS"/>
              </a:rPr>
              <a:t>Principles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3111" y="2258437"/>
            <a:ext cx="10658739" cy="36067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0436" y="614172"/>
            <a:ext cx="11309985" cy="553720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143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00"/>
              </a:spcBef>
            </a:pPr>
            <a:r>
              <a:rPr spc="-5" dirty="0"/>
              <a:t>BUBBLE</a:t>
            </a:r>
            <a:r>
              <a:rPr spc="-60" dirty="0"/>
              <a:t> </a:t>
            </a:r>
            <a:r>
              <a:rPr spc="45" dirty="0"/>
              <a:t>SORT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9176" y="1756028"/>
            <a:ext cx="5653024" cy="41806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bubble_sort(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a</a:t>
            </a:r>
            <a:r>
              <a:rPr sz="1800" spc="-5" dirty="0">
                <a:latin typeface="Consolas"/>
                <a:cs typeface="Consolas"/>
              </a:rPr>
              <a:t>[],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length</a:t>
            </a:r>
            <a:r>
              <a:rPr sz="1800" spc="-5" dirty="0">
                <a:latin typeface="Consolas"/>
                <a:cs typeface="Consolas"/>
              </a:rPr>
              <a:t>){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 dirty="0">
              <a:latin typeface="Consolas"/>
              <a:cs typeface="Consolas"/>
            </a:endParaRPr>
          </a:p>
          <a:p>
            <a:pPr marL="469265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800" spc="-6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temp;</a:t>
            </a:r>
            <a:endParaRPr sz="1800" dirty="0">
              <a:latin typeface="Consolas"/>
              <a:cs typeface="Consolas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sz="1800" spc="-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(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i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0;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i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length</a:t>
            </a:r>
            <a:r>
              <a:rPr sz="1800" spc="-5" dirty="0">
                <a:latin typeface="Consolas"/>
                <a:cs typeface="Consolas"/>
              </a:rPr>
              <a:t>-1; i++)</a:t>
            </a:r>
            <a:endParaRPr sz="1800" dirty="0">
              <a:latin typeface="Consolas"/>
              <a:cs typeface="Consolas"/>
            </a:endParaRPr>
          </a:p>
          <a:p>
            <a:pPr marL="469265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{</a:t>
            </a:r>
          </a:p>
          <a:p>
            <a:pPr marL="927100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sz="1800" spc="-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(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j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lang="en-US" spc="-5" dirty="0">
                <a:latin typeface="Consolas"/>
                <a:cs typeface="Consolas"/>
              </a:rPr>
              <a:t>length-1</a:t>
            </a:r>
            <a:r>
              <a:rPr sz="1800" spc="-5" dirty="0">
                <a:latin typeface="Consolas"/>
                <a:cs typeface="Consolas"/>
              </a:rPr>
              <a:t>;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j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lang="en-US" spc="-15" dirty="0">
                <a:latin typeface="Consolas"/>
                <a:cs typeface="Consolas"/>
              </a:rPr>
              <a:t>&gt;= i+1</a:t>
            </a:r>
            <a:r>
              <a:rPr sz="1800" spc="-5" dirty="0">
                <a:latin typeface="Consolas"/>
                <a:cs typeface="Consolas"/>
              </a:rPr>
              <a:t>;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j</a:t>
            </a:r>
            <a:r>
              <a:rPr lang="en-US" sz="1800" spc="-5" dirty="0">
                <a:latin typeface="Consolas"/>
                <a:cs typeface="Consolas"/>
              </a:rPr>
              <a:t>--)</a:t>
            </a:r>
            <a:endParaRPr sz="1800" dirty="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{</a:t>
            </a:r>
          </a:p>
          <a:p>
            <a:pPr marL="1841500" marR="1804035" indent="-457834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sz="1800" spc="-10" dirty="0">
                <a:latin typeface="Consolas"/>
                <a:cs typeface="Consolas"/>
              </a:rPr>
              <a:t>(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a</a:t>
            </a:r>
            <a:r>
              <a:rPr sz="1800" spc="-10" dirty="0">
                <a:latin typeface="Consolas"/>
                <a:cs typeface="Consolas"/>
              </a:rPr>
              <a:t>[j]</a:t>
            </a:r>
            <a:r>
              <a:rPr sz="1800" spc="-3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&lt;</a:t>
            </a:r>
            <a:r>
              <a:rPr sz="1800" spc="-40" dirty="0"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a</a:t>
            </a:r>
            <a:r>
              <a:rPr sz="1800" spc="-5" dirty="0">
                <a:latin typeface="Consolas"/>
                <a:cs typeface="Consolas"/>
              </a:rPr>
              <a:t>[j</a:t>
            </a:r>
            <a:r>
              <a:rPr lang="en-US" sz="1800" spc="-5" dirty="0">
                <a:latin typeface="Consolas"/>
                <a:cs typeface="Consolas"/>
              </a:rPr>
              <a:t>-</a:t>
            </a:r>
            <a:r>
              <a:rPr sz="1800" spc="-5" dirty="0">
                <a:latin typeface="Consolas"/>
                <a:cs typeface="Consolas"/>
              </a:rPr>
              <a:t>1]){ </a:t>
            </a:r>
            <a:r>
              <a:rPr sz="1800" spc="-97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temp </a:t>
            </a:r>
            <a:r>
              <a:rPr sz="1800" dirty="0">
                <a:latin typeface="Consolas"/>
                <a:cs typeface="Consolas"/>
              </a:rPr>
              <a:t>= 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a</a:t>
            </a:r>
            <a:r>
              <a:rPr sz="1800" spc="-10" dirty="0">
                <a:latin typeface="Consolas"/>
                <a:cs typeface="Consolas"/>
              </a:rPr>
              <a:t>[j</a:t>
            </a:r>
            <a:r>
              <a:rPr lang="en-US" sz="1800" spc="-10" dirty="0">
                <a:latin typeface="Consolas"/>
                <a:cs typeface="Consolas"/>
              </a:rPr>
              <a:t>-1</a:t>
            </a:r>
            <a:r>
              <a:rPr sz="1800" spc="-10" dirty="0">
                <a:latin typeface="Consolas"/>
                <a:cs typeface="Consolas"/>
              </a:rPr>
              <a:t>]; 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a</a:t>
            </a:r>
            <a:r>
              <a:rPr sz="1800" spc="-5" dirty="0">
                <a:latin typeface="Consolas"/>
                <a:cs typeface="Consolas"/>
              </a:rPr>
              <a:t>[j</a:t>
            </a:r>
            <a:r>
              <a:rPr lang="en-US" sz="1800" spc="-5" dirty="0">
                <a:latin typeface="Consolas"/>
                <a:cs typeface="Consolas"/>
              </a:rPr>
              <a:t>-1</a:t>
            </a:r>
            <a:r>
              <a:rPr sz="1800" spc="-5" dirty="0">
                <a:latin typeface="Consolas"/>
                <a:cs typeface="Consolas"/>
              </a:rPr>
              <a:t>] </a:t>
            </a:r>
            <a:r>
              <a:rPr sz="1800" dirty="0">
                <a:latin typeface="Consolas"/>
                <a:cs typeface="Consolas"/>
              </a:rPr>
              <a:t>= 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a</a:t>
            </a:r>
            <a:r>
              <a:rPr sz="1800" spc="-5" dirty="0">
                <a:latin typeface="Consolas"/>
                <a:cs typeface="Consolas"/>
              </a:rPr>
              <a:t>[j]; </a:t>
            </a:r>
            <a:r>
              <a:rPr sz="1800" spc="-975" dirty="0"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Consolas"/>
                <a:cs typeface="Consolas"/>
              </a:rPr>
              <a:t>a</a:t>
            </a:r>
            <a:r>
              <a:rPr sz="1800" spc="-5" dirty="0">
                <a:latin typeface="Consolas"/>
                <a:cs typeface="Consolas"/>
              </a:rPr>
              <a:t>[j]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4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temp;</a:t>
            </a:r>
            <a:endParaRPr sz="1800" dirty="0">
              <a:latin typeface="Consolas"/>
              <a:cs typeface="Consolas"/>
            </a:endParaRPr>
          </a:p>
          <a:p>
            <a:pPr marL="13843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</a:p>
          <a:p>
            <a:pPr marL="469265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onsolas"/>
                <a:cs typeface="Consolas"/>
              </a:rPr>
              <a:t>}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8578" y="1587841"/>
            <a:ext cx="4386380" cy="405722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440436" y="1383791"/>
            <a:ext cx="5884164" cy="5169535"/>
          </a:xfrm>
          <a:custGeom>
            <a:avLst/>
            <a:gdLst/>
            <a:ahLst/>
            <a:cxnLst/>
            <a:rect l="l" t="t" r="r" b="b"/>
            <a:pathLst>
              <a:path w="5655945" h="5169534">
                <a:moveTo>
                  <a:pt x="0" y="264668"/>
                </a:moveTo>
                <a:lnTo>
                  <a:pt x="4263" y="217092"/>
                </a:lnTo>
                <a:lnTo>
                  <a:pt x="16555" y="172314"/>
                </a:lnTo>
                <a:lnTo>
                  <a:pt x="36129" y="131082"/>
                </a:lnTo>
                <a:lnTo>
                  <a:pt x="62236" y="94143"/>
                </a:lnTo>
                <a:lnTo>
                  <a:pt x="94129" y="62244"/>
                </a:lnTo>
                <a:lnTo>
                  <a:pt x="131062" y="36133"/>
                </a:lnTo>
                <a:lnTo>
                  <a:pt x="172285" y="16557"/>
                </a:lnTo>
                <a:lnTo>
                  <a:pt x="217053" y="4263"/>
                </a:lnTo>
                <a:lnTo>
                  <a:pt x="264617" y="0"/>
                </a:lnTo>
                <a:lnTo>
                  <a:pt x="5390896" y="0"/>
                </a:lnTo>
                <a:lnTo>
                  <a:pt x="5438471" y="4263"/>
                </a:lnTo>
                <a:lnTo>
                  <a:pt x="5483249" y="16557"/>
                </a:lnTo>
                <a:lnTo>
                  <a:pt x="5524481" y="36133"/>
                </a:lnTo>
                <a:lnTo>
                  <a:pt x="5561420" y="62244"/>
                </a:lnTo>
                <a:lnTo>
                  <a:pt x="5593319" y="94143"/>
                </a:lnTo>
                <a:lnTo>
                  <a:pt x="5619430" y="131082"/>
                </a:lnTo>
                <a:lnTo>
                  <a:pt x="5639006" y="172314"/>
                </a:lnTo>
                <a:lnTo>
                  <a:pt x="5651300" y="217092"/>
                </a:lnTo>
                <a:lnTo>
                  <a:pt x="5655564" y="264668"/>
                </a:lnTo>
                <a:lnTo>
                  <a:pt x="5655564" y="4904790"/>
                </a:lnTo>
                <a:lnTo>
                  <a:pt x="5651300" y="4952354"/>
                </a:lnTo>
                <a:lnTo>
                  <a:pt x="5639006" y="4997122"/>
                </a:lnTo>
                <a:lnTo>
                  <a:pt x="5619430" y="5038345"/>
                </a:lnTo>
                <a:lnTo>
                  <a:pt x="5593319" y="5075278"/>
                </a:lnTo>
                <a:lnTo>
                  <a:pt x="5561420" y="5107171"/>
                </a:lnTo>
                <a:lnTo>
                  <a:pt x="5524481" y="5133278"/>
                </a:lnTo>
                <a:lnTo>
                  <a:pt x="5483249" y="5152852"/>
                </a:lnTo>
                <a:lnTo>
                  <a:pt x="5438471" y="5165144"/>
                </a:lnTo>
                <a:lnTo>
                  <a:pt x="5390896" y="5169408"/>
                </a:lnTo>
                <a:lnTo>
                  <a:pt x="264617" y="5169408"/>
                </a:lnTo>
                <a:lnTo>
                  <a:pt x="217053" y="5165144"/>
                </a:lnTo>
                <a:lnTo>
                  <a:pt x="172285" y="5152852"/>
                </a:lnTo>
                <a:lnTo>
                  <a:pt x="131062" y="5133278"/>
                </a:lnTo>
                <a:lnTo>
                  <a:pt x="94129" y="5107171"/>
                </a:lnTo>
                <a:lnTo>
                  <a:pt x="62236" y="5075278"/>
                </a:lnTo>
                <a:lnTo>
                  <a:pt x="36129" y="5038345"/>
                </a:lnTo>
                <a:lnTo>
                  <a:pt x="16555" y="4997122"/>
                </a:lnTo>
                <a:lnTo>
                  <a:pt x="4263" y="4952354"/>
                </a:lnTo>
                <a:lnTo>
                  <a:pt x="0" y="4904790"/>
                </a:lnTo>
                <a:lnTo>
                  <a:pt x="0" y="264668"/>
                </a:lnTo>
                <a:close/>
              </a:path>
            </a:pathLst>
          </a:custGeom>
          <a:ln w="3175">
            <a:solidFill>
              <a:srgbClr val="0F21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291" y="2278379"/>
            <a:ext cx="11309604" cy="443331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0641" y="1033458"/>
            <a:ext cx="5674995" cy="1149985"/>
          </a:xfrm>
          <a:prstGeom prst="rect">
            <a:avLst/>
          </a:prstGeom>
        </p:spPr>
        <p:txBody>
          <a:bodyPr vert="horz" wrap="square" lIns="0" tIns="242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10"/>
              </a:spcBef>
            </a:pPr>
            <a:r>
              <a:rPr sz="3600" spc="225" dirty="0">
                <a:solidFill>
                  <a:srgbClr val="1A315F"/>
                </a:solidFill>
              </a:rPr>
              <a:t>SO</a:t>
            </a:r>
            <a:r>
              <a:rPr sz="3600" spc="-260" dirty="0">
                <a:solidFill>
                  <a:srgbClr val="1A315F"/>
                </a:solidFill>
              </a:rPr>
              <a:t>R</a:t>
            </a:r>
            <a:r>
              <a:rPr sz="3600" spc="35" dirty="0">
                <a:solidFill>
                  <a:srgbClr val="1A315F"/>
                </a:solidFill>
              </a:rPr>
              <a:t>TING:</a:t>
            </a:r>
            <a:r>
              <a:rPr sz="3600" spc="-450" dirty="0">
                <a:solidFill>
                  <a:srgbClr val="1A315F"/>
                </a:solidFill>
              </a:rPr>
              <a:t> </a:t>
            </a:r>
            <a:r>
              <a:rPr sz="3600" spc="105" dirty="0">
                <a:solidFill>
                  <a:srgbClr val="1A315F"/>
                </a:solidFill>
              </a:rPr>
              <a:t>SELECTIO</a:t>
            </a:r>
            <a:r>
              <a:rPr sz="3600" spc="135" dirty="0">
                <a:solidFill>
                  <a:srgbClr val="1A315F"/>
                </a:solidFill>
              </a:rPr>
              <a:t>N</a:t>
            </a:r>
            <a:r>
              <a:rPr sz="3600" spc="-80" dirty="0">
                <a:solidFill>
                  <a:srgbClr val="1A315F"/>
                </a:solidFill>
              </a:rPr>
              <a:t> </a:t>
            </a:r>
            <a:r>
              <a:rPr sz="3600" spc="225" dirty="0">
                <a:solidFill>
                  <a:srgbClr val="1A315F"/>
                </a:solidFill>
              </a:rPr>
              <a:t>SO</a:t>
            </a:r>
            <a:r>
              <a:rPr sz="3600" spc="-260" dirty="0">
                <a:solidFill>
                  <a:srgbClr val="1A315F"/>
                </a:solidFill>
              </a:rPr>
              <a:t>R</a:t>
            </a:r>
            <a:r>
              <a:rPr sz="3600" spc="80" dirty="0">
                <a:solidFill>
                  <a:srgbClr val="1A315F"/>
                </a:solidFill>
              </a:rPr>
              <a:t>T</a:t>
            </a:r>
            <a:endParaRPr sz="3600"/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600" spc="130" dirty="0">
                <a:solidFill>
                  <a:srgbClr val="4590B8"/>
                </a:solidFill>
              </a:rPr>
              <a:t>D</a:t>
            </a:r>
            <a:r>
              <a:rPr sz="1600" spc="-35" dirty="0">
                <a:solidFill>
                  <a:srgbClr val="4590B8"/>
                </a:solidFill>
              </a:rPr>
              <a:t>A</a:t>
            </a:r>
            <a:r>
              <a:rPr sz="1600" spc="-125" dirty="0">
                <a:solidFill>
                  <a:srgbClr val="4590B8"/>
                </a:solidFill>
              </a:rPr>
              <a:t>T</a:t>
            </a:r>
            <a:r>
              <a:rPr sz="1600" spc="120" dirty="0">
                <a:solidFill>
                  <a:srgbClr val="4590B8"/>
                </a:solidFill>
              </a:rPr>
              <a:t>A</a:t>
            </a:r>
            <a:r>
              <a:rPr sz="1600" spc="-50" dirty="0">
                <a:solidFill>
                  <a:srgbClr val="4590B8"/>
                </a:solidFill>
              </a:rPr>
              <a:t> </a:t>
            </a:r>
            <a:r>
              <a:rPr sz="1600" spc="5" dirty="0">
                <a:solidFill>
                  <a:srgbClr val="4590B8"/>
                </a:solidFill>
              </a:rPr>
              <a:t>ST</a:t>
            </a:r>
            <a:r>
              <a:rPr sz="1600" spc="-45" dirty="0">
                <a:solidFill>
                  <a:srgbClr val="4590B8"/>
                </a:solidFill>
              </a:rPr>
              <a:t>R</a:t>
            </a:r>
            <a:r>
              <a:rPr sz="1600" spc="100" dirty="0">
                <a:solidFill>
                  <a:srgbClr val="4590B8"/>
                </a:solidFill>
              </a:rPr>
              <a:t>UC</a:t>
            </a:r>
            <a:r>
              <a:rPr sz="1600" spc="85" dirty="0">
                <a:solidFill>
                  <a:srgbClr val="4590B8"/>
                </a:solidFill>
              </a:rPr>
              <a:t>T</a:t>
            </a:r>
            <a:r>
              <a:rPr sz="1600" spc="65" dirty="0">
                <a:solidFill>
                  <a:srgbClr val="4590B8"/>
                </a:solidFill>
              </a:rPr>
              <a:t>U</a:t>
            </a:r>
            <a:r>
              <a:rPr sz="1600" spc="45" dirty="0">
                <a:solidFill>
                  <a:srgbClr val="4590B8"/>
                </a:solidFill>
              </a:rPr>
              <a:t>R</a:t>
            </a:r>
            <a:r>
              <a:rPr sz="1600" spc="-60" dirty="0">
                <a:solidFill>
                  <a:srgbClr val="4590B8"/>
                </a:solidFill>
              </a:rPr>
              <a:t>E</a:t>
            </a:r>
            <a:r>
              <a:rPr sz="1600" spc="-40" dirty="0">
                <a:solidFill>
                  <a:srgbClr val="4590B8"/>
                </a:solidFill>
              </a:rPr>
              <a:t>S</a:t>
            </a:r>
            <a:r>
              <a:rPr sz="1600" spc="-150" dirty="0">
                <a:solidFill>
                  <a:srgbClr val="4590B8"/>
                </a:solidFill>
              </a:rPr>
              <a:t> </a:t>
            </a:r>
            <a:r>
              <a:rPr sz="1600" spc="170" dirty="0">
                <a:solidFill>
                  <a:srgbClr val="4590B8"/>
                </a:solidFill>
              </a:rPr>
              <a:t>AN</a:t>
            </a:r>
            <a:r>
              <a:rPr sz="1600" spc="215" dirty="0">
                <a:solidFill>
                  <a:srgbClr val="4590B8"/>
                </a:solidFill>
              </a:rPr>
              <a:t>D</a:t>
            </a:r>
            <a:r>
              <a:rPr sz="1600" spc="-195" dirty="0">
                <a:solidFill>
                  <a:srgbClr val="4590B8"/>
                </a:solidFill>
              </a:rPr>
              <a:t> </a:t>
            </a:r>
            <a:r>
              <a:rPr sz="1600" spc="100" dirty="0">
                <a:solidFill>
                  <a:srgbClr val="4590B8"/>
                </a:solidFill>
              </a:rPr>
              <a:t>ALG</a:t>
            </a:r>
            <a:r>
              <a:rPr sz="1600" spc="105" dirty="0">
                <a:solidFill>
                  <a:srgbClr val="4590B8"/>
                </a:solidFill>
              </a:rPr>
              <a:t>O</a:t>
            </a:r>
            <a:r>
              <a:rPr sz="1600" spc="-10" dirty="0">
                <a:solidFill>
                  <a:srgbClr val="4590B8"/>
                </a:solidFill>
              </a:rPr>
              <a:t>R</a:t>
            </a:r>
            <a:r>
              <a:rPr sz="1600" spc="-15" dirty="0">
                <a:solidFill>
                  <a:srgbClr val="4590B8"/>
                </a:solidFill>
              </a:rPr>
              <a:t>I</a:t>
            </a:r>
            <a:r>
              <a:rPr sz="1600" spc="55" dirty="0">
                <a:solidFill>
                  <a:srgbClr val="4590B8"/>
                </a:solidFill>
              </a:rPr>
              <a:t>THMS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436" y="614172"/>
            <a:ext cx="11309985" cy="553720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143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00"/>
              </a:spcBef>
            </a:pPr>
            <a:r>
              <a:rPr sz="2500" spc="75" dirty="0">
                <a:solidFill>
                  <a:srgbClr val="FFFFFF"/>
                </a:solidFill>
                <a:latin typeface="Trebuchet MS"/>
                <a:cs typeface="Trebuchet MS"/>
              </a:rPr>
              <a:t>SELECTION</a:t>
            </a:r>
            <a:r>
              <a:rPr sz="25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45" dirty="0">
                <a:solidFill>
                  <a:srgbClr val="FFFFFF"/>
                </a:solidFill>
                <a:latin typeface="Trebuchet MS"/>
                <a:cs typeface="Trebuchet MS"/>
              </a:rPr>
              <a:t>SORT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2107" y="1343025"/>
            <a:ext cx="4732655" cy="35166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8770" marR="5080" indent="-306705">
              <a:lnSpc>
                <a:spcPct val="100000"/>
              </a:lnSpc>
              <a:spcBef>
                <a:spcPts val="105"/>
              </a:spcBef>
              <a:buClr>
                <a:srgbClr val="4590B8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2000" spc="-125" dirty="0">
                <a:solidFill>
                  <a:srgbClr val="3C3C3C"/>
                </a:solidFill>
                <a:latin typeface="Trebuchet MS"/>
                <a:cs typeface="Trebuchet MS"/>
              </a:rPr>
              <a:t>select</a:t>
            </a:r>
            <a:r>
              <a:rPr sz="2000" spc="-7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2000" spc="-30" dirty="0">
                <a:solidFill>
                  <a:srgbClr val="3C3C3C"/>
                </a:solidFill>
                <a:latin typeface="Trebuchet MS"/>
                <a:cs typeface="Trebuchet MS"/>
              </a:rPr>
              <a:t>on</a:t>
            </a:r>
            <a:r>
              <a:rPr sz="2000" spc="-7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3C3C3C"/>
                </a:solidFill>
                <a:latin typeface="Trebuchet MS"/>
                <a:cs typeface="Trebuchet MS"/>
              </a:rPr>
              <a:t>so</a:t>
            </a:r>
            <a:r>
              <a:rPr sz="2000" spc="2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2000" spc="-130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20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7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2000" spc="-100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20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20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20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2000" spc="2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2000" spc="5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2000" spc="-150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2000" spc="-10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2000" spc="-120" dirty="0">
                <a:solidFill>
                  <a:srgbClr val="3C3C3C"/>
                </a:solidFill>
                <a:latin typeface="Trebuchet MS"/>
                <a:cs typeface="Trebuchet MS"/>
              </a:rPr>
              <a:t>ng</a:t>
            </a:r>
            <a:r>
              <a:rPr sz="2000" spc="-7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155" dirty="0">
                <a:solidFill>
                  <a:srgbClr val="3C3C3C"/>
                </a:solidFill>
                <a:latin typeface="Trebuchet MS"/>
                <a:cs typeface="Trebuchet MS"/>
              </a:rPr>
              <a:t>al</a:t>
            </a:r>
            <a:r>
              <a:rPr sz="2000" spc="-220" dirty="0">
                <a:solidFill>
                  <a:srgbClr val="3C3C3C"/>
                </a:solidFill>
                <a:latin typeface="Trebuchet MS"/>
                <a:cs typeface="Trebuchet MS"/>
              </a:rPr>
              <a:t>g</a:t>
            </a:r>
            <a:r>
              <a:rPr sz="2000" spc="-60" dirty="0">
                <a:solidFill>
                  <a:srgbClr val="3C3C3C"/>
                </a:solidFill>
                <a:latin typeface="Trebuchet MS"/>
                <a:cs typeface="Trebuchet MS"/>
              </a:rPr>
              <a:t>orith</a:t>
            </a:r>
            <a:r>
              <a:rPr sz="2000" spc="-130" dirty="0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r>
              <a:rPr sz="2000" spc="-260" dirty="0">
                <a:solidFill>
                  <a:srgbClr val="3C3C3C"/>
                </a:solidFill>
                <a:latin typeface="Trebuchet MS"/>
                <a:cs typeface="Trebuchet MS"/>
              </a:rPr>
              <a:t>,  </a:t>
            </a:r>
            <a:r>
              <a:rPr sz="2000" spc="-140" dirty="0">
                <a:solidFill>
                  <a:srgbClr val="3C3C3C"/>
                </a:solidFill>
                <a:latin typeface="Trebuchet MS"/>
                <a:cs typeface="Trebuchet MS"/>
              </a:rPr>
              <a:t>specifically </a:t>
            </a:r>
            <a:r>
              <a:rPr sz="2000" spc="-145" dirty="0">
                <a:solidFill>
                  <a:srgbClr val="3C3C3C"/>
                </a:solidFill>
                <a:latin typeface="Trebuchet MS"/>
                <a:cs typeface="Trebuchet MS"/>
              </a:rPr>
              <a:t>an </a:t>
            </a:r>
            <a:r>
              <a:rPr sz="2000" spc="-125" dirty="0">
                <a:solidFill>
                  <a:srgbClr val="3C3C3C"/>
                </a:solidFill>
                <a:latin typeface="Trebuchet MS"/>
                <a:cs typeface="Trebuchet MS"/>
              </a:rPr>
              <a:t>in-place </a:t>
            </a:r>
            <a:r>
              <a:rPr sz="2000" spc="-75" dirty="0">
                <a:solidFill>
                  <a:srgbClr val="3C3C3C"/>
                </a:solidFill>
                <a:latin typeface="Trebuchet MS"/>
                <a:cs typeface="Trebuchet MS"/>
              </a:rPr>
              <a:t>comparison </a:t>
            </a:r>
            <a:r>
              <a:rPr sz="2000" spc="-80" dirty="0">
                <a:solidFill>
                  <a:srgbClr val="3C3C3C"/>
                </a:solidFill>
                <a:latin typeface="Trebuchet MS"/>
                <a:cs typeface="Trebuchet MS"/>
              </a:rPr>
              <a:t>sort. </a:t>
            </a:r>
            <a:r>
              <a:rPr sz="2000" spc="-95" dirty="0">
                <a:solidFill>
                  <a:srgbClr val="3C3C3C"/>
                </a:solidFill>
                <a:latin typeface="Trebuchet MS"/>
                <a:cs typeface="Trebuchet MS"/>
              </a:rPr>
              <a:t>It </a:t>
            </a:r>
            <a:r>
              <a:rPr sz="2000" spc="-9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110" dirty="0">
                <a:solidFill>
                  <a:srgbClr val="3C3C3C"/>
                </a:solidFill>
                <a:latin typeface="Trebuchet MS"/>
                <a:cs typeface="Trebuchet MS"/>
              </a:rPr>
              <a:t>has</a:t>
            </a:r>
            <a:r>
              <a:rPr sz="20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3C3C3C"/>
                </a:solidFill>
                <a:latin typeface="Trebuchet MS"/>
                <a:cs typeface="Trebuchet MS"/>
              </a:rPr>
              <a:t>O(n</a:t>
            </a:r>
            <a:r>
              <a:rPr sz="2000" spc="20" dirty="0">
                <a:solidFill>
                  <a:srgbClr val="3C3C3C"/>
                </a:solidFill>
                <a:latin typeface="Trebuchet MS"/>
                <a:cs typeface="Trebuchet MS"/>
              </a:rPr>
              <a:t>2</a:t>
            </a:r>
            <a:r>
              <a:rPr sz="2000" spc="-90" dirty="0">
                <a:solidFill>
                  <a:srgbClr val="3C3C3C"/>
                </a:solidFill>
                <a:latin typeface="Trebuchet MS"/>
                <a:cs typeface="Trebuchet MS"/>
              </a:rPr>
              <a:t>)</a:t>
            </a:r>
            <a:r>
              <a:rPr sz="2000" spc="-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150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2000" spc="-10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2000" spc="-125" dirty="0">
                <a:solidFill>
                  <a:srgbClr val="3C3C3C"/>
                </a:solidFill>
                <a:latin typeface="Trebuchet MS"/>
                <a:cs typeface="Trebuchet MS"/>
              </a:rPr>
              <a:t>me</a:t>
            </a:r>
            <a:r>
              <a:rPr sz="2000" spc="-7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105" dirty="0">
                <a:solidFill>
                  <a:srgbClr val="3C3C3C"/>
                </a:solidFill>
                <a:latin typeface="Trebuchet MS"/>
                <a:cs typeface="Trebuchet MS"/>
              </a:rPr>
              <a:t>comp</a:t>
            </a:r>
            <a:r>
              <a:rPr sz="2000" spc="-45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2000" spc="-70" dirty="0">
                <a:solidFill>
                  <a:srgbClr val="3C3C3C"/>
                </a:solidFill>
                <a:latin typeface="Trebuchet MS"/>
                <a:cs typeface="Trebuchet MS"/>
              </a:rPr>
              <a:t>ex</a:t>
            </a:r>
            <a:r>
              <a:rPr sz="2000" spc="-14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2000" spc="-140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2000" spc="-270" dirty="0">
                <a:solidFill>
                  <a:srgbClr val="3C3C3C"/>
                </a:solidFill>
                <a:latin typeface="Trebuchet MS"/>
                <a:cs typeface="Trebuchet MS"/>
              </a:rPr>
              <a:t>y</a:t>
            </a:r>
            <a:r>
              <a:rPr sz="2000" spc="-295" dirty="0">
                <a:solidFill>
                  <a:srgbClr val="3C3C3C"/>
                </a:solidFill>
                <a:latin typeface="Trebuchet MS"/>
                <a:cs typeface="Trebuchet MS"/>
              </a:rPr>
              <a:t>,</a:t>
            </a:r>
            <a:r>
              <a:rPr sz="2000" spc="-29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3C3C3C"/>
                </a:solidFill>
                <a:latin typeface="Trebuchet MS"/>
                <a:cs typeface="Trebuchet MS"/>
              </a:rPr>
              <a:t>maki</a:t>
            </a:r>
            <a:r>
              <a:rPr sz="2000" spc="-114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2000" spc="-150" dirty="0">
                <a:solidFill>
                  <a:srgbClr val="3C3C3C"/>
                </a:solidFill>
                <a:latin typeface="Trebuchet MS"/>
                <a:cs typeface="Trebuchet MS"/>
              </a:rPr>
              <a:t>g</a:t>
            </a:r>
            <a:r>
              <a:rPr sz="2000" spc="-9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130" dirty="0">
                <a:solidFill>
                  <a:srgbClr val="3C3C3C"/>
                </a:solidFill>
                <a:latin typeface="Trebuchet MS"/>
                <a:cs typeface="Trebuchet MS"/>
              </a:rPr>
              <a:t>it  </a:t>
            </a:r>
            <a:r>
              <a:rPr sz="2000" spc="-8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2000" spc="-14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2000" spc="-204" dirty="0">
                <a:solidFill>
                  <a:srgbClr val="3C3C3C"/>
                </a:solidFill>
                <a:latin typeface="Trebuchet MS"/>
                <a:cs typeface="Trebuchet MS"/>
              </a:rPr>
              <a:t>eff</a:t>
            </a:r>
            <a:r>
              <a:rPr sz="2000" spc="-130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2000" spc="-120" dirty="0">
                <a:solidFill>
                  <a:srgbClr val="3C3C3C"/>
                </a:solidFill>
                <a:latin typeface="Trebuchet MS"/>
                <a:cs typeface="Trebuchet MS"/>
              </a:rPr>
              <a:t>cient</a:t>
            </a:r>
            <a:r>
              <a:rPr sz="2000" spc="-9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solidFill>
                  <a:srgbClr val="3C3C3C"/>
                </a:solidFill>
                <a:latin typeface="Trebuchet MS"/>
                <a:cs typeface="Trebuchet MS"/>
              </a:rPr>
              <a:t>on</a:t>
            </a:r>
            <a:r>
              <a:rPr sz="20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3C3C3C"/>
                </a:solidFill>
                <a:latin typeface="Trebuchet MS"/>
                <a:cs typeface="Trebuchet MS"/>
              </a:rPr>
              <a:t>lar</a:t>
            </a:r>
            <a:r>
              <a:rPr sz="2000" spc="-150" dirty="0">
                <a:solidFill>
                  <a:srgbClr val="3C3C3C"/>
                </a:solidFill>
                <a:latin typeface="Trebuchet MS"/>
                <a:cs typeface="Trebuchet MS"/>
              </a:rPr>
              <a:t>g</a:t>
            </a:r>
            <a:r>
              <a:rPr sz="2000" spc="-13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2000" spc="-7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150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2000" spc="-13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2000" spc="-125" dirty="0">
                <a:solidFill>
                  <a:srgbClr val="3C3C3C"/>
                </a:solidFill>
                <a:latin typeface="Trebuchet MS"/>
                <a:cs typeface="Trebuchet MS"/>
              </a:rPr>
              <a:t>sts,</a:t>
            </a:r>
            <a:r>
              <a:rPr sz="2000" spc="-27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130" dirty="0">
                <a:solidFill>
                  <a:srgbClr val="3C3C3C"/>
                </a:solidFill>
                <a:latin typeface="Trebuchet MS"/>
                <a:cs typeface="Trebuchet MS"/>
              </a:rPr>
              <a:t>and</a:t>
            </a:r>
            <a:r>
              <a:rPr sz="20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114" dirty="0">
                <a:solidFill>
                  <a:srgbClr val="3C3C3C"/>
                </a:solidFill>
                <a:latin typeface="Trebuchet MS"/>
                <a:cs typeface="Trebuchet MS"/>
              </a:rPr>
              <a:t>gener</a:t>
            </a:r>
            <a:r>
              <a:rPr sz="2000" spc="-13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2000" spc="-155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2000" spc="-165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2000" spc="-80" dirty="0">
                <a:solidFill>
                  <a:srgbClr val="3C3C3C"/>
                </a:solidFill>
                <a:latin typeface="Trebuchet MS"/>
                <a:cs typeface="Trebuchet MS"/>
              </a:rPr>
              <a:t>y  </a:t>
            </a:r>
            <a:r>
              <a:rPr sz="2000" spc="-125" dirty="0">
                <a:solidFill>
                  <a:srgbClr val="3C3C3C"/>
                </a:solidFill>
                <a:latin typeface="Trebuchet MS"/>
                <a:cs typeface="Trebuchet MS"/>
              </a:rPr>
              <a:t>pe</a:t>
            </a:r>
            <a:r>
              <a:rPr sz="2000" spc="-114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2000" spc="-135" dirty="0">
                <a:solidFill>
                  <a:srgbClr val="3C3C3C"/>
                </a:solidFill>
                <a:latin typeface="Trebuchet MS"/>
                <a:cs typeface="Trebuchet MS"/>
              </a:rPr>
              <a:t>f</a:t>
            </a:r>
            <a:r>
              <a:rPr sz="2000" spc="-30" dirty="0">
                <a:solidFill>
                  <a:srgbClr val="3C3C3C"/>
                </a:solidFill>
                <a:latin typeface="Trebuchet MS"/>
                <a:cs typeface="Trebuchet MS"/>
              </a:rPr>
              <a:t>orms</a:t>
            </a:r>
            <a:r>
              <a:rPr sz="2000" spc="-8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90" dirty="0">
                <a:solidFill>
                  <a:srgbClr val="3C3C3C"/>
                </a:solidFill>
                <a:latin typeface="Trebuchet MS"/>
                <a:cs typeface="Trebuchet MS"/>
              </a:rPr>
              <a:t>w</a:t>
            </a:r>
            <a:r>
              <a:rPr sz="2000" dirty="0">
                <a:solidFill>
                  <a:srgbClr val="3C3C3C"/>
                </a:solidFill>
                <a:latin typeface="Trebuchet MS"/>
                <a:cs typeface="Trebuchet MS"/>
              </a:rPr>
              <a:t>or</a:t>
            </a:r>
            <a:r>
              <a:rPr sz="2000" spc="-10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2000" spc="-13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2000" spc="-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95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2000" spc="-125" dirty="0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sz="2000" spc="-145" dirty="0">
                <a:solidFill>
                  <a:srgbClr val="3C3C3C"/>
                </a:solidFill>
                <a:latin typeface="Trebuchet MS"/>
                <a:cs typeface="Trebuchet MS"/>
              </a:rPr>
              <a:t>an</a:t>
            </a:r>
            <a:r>
              <a:rPr sz="2000" spc="-7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95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2000" spc="-125" dirty="0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sz="2000" spc="-13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2000" spc="-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3C3C3C"/>
                </a:solidFill>
                <a:latin typeface="Trebuchet MS"/>
                <a:cs typeface="Trebuchet MS"/>
              </a:rPr>
              <a:t>sim</a:t>
            </a:r>
            <a:r>
              <a:rPr sz="2000" spc="-6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2000" spc="-120" dirty="0">
                <a:solidFill>
                  <a:srgbClr val="3C3C3C"/>
                </a:solidFill>
                <a:latin typeface="Trebuchet MS"/>
                <a:cs typeface="Trebuchet MS"/>
              </a:rPr>
              <a:t>la</a:t>
            </a:r>
            <a:r>
              <a:rPr sz="2000" spc="-11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2000" spc="-9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8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2000" spc="-145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2000" spc="-55" dirty="0">
                <a:solidFill>
                  <a:srgbClr val="3C3C3C"/>
                </a:solidFill>
                <a:latin typeface="Trebuchet MS"/>
                <a:cs typeface="Trebuchet MS"/>
              </a:rPr>
              <a:t>se</a:t>
            </a:r>
            <a:r>
              <a:rPr sz="2000" spc="-2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2000" spc="-150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2000" spc="-10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2000" spc="-25" dirty="0">
                <a:solidFill>
                  <a:srgbClr val="3C3C3C"/>
                </a:solidFill>
                <a:latin typeface="Trebuchet MS"/>
                <a:cs typeface="Trebuchet MS"/>
              </a:rPr>
              <a:t>on  </a:t>
            </a:r>
            <a:r>
              <a:rPr sz="2000" dirty="0">
                <a:solidFill>
                  <a:srgbClr val="3C3C3C"/>
                </a:solidFill>
                <a:latin typeface="Trebuchet MS"/>
                <a:cs typeface="Trebuchet MS"/>
              </a:rPr>
              <a:t>so</a:t>
            </a:r>
            <a:r>
              <a:rPr sz="2000" spc="2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2000" spc="-215" dirty="0">
                <a:solidFill>
                  <a:srgbClr val="3C3C3C"/>
                </a:solidFill>
                <a:latin typeface="Trebuchet MS"/>
                <a:cs typeface="Trebuchet MS"/>
              </a:rPr>
              <a:t>t.</a:t>
            </a:r>
            <a:r>
              <a:rPr sz="2000" spc="-2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125" dirty="0">
                <a:solidFill>
                  <a:srgbClr val="3C3C3C"/>
                </a:solidFill>
                <a:latin typeface="Trebuchet MS"/>
                <a:cs typeface="Trebuchet MS"/>
              </a:rPr>
              <a:t>Select</a:t>
            </a:r>
            <a:r>
              <a:rPr sz="2000" spc="-7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2000" spc="-30" dirty="0">
                <a:solidFill>
                  <a:srgbClr val="3C3C3C"/>
                </a:solidFill>
                <a:latin typeface="Trebuchet MS"/>
                <a:cs typeface="Trebuchet MS"/>
              </a:rPr>
              <a:t>on</a:t>
            </a:r>
            <a:r>
              <a:rPr sz="2000" spc="-8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3C3C3C"/>
                </a:solidFill>
                <a:latin typeface="Trebuchet MS"/>
                <a:cs typeface="Trebuchet MS"/>
              </a:rPr>
              <a:t>so</a:t>
            </a:r>
            <a:r>
              <a:rPr sz="2000" spc="2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2000" spc="-130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20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7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2000" spc="-100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20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85" dirty="0">
                <a:solidFill>
                  <a:srgbClr val="3C3C3C"/>
                </a:solidFill>
                <a:latin typeface="Trebuchet MS"/>
                <a:cs typeface="Trebuchet MS"/>
              </a:rPr>
              <a:t>noted</a:t>
            </a:r>
            <a:r>
              <a:rPr sz="2000" spc="-7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260" dirty="0">
                <a:solidFill>
                  <a:srgbClr val="3C3C3C"/>
                </a:solidFill>
                <a:latin typeface="Trebuchet MS"/>
                <a:cs typeface="Trebuchet MS"/>
              </a:rPr>
              <a:t>f</a:t>
            </a:r>
            <a:r>
              <a:rPr sz="2000" spc="20" dirty="0">
                <a:solidFill>
                  <a:srgbClr val="3C3C3C"/>
                </a:solidFill>
                <a:latin typeface="Trebuchet MS"/>
                <a:cs typeface="Trebuchet MS"/>
              </a:rPr>
              <a:t>or</a:t>
            </a:r>
            <a:r>
              <a:rPr sz="2000" spc="-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114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2000" spc="-145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2000" spc="-35" dirty="0">
                <a:solidFill>
                  <a:srgbClr val="3C3C3C"/>
                </a:solidFill>
                <a:latin typeface="Trebuchet MS"/>
                <a:cs typeface="Trebuchet MS"/>
              </a:rPr>
              <a:t>s  </a:t>
            </a:r>
            <a:r>
              <a:rPr sz="2000" spc="-150" dirty="0">
                <a:solidFill>
                  <a:srgbClr val="3C3C3C"/>
                </a:solidFill>
                <a:latin typeface="Trebuchet MS"/>
                <a:cs typeface="Trebuchet MS"/>
              </a:rPr>
              <a:t>simplicity,</a:t>
            </a:r>
            <a:r>
              <a:rPr sz="2000" spc="-30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130" dirty="0">
                <a:solidFill>
                  <a:srgbClr val="3C3C3C"/>
                </a:solidFill>
                <a:latin typeface="Trebuchet MS"/>
                <a:cs typeface="Trebuchet MS"/>
              </a:rPr>
              <a:t>and</a:t>
            </a:r>
            <a:r>
              <a:rPr sz="20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135" dirty="0">
                <a:solidFill>
                  <a:srgbClr val="3C3C3C"/>
                </a:solidFill>
                <a:latin typeface="Trebuchet MS"/>
                <a:cs typeface="Trebuchet MS"/>
              </a:rPr>
              <a:t>it</a:t>
            </a:r>
            <a:r>
              <a:rPr sz="2000" spc="-7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110" dirty="0">
                <a:solidFill>
                  <a:srgbClr val="3C3C3C"/>
                </a:solidFill>
                <a:latin typeface="Trebuchet MS"/>
                <a:cs typeface="Trebuchet MS"/>
              </a:rPr>
              <a:t>has</a:t>
            </a:r>
            <a:r>
              <a:rPr sz="20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105" dirty="0">
                <a:solidFill>
                  <a:srgbClr val="3C3C3C"/>
                </a:solidFill>
                <a:latin typeface="Trebuchet MS"/>
                <a:cs typeface="Trebuchet MS"/>
              </a:rPr>
              <a:t>performance </a:t>
            </a:r>
            <a:r>
              <a:rPr sz="2000" spc="-10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14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2000" spc="-160" dirty="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sz="2000" spc="-145" dirty="0">
                <a:solidFill>
                  <a:srgbClr val="3C3C3C"/>
                </a:solidFill>
                <a:latin typeface="Trebuchet MS"/>
                <a:cs typeface="Trebuchet MS"/>
              </a:rPr>
              <a:t>v</a:t>
            </a:r>
            <a:r>
              <a:rPr sz="2000" spc="-16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2000" spc="-125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2000" spc="-90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2000" spc="-17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2000" spc="-180" dirty="0">
                <a:solidFill>
                  <a:srgbClr val="3C3C3C"/>
                </a:solidFill>
                <a:latin typeface="Trebuchet MS"/>
                <a:cs typeface="Trebuchet MS"/>
              </a:rPr>
              <a:t>g</a:t>
            </a:r>
            <a:r>
              <a:rPr sz="2000" spc="-85" dirty="0">
                <a:solidFill>
                  <a:srgbClr val="3C3C3C"/>
                </a:solidFill>
                <a:latin typeface="Trebuchet MS"/>
                <a:cs typeface="Trebuchet MS"/>
              </a:rPr>
              <a:t>es</a:t>
            </a:r>
            <a:r>
              <a:rPr sz="2000" spc="-7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2000" spc="-145" dirty="0">
                <a:solidFill>
                  <a:srgbClr val="3C3C3C"/>
                </a:solidFill>
                <a:latin typeface="Trebuchet MS"/>
                <a:cs typeface="Trebuchet MS"/>
              </a:rPr>
              <a:t>v</a:t>
            </a:r>
            <a:r>
              <a:rPr sz="2000" spc="-60" dirty="0">
                <a:solidFill>
                  <a:srgbClr val="3C3C3C"/>
                </a:solidFill>
                <a:latin typeface="Trebuchet MS"/>
                <a:cs typeface="Trebuchet MS"/>
              </a:rPr>
              <a:t>er</a:t>
            </a:r>
            <a:r>
              <a:rPr sz="2000" spc="-7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3C3C3C"/>
                </a:solidFill>
                <a:latin typeface="Trebuchet MS"/>
                <a:cs typeface="Trebuchet MS"/>
              </a:rPr>
              <a:t>mo</a:t>
            </a:r>
            <a:r>
              <a:rPr sz="2000" spc="-6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2000" spc="-13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2000" spc="-7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40" dirty="0">
                <a:solidFill>
                  <a:srgbClr val="3C3C3C"/>
                </a:solidFill>
                <a:latin typeface="Trebuchet MS"/>
                <a:cs typeface="Trebuchet MS"/>
              </a:rPr>
              <a:t>c</a:t>
            </a:r>
            <a:r>
              <a:rPr sz="2000" spc="-5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2000" spc="-155" dirty="0">
                <a:solidFill>
                  <a:srgbClr val="3C3C3C"/>
                </a:solidFill>
                <a:latin typeface="Trebuchet MS"/>
                <a:cs typeface="Trebuchet MS"/>
              </a:rPr>
              <a:t>mp</a:t>
            </a:r>
            <a:r>
              <a:rPr sz="2000" spc="-65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2000" spc="-150" dirty="0">
                <a:solidFill>
                  <a:srgbClr val="3C3C3C"/>
                </a:solidFill>
                <a:latin typeface="Trebuchet MS"/>
                <a:cs typeface="Trebuchet MS"/>
              </a:rPr>
              <a:t>icat</a:t>
            </a:r>
            <a:r>
              <a:rPr sz="2000" spc="-90" dirty="0">
                <a:solidFill>
                  <a:srgbClr val="3C3C3C"/>
                </a:solidFill>
                <a:latin typeface="Trebuchet MS"/>
                <a:cs typeface="Trebuchet MS"/>
              </a:rPr>
              <a:t>ed  </a:t>
            </a:r>
            <a:r>
              <a:rPr sz="2000" spc="-100" dirty="0">
                <a:solidFill>
                  <a:srgbClr val="3C3C3C"/>
                </a:solidFill>
                <a:latin typeface="Trebuchet MS"/>
                <a:cs typeface="Trebuchet MS"/>
              </a:rPr>
              <a:t>algorithms </a:t>
            </a:r>
            <a:r>
              <a:rPr sz="2000" spc="-114" dirty="0">
                <a:solidFill>
                  <a:srgbClr val="3C3C3C"/>
                </a:solidFill>
                <a:latin typeface="Trebuchet MS"/>
                <a:cs typeface="Trebuchet MS"/>
              </a:rPr>
              <a:t>in </a:t>
            </a:r>
            <a:r>
              <a:rPr sz="2000" spc="-110" dirty="0">
                <a:solidFill>
                  <a:srgbClr val="3C3C3C"/>
                </a:solidFill>
                <a:latin typeface="Trebuchet MS"/>
                <a:cs typeface="Trebuchet MS"/>
              </a:rPr>
              <a:t>certain </a:t>
            </a:r>
            <a:r>
              <a:rPr sz="2000" spc="-114" dirty="0">
                <a:solidFill>
                  <a:srgbClr val="3C3C3C"/>
                </a:solidFill>
                <a:latin typeface="Trebuchet MS"/>
                <a:cs typeface="Trebuchet MS"/>
              </a:rPr>
              <a:t>situations, particularly </a:t>
            </a:r>
            <a:r>
              <a:rPr sz="2000" spc="-59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90" dirty="0">
                <a:solidFill>
                  <a:srgbClr val="3C3C3C"/>
                </a:solidFill>
                <a:latin typeface="Trebuchet MS"/>
                <a:cs typeface="Trebuchet MS"/>
              </a:rPr>
              <a:t>where</a:t>
            </a:r>
            <a:r>
              <a:rPr sz="2000" spc="-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110" dirty="0">
                <a:solidFill>
                  <a:srgbClr val="3C3C3C"/>
                </a:solidFill>
                <a:latin typeface="Trebuchet MS"/>
                <a:cs typeface="Trebuchet MS"/>
              </a:rPr>
              <a:t>auxiliary</a:t>
            </a:r>
            <a:r>
              <a:rPr sz="2000" spc="-9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65" dirty="0">
                <a:solidFill>
                  <a:srgbClr val="3C3C3C"/>
                </a:solidFill>
                <a:latin typeface="Trebuchet MS"/>
                <a:cs typeface="Trebuchet MS"/>
              </a:rPr>
              <a:t>memory</a:t>
            </a:r>
            <a:r>
              <a:rPr sz="2000" spc="-90" dirty="0">
                <a:solidFill>
                  <a:srgbClr val="3C3C3C"/>
                </a:solidFill>
                <a:latin typeface="Trebuchet MS"/>
                <a:cs typeface="Trebuchet MS"/>
              </a:rPr>
              <a:t> is</a:t>
            </a:r>
            <a:r>
              <a:rPr sz="20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-150" dirty="0">
                <a:solidFill>
                  <a:srgbClr val="3C3C3C"/>
                </a:solidFill>
                <a:latin typeface="Trebuchet MS"/>
                <a:cs typeface="Trebuchet MS"/>
              </a:rPr>
              <a:t>limited.</a:t>
            </a:r>
            <a:endParaRPr sz="200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1080"/>
              </a:spcBef>
              <a:buClr>
                <a:srgbClr val="4590B8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2000" spc="-65" dirty="0">
                <a:solidFill>
                  <a:srgbClr val="3C3C3C"/>
                </a:solidFill>
                <a:latin typeface="Trebuchet MS"/>
                <a:cs typeface="Trebuchet MS"/>
              </a:rPr>
              <a:t>Complexity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6719" y="4836312"/>
            <a:ext cx="2215515" cy="1508746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085"/>
              </a:spcBef>
              <a:buClr>
                <a:srgbClr val="4590B8"/>
              </a:buClr>
              <a:buSzPct val="90625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600" spc="-60" dirty="0">
                <a:solidFill>
                  <a:srgbClr val="3C3C3C"/>
                </a:solidFill>
                <a:latin typeface="Trebuchet MS"/>
                <a:cs typeface="Trebuchet MS"/>
              </a:rPr>
              <a:t>Be</a:t>
            </a:r>
            <a:r>
              <a:rPr sz="1600" spc="-70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600" spc="-75" dirty="0">
                <a:solidFill>
                  <a:srgbClr val="3C3C3C"/>
                </a:solidFill>
                <a:latin typeface="Trebuchet MS"/>
                <a:cs typeface="Trebuchet MS"/>
              </a:rPr>
              <a:t>t-</a:t>
            </a:r>
            <a:r>
              <a:rPr sz="1600" spc="-35" dirty="0">
                <a:solidFill>
                  <a:srgbClr val="3C3C3C"/>
                </a:solidFill>
                <a:latin typeface="Trebuchet MS"/>
                <a:cs typeface="Trebuchet MS"/>
              </a:rPr>
              <a:t>Case</a:t>
            </a:r>
            <a:r>
              <a:rPr sz="1600" spc="-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22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600" spc="-75" dirty="0">
                <a:solidFill>
                  <a:srgbClr val="3C3C3C"/>
                </a:solidFill>
                <a:latin typeface="Trebuchet MS"/>
                <a:cs typeface="Trebuchet MS"/>
              </a:rPr>
              <a:t>(</a:t>
            </a:r>
            <a:r>
              <a:rPr sz="1600" spc="-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6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3C3C3C"/>
                </a:solidFill>
                <a:latin typeface="Trebuchet MS"/>
                <a:cs typeface="Trebuchet MS"/>
              </a:rPr>
              <a:t>)</a:t>
            </a:r>
            <a:endParaRPr sz="1600" dirty="0">
              <a:latin typeface="Trebuchet MS"/>
              <a:cs typeface="Trebuchet MS"/>
            </a:endParaRPr>
          </a:p>
          <a:p>
            <a:pPr marL="317500" indent="-305435">
              <a:lnSpc>
                <a:spcPct val="100000"/>
              </a:lnSpc>
              <a:spcBef>
                <a:spcPts val="980"/>
              </a:spcBef>
              <a:buClr>
                <a:srgbClr val="4590B8"/>
              </a:buClr>
              <a:buSzPct val="90625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600" spc="10" dirty="0">
                <a:solidFill>
                  <a:srgbClr val="3C3C3C"/>
                </a:solidFill>
                <a:latin typeface="Trebuchet MS"/>
                <a:cs typeface="Trebuchet MS"/>
              </a:rPr>
              <a:t>Worst</a:t>
            </a:r>
            <a:r>
              <a:rPr sz="16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3C3C3C"/>
                </a:solidFill>
                <a:latin typeface="Trebuchet MS"/>
                <a:cs typeface="Trebuchet MS"/>
              </a:rPr>
              <a:t>Case</a:t>
            </a:r>
            <a:r>
              <a:rPr sz="16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3C3C3C"/>
                </a:solidFill>
                <a:latin typeface="Trebuchet MS"/>
                <a:cs typeface="Trebuchet MS"/>
              </a:rPr>
              <a:t>O(n2)</a:t>
            </a:r>
            <a:endParaRPr sz="1600" dirty="0">
              <a:latin typeface="Trebuchet MS"/>
              <a:cs typeface="Trebuchet MS"/>
            </a:endParaRPr>
          </a:p>
          <a:p>
            <a:pPr marL="317500" indent="-305435">
              <a:lnSpc>
                <a:spcPct val="100000"/>
              </a:lnSpc>
              <a:spcBef>
                <a:spcPts val="985"/>
              </a:spcBef>
              <a:buClr>
                <a:srgbClr val="4590B8"/>
              </a:buClr>
              <a:buSzPct val="90625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600" spc="8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600" spc="-125" dirty="0">
                <a:solidFill>
                  <a:srgbClr val="3C3C3C"/>
                </a:solidFill>
                <a:latin typeface="Trebuchet MS"/>
                <a:cs typeface="Trebuchet MS"/>
              </a:rPr>
              <a:t>v</a:t>
            </a:r>
            <a:r>
              <a:rPr sz="1600" spc="-6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600" spc="-4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600" spc="-145" dirty="0">
                <a:solidFill>
                  <a:srgbClr val="3C3C3C"/>
                </a:solidFill>
                <a:latin typeface="Trebuchet MS"/>
                <a:cs typeface="Trebuchet MS"/>
              </a:rPr>
              <a:t>ag</a:t>
            </a:r>
            <a:r>
              <a:rPr sz="1600" spc="-11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6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3C3C3C"/>
                </a:solidFill>
                <a:latin typeface="Trebuchet MS"/>
                <a:cs typeface="Trebuchet MS"/>
              </a:rPr>
              <a:t>Case</a:t>
            </a:r>
            <a:r>
              <a:rPr sz="160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22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600" spc="-65" dirty="0">
                <a:solidFill>
                  <a:srgbClr val="3C3C3C"/>
                </a:solidFill>
                <a:latin typeface="Trebuchet MS"/>
                <a:cs typeface="Trebuchet MS"/>
              </a:rPr>
              <a:t>(</a:t>
            </a:r>
            <a:r>
              <a:rPr sz="1600" spc="-9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600" spc="-45" dirty="0">
                <a:solidFill>
                  <a:srgbClr val="3C3C3C"/>
                </a:solidFill>
                <a:latin typeface="Trebuchet MS"/>
                <a:cs typeface="Trebuchet MS"/>
              </a:rPr>
              <a:t>2</a:t>
            </a:r>
            <a:r>
              <a:rPr sz="1600" spc="-75" dirty="0">
                <a:solidFill>
                  <a:srgbClr val="3C3C3C"/>
                </a:solidFill>
                <a:latin typeface="Trebuchet MS"/>
                <a:cs typeface="Trebuchet MS"/>
              </a:rPr>
              <a:t>)</a:t>
            </a:r>
            <a:endParaRPr sz="1600" dirty="0">
              <a:latin typeface="Trebuchet MS"/>
              <a:cs typeface="Trebuchet MS"/>
            </a:endParaRPr>
          </a:p>
          <a:p>
            <a:pPr marL="317500" indent="-305435">
              <a:lnSpc>
                <a:spcPct val="100000"/>
              </a:lnSpc>
              <a:spcBef>
                <a:spcPts val="985"/>
              </a:spcBef>
              <a:buClr>
                <a:srgbClr val="4590B8"/>
              </a:buClr>
              <a:buSzPct val="90625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1600" spc="-100" dirty="0">
                <a:solidFill>
                  <a:srgbClr val="3C3C3C"/>
                </a:solidFill>
                <a:latin typeface="Trebuchet MS"/>
                <a:cs typeface="Trebuchet MS"/>
              </a:rPr>
              <a:t>Space</a:t>
            </a:r>
            <a:r>
              <a:rPr sz="1600" spc="-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3C3C3C"/>
                </a:solidFill>
                <a:latin typeface="Trebuchet MS"/>
                <a:cs typeface="Trebuchet MS"/>
              </a:rPr>
              <a:t>c</a:t>
            </a:r>
            <a:r>
              <a:rPr sz="1600" spc="-5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600" spc="-114" dirty="0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r>
              <a:rPr sz="1600" spc="-75" dirty="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le</a:t>
            </a:r>
            <a:r>
              <a:rPr sz="1600" spc="-90" dirty="0">
                <a:solidFill>
                  <a:srgbClr val="3C3C3C"/>
                </a:solidFill>
                <a:latin typeface="Trebuchet MS"/>
                <a:cs typeface="Trebuchet MS"/>
              </a:rPr>
              <a:t>x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600" spc="-135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600" spc="-90" dirty="0">
                <a:solidFill>
                  <a:srgbClr val="3C3C3C"/>
                </a:solidFill>
                <a:latin typeface="Trebuchet MS"/>
                <a:cs typeface="Trebuchet MS"/>
              </a:rPr>
              <a:t>y</a:t>
            </a:r>
            <a:r>
              <a:rPr sz="160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22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600" spc="-70" dirty="0">
                <a:solidFill>
                  <a:srgbClr val="3C3C3C"/>
                </a:solidFill>
                <a:latin typeface="Trebuchet MS"/>
                <a:cs typeface="Trebuchet MS"/>
              </a:rPr>
              <a:t>(1)</a:t>
            </a:r>
            <a:endParaRPr sz="1600" dirty="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5405" y="1336965"/>
            <a:ext cx="4852753" cy="44873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923157" y="4493576"/>
            <a:ext cx="6447790" cy="2094864"/>
          </a:xfrm>
          <a:prstGeom prst="rect">
            <a:avLst/>
          </a:prstGeom>
        </p:spPr>
        <p:txBody>
          <a:bodyPr vert="horz" wrap="square" lIns="0" tIns="258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35"/>
              </a:spcBef>
            </a:pPr>
            <a:r>
              <a:rPr sz="2800" spc="-105" dirty="0">
                <a:solidFill>
                  <a:srgbClr val="117085"/>
                </a:solidFill>
                <a:latin typeface="Trebuchet MS"/>
                <a:cs typeface="Trebuchet MS"/>
              </a:rPr>
              <a:t>Pseudocode</a:t>
            </a:r>
            <a:endParaRPr sz="2800" dirty="0">
              <a:latin typeface="Trebuchet MS"/>
              <a:cs typeface="Trebuchet MS"/>
            </a:endParaRPr>
          </a:p>
          <a:p>
            <a:pPr marL="469900" marR="4263390" indent="-457200">
              <a:lnSpc>
                <a:spcPct val="100000"/>
              </a:lnSpc>
              <a:spcBef>
                <a:spcPts val="1390"/>
              </a:spcBef>
            </a:pPr>
            <a:r>
              <a:rPr sz="2000" i="1" spc="-210" dirty="0">
                <a:latin typeface="Trebuchet MS"/>
                <a:cs typeface="Trebuchet MS"/>
              </a:rPr>
              <a:t>se</a:t>
            </a:r>
            <a:r>
              <a:rPr sz="2000" i="1" spc="-155" dirty="0">
                <a:latin typeface="Trebuchet MS"/>
                <a:cs typeface="Trebuchet MS"/>
              </a:rPr>
              <a:t>l</a:t>
            </a:r>
            <a:r>
              <a:rPr sz="2000" i="1" spc="-240" dirty="0">
                <a:latin typeface="Trebuchet MS"/>
                <a:cs typeface="Trebuchet MS"/>
              </a:rPr>
              <a:t>ect</a:t>
            </a:r>
            <a:r>
              <a:rPr sz="2000" i="1" spc="-165" dirty="0">
                <a:latin typeface="Trebuchet MS"/>
                <a:cs typeface="Trebuchet MS"/>
              </a:rPr>
              <a:t>i</a:t>
            </a:r>
            <a:r>
              <a:rPr sz="2000" i="1" spc="-175" dirty="0">
                <a:latin typeface="Trebuchet MS"/>
                <a:cs typeface="Trebuchet MS"/>
              </a:rPr>
              <a:t>onso</a:t>
            </a:r>
            <a:r>
              <a:rPr sz="2000" i="1" spc="-65" dirty="0">
                <a:latin typeface="Trebuchet MS"/>
                <a:cs typeface="Trebuchet MS"/>
              </a:rPr>
              <a:t>r</a:t>
            </a:r>
            <a:r>
              <a:rPr sz="2000" i="1" spc="-275" dirty="0">
                <a:latin typeface="Trebuchet MS"/>
                <a:cs typeface="Trebuchet MS"/>
              </a:rPr>
              <a:t>t</a:t>
            </a:r>
            <a:r>
              <a:rPr sz="2000" i="1" spc="-165" dirty="0">
                <a:latin typeface="Trebuchet MS"/>
                <a:cs typeface="Trebuchet MS"/>
              </a:rPr>
              <a:t>(dat</a:t>
            </a:r>
            <a:r>
              <a:rPr sz="2000" i="1" spc="-195" dirty="0">
                <a:latin typeface="Trebuchet MS"/>
                <a:cs typeface="Trebuchet MS"/>
              </a:rPr>
              <a:t>a</a:t>
            </a:r>
            <a:r>
              <a:rPr sz="2000" i="1" spc="-70" dirty="0">
                <a:latin typeface="Trebuchet MS"/>
                <a:cs typeface="Trebuchet MS"/>
              </a:rPr>
              <a:t>[</a:t>
            </a:r>
            <a:r>
              <a:rPr sz="2000" i="1" spc="-40" dirty="0">
                <a:latin typeface="Trebuchet MS"/>
                <a:cs typeface="Trebuchet MS"/>
              </a:rPr>
              <a:t> </a:t>
            </a:r>
            <a:r>
              <a:rPr sz="2000" i="1" spc="-165" dirty="0">
                <a:latin typeface="Trebuchet MS"/>
                <a:cs typeface="Trebuchet MS"/>
              </a:rPr>
              <a:t>],n)  </a:t>
            </a:r>
            <a:r>
              <a:rPr sz="2000" i="1" spc="-305" dirty="0">
                <a:latin typeface="Trebuchet MS"/>
                <a:cs typeface="Trebuchet MS"/>
              </a:rPr>
              <a:t>f</a:t>
            </a:r>
            <a:r>
              <a:rPr sz="2000" i="1" spc="-220" dirty="0">
                <a:latin typeface="Trebuchet MS"/>
                <a:cs typeface="Trebuchet MS"/>
              </a:rPr>
              <a:t>o</a:t>
            </a:r>
            <a:r>
              <a:rPr sz="2000" i="1" spc="-170" dirty="0">
                <a:latin typeface="Trebuchet MS"/>
                <a:cs typeface="Trebuchet MS"/>
              </a:rPr>
              <a:t>r</a:t>
            </a:r>
            <a:r>
              <a:rPr sz="2000" i="1" spc="-55" dirty="0">
                <a:latin typeface="Trebuchet MS"/>
                <a:cs typeface="Trebuchet MS"/>
              </a:rPr>
              <a:t> </a:t>
            </a:r>
            <a:r>
              <a:rPr sz="2000" i="1" spc="-80" dirty="0">
                <a:latin typeface="Trebuchet MS"/>
                <a:cs typeface="Trebuchet MS"/>
              </a:rPr>
              <a:t>I</a:t>
            </a:r>
            <a:r>
              <a:rPr sz="2000" i="1" spc="-55" dirty="0">
                <a:latin typeface="Trebuchet MS"/>
                <a:cs typeface="Trebuchet MS"/>
              </a:rPr>
              <a:t> </a:t>
            </a:r>
            <a:r>
              <a:rPr sz="2000" i="1" spc="120" dirty="0">
                <a:latin typeface="Trebuchet MS"/>
                <a:cs typeface="Trebuchet MS"/>
              </a:rPr>
              <a:t>=</a:t>
            </a:r>
            <a:r>
              <a:rPr sz="2000" i="1" spc="-70" dirty="0">
                <a:latin typeface="Trebuchet MS"/>
                <a:cs typeface="Trebuchet MS"/>
              </a:rPr>
              <a:t> </a:t>
            </a:r>
            <a:r>
              <a:rPr sz="2000" i="1" spc="-5" dirty="0">
                <a:latin typeface="Trebuchet MS"/>
                <a:cs typeface="Trebuchet MS"/>
              </a:rPr>
              <a:t>0</a:t>
            </a:r>
            <a:r>
              <a:rPr sz="2000" i="1" spc="-50" dirty="0">
                <a:latin typeface="Trebuchet MS"/>
                <a:cs typeface="Trebuchet MS"/>
              </a:rPr>
              <a:t> </a:t>
            </a:r>
            <a:r>
              <a:rPr sz="2000" i="1" spc="-229" dirty="0">
                <a:latin typeface="Trebuchet MS"/>
                <a:cs typeface="Trebuchet MS"/>
              </a:rPr>
              <a:t>to</a:t>
            </a:r>
            <a:r>
              <a:rPr sz="2000" i="1" spc="-65" dirty="0">
                <a:latin typeface="Trebuchet MS"/>
                <a:cs typeface="Trebuchet MS"/>
              </a:rPr>
              <a:t> </a:t>
            </a:r>
            <a:r>
              <a:rPr sz="2000" i="1" spc="-155" dirty="0">
                <a:latin typeface="Trebuchet MS"/>
                <a:cs typeface="Trebuchet MS"/>
              </a:rPr>
              <a:t>n</a:t>
            </a:r>
            <a:r>
              <a:rPr sz="2000" i="1" spc="-235" dirty="0">
                <a:latin typeface="Trebuchet MS"/>
                <a:cs typeface="Trebuchet MS"/>
              </a:rPr>
              <a:t>-</a:t>
            </a:r>
            <a:r>
              <a:rPr lang="en-US" sz="2000" i="1" spc="-5" dirty="0">
                <a:latin typeface="Trebuchet MS"/>
                <a:cs typeface="Trebuchet MS"/>
              </a:rPr>
              <a:t>1</a:t>
            </a:r>
            <a:endParaRPr sz="2000" dirty="0">
              <a:latin typeface="Trebuchet MS"/>
              <a:cs typeface="Trebuchet MS"/>
            </a:endParaRPr>
          </a:p>
          <a:p>
            <a:pPr marL="996950" marR="5080">
              <a:lnSpc>
                <a:spcPct val="100000"/>
              </a:lnSpc>
              <a:spcBef>
                <a:spcPts val="5"/>
              </a:spcBef>
              <a:tabLst>
                <a:tab pos="2298700" algn="l"/>
              </a:tabLst>
            </a:pPr>
            <a:r>
              <a:rPr sz="2000" i="1" spc="-200" dirty="0">
                <a:latin typeface="Trebuchet MS"/>
                <a:cs typeface="Trebuchet MS"/>
              </a:rPr>
              <a:t>select</a:t>
            </a:r>
            <a:r>
              <a:rPr sz="2000" i="1" spc="-50" dirty="0">
                <a:latin typeface="Trebuchet MS"/>
                <a:cs typeface="Trebuchet MS"/>
              </a:rPr>
              <a:t> </a:t>
            </a:r>
            <a:r>
              <a:rPr sz="2000" i="1" spc="-220" dirty="0">
                <a:latin typeface="Trebuchet MS"/>
                <a:cs typeface="Trebuchet MS"/>
              </a:rPr>
              <a:t>the</a:t>
            </a:r>
            <a:r>
              <a:rPr sz="2000" i="1" spc="-65" dirty="0">
                <a:latin typeface="Trebuchet MS"/>
                <a:cs typeface="Trebuchet MS"/>
              </a:rPr>
              <a:t> </a:t>
            </a:r>
            <a:r>
              <a:rPr sz="2000" i="1" spc="-190" dirty="0">
                <a:latin typeface="Trebuchet MS"/>
                <a:cs typeface="Trebuchet MS"/>
              </a:rPr>
              <a:t>smallest</a:t>
            </a:r>
            <a:r>
              <a:rPr sz="2000" i="1" spc="-50" dirty="0">
                <a:latin typeface="Trebuchet MS"/>
                <a:cs typeface="Trebuchet MS"/>
              </a:rPr>
              <a:t> </a:t>
            </a:r>
            <a:r>
              <a:rPr sz="2000" i="1" spc="-210" dirty="0">
                <a:latin typeface="Trebuchet MS"/>
                <a:cs typeface="Trebuchet MS"/>
              </a:rPr>
              <a:t>element</a:t>
            </a:r>
            <a:r>
              <a:rPr sz="2000" i="1" spc="-65" dirty="0">
                <a:latin typeface="Trebuchet MS"/>
                <a:cs typeface="Trebuchet MS"/>
              </a:rPr>
              <a:t> </a:t>
            </a:r>
            <a:r>
              <a:rPr sz="2000" i="1" spc="-160" dirty="0">
                <a:latin typeface="Trebuchet MS"/>
                <a:cs typeface="Trebuchet MS"/>
              </a:rPr>
              <a:t>among</a:t>
            </a:r>
            <a:r>
              <a:rPr sz="2000" i="1" spc="-70" dirty="0">
                <a:latin typeface="Trebuchet MS"/>
                <a:cs typeface="Trebuchet MS"/>
              </a:rPr>
              <a:t> </a:t>
            </a:r>
            <a:r>
              <a:rPr sz="2000" i="1" spc="-175" dirty="0">
                <a:latin typeface="Trebuchet MS"/>
                <a:cs typeface="Trebuchet MS"/>
              </a:rPr>
              <a:t>data[i],</a:t>
            </a:r>
            <a:r>
              <a:rPr sz="2000" i="1" spc="-260" dirty="0">
                <a:latin typeface="Trebuchet MS"/>
                <a:cs typeface="Trebuchet MS"/>
              </a:rPr>
              <a:t> </a:t>
            </a:r>
            <a:r>
              <a:rPr sz="2000" i="1" spc="-340" dirty="0">
                <a:latin typeface="Trebuchet MS"/>
                <a:cs typeface="Trebuchet MS"/>
              </a:rPr>
              <a:t>.</a:t>
            </a:r>
            <a:r>
              <a:rPr sz="2000" i="1" spc="-250" dirty="0">
                <a:latin typeface="Trebuchet MS"/>
                <a:cs typeface="Trebuchet MS"/>
              </a:rPr>
              <a:t> </a:t>
            </a:r>
            <a:r>
              <a:rPr sz="2000" i="1" spc="-340" dirty="0">
                <a:latin typeface="Trebuchet MS"/>
                <a:cs typeface="Trebuchet MS"/>
              </a:rPr>
              <a:t>.</a:t>
            </a:r>
            <a:r>
              <a:rPr sz="2000" i="1" spc="-254" dirty="0">
                <a:latin typeface="Trebuchet MS"/>
                <a:cs typeface="Trebuchet MS"/>
              </a:rPr>
              <a:t> </a:t>
            </a:r>
            <a:r>
              <a:rPr sz="2000" i="1" spc="-340" dirty="0">
                <a:latin typeface="Trebuchet MS"/>
                <a:cs typeface="Trebuchet MS"/>
              </a:rPr>
              <a:t>.</a:t>
            </a:r>
            <a:r>
              <a:rPr sz="2000" i="1" spc="-254" dirty="0">
                <a:latin typeface="Trebuchet MS"/>
                <a:cs typeface="Trebuchet MS"/>
              </a:rPr>
              <a:t> </a:t>
            </a:r>
            <a:r>
              <a:rPr sz="2000" i="1" spc="-340" dirty="0">
                <a:latin typeface="Trebuchet MS"/>
                <a:cs typeface="Trebuchet MS"/>
              </a:rPr>
              <a:t>,</a:t>
            </a:r>
            <a:r>
              <a:rPr sz="2000" i="1" spc="-250" dirty="0">
                <a:latin typeface="Trebuchet MS"/>
                <a:cs typeface="Trebuchet MS"/>
              </a:rPr>
              <a:t> </a:t>
            </a:r>
            <a:r>
              <a:rPr sz="2000" i="1" spc="-160" dirty="0">
                <a:latin typeface="Trebuchet MS"/>
                <a:cs typeface="Trebuchet MS"/>
              </a:rPr>
              <a:t>data[n-1]; </a:t>
            </a:r>
            <a:r>
              <a:rPr sz="2000" i="1" spc="-590" dirty="0">
                <a:latin typeface="Trebuchet MS"/>
                <a:cs typeface="Trebuchet MS"/>
              </a:rPr>
              <a:t> </a:t>
            </a:r>
            <a:r>
              <a:rPr sz="2000" i="1" spc="-170" dirty="0">
                <a:latin typeface="Trebuchet MS"/>
                <a:cs typeface="Trebuchet MS"/>
              </a:rPr>
              <a:t>swap</a:t>
            </a:r>
            <a:r>
              <a:rPr sz="2000" i="1" spc="-65" dirty="0">
                <a:latin typeface="Trebuchet MS"/>
                <a:cs typeface="Trebuchet MS"/>
              </a:rPr>
              <a:t> </a:t>
            </a:r>
            <a:r>
              <a:rPr sz="2000" i="1" spc="-260" dirty="0">
                <a:latin typeface="Trebuchet MS"/>
                <a:cs typeface="Trebuchet MS"/>
              </a:rPr>
              <a:t>it</a:t>
            </a:r>
            <a:r>
              <a:rPr sz="2000" i="1" spc="-65" dirty="0">
                <a:latin typeface="Trebuchet MS"/>
                <a:cs typeface="Trebuchet MS"/>
              </a:rPr>
              <a:t> </a:t>
            </a:r>
            <a:r>
              <a:rPr sz="2000" i="1" spc="-240" dirty="0">
                <a:latin typeface="Trebuchet MS"/>
                <a:cs typeface="Trebuchet MS"/>
              </a:rPr>
              <a:t>with	</a:t>
            </a:r>
            <a:r>
              <a:rPr sz="2000" i="1" spc="-175" dirty="0">
                <a:latin typeface="Trebuchet MS"/>
                <a:cs typeface="Trebuchet MS"/>
              </a:rPr>
              <a:t>data[i];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436" y="614172"/>
            <a:ext cx="11309985" cy="553720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143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00"/>
              </a:spcBef>
            </a:pPr>
            <a:r>
              <a:rPr sz="2500" spc="75" dirty="0">
                <a:solidFill>
                  <a:srgbClr val="FFFFFF"/>
                </a:solidFill>
                <a:latin typeface="Trebuchet MS"/>
                <a:cs typeface="Trebuchet MS"/>
              </a:rPr>
              <a:t>SELECTION</a:t>
            </a:r>
            <a:r>
              <a:rPr sz="25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45" dirty="0">
                <a:solidFill>
                  <a:srgbClr val="FFFFFF"/>
                </a:solidFill>
                <a:latin typeface="Trebuchet MS"/>
                <a:cs typeface="Trebuchet MS"/>
              </a:rPr>
              <a:t>SORT</a:t>
            </a:r>
            <a:endParaRPr sz="25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2788" y="2139695"/>
            <a:ext cx="8223504" cy="434644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19176" y="1297304"/>
            <a:ext cx="2344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65" dirty="0">
                <a:solidFill>
                  <a:srgbClr val="117085"/>
                </a:solidFill>
                <a:latin typeface="Trebuchet MS"/>
                <a:cs typeface="Trebuchet MS"/>
              </a:rPr>
              <a:t>Work</a:t>
            </a:r>
            <a:r>
              <a:rPr sz="2800" spc="-110" dirty="0">
                <a:solidFill>
                  <a:srgbClr val="117085"/>
                </a:solidFill>
                <a:latin typeface="Trebuchet MS"/>
                <a:cs typeface="Trebuchet MS"/>
              </a:rPr>
              <a:t> </a:t>
            </a:r>
            <a:r>
              <a:rPr sz="2800" spc="-145" dirty="0">
                <a:solidFill>
                  <a:srgbClr val="117085"/>
                </a:solidFill>
                <a:latin typeface="Trebuchet MS"/>
                <a:cs typeface="Trebuchet MS"/>
              </a:rPr>
              <a:t>Principles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2828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</TotalTime>
  <Words>2763</Words>
  <Application>Microsoft Macintosh PowerPoint</Application>
  <PresentationFormat>Widescreen</PresentationFormat>
  <Paragraphs>403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Cambria</vt:lpstr>
      <vt:lpstr>Consolas</vt:lpstr>
      <vt:lpstr>Menlo</vt:lpstr>
      <vt:lpstr>Trebuchet MS</vt:lpstr>
      <vt:lpstr>Office Theme</vt:lpstr>
      <vt:lpstr>SORTING AND SEARCHING DATA STRUCTURES AND ALGORITHMS</vt:lpstr>
      <vt:lpstr>PowerPoint Presentation</vt:lpstr>
      <vt:lpstr>SORTING: BUBBLE SORT DATA STRUCTURES AND ALGORITHMS</vt:lpstr>
      <vt:lpstr>PowerPoint Presentation</vt:lpstr>
      <vt:lpstr>PowerPoint Presentation</vt:lpstr>
      <vt:lpstr>BUBBLE SORT</vt:lpstr>
      <vt:lpstr>SORTING: SELECTION SORT DATA STRUCTURES AND ALGORITHMS</vt:lpstr>
      <vt:lpstr>PowerPoint Presentation</vt:lpstr>
      <vt:lpstr>PowerPoint Presentation</vt:lpstr>
      <vt:lpstr>SELECTION SORT</vt:lpstr>
      <vt:lpstr>SORTING: INSERTION SORT DATA STRUCTURES AND ALGORITHMS</vt:lpstr>
      <vt:lpstr>PowerPoint Presentation</vt:lpstr>
      <vt:lpstr>PowerPoint Presentation</vt:lpstr>
      <vt:lpstr>INSERTION SORT</vt:lpstr>
      <vt:lpstr>SORTING: QUICK SORT DATA STRUCTURES AND ALGORITHMS</vt:lpstr>
      <vt:lpstr>PowerPoint Presentation</vt:lpstr>
      <vt:lpstr>QUICK SORT</vt:lpstr>
      <vt:lpstr>SORTING: MERGE SORT DATA STRUCTURES AND ALGORITHMS</vt:lpstr>
      <vt:lpstr>PowerPoint Presentation</vt:lpstr>
      <vt:lpstr>PowerPoint Presentation</vt:lpstr>
      <vt:lpstr>MERGE SORT</vt:lpstr>
      <vt:lpstr>SEARCH ALGORITHMS: BINARY SEARCH DATA STRUCTURES AND ALGORITHMS</vt:lpstr>
      <vt:lpstr>BINARY SEARCH</vt:lpstr>
      <vt:lpstr>BINARY SEARCH: WITH RECURSION</vt:lpstr>
      <vt:lpstr>PowerPoint Presentation</vt:lpstr>
      <vt:lpstr>Sorting in C++ (#include&lt;algorithm&gt;)</vt:lpstr>
      <vt:lpstr>Sorting in C++ (#include&lt;algorithm&gt;)</vt:lpstr>
      <vt:lpstr>Sorting by parameters in structures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Data structures</dc:title>
  <dc:creator>Suleyman Suleyman-zade</dc:creator>
  <cp:lastModifiedBy>Azər Əliyev</cp:lastModifiedBy>
  <cp:revision>28</cp:revision>
  <dcterms:created xsi:type="dcterms:W3CDTF">2023-02-12T09:28:41Z</dcterms:created>
  <dcterms:modified xsi:type="dcterms:W3CDTF">2025-02-20T07:48:36Z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2023-02-12T00:00:00Z</vt:filetime>
  </property>
</Properties>
</file>