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4" r:id="rId4"/>
    <p:sldId id="285"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9" autoAdjust="0"/>
    <p:restoredTop sz="96357" autoAdjust="0"/>
  </p:normalViewPr>
  <p:slideViewPr>
    <p:cSldViewPr snapToGrid="0">
      <p:cViewPr varScale="1">
        <p:scale>
          <a:sx n="120" d="100"/>
          <a:sy n="120" d="100"/>
        </p:scale>
        <p:origin x="48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1DED5-4EED-4622-B5D2-50BB1B8591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0B725C-1E63-40A2-8681-A95E31E2E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B54B33-C986-421E-82DE-ADCCDDE1B020}"/>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5" name="Нижний колонтитул 4">
            <a:extLst>
              <a:ext uri="{FF2B5EF4-FFF2-40B4-BE49-F238E27FC236}">
                <a16:creationId xmlns:a16="http://schemas.microsoft.com/office/drawing/2014/main" id="{25D44601-EC16-49FF-B7E9-BD8ED75FE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3F98B-DF93-49EA-AC8E-E8C38F2F9694}"/>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17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393CB-F52F-4547-827C-47704745273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1EF9F7-B7C8-47B9-92D1-FE9F6934691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72876F-8D0E-42A5-9422-000EC207BF16}"/>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5" name="Нижний колонтитул 4">
            <a:extLst>
              <a:ext uri="{FF2B5EF4-FFF2-40B4-BE49-F238E27FC236}">
                <a16:creationId xmlns:a16="http://schemas.microsoft.com/office/drawing/2014/main" id="{0159F252-FD75-4C8E-A333-1C0870119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88EE0-1157-43D5-8C15-CF09CEFFF24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09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25146F-6B57-4569-9D63-1C02AC9C26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35FE119-0A15-4013-8529-8EF1B22C473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8074DB-8E8F-48FB-A18D-58A88796299E}"/>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5" name="Нижний колонтитул 4">
            <a:extLst>
              <a:ext uri="{FF2B5EF4-FFF2-40B4-BE49-F238E27FC236}">
                <a16:creationId xmlns:a16="http://schemas.microsoft.com/office/drawing/2014/main" id="{6C197BA9-C29C-4A9A-A032-CC3763C8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72A629-1C8F-4E5A-9D4F-1A2795A3EFF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9629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3AE0BA-8D5A-4CFF-B780-433AF7104B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0DB154-9F37-40C8-A14D-45BD294B95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542E20-FC54-4919-B881-FC6E795C9B3C}"/>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5" name="Нижний колонтитул 4">
            <a:extLst>
              <a:ext uri="{FF2B5EF4-FFF2-40B4-BE49-F238E27FC236}">
                <a16:creationId xmlns:a16="http://schemas.microsoft.com/office/drawing/2014/main" id="{3301C222-3B9F-4F81-803D-4B7F9423B4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9CD27C-54F6-4264-95B2-4F9124E43B47}"/>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13494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98E0-9BA1-4853-A7E7-BBEEAF68912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72161C-96C9-4AEF-BBB4-2DD10348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6577D2-F49F-449B-BA62-548D4A57E4A6}"/>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5" name="Нижний колонтитул 4">
            <a:extLst>
              <a:ext uri="{FF2B5EF4-FFF2-40B4-BE49-F238E27FC236}">
                <a16:creationId xmlns:a16="http://schemas.microsoft.com/office/drawing/2014/main" id="{C7077228-BAEE-4556-8154-9F9DAA847E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E8CDE4-C468-4804-8795-84BEF564192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556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12690-FA9F-4609-BDB4-EBF900C14E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B1A7F0B-F6C7-4AF1-A86B-D9F2C4B45C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A865DD3-A24F-45B8-A6DB-71B864924B1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DC57FA-51AC-4999-A48D-3207A96FB7F0}"/>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6" name="Нижний колонтитул 5">
            <a:extLst>
              <a:ext uri="{FF2B5EF4-FFF2-40B4-BE49-F238E27FC236}">
                <a16:creationId xmlns:a16="http://schemas.microsoft.com/office/drawing/2014/main" id="{E34EB41A-EC94-4F80-818E-092FA93B85F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7F068EB-E730-477C-8C2E-3F375ED3C24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7150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4A982-A901-4B82-AF09-6FF7467828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D256E8-55B5-49CE-8CCD-4526712EA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7886E1E-DFB2-4980-86F0-5569D3B895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5FD8C1-D5E3-4271-897F-D63E871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77B5BB2-4309-4741-97EB-FF74C38A30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8249D8-941C-4288-A05C-4F8378BDE65E}"/>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8" name="Нижний колонтитул 7">
            <a:extLst>
              <a:ext uri="{FF2B5EF4-FFF2-40B4-BE49-F238E27FC236}">
                <a16:creationId xmlns:a16="http://schemas.microsoft.com/office/drawing/2014/main" id="{BE8C6BA9-3797-4362-B3EE-B3363851A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1D1C1C8-67F0-44B8-9E13-CB6DF0B0A03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8426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59D8D-6B97-4E57-AD18-7030A156CB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49DF1A-BE00-4427-9C24-05298523EC97}"/>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4" name="Нижний колонтитул 3">
            <a:extLst>
              <a:ext uri="{FF2B5EF4-FFF2-40B4-BE49-F238E27FC236}">
                <a16:creationId xmlns:a16="http://schemas.microsoft.com/office/drawing/2014/main" id="{7BE2C30B-E21C-4377-BECA-067C09B27C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584CD34-5C99-42C0-9B18-6CA540A364B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6833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0301-F28E-4212-B76B-3A3C04B73724}"/>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3" name="Нижний колонтитул 2">
            <a:extLst>
              <a:ext uri="{FF2B5EF4-FFF2-40B4-BE49-F238E27FC236}">
                <a16:creationId xmlns:a16="http://schemas.microsoft.com/office/drawing/2014/main" id="{93232B55-BAEB-430B-AD19-4B8533BECA6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25E67FF-2221-4FC6-8100-8F09CDD5202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41552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40EC-4505-4DE6-A05D-F153D07E6C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975EBC-539E-43EF-A4B0-0441E1E00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B8CA841-9EE3-40A3-9687-D17ECCDD2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D1BB9F7-BDEB-482D-A977-E26368D696E0}"/>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6" name="Нижний колонтитул 5">
            <a:extLst>
              <a:ext uri="{FF2B5EF4-FFF2-40B4-BE49-F238E27FC236}">
                <a16:creationId xmlns:a16="http://schemas.microsoft.com/office/drawing/2014/main" id="{9A9BE4D0-BA77-48D7-A311-3DBC6AE118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A7BAF0C-1FAF-481C-9E0B-1B1C3560DE2C}"/>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91550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636E-6D74-4DEA-AB8D-9B6EAE7D52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C2B02F4-B18C-4F12-B3C7-1BF982E37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32B20D-CBD7-46F5-9D13-EA2070E2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8ECBE4-BA7D-4F73-BC33-7DA8E5127382}"/>
              </a:ext>
            </a:extLst>
          </p:cNvPr>
          <p:cNvSpPr>
            <a:spLocks noGrp="1"/>
          </p:cNvSpPr>
          <p:nvPr>
            <p:ph type="dt" sz="half" idx="10"/>
          </p:nvPr>
        </p:nvSpPr>
        <p:spPr/>
        <p:txBody>
          <a:bodyPr/>
          <a:lstStyle/>
          <a:p>
            <a:fld id="{F7BB27D0-5327-42F8-A98F-4D324E2C0DCB}" type="datetimeFigureOut">
              <a:rPr lang="ru-RU" smtClean="0"/>
              <a:t>27.02.2025</a:t>
            </a:fld>
            <a:endParaRPr lang="ru-RU"/>
          </a:p>
        </p:txBody>
      </p:sp>
      <p:sp>
        <p:nvSpPr>
          <p:cNvPr id="6" name="Нижний колонтитул 5">
            <a:extLst>
              <a:ext uri="{FF2B5EF4-FFF2-40B4-BE49-F238E27FC236}">
                <a16:creationId xmlns:a16="http://schemas.microsoft.com/office/drawing/2014/main" id="{0E124270-20FB-4B0E-9B1D-B142C6AB80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BA85F5-35FF-45A0-9A44-7B7B93E70AF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473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6CF0-3DC0-4731-AF6E-8DF3431CD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8A40EEC-831D-4265-9F95-A5106D2F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662F55-419B-4976-B438-044095DD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B27D0-5327-42F8-A98F-4D324E2C0DCB}" type="datetimeFigureOut">
              <a:rPr lang="ru-RU" smtClean="0"/>
              <a:t>27.02.2025</a:t>
            </a:fld>
            <a:endParaRPr lang="ru-RU"/>
          </a:p>
        </p:txBody>
      </p:sp>
      <p:sp>
        <p:nvSpPr>
          <p:cNvPr id="5" name="Нижний колонтитул 4">
            <a:extLst>
              <a:ext uri="{FF2B5EF4-FFF2-40B4-BE49-F238E27FC236}">
                <a16:creationId xmlns:a16="http://schemas.microsoft.com/office/drawing/2014/main" id="{F11761C6-EFAA-4F17-94ED-2EF53FFD6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D4CE264-6131-4EE3-A6FE-E2360B52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506E-D0E7-4FC6-B51F-795CE2F3E674}" type="slidenum">
              <a:rPr lang="ru-RU" smtClean="0"/>
              <a:t>‹#›</a:t>
            </a:fld>
            <a:endParaRPr lang="ru-RU"/>
          </a:p>
        </p:txBody>
      </p:sp>
    </p:spTree>
    <p:extLst>
      <p:ext uri="{BB962C8B-B14F-4D97-AF65-F5344CB8AC3E}">
        <p14:creationId xmlns:p14="http://schemas.microsoft.com/office/powerpoint/2010/main" val="375645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e-olymp.com/en/problems/7335" TargetMode="Externa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s://www.e-olymp.com/en/problems/2585" TargetMode="Externa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e-olymp.com/en/problems/2585" TargetMode="Externa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hyperlink" Target="https://www.e-olymp.com/en/problems/138"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e-olymp.com/en/problems/13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e-olymp.com/en/problems/10893"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e-olymp.com/en/problems/8538"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e-olymp.com/en/problems/90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https://www.e-olymp.com/en/problems/9002" TargetMode="Externa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hyperlink" Target="https://www.e-olymp.com/en/problems/421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hyperlink" Target="https://www.e-olymp.com/en/problems/4211" TargetMode="Externa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hyperlink" Target="https://www.e-olymp.com/en/problems/609"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hyperlink" Target="https://www.e-olymp.com/en/problems/609" TargetMode="Externa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hyperlink" Target="https://www.e-olymp.com/en/problems/609" TargetMode="Externa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2" Type="http://schemas.openxmlformats.org/officeDocument/2006/relationships/hyperlink" Target="https://www.e-olymp.com/en/problems/6249"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hyperlink" Target="https://www.e-olymp.com/en/problems/6249" TargetMode="External"/><Relationship Id="rId1" Type="http://schemas.openxmlformats.org/officeDocument/2006/relationships/slideLayout" Target="../slideLayouts/slideLayout1.xml"/><Relationship Id="rId5" Type="http://schemas.openxmlformats.org/officeDocument/2006/relationships/image" Target="../media/image21.emf"/><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2" Type="http://schemas.openxmlformats.org/officeDocument/2006/relationships/hyperlink" Target="https://www.e-olymp.com/en/problems/2103"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hyperlink" Target="https://www.e-olymp.com/en/problems/2103" TargetMode="Externa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hyperlink" Target="https://www.e-olymp.com/en/problems/2103" TargetMode="Externa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hyperlink" Target="https://www.e-olymp.com/en/problems/2103" TargetMode="Externa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e-olymp.com/en/problems/210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www.e-olymp.com/en/problems/619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e-olymp.com/en/problems/6198" TargetMode="Externa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hyperlink" Target="https://www.e-olymp.com/en/problems/6198" TargetMode="Externa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hyperlink" Target="https://www.e-olymp.com/en/problems/7335"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37DD0-FC13-2F40-E8CD-42EE9551626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Greedy Methods</a:t>
            </a:r>
          </a:p>
        </p:txBody>
      </p:sp>
      <p:sp>
        <p:nvSpPr>
          <p:cNvPr id="104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eedy cartoon boy not wanting to share his cake Stock Vector | Adobe Stock">
            <a:extLst>
              <a:ext uri="{FF2B5EF4-FFF2-40B4-BE49-F238E27FC236}">
                <a16:creationId xmlns:a16="http://schemas.microsoft.com/office/drawing/2014/main" id="{360F5AB3-D592-8FB2-B619-545DAE8B50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7791" y="640080"/>
            <a:ext cx="660762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5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7335</a:t>
            </a:r>
            <a:r>
              <a:rPr lang="en-US" sz="2400" b="1" u="sng" dirty="0">
                <a:solidFill>
                  <a:srgbClr val="0000FF"/>
                </a:solidFill>
                <a:latin typeface="Times New Roman" panose="02020603050405020304" pitchFamily="18" charset="0"/>
                <a:ea typeface="Times New Roman" panose="02020603050405020304" pitchFamily="18" charset="0"/>
                <a:hlinkClick r:id="rId2"/>
              </a:rPr>
              <a:t>. Saucepans and lids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4853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Sort the radii of the lids and the radii of the saucepans in ascending order. For the smallest saucepan, find the smallest lid that can cover it. Next, for the second smallest pan, find the smallest suitable lid for it, and so on. The answer is the number of saucepans that can be covered.</a:t>
            </a:r>
          </a:p>
        </p:txBody>
      </p:sp>
      <p:graphicFrame>
        <p:nvGraphicFramePr>
          <p:cNvPr id="3" name="Объект 2">
            <a:extLst>
              <a:ext uri="{FF2B5EF4-FFF2-40B4-BE49-F238E27FC236}">
                <a16:creationId xmlns:a16="http://schemas.microsoft.com/office/drawing/2014/main" id="{3377EA03-DADA-4088-BAB4-11B8A70C93FB}"/>
              </a:ext>
            </a:extLst>
          </p:cNvPr>
          <p:cNvGraphicFramePr>
            <a:graphicFrameLocks noChangeAspect="1"/>
          </p:cNvGraphicFramePr>
          <p:nvPr>
            <p:extLst>
              <p:ext uri="{D42A27DB-BD31-4B8C-83A1-F6EECF244321}">
                <p14:modId xmlns:p14="http://schemas.microsoft.com/office/powerpoint/2010/main" val="2494186692"/>
              </p:ext>
            </p:extLst>
          </p:nvPr>
        </p:nvGraphicFramePr>
        <p:xfrm>
          <a:off x="2766772" y="3429000"/>
          <a:ext cx="3984859" cy="1531640"/>
        </p:xfrm>
        <a:graphic>
          <a:graphicData uri="http://schemas.openxmlformats.org/presentationml/2006/ole">
            <mc:AlternateContent xmlns:mc="http://schemas.openxmlformats.org/markup-compatibility/2006">
              <mc:Choice xmlns:v="urn:schemas-microsoft-com:vml" Requires="v">
                <p:oleObj name="Visio" r:id="rId3" imgW="2926752" imgH="1126692" progId="Visio.Drawing.11">
                  <p:embed/>
                </p:oleObj>
              </mc:Choice>
              <mc:Fallback>
                <p:oleObj name="Visio" r:id="rId3" imgW="2926752" imgH="11266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772" y="3429000"/>
                        <a:ext cx="3984859" cy="1531640"/>
                      </a:xfrm>
                      <a:prstGeom prst="rect">
                        <a:avLst/>
                      </a:prstGeom>
                      <a:noFill/>
                    </p:spPr>
                  </p:pic>
                </p:oleObj>
              </mc:Fallback>
            </mc:AlternateContent>
          </a:graphicData>
        </a:graphic>
      </p:graphicFrame>
      <p:sp>
        <p:nvSpPr>
          <p:cNvPr id="9" name="Подзаголовок 2">
            <a:extLst>
              <a:ext uri="{FF2B5EF4-FFF2-40B4-BE49-F238E27FC236}">
                <a16:creationId xmlns:a16="http://schemas.microsoft.com/office/drawing/2014/main" id="{13857360-D91F-42DF-B4E2-B9ABEAF70546}"/>
              </a:ext>
            </a:extLst>
          </p:cNvPr>
          <p:cNvSpPr txBox="1">
            <a:spLocks/>
          </p:cNvSpPr>
          <p:nvPr/>
        </p:nvSpPr>
        <p:spPr>
          <a:xfrm>
            <a:off x="822730" y="1949867"/>
            <a:ext cx="2053194" cy="13538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5 5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4 8 1 2 5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7 2 4 6 5</a:t>
            </a:r>
            <a:endParaRPr lang="ru-RU" sz="3600"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41E838FB-E64D-4CEC-864B-D936AD6CA957}"/>
              </a:ext>
            </a:extLst>
          </p:cNvPr>
          <p:cNvSpPr txBox="1">
            <a:spLocks/>
          </p:cNvSpPr>
          <p:nvPr/>
        </p:nvSpPr>
        <p:spPr>
          <a:xfrm>
            <a:off x="3896396" y="1949868"/>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28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2585. Profit</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9954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cows have opened a new business, and Farmer John wants to see how well they are doing. The business has been running for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100000) days, and every day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the cows recorded their net profit P</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(-1000 ≤ P</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1000).</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Farmer John wants to find the largest total profit that the cows have made during any consecutive time period. (Note that a consecutive time period can range in length from one day through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days.) Help him by writing a program to calculate the largest sum of consecutive profits.</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 </a:t>
            </a:r>
            <a:r>
              <a:rPr lang="en-US" sz="2000" dirty="0">
                <a:effectLst/>
                <a:latin typeface="Times New Roman" panose="02020603050405020304" pitchFamily="18" charset="0"/>
                <a:ea typeface="Times New Roman" panose="02020603050405020304" pitchFamily="18" charset="0"/>
              </a:rPr>
              <a:t>First line contains a single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Each of the next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lines contains a single integer P</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 </a:t>
            </a:r>
            <a:r>
              <a:rPr lang="en-US" sz="2000" dirty="0">
                <a:effectLst/>
                <a:latin typeface="Times New Roman" panose="02020603050405020304" pitchFamily="18" charset="0"/>
                <a:ea typeface="Times New Roman" panose="02020603050405020304" pitchFamily="18" charset="0"/>
              </a:rPr>
              <a:t>Print the value of the maximum sum of profits for any consecutive time period.</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709405"/>
            <a:ext cx="2053194" cy="29954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7</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Courier New" panose="02070309020205020404" pitchFamily="49" charset="0"/>
              </a:rPr>
              <a:t>-3</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4</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Courier New" panose="02070309020205020404" pitchFamily="49" charset="0"/>
              </a:rPr>
              <a:t>9</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-2</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Courier New" panose="02070309020205020404" pitchFamily="49" charset="0"/>
              </a:rPr>
              <a:t>-5</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8</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Courier New" panose="02070309020205020404" pitchFamily="49" charset="0"/>
              </a:rPr>
              <a:t>-3</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3709406"/>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14</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Подзаголовок 2">
            <a:extLst>
              <a:ext uri="{FF2B5EF4-FFF2-40B4-BE49-F238E27FC236}">
                <a16:creationId xmlns:a16="http://schemas.microsoft.com/office/drawing/2014/main" id="{F5451F59-EE5C-4501-81E9-E009C5B00CED}"/>
              </a:ext>
            </a:extLst>
          </p:cNvPr>
          <p:cNvSpPr txBox="1">
            <a:spLocks/>
          </p:cNvSpPr>
          <p:nvPr/>
        </p:nvSpPr>
        <p:spPr>
          <a:xfrm>
            <a:off x="4428174" y="606222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A11CEC38-C5BA-43EF-BBF3-1690065E3591}"/>
              </a:ext>
            </a:extLst>
          </p:cNvPr>
          <p:cNvGraphicFramePr>
            <a:graphicFrameLocks noChangeAspect="1"/>
          </p:cNvGraphicFramePr>
          <p:nvPr>
            <p:extLst>
              <p:ext uri="{D42A27DB-BD31-4B8C-83A1-F6EECF244321}">
                <p14:modId xmlns:p14="http://schemas.microsoft.com/office/powerpoint/2010/main" val="2891131845"/>
              </p:ext>
            </p:extLst>
          </p:nvPr>
        </p:nvGraphicFramePr>
        <p:xfrm>
          <a:off x="3917676" y="4747760"/>
          <a:ext cx="3975191" cy="1030605"/>
        </p:xfrm>
        <a:graphic>
          <a:graphicData uri="http://schemas.openxmlformats.org/presentationml/2006/ole">
            <mc:AlternateContent xmlns:mc="http://schemas.openxmlformats.org/markup-compatibility/2006">
              <mc:Choice xmlns:v="urn:schemas-microsoft-com:vml" Requires="v">
                <p:oleObj name="Visio" r:id="rId3" imgW="2567022" imgH="668894" progId="Visio.Drawing.11">
                  <p:embed/>
                </p:oleObj>
              </mc:Choice>
              <mc:Fallback>
                <p:oleObj name="Visio" r:id="rId3" imgW="2567022" imgH="66889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676" y="4747760"/>
                        <a:ext cx="3975191" cy="1030605"/>
                      </a:xfrm>
                      <a:prstGeom prst="rect">
                        <a:avLst/>
                      </a:prstGeom>
                      <a:noFill/>
                    </p:spPr>
                  </p:pic>
                </p:oleObj>
              </mc:Fallback>
            </mc:AlternateContent>
          </a:graphicData>
        </a:graphic>
      </p:graphicFrame>
    </p:spTree>
    <p:extLst>
      <p:ext uri="{BB962C8B-B14F-4D97-AF65-F5344CB8AC3E}">
        <p14:creationId xmlns:p14="http://schemas.microsoft.com/office/powerpoint/2010/main" val="421106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2585. Profit</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1" y="825738"/>
            <a:ext cx="10600428" cy="14265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In the problem we need to find a subsequence of consecutive numbers that will have the maximum possible sum among all possible such subsequences. If the maximum sum is attained on subsequence </a:t>
            </a:r>
            <a:r>
              <a:rPr lang="en-US" sz="2000" i="1" dirty="0">
                <a:effectLst/>
                <a:latin typeface="Times New Roman" panose="02020603050405020304" pitchFamily="18" charset="0"/>
                <a:ea typeface="Times New Roman" panose="02020603050405020304" pitchFamily="18" charset="0"/>
              </a:rPr>
              <a:t>x</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x</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 </a:t>
            </a:r>
            <a:r>
              <a:rPr lang="en-US" sz="2000" i="1" dirty="0" err="1">
                <a:effectLst/>
                <a:latin typeface="Times New Roman" panose="02020603050405020304" pitchFamily="18" charset="0"/>
                <a:ea typeface="Times New Roman" panose="02020603050405020304" pitchFamily="18" charset="0"/>
              </a:rPr>
              <a:t>x</a:t>
            </a:r>
            <a:r>
              <a:rPr lang="en-US" sz="2000" i="1" baseline="-25000" dirty="0" err="1">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then for any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1 </a:t>
            </a:r>
            <a:r>
              <a:rPr lang="en-US" sz="2000" dirty="0">
                <a:effectLst/>
                <a:latin typeface="Symbol" panose="05050102010706020507" pitchFamily="18" charset="2"/>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a:t>
            </a:r>
            <a:r>
              <a:rPr lang="en-US" sz="2000" dirty="0">
                <a:effectLst/>
                <a:latin typeface="Symbol" panose="05050102010706020507" pitchFamily="18" charset="2"/>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the sum of elements </a:t>
            </a:r>
            <a:r>
              <a:rPr lang="en-US" sz="2000" i="1" dirty="0" err="1">
                <a:effectLst/>
                <a:latin typeface="Times New Roman" panose="02020603050405020304" pitchFamily="18" charset="0"/>
                <a:ea typeface="Times New Roman" panose="02020603050405020304" pitchFamily="18" charset="0"/>
              </a:rPr>
              <a:t>x</a:t>
            </a:r>
            <a:r>
              <a:rPr lang="en-US" sz="2000" i="1" baseline="-25000" dirty="0" err="1">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x</a:t>
            </a:r>
            <a:r>
              <a:rPr lang="en-US" sz="2000" i="1" baseline="-25000" dirty="0">
                <a:effectLst/>
                <a:latin typeface="Times New Roman" panose="02020603050405020304" pitchFamily="18" charset="0"/>
                <a:ea typeface="Times New Roman" panose="02020603050405020304" pitchFamily="18" charset="0"/>
              </a:rPr>
              <a:t>j</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i="1" baseline="-25000"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will be negative.</a:t>
            </a:r>
          </a:p>
        </p:txBody>
      </p:sp>
      <p:graphicFrame>
        <p:nvGraphicFramePr>
          <p:cNvPr id="3" name="Объект 2">
            <a:extLst>
              <a:ext uri="{FF2B5EF4-FFF2-40B4-BE49-F238E27FC236}">
                <a16:creationId xmlns:a16="http://schemas.microsoft.com/office/drawing/2014/main" id="{F3DC1C44-1312-4F10-83A0-417B758D5A56}"/>
              </a:ext>
            </a:extLst>
          </p:cNvPr>
          <p:cNvGraphicFramePr>
            <a:graphicFrameLocks noChangeAspect="1"/>
          </p:cNvGraphicFramePr>
          <p:nvPr>
            <p:extLst>
              <p:ext uri="{D42A27DB-BD31-4B8C-83A1-F6EECF244321}">
                <p14:modId xmlns:p14="http://schemas.microsoft.com/office/powerpoint/2010/main" val="2970007139"/>
              </p:ext>
            </p:extLst>
          </p:nvPr>
        </p:nvGraphicFramePr>
        <p:xfrm>
          <a:off x="3734602" y="2146434"/>
          <a:ext cx="3967451" cy="981776"/>
        </p:xfrm>
        <a:graphic>
          <a:graphicData uri="http://schemas.openxmlformats.org/presentationml/2006/ole">
            <mc:AlternateContent xmlns:mc="http://schemas.openxmlformats.org/markup-compatibility/2006">
              <mc:Choice xmlns:v="urn:schemas-microsoft-com:vml" Requires="v">
                <p:oleObj name="Visio" r:id="rId3" imgW="2808744" imgH="694944" progId="Visio.Drawing.11">
                  <p:embed/>
                </p:oleObj>
              </mc:Choice>
              <mc:Fallback>
                <p:oleObj name="Visio" r:id="rId3" imgW="2808744" imgH="6949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602" y="2146434"/>
                        <a:ext cx="3967451" cy="981776"/>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631F8EAD-5699-4DF8-937E-F5ED9924864E}"/>
              </a:ext>
            </a:extLst>
          </p:cNvPr>
          <p:cNvSpPr txBox="1"/>
          <p:nvPr/>
        </p:nvSpPr>
        <p:spPr>
          <a:xfrm>
            <a:off x="844011" y="3241086"/>
            <a:ext cx="10600428" cy="1323439"/>
          </a:xfrm>
          <a:prstGeom prst="rect">
            <a:avLst/>
          </a:prstGeom>
          <a:noFill/>
        </p:spPr>
        <p:txBody>
          <a:bodyPr wrap="square">
            <a:spAutoFit/>
          </a:bodyPr>
          <a:lstStyle/>
          <a:p>
            <a:pPr algn="just"/>
            <a:r>
              <a:rPr lang="en-US" sz="2000" b="1" dirty="0">
                <a:effectLst/>
                <a:latin typeface="Times New Roman" panose="02020603050405020304" pitchFamily="18" charset="0"/>
                <a:ea typeface="Times New Roman" panose="02020603050405020304" pitchFamily="18" charset="0"/>
              </a:rPr>
              <a:t>Kadane's algorithm.</a:t>
            </a:r>
            <a:r>
              <a:rPr lang="en-US" sz="2000" dirty="0">
                <a:effectLst/>
                <a:latin typeface="Times New Roman" panose="02020603050405020304" pitchFamily="18" charset="0"/>
                <a:ea typeface="Times New Roman" panose="02020603050405020304" pitchFamily="18" charset="0"/>
              </a:rPr>
              <a:t> Move through the array from left to right and accumulate the current partial sum in the variable </a:t>
            </a:r>
            <a:r>
              <a:rPr lang="en-US" sz="2000" i="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If at some moment </a:t>
            </a:r>
            <a:r>
              <a:rPr lang="en-US" sz="2000" i="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turns out to be negative, then we assign </a:t>
            </a:r>
            <a:r>
              <a:rPr lang="en-US" sz="2000" i="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 0. The maximum of all values of the variable </a:t>
            </a:r>
            <a:r>
              <a:rPr lang="en-US" sz="2000" i="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during the passage through the array will be the answer to the problem.</a:t>
            </a:r>
            <a:endParaRPr lang="en-US" dirty="0">
              <a:effectLst/>
              <a:latin typeface="Times New Roman" panose="02020603050405020304" pitchFamily="18" charset="0"/>
              <a:ea typeface="Times New Roman" panose="02020603050405020304" pitchFamily="18" charset="0"/>
            </a:endParaRPr>
          </a:p>
        </p:txBody>
      </p:sp>
      <p:graphicFrame>
        <p:nvGraphicFramePr>
          <p:cNvPr id="12" name="Объект 11">
            <a:extLst>
              <a:ext uri="{FF2B5EF4-FFF2-40B4-BE49-F238E27FC236}">
                <a16:creationId xmlns:a16="http://schemas.microsoft.com/office/drawing/2014/main" id="{7385FF69-A698-4631-88D3-D524578E78F2}"/>
              </a:ext>
            </a:extLst>
          </p:cNvPr>
          <p:cNvGraphicFramePr>
            <a:graphicFrameLocks noChangeAspect="1"/>
          </p:cNvGraphicFramePr>
          <p:nvPr>
            <p:extLst>
              <p:ext uri="{D42A27DB-BD31-4B8C-83A1-F6EECF244321}">
                <p14:modId xmlns:p14="http://schemas.microsoft.com/office/powerpoint/2010/main" val="120178527"/>
              </p:ext>
            </p:extLst>
          </p:nvPr>
        </p:nvGraphicFramePr>
        <p:xfrm>
          <a:off x="3400232" y="4564525"/>
          <a:ext cx="5391536" cy="1511167"/>
        </p:xfrm>
        <a:graphic>
          <a:graphicData uri="http://schemas.openxmlformats.org/presentationml/2006/ole">
            <mc:AlternateContent xmlns:mc="http://schemas.openxmlformats.org/markup-compatibility/2006">
              <mc:Choice xmlns:v="urn:schemas-microsoft-com:vml" Requires="v">
                <p:oleObj name="Visio" r:id="rId5" imgW="4006980" imgH="1126692" progId="Visio.Drawing.11">
                  <p:embed/>
                </p:oleObj>
              </mc:Choice>
              <mc:Fallback>
                <p:oleObj name="Visio" r:id="rId5" imgW="4006980" imgH="1126692"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232" y="4564525"/>
                        <a:ext cx="5391536" cy="1511167"/>
                      </a:xfrm>
                      <a:prstGeom prst="rect">
                        <a:avLst/>
                      </a:prstGeom>
                      <a:noFill/>
                    </p:spPr>
                  </p:pic>
                </p:oleObj>
              </mc:Fallback>
            </mc:AlternateContent>
          </a:graphicData>
        </a:graphic>
      </p:graphicFrame>
    </p:spTree>
    <p:extLst>
      <p:ext uri="{BB962C8B-B14F-4D97-AF65-F5344CB8AC3E}">
        <p14:creationId xmlns:p14="http://schemas.microsoft.com/office/powerpoint/2010/main" val="142084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138</a:t>
            </a:r>
            <a:r>
              <a:rPr lang="en-US" sz="2400" b="1" u="sng" dirty="0">
                <a:solidFill>
                  <a:srgbClr val="0000FF"/>
                </a:solidFill>
                <a:latin typeface="Times New Roman" panose="02020603050405020304" pitchFamily="18" charset="0"/>
                <a:ea typeface="Times New Roman" panose="02020603050405020304" pitchFamily="18" charset="0"/>
                <a:hlinkClick r:id="rId2"/>
              </a:rPr>
              <a:t>. Cash machine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0040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cash machine contains the sufficient number of banknotes with denominations 10, 20, 50, 100, 200 and 500 hryvnias. Find the minimum number of bills to give an amount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hryvnias or print -1 if its impossible.</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 </a:t>
            </a:r>
            <a:r>
              <a:rPr lang="en-US" sz="2000" dirty="0">
                <a:effectLst/>
                <a:latin typeface="Times New Roman" panose="02020603050405020304" pitchFamily="18" charset="0"/>
                <a:ea typeface="Times New Roman" panose="02020603050405020304" pitchFamily="18" charset="0"/>
              </a:rPr>
              <a:t>Print the minimum number of banknotes to give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hryvnias or -1 if its impossible. </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2955779"/>
            <a:ext cx="2053194" cy="8048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770</a:t>
            </a: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2955780"/>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C536A1-6A8F-46A7-9CCA-6279F4BD7BD5}"/>
              </a:ext>
            </a:extLst>
          </p:cNvPr>
          <p:cNvSpPr txBox="1"/>
          <p:nvPr/>
        </p:nvSpPr>
        <p:spPr>
          <a:xfrm>
            <a:off x="4025274" y="4028174"/>
            <a:ext cx="3729480" cy="461665"/>
          </a:xfrm>
          <a:prstGeom prst="rect">
            <a:avLst/>
          </a:prstGeom>
          <a:noFill/>
        </p:spPr>
        <p:txBody>
          <a:bodyPr wrap="square">
            <a:spAutoFit/>
          </a:bodyPr>
          <a:lstStyle/>
          <a:p>
            <a:r>
              <a:rPr lang="en-US" sz="2400" b="1" dirty="0">
                <a:solidFill>
                  <a:srgbClr val="7030A0"/>
                </a:solidFill>
                <a:effectLst/>
                <a:latin typeface="Times New Roman" panose="02020603050405020304" pitchFamily="18" charset="0"/>
                <a:ea typeface="Times New Roman" panose="02020603050405020304" pitchFamily="18" charset="0"/>
              </a:rPr>
              <a:t>770 = </a:t>
            </a:r>
            <a:r>
              <a:rPr lang="ru-RU" sz="2400" b="1" dirty="0">
                <a:solidFill>
                  <a:srgbClr val="7030A0"/>
                </a:solidFill>
                <a:effectLst/>
                <a:latin typeface="Times New Roman" panose="02020603050405020304" pitchFamily="18" charset="0"/>
                <a:ea typeface="Times New Roman" panose="02020603050405020304" pitchFamily="18" charset="0"/>
              </a:rPr>
              <a:t>500 + 200 + 50 + 20</a:t>
            </a:r>
            <a:endParaRPr lang="ru-RU" sz="2400" b="1" dirty="0">
              <a:solidFill>
                <a:srgbClr val="7030A0"/>
              </a:solidFill>
            </a:endParaRPr>
          </a:p>
        </p:txBody>
      </p:sp>
      <p:sp>
        <p:nvSpPr>
          <p:cNvPr id="10" name="Подзаголовок 2">
            <a:extLst>
              <a:ext uri="{FF2B5EF4-FFF2-40B4-BE49-F238E27FC236}">
                <a16:creationId xmlns:a16="http://schemas.microsoft.com/office/drawing/2014/main" id="{28B51D81-E666-46C5-8972-65A31E1F0AD4}"/>
              </a:ext>
            </a:extLst>
          </p:cNvPr>
          <p:cNvSpPr txBox="1">
            <a:spLocks/>
          </p:cNvSpPr>
          <p:nvPr/>
        </p:nvSpPr>
        <p:spPr>
          <a:xfrm>
            <a:off x="4428174" y="606222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29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138</a:t>
            </a:r>
            <a:r>
              <a:rPr lang="en-US" sz="2400" b="1" u="sng" dirty="0">
                <a:solidFill>
                  <a:srgbClr val="0000FF"/>
                </a:solidFill>
                <a:latin typeface="Times New Roman" panose="02020603050405020304" pitchFamily="18" charset="0"/>
                <a:ea typeface="Times New Roman" panose="02020603050405020304" pitchFamily="18" charset="0"/>
                <a:hlinkClick r:id="rId2"/>
              </a:rPr>
              <a:t>. Cash machine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0040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cash machine contains the sufficient number of banknotes with denominations 10, 20, 50, 100, 200 and 500 hryvnias. Find the minimum number of bills to give an amount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hryvnias or print -1 if its impossible.</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 </a:t>
            </a:r>
            <a:r>
              <a:rPr lang="en-US" sz="2000" dirty="0">
                <a:effectLst/>
                <a:latin typeface="Times New Roman" panose="02020603050405020304" pitchFamily="18" charset="0"/>
                <a:ea typeface="Times New Roman" panose="02020603050405020304" pitchFamily="18" charset="0"/>
              </a:rPr>
              <a:t>Print the minimum number of banknotes to give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hryvnias or -1 if its impossible. </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2955779"/>
            <a:ext cx="2053194" cy="8048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770</a:t>
            </a: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2955780"/>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C536A1-6A8F-46A7-9CCA-6279F4BD7BD5}"/>
              </a:ext>
            </a:extLst>
          </p:cNvPr>
          <p:cNvSpPr txBox="1"/>
          <p:nvPr/>
        </p:nvSpPr>
        <p:spPr>
          <a:xfrm>
            <a:off x="844010" y="4384310"/>
            <a:ext cx="10783308" cy="1015663"/>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Take the note with maximum denomination </a:t>
            </a:r>
            <a:r>
              <a:rPr lang="en-US" sz="2000" b="1" i="1" dirty="0">
                <a:solidFill>
                  <a:srgbClr val="7030A0"/>
                </a:solidFill>
                <a:effectLst/>
                <a:latin typeface="Times New Roman" panose="02020603050405020304" pitchFamily="18" charset="0"/>
                <a:ea typeface="Times New Roman" panose="02020603050405020304" pitchFamily="18" charset="0"/>
              </a:rPr>
              <a:t>c</a:t>
            </a:r>
            <a:r>
              <a:rPr lang="en-US" sz="2000" b="1" dirty="0">
                <a:solidFill>
                  <a:srgbClr val="7030A0"/>
                </a:solidFill>
                <a:effectLst/>
                <a:latin typeface="Times New Roman" panose="02020603050405020304" pitchFamily="18" charset="0"/>
                <a:ea typeface="Times New Roman" panose="02020603050405020304" pitchFamily="18" charset="0"/>
              </a:rPr>
              <a:t> and use it to give the amount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as long as possible. </a:t>
            </a:r>
          </a:p>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The maximum number of such notes that can be given is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 </a:t>
            </a:r>
            <a:r>
              <a:rPr lang="en-US" sz="2000" b="1" i="1" dirty="0">
                <a:solidFill>
                  <a:srgbClr val="7030A0"/>
                </a:solidFill>
                <a:effectLst/>
                <a:latin typeface="Times New Roman" panose="02020603050405020304" pitchFamily="18" charset="0"/>
                <a:ea typeface="Times New Roman" panose="02020603050405020304" pitchFamily="18" charset="0"/>
              </a:rPr>
              <a:t>c</a:t>
            </a:r>
            <a:r>
              <a:rPr lang="en-US" sz="2000" b="1" dirty="0">
                <a:solidFill>
                  <a:srgbClr val="7030A0"/>
                </a:solidFill>
                <a:effectLst/>
                <a:latin typeface="Times New Roman" panose="02020603050405020304" pitchFamily="18" charset="0"/>
                <a:ea typeface="Times New Roman" panose="02020603050405020304" pitchFamily="18" charset="0"/>
              </a:rPr>
              <a:t>. </a:t>
            </a:r>
          </a:p>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The rest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 </a:t>
            </a:r>
            <a:r>
              <a:rPr lang="en-US" sz="2000" b="1" i="1" dirty="0">
                <a:solidFill>
                  <a:srgbClr val="7030A0"/>
                </a:solidFill>
                <a:effectLst/>
                <a:latin typeface="Times New Roman" panose="02020603050405020304" pitchFamily="18" charset="0"/>
                <a:ea typeface="Times New Roman" panose="02020603050405020304" pitchFamily="18" charset="0"/>
              </a:rPr>
              <a:t>c</a:t>
            </a:r>
            <a:r>
              <a:rPr lang="en-US" sz="2000" b="1" dirty="0">
                <a:solidFill>
                  <a:srgbClr val="7030A0"/>
                </a:solidFill>
                <a:effectLst/>
                <a:latin typeface="Times New Roman" panose="02020603050405020304" pitchFamily="18" charset="0"/>
                <a:ea typeface="Times New Roman" panose="02020603050405020304" pitchFamily="18" charset="0"/>
              </a:rPr>
              <a:t> hryvnia will be given with other denominations.</a:t>
            </a:r>
          </a:p>
        </p:txBody>
      </p:sp>
    </p:spTree>
    <p:extLst>
      <p:ext uri="{BB962C8B-B14F-4D97-AF65-F5344CB8AC3E}">
        <p14:creationId xmlns:p14="http://schemas.microsoft.com/office/powerpoint/2010/main" val="188763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10893. Calculator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0040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Ilya’s calculator performs two actions: multiplies the current number by three and adds one to it. The calculator now shows the number 1. Help Ilya to determine the smallest number of operations, after which he will get the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(10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9</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minimum number of operations.</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2955779"/>
            <a:ext cx="2053194" cy="8048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1447</a:t>
            </a: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2955780"/>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16</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Подзаголовок 2">
            <a:extLst>
              <a:ext uri="{FF2B5EF4-FFF2-40B4-BE49-F238E27FC236}">
                <a16:creationId xmlns:a16="http://schemas.microsoft.com/office/drawing/2014/main" id="{28B51D81-E666-46C5-8972-65A31E1F0AD4}"/>
              </a:ext>
            </a:extLst>
          </p:cNvPr>
          <p:cNvSpPr txBox="1">
            <a:spLocks/>
          </p:cNvSpPr>
          <p:nvPr/>
        </p:nvSpPr>
        <p:spPr>
          <a:xfrm>
            <a:off x="4428174" y="606222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55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8538</a:t>
            </a:r>
            <a:r>
              <a:rPr lang="en-US" sz="2400" b="1" u="sng" dirty="0">
                <a:solidFill>
                  <a:srgbClr val="0000FF"/>
                </a:solidFill>
                <a:latin typeface="Times New Roman" panose="02020603050405020304" pitchFamily="18" charset="0"/>
                <a:ea typeface="Times New Roman" panose="02020603050405020304" pitchFamily="18" charset="0"/>
                <a:hlinkClick r:id="rId2"/>
              </a:rPr>
              <a:t>. Calculator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0040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Ilya’s calculator performs two actions: multiplies the current number by three and adds one to it. The calculator now shows the number 1. Help Ilya to determine the smallest number of operations, after which he will get the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(10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9</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minimum number of operations.</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2955779"/>
            <a:ext cx="2053194" cy="8048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1447</a:t>
            </a: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2955780"/>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16</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37621AB-1FA0-4D54-8726-1D4D73EB1B36}"/>
              </a:ext>
            </a:extLst>
          </p:cNvPr>
          <p:cNvSpPr txBox="1"/>
          <p:nvPr/>
        </p:nvSpPr>
        <p:spPr>
          <a:xfrm>
            <a:off x="868873" y="4028174"/>
            <a:ext cx="9526411" cy="2246769"/>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Move from number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to</a:t>
            </a:r>
            <a:r>
              <a:rPr lang="ru-RU" sz="2000" b="1" dirty="0">
                <a:solidFill>
                  <a:srgbClr val="7030A0"/>
                </a:solidFill>
                <a:effectLst/>
                <a:latin typeface="Times New Roman" panose="02020603050405020304" pitchFamily="18" charset="0"/>
                <a:ea typeface="Times New Roman" panose="02020603050405020304" pitchFamily="18" charset="0"/>
              </a:rPr>
              <a:t> 1</a:t>
            </a:r>
            <a:r>
              <a:rPr lang="en-US" sz="2000" b="1" dirty="0">
                <a:solidFill>
                  <a:srgbClr val="7030A0"/>
                </a:solidFill>
                <a:effectLst/>
                <a:latin typeface="Times New Roman" panose="02020603050405020304" pitchFamily="18" charset="0"/>
                <a:ea typeface="Times New Roman" panose="02020603050405020304" pitchFamily="18" charset="0"/>
              </a:rPr>
              <a:t> in greedy way</a:t>
            </a:r>
            <a:r>
              <a:rPr lang="ru-RU" sz="2000" b="1" dirty="0">
                <a:solidFill>
                  <a:srgbClr val="7030A0"/>
                </a:solidFill>
                <a:effectLst/>
                <a:latin typeface="Times New Roman" panose="02020603050405020304" pitchFamily="18" charset="0"/>
                <a:ea typeface="Times New Roman" panose="02020603050405020304" pitchFamily="18" charset="0"/>
              </a:rPr>
              <a:t>:</a:t>
            </a:r>
          </a:p>
          <a:p>
            <a:pPr marL="342900" lvl="0" indent="-342900">
              <a:buFont typeface="Symbol" panose="05050102010706020507" pitchFamily="18" charset="2"/>
              <a:buChar char=""/>
            </a:pPr>
            <a:r>
              <a:rPr lang="en-US" sz="2000" b="1" dirty="0">
                <a:solidFill>
                  <a:srgbClr val="7030A0"/>
                </a:solidFill>
                <a:effectLst/>
                <a:latin typeface="Times New Roman" panose="02020603050405020304" pitchFamily="18" charset="0"/>
                <a:ea typeface="Times New Roman" panose="02020603050405020304" pitchFamily="18" charset="0"/>
              </a:rPr>
              <a:t>if </a:t>
            </a:r>
            <a:r>
              <a:rPr lang="ru-RU" sz="2000" b="1" i="1" dirty="0">
                <a:solidFill>
                  <a:srgbClr val="7030A0"/>
                </a:solidFill>
                <a:effectLst/>
                <a:latin typeface="Times New Roman" panose="02020603050405020304" pitchFamily="18" charset="0"/>
                <a:ea typeface="Times New Roman" panose="02020603050405020304" pitchFamily="18" charset="0"/>
              </a:rPr>
              <a:t>n</a:t>
            </a:r>
            <a:r>
              <a:rPr lang="ru-RU" sz="2000" b="1" dirty="0">
                <a:solidFill>
                  <a:srgbClr val="7030A0"/>
                </a:solidFill>
                <a:effectLst/>
                <a:latin typeface="Times New Roman" panose="02020603050405020304" pitchFamily="18" charset="0"/>
                <a:ea typeface="Times New Roman" panose="02020603050405020304" pitchFamily="18" charset="0"/>
              </a:rPr>
              <a:t> </a:t>
            </a:r>
            <a:r>
              <a:rPr lang="en-US" sz="2000" b="1" dirty="0">
                <a:solidFill>
                  <a:srgbClr val="7030A0"/>
                </a:solidFill>
                <a:effectLst/>
                <a:latin typeface="Times New Roman" panose="02020603050405020304" pitchFamily="18" charset="0"/>
                <a:ea typeface="Times New Roman" panose="02020603050405020304" pitchFamily="18" charset="0"/>
              </a:rPr>
              <a:t>is divisible by</a:t>
            </a:r>
            <a:r>
              <a:rPr lang="ru-RU" sz="2000" b="1" dirty="0">
                <a:solidFill>
                  <a:srgbClr val="7030A0"/>
                </a:solidFill>
                <a:effectLst/>
                <a:latin typeface="Times New Roman" panose="02020603050405020304" pitchFamily="18" charset="0"/>
                <a:ea typeface="Times New Roman" panose="02020603050405020304" pitchFamily="18" charset="0"/>
              </a:rPr>
              <a:t> 3, </a:t>
            </a:r>
            <a:r>
              <a:rPr lang="en-US" sz="2000" b="1" dirty="0">
                <a:solidFill>
                  <a:srgbClr val="7030A0"/>
                </a:solidFill>
                <a:effectLst/>
                <a:latin typeface="Times New Roman" panose="02020603050405020304" pitchFamily="18" charset="0"/>
                <a:ea typeface="Times New Roman" panose="02020603050405020304" pitchFamily="18" charset="0"/>
              </a:rPr>
              <a:t>divide it by </a:t>
            </a:r>
            <a:r>
              <a:rPr lang="ru-RU" sz="2000" b="1" dirty="0">
                <a:solidFill>
                  <a:srgbClr val="7030A0"/>
                </a:solidFill>
                <a:effectLst/>
                <a:latin typeface="Times New Roman" panose="02020603050405020304" pitchFamily="18" charset="0"/>
                <a:ea typeface="Times New Roman" panose="02020603050405020304" pitchFamily="18" charset="0"/>
              </a:rPr>
              <a:t>3;</a:t>
            </a:r>
          </a:p>
          <a:p>
            <a:pPr marL="342900" lvl="0" indent="-342900">
              <a:buFont typeface="Symbol" panose="05050102010706020507" pitchFamily="18" charset="2"/>
              <a:buChar char=""/>
            </a:pPr>
            <a:r>
              <a:rPr lang="en-US" sz="2000" b="1" dirty="0">
                <a:solidFill>
                  <a:srgbClr val="7030A0"/>
                </a:solidFill>
                <a:effectLst/>
                <a:latin typeface="Times New Roman" panose="02020603050405020304" pitchFamily="18" charset="0"/>
                <a:ea typeface="Times New Roman" panose="02020603050405020304" pitchFamily="18" charset="0"/>
              </a:rPr>
              <a:t>otherwise subtract one from </a:t>
            </a:r>
            <a:r>
              <a:rPr lang="ru-RU" sz="2000" b="1" i="1" dirty="0">
                <a:solidFill>
                  <a:srgbClr val="7030A0"/>
                </a:solidFill>
                <a:effectLst/>
                <a:latin typeface="Times New Roman" panose="02020603050405020304" pitchFamily="18" charset="0"/>
                <a:ea typeface="Times New Roman" panose="02020603050405020304" pitchFamily="18" charset="0"/>
              </a:rPr>
              <a:t>n</a:t>
            </a:r>
            <a:r>
              <a:rPr lang="ru-RU" sz="2000" b="1" dirty="0">
                <a:solidFill>
                  <a:srgbClr val="7030A0"/>
                </a:solidFill>
                <a:effectLst/>
                <a:latin typeface="Times New Roman" panose="02020603050405020304" pitchFamily="18" charset="0"/>
                <a:ea typeface="Times New Roman" panose="02020603050405020304" pitchFamily="18" charset="0"/>
              </a:rPr>
              <a:t>;</a:t>
            </a:r>
          </a:p>
          <a:p>
            <a:r>
              <a:rPr lang="ru-RU" sz="2000" b="1" dirty="0">
                <a:solidFill>
                  <a:srgbClr val="7030A0"/>
                </a:solidFill>
                <a:effectLst/>
                <a:latin typeface="Times New Roman" panose="02020603050405020304" pitchFamily="18" charset="0"/>
                <a:ea typeface="Times New Roman" panose="02020603050405020304" pitchFamily="18" charset="0"/>
              </a:rPr>
              <a:t> </a:t>
            </a:r>
          </a:p>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Example</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Let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 21. You can get 1 for the minimum number of operations (for four) as follows:</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ctr">
              <a:tabLst>
                <a:tab pos="6398260" algn="l"/>
                <a:tab pos="6979920" algn="l"/>
                <a:tab pos="7561580" algn="l"/>
                <a:tab pos="8143240" algn="l"/>
                <a:tab pos="8724900" algn="l"/>
                <a:tab pos="9306560" algn="l"/>
              </a:tabLst>
            </a:pPr>
            <a:r>
              <a:rPr lang="ru-RU" sz="2000" b="1" dirty="0">
                <a:solidFill>
                  <a:srgbClr val="7030A0"/>
                </a:solidFill>
                <a:effectLst/>
                <a:latin typeface="Times New Roman" panose="02020603050405020304" pitchFamily="18" charset="0"/>
                <a:ea typeface="Times New Roman" panose="02020603050405020304" pitchFamily="18" charset="0"/>
              </a:rPr>
              <a:t>21 → 7 → 6 → 2 → 1</a:t>
            </a:r>
          </a:p>
        </p:txBody>
      </p:sp>
    </p:spTree>
    <p:extLst>
      <p:ext uri="{BB962C8B-B14F-4D97-AF65-F5344CB8AC3E}">
        <p14:creationId xmlns:p14="http://schemas.microsoft.com/office/powerpoint/2010/main" val="401999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9002. Chocolate lover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31591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Aziz is very fond of eating chocolate. But since chocolate is very bad for teeth, his father won't let him eat a lot of chocolate. This time he managed to convince his father and get permission to eat one chocolate every day. Aziz loves two types of chocolate. One weighs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grams, the other </a:t>
            </a:r>
            <a:r>
              <a:rPr lang="en-US" sz="2000" i="1" dirty="0">
                <a:effectLst/>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 grams. Aziz's father allowed him to eat one chocolate every day for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days, but with condition that he should not eat the same chocolate for two days in a row. Now Aziz is worried about only one question. How to make sure that within n days he could eat the maximum amount (in grams) of chocolate.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Help him with this.</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line contains three integers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9</a:t>
            </a: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maximum amount of chocolate (in grams) that Aziz can consume during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days.</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4264815"/>
            <a:ext cx="2053194" cy="8048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1 10 8</a:t>
            </a:r>
          </a:p>
          <a:p>
            <a:pPr algn="just">
              <a:lnSpc>
                <a:spcPct val="100000"/>
              </a:lnSpc>
              <a:spcBef>
                <a:spcPts val="0"/>
              </a:spcBef>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2</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3 1 2</a:t>
            </a:r>
          </a:p>
          <a:p>
            <a:pPr algn="just">
              <a:lnSpc>
                <a:spcPct val="100000"/>
              </a:lnSpc>
              <a:spcBef>
                <a:spcPts val="0"/>
              </a:spcBef>
            </a:pP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4264816"/>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10</a:t>
            </a:r>
          </a:p>
          <a:p>
            <a:pPr algn="just">
              <a:lnSpc>
                <a:spcPct val="100000"/>
              </a:lnSpc>
              <a:spcBef>
                <a:spcPts val="0"/>
              </a:spcBef>
            </a:pPr>
            <a:endParaRPr lang="en-US" sz="2000" dirty="0">
              <a:latin typeface="Courier New" panose="02070309020205020404" pitchFamily="49" charset="0"/>
              <a:ea typeface="Times New Roman" panose="02020603050405020304" pitchFamily="18" charset="0"/>
              <a:cs typeface="Times New Roman" panose="02020603050405020304" pitchFamily="18" charset="0"/>
            </a:endParaRPr>
          </a:p>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Courier New" panose="02070309020205020404" pitchFamily="49" charset="0"/>
              </a:rPr>
              <a:t>5</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Подзаголовок 2">
            <a:extLst>
              <a:ext uri="{FF2B5EF4-FFF2-40B4-BE49-F238E27FC236}">
                <a16:creationId xmlns:a16="http://schemas.microsoft.com/office/drawing/2014/main" id="{28B51D81-E666-46C5-8972-65A31E1F0AD4}"/>
              </a:ext>
            </a:extLst>
          </p:cNvPr>
          <p:cNvSpPr txBox="1">
            <a:spLocks/>
          </p:cNvSpPr>
          <p:nvPr/>
        </p:nvSpPr>
        <p:spPr>
          <a:xfrm>
            <a:off x="4428174" y="606222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0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9002. Chocolate lover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1047120"/>
            <a:ext cx="10852715" cy="7913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If the number of days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even, then Aziz can eat chocolate either in the order </a:t>
            </a:r>
            <a:r>
              <a:rPr lang="en-US" sz="2000" i="1" dirty="0">
                <a:effectLst/>
                <a:latin typeface="Times New Roman" panose="02020603050405020304" pitchFamily="18" charset="0"/>
                <a:ea typeface="Times New Roman" panose="02020603050405020304" pitchFamily="18" charset="0"/>
              </a:rPr>
              <a:t>a b a b … a b</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or in the order </a:t>
            </a:r>
            <a:r>
              <a:rPr lang="en-US" sz="2000" i="1" dirty="0">
                <a:effectLst/>
                <a:latin typeface="Times New Roman" panose="02020603050405020304" pitchFamily="18" charset="0"/>
                <a:ea typeface="Times New Roman" panose="02020603050405020304" pitchFamily="18" charset="0"/>
              </a:rPr>
              <a:t>b a b … a b a</a:t>
            </a:r>
            <a:r>
              <a:rPr lang="en-US" sz="2000" dirty="0">
                <a:effectLst/>
                <a:latin typeface="Times New Roman" panose="02020603050405020304" pitchFamily="18" charset="0"/>
                <a:ea typeface="Times New Roman" panose="02020603050405020304" pitchFamily="18" charset="0"/>
              </a:rPr>
              <a:t>. However, in both cases, he will eat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grams of chocolate.</a:t>
            </a:r>
            <a:endParaRPr lang="ru-RU" sz="2000" dirty="0">
              <a:effectLst/>
              <a:latin typeface="Times New Roman" panose="02020603050405020304" pitchFamily="18" charset="0"/>
              <a:ea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1DBD0EDA-230F-4794-AA84-446A7FFE82BC}"/>
              </a:ext>
            </a:extLst>
          </p:cNvPr>
          <p:cNvGraphicFramePr>
            <a:graphicFrameLocks noChangeAspect="1"/>
          </p:cNvGraphicFramePr>
          <p:nvPr>
            <p:extLst>
              <p:ext uri="{D42A27DB-BD31-4B8C-83A1-F6EECF244321}">
                <p14:modId xmlns:p14="http://schemas.microsoft.com/office/powerpoint/2010/main" val="2965047139"/>
              </p:ext>
            </p:extLst>
          </p:nvPr>
        </p:nvGraphicFramePr>
        <p:xfrm>
          <a:off x="1886552" y="1838426"/>
          <a:ext cx="7171930" cy="577515"/>
        </p:xfrm>
        <a:graphic>
          <a:graphicData uri="http://schemas.openxmlformats.org/presentationml/2006/ole">
            <mc:AlternateContent xmlns:mc="http://schemas.openxmlformats.org/markup-compatibility/2006">
              <mc:Choice xmlns:v="urn:schemas-microsoft-com:vml" Requires="v">
                <p:oleObj name="Visio" r:id="rId3" imgW="5086830" imgH="406861" progId="Visio.Drawing.11">
                  <p:embed/>
                </p:oleObj>
              </mc:Choice>
              <mc:Fallback>
                <p:oleObj name="Visio" r:id="rId3" imgW="5086830" imgH="4068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552" y="1838426"/>
                        <a:ext cx="7171930" cy="577515"/>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D5E385F6-9051-4E8F-854C-1D9D6D72F944}"/>
              </a:ext>
            </a:extLst>
          </p:cNvPr>
          <p:cNvSpPr txBox="1"/>
          <p:nvPr/>
        </p:nvSpPr>
        <p:spPr>
          <a:xfrm>
            <a:off x="844009" y="2760119"/>
            <a:ext cx="10475299" cy="132343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For odd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Aziz can consume chocolate in one of the following orders: </a:t>
            </a:r>
            <a:r>
              <a:rPr lang="en-US" sz="2000" i="1" dirty="0">
                <a:effectLst/>
                <a:latin typeface="Times New Roman" panose="02020603050405020304" pitchFamily="18" charset="0"/>
                <a:ea typeface="Times New Roman" panose="02020603050405020304" pitchFamily="18" charset="0"/>
              </a:rPr>
              <a:t>a b a b … a</a:t>
            </a:r>
            <a:r>
              <a:rPr lang="en-US" sz="2000" dirty="0">
                <a:effectLst/>
                <a:latin typeface="Times New Roman" panose="02020603050405020304" pitchFamily="18" charset="0"/>
                <a:ea typeface="Times New Roman" panose="02020603050405020304" pitchFamily="18" charset="0"/>
              </a:rPr>
              <a:t>, or </a:t>
            </a:r>
            <a:r>
              <a:rPr lang="en-US" sz="2000" i="1" dirty="0">
                <a:effectLst/>
                <a:latin typeface="Times New Roman" panose="02020603050405020304" pitchFamily="18" charset="0"/>
                <a:ea typeface="Times New Roman" panose="02020603050405020304" pitchFamily="18" charset="0"/>
              </a:rPr>
              <a:t>b a b … a b</a:t>
            </a:r>
            <a:r>
              <a:rPr lang="en-US" sz="2000" dirty="0">
                <a:effectLst/>
                <a:latin typeface="Times New Roman" panose="02020603050405020304" pitchFamily="18" charset="0"/>
                <a:ea typeface="Times New Roman" panose="02020603050405020304" pitchFamily="18" charset="0"/>
              </a:rPr>
              <a:t>. </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 the first case he will eat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 </a:t>
            </a:r>
            <a:r>
              <a:rPr lang="en-US" sz="2000" i="1" dirty="0">
                <a:effectLst/>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 2 * </a:t>
            </a:r>
            <a:r>
              <a:rPr lang="en-US" sz="2000" i="1" dirty="0">
                <a:effectLst/>
                <a:latin typeface="Times New Roman" panose="02020603050405020304" pitchFamily="18" charset="0"/>
                <a:ea typeface="Times New Roman" panose="02020603050405020304" pitchFamily="18" charset="0"/>
              </a:rPr>
              <a:t>a </a:t>
            </a:r>
            <a:r>
              <a:rPr lang="en-US" sz="2000" dirty="0">
                <a:effectLst/>
                <a:latin typeface="Times New Roman" panose="02020603050405020304" pitchFamily="18" charset="0"/>
                <a:ea typeface="Times New Roman" panose="02020603050405020304" pitchFamily="18" charset="0"/>
              </a:rPr>
              <a:t>chocolate. </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 the second case he will eat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 2 * </a:t>
            </a:r>
            <a:r>
              <a:rPr lang="en-US" sz="2000" i="1" dirty="0">
                <a:effectLst/>
                <a:latin typeface="Times New Roman" panose="02020603050405020304" pitchFamily="18" charset="0"/>
                <a:ea typeface="Times New Roman" panose="02020603050405020304" pitchFamily="18" charset="0"/>
              </a:rPr>
              <a:t>b </a:t>
            </a:r>
            <a:r>
              <a:rPr lang="en-US" sz="2000" dirty="0">
                <a:effectLst/>
                <a:latin typeface="Times New Roman" panose="02020603050405020304" pitchFamily="18" charset="0"/>
                <a:ea typeface="Times New Roman" panose="02020603050405020304" pitchFamily="18" charset="0"/>
              </a:rPr>
              <a:t>chocolate. </a:t>
            </a:r>
          </a:p>
          <a:p>
            <a:pPr algn="just"/>
            <a:r>
              <a:rPr lang="en-US" sz="2000" dirty="0">
                <a:effectLst/>
                <a:latin typeface="Times New Roman" panose="02020603050405020304" pitchFamily="18" charset="0"/>
                <a:ea typeface="Times New Roman" panose="02020603050405020304" pitchFamily="18" charset="0"/>
              </a:rPr>
              <a:t>It remains to choose in which of these options the mass of chocolate is greater.</a:t>
            </a:r>
            <a:endParaRPr lang="ru-RU" dirty="0">
              <a:effectLst/>
              <a:latin typeface="Times New Roman" panose="02020603050405020304" pitchFamily="18" charset="0"/>
              <a:ea typeface="Times New Roman" panose="02020603050405020304" pitchFamily="18" charset="0"/>
            </a:endParaRPr>
          </a:p>
        </p:txBody>
      </p:sp>
      <p:graphicFrame>
        <p:nvGraphicFramePr>
          <p:cNvPr id="12" name="Объект 11">
            <a:extLst>
              <a:ext uri="{FF2B5EF4-FFF2-40B4-BE49-F238E27FC236}">
                <a16:creationId xmlns:a16="http://schemas.microsoft.com/office/drawing/2014/main" id="{F390834C-1595-4454-AC66-A4F7AD3DB9D3}"/>
              </a:ext>
            </a:extLst>
          </p:cNvPr>
          <p:cNvGraphicFramePr>
            <a:graphicFrameLocks noChangeAspect="1"/>
          </p:cNvGraphicFramePr>
          <p:nvPr>
            <p:extLst>
              <p:ext uri="{D42A27DB-BD31-4B8C-83A1-F6EECF244321}">
                <p14:modId xmlns:p14="http://schemas.microsoft.com/office/powerpoint/2010/main" val="906910057"/>
              </p:ext>
            </p:extLst>
          </p:nvPr>
        </p:nvGraphicFramePr>
        <p:xfrm>
          <a:off x="2271562" y="4136189"/>
          <a:ext cx="6210629" cy="583094"/>
        </p:xfrm>
        <a:graphic>
          <a:graphicData uri="http://schemas.openxmlformats.org/presentationml/2006/ole">
            <mc:AlternateContent xmlns:mc="http://schemas.openxmlformats.org/markup-compatibility/2006">
              <mc:Choice xmlns:v="urn:schemas-microsoft-com:vml" Requires="v">
                <p:oleObj name="Visio" r:id="rId5" imgW="4366678" imgH="406861" progId="Visio.Drawing.11">
                  <p:embed/>
                </p:oleObj>
              </mc:Choice>
              <mc:Fallback>
                <p:oleObj name="Visio" r:id="rId5" imgW="4366678" imgH="406861"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562" y="4136189"/>
                        <a:ext cx="6210629" cy="583094"/>
                      </a:xfrm>
                      <a:prstGeom prst="rect">
                        <a:avLst/>
                      </a:prstGeom>
                      <a:noFill/>
                    </p:spPr>
                  </p:pic>
                </p:oleObj>
              </mc:Fallback>
            </mc:AlternateContent>
          </a:graphicData>
        </a:graphic>
      </p:graphicFrame>
    </p:spTree>
    <p:extLst>
      <p:ext uri="{BB962C8B-B14F-4D97-AF65-F5344CB8AC3E}">
        <p14:creationId xmlns:p14="http://schemas.microsoft.com/office/powerpoint/2010/main" val="140587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4211. Gas stations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40647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Along the circumferential highway of length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there are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gas stations are located. If the driver wants to refuel at some point in the highway, he can drive up to any gas station, where he was happy to serve. Of course, if gasoline suddenly appears quite at the end, the driver, of course, go to the nearest gas station, even if he have to turn back.</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However, occasionally there are unlucky drivers who suddenly right on the highway petrol ends. Determine the maximum possible distance to the nearest gas station, which require drivers to overcome this distance.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first line contains two integers: the length of the highway </a:t>
            </a:r>
            <a:r>
              <a:rPr lang="ru-RU" sz="2000" i="1" dirty="0">
                <a:effectLst/>
                <a:latin typeface="Times New Roman" panose="02020603050405020304" pitchFamily="18" charset="0"/>
                <a:ea typeface="Times New Roman" panose="02020603050405020304" pitchFamily="18" charset="0"/>
              </a:rPr>
              <a:t>l</a:t>
            </a:r>
            <a:r>
              <a:rPr lang="ru-RU" sz="2000" dirty="0">
                <a:effectLst/>
                <a:latin typeface="Times New Roman" panose="02020603050405020304" pitchFamily="18" charset="0"/>
                <a:ea typeface="Times New Roman" panose="02020603050405020304" pitchFamily="18" charset="0"/>
              </a:rPr>
              <a:t> (1 ≤ </a:t>
            </a:r>
            <a:r>
              <a:rPr lang="ru-RU" sz="2000" i="1" dirty="0">
                <a:effectLst/>
                <a:latin typeface="Times New Roman" panose="02020603050405020304" pitchFamily="18" charset="0"/>
                <a:ea typeface="Times New Roman" panose="02020603050405020304" pitchFamily="18" charset="0"/>
              </a:rPr>
              <a:t>l</a:t>
            </a:r>
            <a:r>
              <a:rPr lang="ru-RU" sz="2000" dirty="0">
                <a:effectLst/>
                <a:latin typeface="Times New Roman" panose="02020603050405020304" pitchFamily="18" charset="0"/>
                <a:ea typeface="Times New Roman" panose="02020603050405020304" pitchFamily="18" charset="0"/>
              </a:rPr>
              <a:t> ≤ 10</a:t>
            </a:r>
            <a:r>
              <a:rPr lang="ru-RU" sz="2000" baseline="30000" dirty="0">
                <a:effectLst/>
                <a:latin typeface="Times New Roman" panose="02020603050405020304" pitchFamily="18" charset="0"/>
                <a:ea typeface="Times New Roman" panose="02020603050405020304" pitchFamily="18" charset="0"/>
              </a:rPr>
              <a:t>5</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and the number of gas stations </a:t>
            </a:r>
            <a:r>
              <a:rPr lang="ru-RU"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(1 ≤ </a:t>
            </a:r>
            <a:r>
              <a:rPr lang="ru-RU"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 10</a:t>
            </a:r>
            <a:r>
              <a:rPr lang="ru-RU" sz="2000" baseline="30000" dirty="0">
                <a:effectLst/>
                <a:latin typeface="Times New Roman" panose="02020603050405020304" pitchFamily="18" charset="0"/>
                <a:ea typeface="Times New Roman" panose="02020603050405020304" pitchFamily="18" charset="0"/>
              </a:rPr>
              <a:t>4</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The second line contains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different integers </a:t>
            </a:r>
            <a:r>
              <a:rPr lang="ru-RU" sz="2000" i="1" dirty="0" err="1">
                <a:effectLst/>
                <a:latin typeface="Times New Roman" panose="02020603050405020304" pitchFamily="18" charset="0"/>
                <a:ea typeface="Times New Roman" panose="02020603050405020304" pitchFamily="18" charset="0"/>
              </a:rPr>
              <a:t>l</a:t>
            </a:r>
            <a:r>
              <a:rPr lang="ru-RU" sz="2000" i="1" baseline="-25000" dirty="0" err="1">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 (0 ≤ </a:t>
            </a:r>
            <a:r>
              <a:rPr lang="ru-RU" sz="2000" i="1" dirty="0" err="1">
                <a:effectLst/>
                <a:latin typeface="Times New Roman" panose="02020603050405020304" pitchFamily="18" charset="0"/>
                <a:ea typeface="Times New Roman" panose="02020603050405020304" pitchFamily="18" charset="0"/>
              </a:rPr>
              <a:t>l</a:t>
            </a:r>
            <a:r>
              <a:rPr lang="ru-RU" sz="2000" i="1" baseline="-25000" dirty="0" err="1">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 &lt; </a:t>
            </a:r>
            <a:r>
              <a:rPr lang="ru-RU" sz="2000" i="1" dirty="0">
                <a:effectLst/>
                <a:latin typeface="Times New Roman" panose="02020603050405020304" pitchFamily="18" charset="0"/>
                <a:ea typeface="Times New Roman" panose="02020603050405020304" pitchFamily="18" charset="0"/>
              </a:rPr>
              <a:t>l</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the positions of gas stations.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Print the maximum possible distance to the nearest gas station (with accuracy of 1 digit after the decimal point).</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4890457"/>
            <a:ext cx="2053194" cy="1029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5 4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4 0 3 1</a:t>
            </a:r>
            <a:endParaRPr lang="en-US"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4890458"/>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1.0</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Подзаголовок 2">
            <a:extLst>
              <a:ext uri="{FF2B5EF4-FFF2-40B4-BE49-F238E27FC236}">
                <a16:creationId xmlns:a16="http://schemas.microsoft.com/office/drawing/2014/main" id="{28B51D81-E666-46C5-8972-65A31E1F0AD4}"/>
              </a:ext>
            </a:extLst>
          </p:cNvPr>
          <p:cNvSpPr txBox="1">
            <a:spLocks/>
          </p:cNvSpPr>
          <p:nvPr/>
        </p:nvSpPr>
        <p:spPr>
          <a:xfrm>
            <a:off x="4428174" y="606222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55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Freeform: Shape 104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780019-8237-9AC7-2AC1-676C2B7F13B6}"/>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Meme Time</a:t>
            </a:r>
            <a:endParaRPr lang="en-US"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809643DB-046D-E71F-81FB-B5212E4294F0}"/>
              </a:ext>
            </a:extLst>
          </p:cNvPr>
          <p:cNvPicPr>
            <a:picLocks noChangeAspect="1"/>
          </p:cNvPicPr>
          <p:nvPr/>
        </p:nvPicPr>
        <p:blipFill>
          <a:blip r:embed="rId2"/>
          <a:stretch>
            <a:fillRect/>
          </a:stretch>
        </p:blipFill>
        <p:spPr>
          <a:xfrm>
            <a:off x="6721985" y="377456"/>
            <a:ext cx="4550115" cy="6103088"/>
          </a:xfrm>
          <a:prstGeom prst="rect">
            <a:avLst/>
          </a:prstGeom>
        </p:spPr>
      </p:pic>
    </p:spTree>
    <p:extLst>
      <p:ext uri="{BB962C8B-B14F-4D97-AF65-F5344CB8AC3E}">
        <p14:creationId xmlns:p14="http://schemas.microsoft.com/office/powerpoint/2010/main" val="412235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4211. Gas stations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9"/>
            <a:ext cx="10852715" cy="13110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When the driver runs out of gas, he can move either forward or backward on the highway. If the distance between some neighboring gas stations is </a:t>
            </a:r>
            <a:r>
              <a:rPr lang="en-US" sz="2000" i="1" dirty="0">
                <a:effectLst/>
                <a:latin typeface="Times New Roman" panose="02020603050405020304" pitchFamily="18" charset="0"/>
                <a:ea typeface="Times New Roman" panose="02020603050405020304" pitchFamily="18" charset="0"/>
              </a:rPr>
              <a:t>d</a:t>
            </a:r>
            <a:r>
              <a:rPr lang="en-US" sz="2000" dirty="0">
                <a:effectLst/>
                <a:latin typeface="Times New Roman" panose="02020603050405020304" pitchFamily="18" charset="0"/>
                <a:ea typeface="Times New Roman" panose="02020603050405020304" pitchFamily="18" charset="0"/>
              </a:rPr>
              <a:t>, and the driver is on the highway somewhere between them, then in the worst case (if the gasoline runs out just in the middle) he will have to cover the distance </a:t>
            </a:r>
            <a:r>
              <a:rPr lang="en-US" sz="2000" i="1" dirty="0">
                <a:effectLst/>
                <a:latin typeface="Times New Roman" panose="02020603050405020304" pitchFamily="18" charset="0"/>
                <a:ea typeface="Times New Roman" panose="02020603050405020304" pitchFamily="18" charset="0"/>
              </a:rPr>
              <a:t>d</a:t>
            </a:r>
            <a:r>
              <a:rPr lang="en-US" sz="2000" dirty="0">
                <a:effectLst/>
                <a:latin typeface="Times New Roman" panose="02020603050405020304" pitchFamily="18" charset="0"/>
                <a:ea typeface="Times New Roman" panose="02020603050405020304" pitchFamily="18" charset="0"/>
              </a:rPr>
              <a:t> / 2.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It remains to find the greatest distance between all neighboring gas stations and divide it by 2.</a:t>
            </a:r>
          </a:p>
        </p:txBody>
      </p:sp>
      <p:sp>
        <p:nvSpPr>
          <p:cNvPr id="8" name="TextBox 7">
            <a:extLst>
              <a:ext uri="{FF2B5EF4-FFF2-40B4-BE49-F238E27FC236}">
                <a16:creationId xmlns:a16="http://schemas.microsoft.com/office/drawing/2014/main" id="{430C946B-A61E-4E33-A254-380224B2F5D6}"/>
              </a:ext>
            </a:extLst>
          </p:cNvPr>
          <p:cNvSpPr txBox="1"/>
          <p:nvPr/>
        </p:nvSpPr>
        <p:spPr>
          <a:xfrm>
            <a:off x="911994" y="2652107"/>
            <a:ext cx="6097604" cy="132343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Let </a:t>
            </a:r>
            <a:r>
              <a:rPr lang="en-US" sz="2000" i="1" dirty="0">
                <a:effectLst/>
                <a:latin typeface="Times New Roman" panose="02020603050405020304" pitchFamily="18" charset="0"/>
                <a:ea typeface="Times New Roman" panose="02020603050405020304" pitchFamily="18" charset="0"/>
              </a:rPr>
              <a:t>l</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l</a:t>
            </a:r>
            <a:r>
              <a:rPr lang="en-US" sz="2000" i="1" baseline="-25000"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be respectively, the positions of the first and last gas stations. Since the highway is circular and its length is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the distance between the first and last gas stations is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l</a:t>
            </a:r>
            <a:r>
              <a:rPr lang="en-US" sz="2000" i="1" baseline="-25000"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l</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graphicFrame>
        <p:nvGraphicFramePr>
          <p:cNvPr id="9" name="Объект 8">
            <a:extLst>
              <a:ext uri="{FF2B5EF4-FFF2-40B4-BE49-F238E27FC236}">
                <a16:creationId xmlns:a16="http://schemas.microsoft.com/office/drawing/2014/main" id="{0DB9210A-C87A-4874-A0AC-1CF391B16CB8}"/>
              </a:ext>
            </a:extLst>
          </p:cNvPr>
          <p:cNvGraphicFramePr>
            <a:graphicFrameLocks noChangeAspect="1"/>
          </p:cNvGraphicFramePr>
          <p:nvPr>
            <p:extLst>
              <p:ext uri="{D42A27DB-BD31-4B8C-83A1-F6EECF244321}">
                <p14:modId xmlns:p14="http://schemas.microsoft.com/office/powerpoint/2010/main" val="3595216921"/>
              </p:ext>
            </p:extLst>
          </p:nvPr>
        </p:nvGraphicFramePr>
        <p:xfrm>
          <a:off x="7623208" y="2375995"/>
          <a:ext cx="2059806" cy="1714587"/>
        </p:xfrm>
        <a:graphic>
          <a:graphicData uri="http://schemas.openxmlformats.org/presentationml/2006/ole">
            <mc:AlternateContent xmlns:mc="http://schemas.openxmlformats.org/markup-compatibility/2006">
              <mc:Choice xmlns:v="urn:schemas-microsoft-com:vml" Requires="v">
                <p:oleObj name="Visio" r:id="rId3" imgW="1702890" imgH="1414821" progId="Visio.Drawing.11">
                  <p:embed/>
                </p:oleObj>
              </mc:Choice>
              <mc:Fallback>
                <p:oleObj name="Visio" r:id="rId3" imgW="1702890" imgH="14148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208" y="2375995"/>
                        <a:ext cx="2059806" cy="1714587"/>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CEEA4E76-B1C1-422F-972B-D3A6456A8FBB}"/>
              </a:ext>
            </a:extLst>
          </p:cNvPr>
          <p:cNvSpPr txBox="1"/>
          <p:nvPr/>
        </p:nvSpPr>
        <p:spPr>
          <a:xfrm>
            <a:off x="4310941" y="4880371"/>
            <a:ext cx="7385784" cy="1323439"/>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Consider the sample from the problem statement. The greatest distance is reached between the gas stations in positions 1 and 3. It equals to </a:t>
            </a:r>
            <a:r>
              <a:rPr lang="en-US" sz="2000" b="1" i="1" dirty="0">
                <a:solidFill>
                  <a:srgbClr val="7030A0"/>
                </a:solidFill>
                <a:effectLst/>
                <a:latin typeface="Times New Roman" panose="02020603050405020304" pitchFamily="18" charset="0"/>
                <a:ea typeface="Times New Roman" panose="02020603050405020304" pitchFamily="18" charset="0"/>
              </a:rPr>
              <a:t>d</a:t>
            </a:r>
            <a:r>
              <a:rPr lang="en-US" sz="2000" b="1" dirty="0">
                <a:solidFill>
                  <a:srgbClr val="7030A0"/>
                </a:solidFill>
                <a:effectLst/>
                <a:latin typeface="Times New Roman" panose="02020603050405020304" pitchFamily="18" charset="0"/>
                <a:ea typeface="Times New Roman" panose="02020603050405020304" pitchFamily="18" charset="0"/>
              </a:rPr>
              <a:t> = 2. In the worst case, the driver have to walk the distance </a:t>
            </a:r>
            <a:r>
              <a:rPr lang="en-US" sz="2000" b="1" i="1" dirty="0">
                <a:solidFill>
                  <a:srgbClr val="7030A0"/>
                </a:solidFill>
                <a:effectLst/>
                <a:latin typeface="Times New Roman" panose="02020603050405020304" pitchFamily="18" charset="0"/>
                <a:ea typeface="Times New Roman" panose="02020603050405020304" pitchFamily="18" charset="0"/>
              </a:rPr>
              <a:t>d</a:t>
            </a:r>
            <a:r>
              <a:rPr lang="en-US" sz="2000" b="1" dirty="0">
                <a:solidFill>
                  <a:srgbClr val="7030A0"/>
                </a:solidFill>
                <a:effectLst/>
                <a:latin typeface="Times New Roman" panose="02020603050405020304" pitchFamily="18" charset="0"/>
                <a:ea typeface="Times New Roman" panose="02020603050405020304" pitchFamily="18" charset="0"/>
              </a:rPr>
              <a:t> / 2 = 1 to the nearest gas station.</a:t>
            </a:r>
            <a:endParaRPr lang="en-US" b="1" dirty="0">
              <a:solidFill>
                <a:srgbClr val="7030A0"/>
              </a:solidFill>
              <a:effectLst/>
              <a:latin typeface="Times New Roman" panose="02020603050405020304" pitchFamily="18" charset="0"/>
              <a:ea typeface="Times New Roman" panose="02020603050405020304" pitchFamily="18" charset="0"/>
            </a:endParaRPr>
          </a:p>
        </p:txBody>
      </p:sp>
      <p:graphicFrame>
        <p:nvGraphicFramePr>
          <p:cNvPr id="14" name="Объект 13">
            <a:extLst>
              <a:ext uri="{FF2B5EF4-FFF2-40B4-BE49-F238E27FC236}">
                <a16:creationId xmlns:a16="http://schemas.microsoft.com/office/drawing/2014/main" id="{A97D1A3F-5CF1-44EF-9A60-A035042D4AF6}"/>
              </a:ext>
            </a:extLst>
          </p:cNvPr>
          <p:cNvGraphicFramePr>
            <a:graphicFrameLocks noChangeAspect="1"/>
          </p:cNvGraphicFramePr>
          <p:nvPr>
            <p:extLst>
              <p:ext uri="{D42A27DB-BD31-4B8C-83A1-F6EECF244321}">
                <p14:modId xmlns:p14="http://schemas.microsoft.com/office/powerpoint/2010/main" val="2017322237"/>
              </p:ext>
            </p:extLst>
          </p:nvPr>
        </p:nvGraphicFramePr>
        <p:xfrm>
          <a:off x="1318662" y="4365716"/>
          <a:ext cx="2569945" cy="1918236"/>
        </p:xfrm>
        <a:graphic>
          <a:graphicData uri="http://schemas.openxmlformats.org/presentationml/2006/ole">
            <mc:AlternateContent xmlns:mc="http://schemas.openxmlformats.org/markup-compatibility/2006">
              <mc:Choice xmlns:v="urn:schemas-microsoft-com:vml" Requires="v">
                <p:oleObj name="Visio" r:id="rId5" imgW="1991009" imgH="1486796" progId="Visio.Drawing.11">
                  <p:embed/>
                </p:oleObj>
              </mc:Choice>
              <mc:Fallback>
                <p:oleObj name="Visio" r:id="rId5" imgW="1991009" imgH="1486796"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662" y="4365716"/>
                        <a:ext cx="2569945" cy="1918236"/>
                      </a:xfrm>
                      <a:prstGeom prst="rect">
                        <a:avLst/>
                      </a:prstGeom>
                      <a:noFill/>
                    </p:spPr>
                  </p:pic>
                </p:oleObj>
              </mc:Fallback>
            </mc:AlternateContent>
          </a:graphicData>
        </a:graphic>
      </p:graphicFrame>
    </p:spTree>
    <p:extLst>
      <p:ext uri="{BB962C8B-B14F-4D97-AF65-F5344CB8AC3E}">
        <p14:creationId xmlns:p14="http://schemas.microsoft.com/office/powerpoint/2010/main" val="1345688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609. Water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3536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Recently Sergey went to the well for water but did not return. He took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cans with him, each of which he filled completely with water. Now Sergey wants to deliver them to his country house. This is where the problem lies. At one time Sergey can carry no more than 2 cans because he has only two hands. Moreover, he can carry no more than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liters of water.</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Now Sergey stands at the well and thinks about the minimum number of times he can take all the water home, and whether he can do it at all. Help him solve this problem.</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two integers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The second line contains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integers – the volumes of canisters in liters. All input numbers are positive and do not exceed 10</a:t>
            </a:r>
            <a:r>
              <a:rPr lang="en-US" sz="2000" baseline="30000" dirty="0">
                <a:effectLst/>
                <a:latin typeface="Times New Roman" panose="02020603050405020304" pitchFamily="18" charset="0"/>
                <a:ea typeface="Times New Roman" panose="02020603050405020304" pitchFamily="18" charset="0"/>
              </a:rPr>
              <a:t>9</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If Sergey cannot take all the water home, print “</a:t>
            </a:r>
            <a:r>
              <a:rPr lang="en-US" sz="2000" b="1" dirty="0">
                <a:effectLst/>
                <a:latin typeface="Times New Roman" panose="02020603050405020304" pitchFamily="18" charset="0"/>
                <a:ea typeface="Times New Roman" panose="02020603050405020304" pitchFamily="18" charset="0"/>
              </a:rPr>
              <a:t>Impossible</a:t>
            </a:r>
            <a:r>
              <a:rPr lang="en-US" sz="2000" dirty="0">
                <a:effectLst/>
                <a:latin typeface="Times New Roman" panose="02020603050405020304" pitchFamily="18" charset="0"/>
                <a:ea typeface="Times New Roman" panose="02020603050405020304" pitchFamily="18" charset="0"/>
              </a:rPr>
              <a:t>”. Otherwise, print one number – the minimum required number of times to go.</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4362275"/>
            <a:ext cx="2053194" cy="1029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1 2 3 3</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4362276"/>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Подзаголовок 2">
            <a:extLst>
              <a:ext uri="{FF2B5EF4-FFF2-40B4-BE49-F238E27FC236}">
                <a16:creationId xmlns:a16="http://schemas.microsoft.com/office/drawing/2014/main" id="{28B51D81-E666-46C5-8972-65A31E1F0AD4}"/>
              </a:ext>
            </a:extLst>
          </p:cNvPr>
          <p:cNvSpPr txBox="1">
            <a:spLocks/>
          </p:cNvSpPr>
          <p:nvPr/>
        </p:nvSpPr>
        <p:spPr>
          <a:xfrm>
            <a:off x="4428174" y="606222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2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609. Water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9"/>
            <a:ext cx="10852715" cy="19752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If the volume of some canister is more than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then it is impossible to take all the water home, print “Impossible”.</a:t>
            </a:r>
          </a:p>
          <a:p>
            <a:pPr algn="just"/>
            <a:r>
              <a:rPr lang="en-US" sz="2000" dirty="0">
                <a:effectLst/>
                <a:latin typeface="Times New Roman" panose="02020603050405020304" pitchFamily="18" charset="0"/>
                <a:ea typeface="Times New Roman" panose="02020603050405020304" pitchFamily="18" charset="0"/>
              </a:rPr>
              <a:t>Sort the canisters in ascending order of volume. Let’s try to carry the largest canister together with the smallest one. If this is not possible, then the largest canister should be carried home alone. If possible, then remove the largest and the smallest canister from consideration and solve the problem for the remaining canisters in the same way.</a:t>
            </a:r>
          </a:p>
        </p:txBody>
      </p:sp>
      <p:sp>
        <p:nvSpPr>
          <p:cNvPr id="8" name="TextBox 7">
            <a:extLst>
              <a:ext uri="{FF2B5EF4-FFF2-40B4-BE49-F238E27FC236}">
                <a16:creationId xmlns:a16="http://schemas.microsoft.com/office/drawing/2014/main" id="{8790D96C-7ADB-4248-9FB9-C6B61F1412AF}"/>
              </a:ext>
            </a:extLst>
          </p:cNvPr>
          <p:cNvSpPr txBox="1"/>
          <p:nvPr/>
        </p:nvSpPr>
        <p:spPr>
          <a:xfrm>
            <a:off x="844010" y="3765398"/>
            <a:ext cx="10852715" cy="1323439"/>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Consider an example from the problem statement. Volumes of available cans are: 1, 2, 3, 3. Sergey can carry no more than </a:t>
            </a:r>
            <a:r>
              <a:rPr lang="en-US" sz="2000" b="1" i="1" dirty="0">
                <a:solidFill>
                  <a:srgbClr val="7030A0"/>
                </a:solidFill>
                <a:effectLst/>
                <a:latin typeface="Times New Roman" panose="02020603050405020304" pitchFamily="18" charset="0"/>
                <a:ea typeface="Times New Roman" panose="02020603050405020304" pitchFamily="18" charset="0"/>
              </a:rPr>
              <a:t>k</a:t>
            </a:r>
            <a:r>
              <a:rPr lang="en-US" sz="2000" b="1" dirty="0">
                <a:solidFill>
                  <a:srgbClr val="7030A0"/>
                </a:solidFill>
                <a:effectLst/>
                <a:latin typeface="Times New Roman" panose="02020603050405020304" pitchFamily="18" charset="0"/>
                <a:ea typeface="Times New Roman" panose="02020603050405020304" pitchFamily="18" charset="0"/>
              </a:rPr>
              <a:t> = 4 liters of water at a time. The sum of volumes of the smallest and the largest canisters is 1 + 3 = 4, which is no more than </a:t>
            </a:r>
            <a:r>
              <a:rPr lang="en-US" sz="2000" b="1" i="1" dirty="0">
                <a:solidFill>
                  <a:srgbClr val="7030A0"/>
                </a:solidFill>
                <a:effectLst/>
                <a:latin typeface="Times New Roman" panose="02020603050405020304" pitchFamily="18" charset="0"/>
                <a:ea typeface="Times New Roman" panose="02020603050405020304" pitchFamily="18" charset="0"/>
              </a:rPr>
              <a:t>k</a:t>
            </a:r>
            <a:r>
              <a:rPr lang="en-US" sz="2000" b="1" dirty="0">
                <a:solidFill>
                  <a:srgbClr val="7030A0"/>
                </a:solidFill>
                <a:effectLst/>
                <a:latin typeface="Times New Roman" panose="02020603050405020304" pitchFamily="18" charset="0"/>
                <a:ea typeface="Times New Roman" panose="02020603050405020304" pitchFamily="18" charset="0"/>
              </a:rPr>
              <a:t>. Therefore, for the first time Sergey will transfer these two cans.</a:t>
            </a:r>
            <a:endParaRPr lang="en-US" sz="2000" b="1" dirty="0">
              <a:solidFill>
                <a:srgbClr val="7030A0"/>
              </a:solidFill>
            </a:endParaRPr>
          </a:p>
        </p:txBody>
      </p:sp>
      <p:sp>
        <p:nvSpPr>
          <p:cNvPr id="9" name="Подзаголовок 2">
            <a:extLst>
              <a:ext uri="{FF2B5EF4-FFF2-40B4-BE49-F238E27FC236}">
                <a16:creationId xmlns:a16="http://schemas.microsoft.com/office/drawing/2014/main" id="{303CC7AB-54B6-4EA9-BB7B-B83642DD5744}"/>
              </a:ext>
            </a:extLst>
          </p:cNvPr>
          <p:cNvSpPr txBox="1">
            <a:spLocks/>
          </p:cNvSpPr>
          <p:nvPr/>
        </p:nvSpPr>
        <p:spPr>
          <a:xfrm>
            <a:off x="1046140" y="2736318"/>
            <a:ext cx="2053194" cy="1029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1 2 3 3</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 name="Подзаголовок 2">
            <a:extLst>
              <a:ext uri="{FF2B5EF4-FFF2-40B4-BE49-F238E27FC236}">
                <a16:creationId xmlns:a16="http://schemas.microsoft.com/office/drawing/2014/main" id="{7066F57C-FC6C-4F0B-A2E9-B9A6C2D3229D}"/>
              </a:ext>
            </a:extLst>
          </p:cNvPr>
          <p:cNvSpPr txBox="1">
            <a:spLocks/>
          </p:cNvSpPr>
          <p:nvPr/>
        </p:nvSpPr>
        <p:spPr>
          <a:xfrm>
            <a:off x="4119806" y="2736319"/>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graphicFrame>
        <p:nvGraphicFramePr>
          <p:cNvPr id="12" name="Объект 11">
            <a:extLst>
              <a:ext uri="{FF2B5EF4-FFF2-40B4-BE49-F238E27FC236}">
                <a16:creationId xmlns:a16="http://schemas.microsoft.com/office/drawing/2014/main" id="{B0B15702-3D01-48D0-976A-AE1EF76B4FCA}"/>
              </a:ext>
            </a:extLst>
          </p:cNvPr>
          <p:cNvGraphicFramePr>
            <a:graphicFrameLocks noChangeAspect="1"/>
          </p:cNvGraphicFramePr>
          <p:nvPr>
            <p:extLst>
              <p:ext uri="{D42A27DB-BD31-4B8C-83A1-F6EECF244321}">
                <p14:modId xmlns:p14="http://schemas.microsoft.com/office/powerpoint/2010/main" val="2415453510"/>
              </p:ext>
            </p:extLst>
          </p:nvPr>
        </p:nvGraphicFramePr>
        <p:xfrm>
          <a:off x="3777206" y="5071919"/>
          <a:ext cx="3480695" cy="915294"/>
        </p:xfrm>
        <a:graphic>
          <a:graphicData uri="http://schemas.openxmlformats.org/presentationml/2006/ole">
            <mc:AlternateContent xmlns:mc="http://schemas.openxmlformats.org/markup-compatibility/2006">
              <mc:Choice xmlns:v="urn:schemas-microsoft-com:vml" Requires="v">
                <p:oleObj name="Visio" r:id="rId3" imgW="2566676" imgH="671943" progId="Visio.Drawing.11">
                  <p:embed/>
                </p:oleObj>
              </mc:Choice>
              <mc:Fallback>
                <p:oleObj name="Visio" r:id="rId3" imgW="2566676" imgH="67194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206" y="5071919"/>
                        <a:ext cx="3480695" cy="915294"/>
                      </a:xfrm>
                      <a:prstGeom prst="rect">
                        <a:avLst/>
                      </a:prstGeom>
                      <a:noFill/>
                    </p:spPr>
                  </p:pic>
                </p:oleObj>
              </mc:Fallback>
            </mc:AlternateContent>
          </a:graphicData>
        </a:graphic>
      </p:graphicFrame>
    </p:spTree>
    <p:extLst>
      <p:ext uri="{BB962C8B-B14F-4D97-AF65-F5344CB8AC3E}">
        <p14:creationId xmlns:p14="http://schemas.microsoft.com/office/powerpoint/2010/main" val="4040271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609. Water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9"/>
            <a:ext cx="10852715" cy="19752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If the volume of some canister is more than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then it is impossible to take all the water home, print “Impossible”.</a:t>
            </a:r>
          </a:p>
          <a:p>
            <a:pPr algn="just"/>
            <a:r>
              <a:rPr lang="en-US" sz="2000" dirty="0">
                <a:effectLst/>
                <a:latin typeface="Times New Roman" panose="02020603050405020304" pitchFamily="18" charset="0"/>
                <a:ea typeface="Times New Roman" panose="02020603050405020304" pitchFamily="18" charset="0"/>
              </a:rPr>
              <a:t>Sort the canisters in ascending order of volume. Let’s try to carry the largest canister together with the smallest one. If this is not possible, then the largest canister should be carried home alone. If possible, then remove the largest and the smallest canister from consideration and solve the problem for the remaining canisters in the same way.</a:t>
            </a:r>
          </a:p>
        </p:txBody>
      </p:sp>
      <p:sp>
        <p:nvSpPr>
          <p:cNvPr id="8" name="TextBox 7">
            <a:extLst>
              <a:ext uri="{FF2B5EF4-FFF2-40B4-BE49-F238E27FC236}">
                <a16:creationId xmlns:a16="http://schemas.microsoft.com/office/drawing/2014/main" id="{8790D96C-7ADB-4248-9FB9-C6B61F1412AF}"/>
              </a:ext>
            </a:extLst>
          </p:cNvPr>
          <p:cNvSpPr txBox="1"/>
          <p:nvPr/>
        </p:nvSpPr>
        <p:spPr>
          <a:xfrm>
            <a:off x="844010" y="3832775"/>
            <a:ext cx="10852715" cy="1015663"/>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Canisters 2 and 3 remain. The sum of the volumes of the smallest and the largest canisters is 2 + 3 = 5, which is more than </a:t>
            </a:r>
            <a:r>
              <a:rPr lang="en-US" sz="2000" b="1" i="1" dirty="0">
                <a:solidFill>
                  <a:srgbClr val="7030A0"/>
                </a:solidFill>
                <a:effectLst/>
                <a:latin typeface="Times New Roman" panose="02020603050405020304" pitchFamily="18" charset="0"/>
                <a:ea typeface="Times New Roman" panose="02020603050405020304" pitchFamily="18" charset="0"/>
              </a:rPr>
              <a:t>k</a:t>
            </a:r>
            <a:r>
              <a:rPr lang="en-US" sz="2000" b="1" dirty="0">
                <a:solidFill>
                  <a:srgbClr val="7030A0"/>
                </a:solidFill>
                <a:effectLst/>
                <a:latin typeface="Times New Roman" panose="02020603050405020304" pitchFamily="18" charset="0"/>
                <a:ea typeface="Times New Roman" panose="02020603050405020304" pitchFamily="18" charset="0"/>
              </a:rPr>
              <a:t>. Therefore, at the second time, the largest canister should be carried home alone.</a:t>
            </a:r>
          </a:p>
        </p:txBody>
      </p:sp>
      <p:sp>
        <p:nvSpPr>
          <p:cNvPr id="9" name="Подзаголовок 2">
            <a:extLst>
              <a:ext uri="{FF2B5EF4-FFF2-40B4-BE49-F238E27FC236}">
                <a16:creationId xmlns:a16="http://schemas.microsoft.com/office/drawing/2014/main" id="{303CC7AB-54B6-4EA9-BB7B-B83642DD5744}"/>
              </a:ext>
            </a:extLst>
          </p:cNvPr>
          <p:cNvSpPr txBox="1">
            <a:spLocks/>
          </p:cNvSpPr>
          <p:nvPr/>
        </p:nvSpPr>
        <p:spPr>
          <a:xfrm>
            <a:off x="1046140" y="2736318"/>
            <a:ext cx="2053194" cy="1029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1 2 3 3</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 name="Подзаголовок 2">
            <a:extLst>
              <a:ext uri="{FF2B5EF4-FFF2-40B4-BE49-F238E27FC236}">
                <a16:creationId xmlns:a16="http://schemas.microsoft.com/office/drawing/2014/main" id="{7066F57C-FC6C-4F0B-A2E9-B9A6C2D3229D}"/>
              </a:ext>
            </a:extLst>
          </p:cNvPr>
          <p:cNvSpPr txBox="1">
            <a:spLocks/>
          </p:cNvSpPr>
          <p:nvPr/>
        </p:nvSpPr>
        <p:spPr>
          <a:xfrm>
            <a:off x="4119806" y="2736319"/>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graphicFrame>
        <p:nvGraphicFramePr>
          <p:cNvPr id="3" name="Объект 2">
            <a:extLst>
              <a:ext uri="{FF2B5EF4-FFF2-40B4-BE49-F238E27FC236}">
                <a16:creationId xmlns:a16="http://schemas.microsoft.com/office/drawing/2014/main" id="{FA1009AC-B072-4A23-9576-1A74081B2655}"/>
              </a:ext>
            </a:extLst>
          </p:cNvPr>
          <p:cNvGraphicFramePr>
            <a:graphicFrameLocks noChangeAspect="1"/>
          </p:cNvGraphicFramePr>
          <p:nvPr>
            <p:extLst>
              <p:ext uri="{D42A27DB-BD31-4B8C-83A1-F6EECF244321}">
                <p14:modId xmlns:p14="http://schemas.microsoft.com/office/powerpoint/2010/main" val="3422009917"/>
              </p:ext>
            </p:extLst>
          </p:nvPr>
        </p:nvGraphicFramePr>
        <p:xfrm>
          <a:off x="4478956" y="4915815"/>
          <a:ext cx="1617044" cy="1014078"/>
        </p:xfrm>
        <a:graphic>
          <a:graphicData uri="http://schemas.openxmlformats.org/presentationml/2006/ole">
            <mc:AlternateContent xmlns:mc="http://schemas.openxmlformats.org/markup-compatibility/2006">
              <mc:Choice xmlns:v="urn:schemas-microsoft-com:vml" Requires="v">
                <p:oleObj name="Visio" r:id="rId3" imgW="1126750" imgH="707764" progId="Visio.Drawing.11">
                  <p:embed/>
                </p:oleObj>
              </mc:Choice>
              <mc:Fallback>
                <p:oleObj name="Visio" r:id="rId3" imgW="1126750" imgH="7077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956" y="4915815"/>
                        <a:ext cx="1617044" cy="1014078"/>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C5AB5FE7-1CA5-49B0-BAF8-76D52917CA9A}"/>
              </a:ext>
            </a:extLst>
          </p:cNvPr>
          <p:cNvSpPr txBox="1"/>
          <p:nvPr/>
        </p:nvSpPr>
        <p:spPr>
          <a:xfrm>
            <a:off x="1046139" y="5891279"/>
            <a:ext cx="9763031" cy="400110"/>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For the third time, Sergey will take home the last canister with volume of 2 liters.</a:t>
            </a:r>
            <a:endParaRPr lang="en-US" sz="2000" b="1" dirty="0">
              <a:solidFill>
                <a:srgbClr val="7030A0"/>
              </a:solidFill>
            </a:endParaRPr>
          </a:p>
        </p:txBody>
      </p:sp>
    </p:spTree>
    <p:extLst>
      <p:ext uri="{BB962C8B-B14F-4D97-AF65-F5344CB8AC3E}">
        <p14:creationId xmlns:p14="http://schemas.microsoft.com/office/powerpoint/2010/main" val="25880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a:t>
            </a:r>
            <a:r>
              <a:rPr lang="ru-RU" sz="2400" b="1" u="sng" dirty="0">
                <a:solidFill>
                  <a:srgbClr val="0000FF"/>
                </a:solidFill>
                <a:latin typeface="Times New Roman" panose="02020603050405020304" pitchFamily="18" charset="0"/>
                <a:ea typeface="Times New Roman" panose="02020603050405020304" pitchFamily="18" charset="0"/>
                <a:hlinkClick r:id="rId2"/>
              </a:rPr>
              <a:t>249</a:t>
            </a:r>
            <a:r>
              <a:rPr lang="en-US" sz="2400" b="1" u="sng" dirty="0">
                <a:solidFill>
                  <a:srgbClr val="0000FF"/>
                </a:solidFill>
                <a:latin typeface="Times New Roman" panose="02020603050405020304" pitchFamily="18" charset="0"/>
                <a:ea typeface="Times New Roman" panose="02020603050405020304" pitchFamily="18" charset="0"/>
                <a:hlinkClick r:id="rId2"/>
              </a:rPr>
              <a:t>. Planting trees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44990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Farmer Jon has recently bought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tree seedlings that he wants to plant in his yard. It takes 1 day for Jon to plant a seedling, and for each tree Jon knows exactly in how many days after planting it grows to full maturity. Jon would also like to throw a party for his farmer friends, but in order to impress them he would like to organize the party only after all the trees have grown. More precisely, the party can be organized at earliest on the next day after the last tree has grown up.</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Help Jon to find out when is the earliest day when the party can take place. Jon can choose the order of planting the trees as he likes, so he wants to plant the trees in such a way that the party will be as soon as possible.</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a single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denoting the number of seedlings. Then a line with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integers </a:t>
            </a:r>
            <a:r>
              <a:rPr lang="en-US" sz="2000" i="1" dirty="0" err="1">
                <a:effectLst/>
                <a:latin typeface="Times New Roman" panose="02020603050405020304" pitchFamily="18" charset="0"/>
                <a:ea typeface="Times New Roman" panose="02020603050405020304" pitchFamily="18" charset="0"/>
              </a:rPr>
              <a:t>t</a:t>
            </a:r>
            <a:r>
              <a:rPr lang="en-US" sz="2000" i="1" baseline="-25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 ≤ </a:t>
            </a:r>
            <a:r>
              <a:rPr lang="en-US" sz="2000" i="1" dirty="0" err="1">
                <a:effectLst/>
                <a:latin typeface="Times New Roman" panose="02020603050405020304" pitchFamily="18" charset="0"/>
                <a:ea typeface="Times New Roman" panose="02020603050405020304" pitchFamily="18" charset="0"/>
              </a:rPr>
              <a:t>t</a:t>
            </a:r>
            <a:r>
              <a:rPr lang="en-US" sz="2000" i="1" baseline="-25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follows, where </a:t>
            </a:r>
            <a:r>
              <a:rPr lang="en-US" sz="2000" i="1" dirty="0" err="1">
                <a:effectLst/>
                <a:latin typeface="Times New Roman" panose="02020603050405020304" pitchFamily="18" charset="0"/>
                <a:ea typeface="Times New Roman" panose="02020603050405020304" pitchFamily="18" charset="0"/>
              </a:rPr>
              <a:t>t</a:t>
            </a:r>
            <a:r>
              <a:rPr lang="en-US" sz="2000" i="1" baseline="-25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denotes the number of days it takes for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tree to grow.</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You program should output exactly one line containing one integer, denoting the earliest day when the party can be organized. The days are numbered 1, 2, 3, ... beginning from the current moment.</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5324801"/>
            <a:ext cx="2053194" cy="1029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pPr>
            <a:r>
              <a:rPr lang="ru-RU" sz="1800" dirty="0">
                <a:effectLst/>
                <a:latin typeface="Courier New" panose="02070309020205020404" pitchFamily="49" charset="0"/>
                <a:ea typeface="Times New Roman" panose="02020603050405020304" pitchFamily="18" charset="0"/>
              </a:rPr>
              <a:t>4</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1800" dirty="0">
                <a:effectLst/>
                <a:latin typeface="Courier New" panose="02070309020205020404" pitchFamily="49" charset="0"/>
                <a:ea typeface="Times New Roman" panose="02020603050405020304" pitchFamily="18" charset="0"/>
              </a:rPr>
              <a:t>2 3 4 3</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5324802"/>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7</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Подзаголовок 2">
            <a:extLst>
              <a:ext uri="{FF2B5EF4-FFF2-40B4-BE49-F238E27FC236}">
                <a16:creationId xmlns:a16="http://schemas.microsoft.com/office/drawing/2014/main" id="{28B51D81-E666-46C5-8972-65A31E1F0AD4}"/>
              </a:ext>
            </a:extLst>
          </p:cNvPr>
          <p:cNvSpPr txBox="1">
            <a:spLocks/>
          </p:cNvSpPr>
          <p:nvPr/>
        </p:nvSpPr>
        <p:spPr>
          <a:xfrm>
            <a:off x="3645380" y="6271153"/>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21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a:t>
            </a:r>
            <a:r>
              <a:rPr lang="ru-RU" sz="2400" b="1" u="sng" dirty="0">
                <a:solidFill>
                  <a:srgbClr val="0000FF"/>
                </a:solidFill>
                <a:latin typeface="Times New Roman" panose="02020603050405020304" pitchFamily="18" charset="0"/>
                <a:ea typeface="Times New Roman" panose="02020603050405020304" pitchFamily="18" charset="0"/>
                <a:hlinkClick r:id="rId2"/>
              </a:rPr>
              <a:t>249</a:t>
            </a:r>
            <a:r>
              <a:rPr lang="en-US" sz="2400" b="1" u="sng" dirty="0">
                <a:solidFill>
                  <a:srgbClr val="0000FF"/>
                </a:solidFill>
                <a:latin typeface="Times New Roman" panose="02020603050405020304" pitchFamily="18" charset="0"/>
                <a:ea typeface="Times New Roman" panose="02020603050405020304" pitchFamily="18" charset="0"/>
                <a:hlinkClick r:id="rId2"/>
              </a:rPr>
              <a:t>. Planting trees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9"/>
            <a:ext cx="10852715" cy="26571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It is beneficial to plant the tree that grows the longest first. Sort the growth times of trees in descending order – in this order we’ll plant them.</a:t>
            </a:r>
          </a:p>
          <a:p>
            <a:pPr algn="just">
              <a:lnSpc>
                <a:spcPct val="100000"/>
              </a:lnSpc>
              <a:spcBef>
                <a:spcPts val="0"/>
              </a:spcBef>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Let John plant a tree on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day that will grow for </a:t>
            </a:r>
            <a:r>
              <a:rPr lang="en-US" sz="2000" i="1" dirty="0" err="1">
                <a:effectLst/>
                <a:latin typeface="Times New Roman" panose="02020603050405020304" pitchFamily="18" charset="0"/>
                <a:ea typeface="Times New Roman" panose="02020603050405020304" pitchFamily="18" charset="0"/>
              </a:rPr>
              <a:t>t</a:t>
            </a:r>
            <a:r>
              <a:rPr lang="en-US" sz="2000" i="1" baseline="-25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days. This means that the tree will grow from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day to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err="1">
                <a:effectLst/>
                <a:latin typeface="Times New Roman" panose="02020603050405020304" pitchFamily="18" charset="0"/>
                <a:ea typeface="Times New Roman" panose="02020603050405020304" pitchFamily="18" charset="0"/>
              </a:rPr>
              <a:t>t</a:t>
            </a:r>
            <a:r>
              <a:rPr lang="en-US" sz="2000" i="1" baseline="-25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)-th. If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tree is the last to grow, then the party can be held on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err="1">
                <a:effectLst/>
                <a:latin typeface="Times New Roman" panose="02020603050405020304" pitchFamily="18" charset="0"/>
                <a:ea typeface="Times New Roman" panose="02020603050405020304" pitchFamily="18" charset="0"/>
              </a:rPr>
              <a:t>t</a:t>
            </a:r>
            <a:r>
              <a:rPr lang="en-US" sz="2000" i="1" baseline="-25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day. It remains to find the maximum among these values, which will be the answer:</a:t>
            </a:r>
            <a:endParaRPr lang="en-US" dirty="0">
              <a:effectLst/>
              <a:latin typeface="Times New Roman" panose="02020603050405020304" pitchFamily="18" charset="0"/>
              <a:ea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ED2AFF66-CD9A-4E99-96AC-2DEBB0928F21}"/>
              </a:ext>
            </a:extLst>
          </p:cNvPr>
          <p:cNvGraphicFramePr>
            <a:graphicFrameLocks noChangeAspect="1"/>
          </p:cNvGraphicFramePr>
          <p:nvPr>
            <p:extLst>
              <p:ext uri="{D42A27DB-BD31-4B8C-83A1-F6EECF244321}">
                <p14:modId xmlns:p14="http://schemas.microsoft.com/office/powerpoint/2010/main" val="2033231250"/>
              </p:ext>
            </p:extLst>
          </p:nvPr>
        </p:nvGraphicFramePr>
        <p:xfrm>
          <a:off x="4216058" y="2810576"/>
          <a:ext cx="1708923" cy="522171"/>
        </p:xfrm>
        <a:graphic>
          <a:graphicData uri="http://schemas.openxmlformats.org/presentationml/2006/ole">
            <mc:AlternateContent xmlns:mc="http://schemas.openxmlformats.org/markup-compatibility/2006">
              <mc:Choice xmlns:v="urn:schemas-microsoft-com:vml" Requires="v">
                <p:oleObj name="Формула" r:id="rId3" imgW="1028254" imgH="317362" progId="Equation.3">
                  <p:embed/>
                </p:oleObj>
              </mc:Choice>
              <mc:Fallback>
                <p:oleObj name="Формула" r:id="rId3" imgW="1028254" imgH="317362"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058" y="2810576"/>
                        <a:ext cx="1708923" cy="522171"/>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E949E7E1-CA96-4C33-B046-CEAE70CD4625}"/>
              </a:ext>
            </a:extLst>
          </p:cNvPr>
          <p:cNvSpPr txBox="1"/>
          <p:nvPr/>
        </p:nvSpPr>
        <p:spPr>
          <a:xfrm>
            <a:off x="844009" y="3332747"/>
            <a:ext cx="11110567" cy="1200329"/>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1800" b="1" kern="0" dirty="0">
                <a:solidFill>
                  <a:srgbClr val="7030A0"/>
                </a:solidFill>
                <a:effectLst/>
                <a:latin typeface="Times New Roman" panose="02020603050405020304" pitchFamily="18" charset="0"/>
                <a:ea typeface="Arial Unicode MS" panose="020B0604020202020204" pitchFamily="34" charset="-128"/>
              </a:rPr>
              <a:t>Example</a:t>
            </a:r>
            <a:endParaRPr lang="ru-RU" sz="1600" b="1" kern="0" dirty="0">
              <a:solidFill>
                <a:srgbClr val="7030A0"/>
              </a:solidFill>
              <a:effectLst/>
              <a:latin typeface="Times New Roman" panose="02020603050405020304" pitchFamily="18" charset="0"/>
              <a:ea typeface="Arial Unicode MS" panose="020B0604020202020204" pitchFamily="34" charset="-128"/>
            </a:endParaRPr>
          </a:p>
          <a:p>
            <a:pPr algn="just">
              <a:tabLst>
                <a:tab pos="6398260" algn="l"/>
                <a:tab pos="6979920" algn="l"/>
                <a:tab pos="7561580" algn="l"/>
                <a:tab pos="8143240" algn="l"/>
                <a:tab pos="8724900" algn="l"/>
                <a:tab pos="9306560" algn="l"/>
              </a:tabLst>
            </a:pPr>
            <a:r>
              <a:rPr lang="en-US" sz="1800" b="1" dirty="0">
                <a:solidFill>
                  <a:srgbClr val="7030A0"/>
                </a:solidFill>
                <a:effectLst/>
                <a:latin typeface="Times New Roman" panose="02020603050405020304" pitchFamily="18" charset="0"/>
                <a:ea typeface="Times New Roman" panose="02020603050405020304" pitchFamily="18" charset="0"/>
              </a:rPr>
              <a:t>On the left we will consider the case if we’ll plant the trees in the order 2, 3, 3, 4. </a:t>
            </a:r>
          </a:p>
          <a:p>
            <a:pPr algn="just">
              <a:tabLst>
                <a:tab pos="6398260" algn="l"/>
                <a:tab pos="6979920" algn="l"/>
                <a:tab pos="7561580" algn="l"/>
                <a:tab pos="8143240" algn="l"/>
                <a:tab pos="8724900" algn="l"/>
                <a:tab pos="9306560" algn="l"/>
              </a:tabLst>
            </a:pPr>
            <a:r>
              <a:rPr lang="en-US" sz="1800" b="1" dirty="0">
                <a:solidFill>
                  <a:srgbClr val="7030A0"/>
                </a:solidFill>
                <a:effectLst/>
                <a:latin typeface="Times New Roman" panose="02020603050405020304" pitchFamily="18" charset="0"/>
                <a:ea typeface="Times New Roman" panose="02020603050405020304" pitchFamily="18" charset="0"/>
              </a:rPr>
              <a:t>On the right, consider the case when trees are planted in a decreasing (optimal) order of their growth time. </a:t>
            </a:r>
          </a:p>
          <a:p>
            <a:pPr algn="just">
              <a:tabLst>
                <a:tab pos="6398260" algn="l"/>
                <a:tab pos="6979920" algn="l"/>
                <a:tab pos="7561580" algn="l"/>
                <a:tab pos="8143240" algn="l"/>
                <a:tab pos="8724900" algn="l"/>
                <a:tab pos="9306560" algn="l"/>
              </a:tabLst>
            </a:pPr>
            <a:r>
              <a:rPr lang="en-US" sz="1800" b="1" dirty="0">
                <a:solidFill>
                  <a:srgbClr val="7030A0"/>
                </a:solidFill>
                <a:effectLst/>
                <a:latin typeface="Times New Roman" panose="02020603050405020304" pitchFamily="18" charset="0"/>
                <a:ea typeface="Times New Roman" panose="02020603050405020304" pitchFamily="18" charset="0"/>
              </a:rPr>
              <a:t>The day the tree was planted is marked in blue.</a:t>
            </a:r>
            <a:endParaRPr lang="ru-RU" sz="1600" b="1" dirty="0">
              <a:solidFill>
                <a:srgbClr val="7030A0"/>
              </a:solidFill>
              <a:effectLst/>
              <a:latin typeface="Times New Roman" panose="02020603050405020304" pitchFamily="18" charset="0"/>
              <a:ea typeface="Times New Roman" panose="02020603050405020304" pitchFamily="18" charset="0"/>
            </a:endParaRPr>
          </a:p>
        </p:txBody>
      </p:sp>
      <p:pic>
        <p:nvPicPr>
          <p:cNvPr id="12" name="Рисунок 11">
            <a:extLst>
              <a:ext uri="{FF2B5EF4-FFF2-40B4-BE49-F238E27FC236}">
                <a16:creationId xmlns:a16="http://schemas.microsoft.com/office/drawing/2014/main" id="{186FE750-9D7F-4CD9-8D5F-6B699F3BB0D0}"/>
              </a:ext>
            </a:extLst>
          </p:cNvPr>
          <p:cNvPicPr>
            <a:picLocks noChangeAspect="1"/>
          </p:cNvPicPr>
          <p:nvPr/>
        </p:nvPicPr>
        <p:blipFill>
          <a:blip r:embed="rId5"/>
          <a:stretch>
            <a:fillRect/>
          </a:stretch>
        </p:blipFill>
        <p:spPr>
          <a:xfrm>
            <a:off x="1722542" y="4764734"/>
            <a:ext cx="8404877" cy="1616816"/>
          </a:xfrm>
          <a:prstGeom prst="rect">
            <a:avLst/>
          </a:prstGeom>
        </p:spPr>
      </p:pic>
    </p:spTree>
    <p:extLst>
      <p:ext uri="{BB962C8B-B14F-4D97-AF65-F5344CB8AC3E}">
        <p14:creationId xmlns:p14="http://schemas.microsoft.com/office/powerpoint/2010/main" val="205229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8652F23-2BD7-4E98-8039-5DDF91DC380A}"/>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rPr>
              <a:t>E-OLYMP </a:t>
            </a:r>
            <a:r>
              <a:rPr kumimoji="0" lang="ru-RU"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2103</a:t>
            </a:r>
            <a:r>
              <a:rPr kumimoji="0" lang="en-US"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 Knapsack</a:t>
            </a:r>
            <a:endParaRPr kumimoji="0" lang="ru-RU" sz="7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7" name="Подзаголовок 2">
            <a:extLst>
              <a:ext uri="{FF2B5EF4-FFF2-40B4-BE49-F238E27FC236}">
                <a16:creationId xmlns:a16="http://schemas.microsoft.com/office/drawing/2014/main" id="{35482E7B-A6FE-4E01-AEF4-56B494B3728F}"/>
              </a:ext>
            </a:extLst>
          </p:cNvPr>
          <p:cNvSpPr txBox="1">
            <a:spLocks/>
          </p:cNvSpPr>
          <p:nvPr/>
        </p:nvSpPr>
        <p:spPr>
          <a:xfrm>
            <a:off x="844010" y="825738"/>
            <a:ext cx="10852715" cy="3487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Vasya is going to hike with fellow programmers and decided to take a responsible approach to the choice of what he will take with him. Vasya has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things that he could take with him in his knapsack. Every thing weighs 1 kilogram. Things have different “usefulness” for Vasya.</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hiking is going to be very long, so Vasya would like to carry a knapsack of weight no more than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kilo.</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Help him to determine the total “usefulness” of things in his knapsack if the weight of backpack can be no more than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kilo.</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Input.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 first line contains integers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and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20). The second line contains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integers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a:t>
            </a:r>
            <a:r>
              <a:rPr kumimoji="0" lang="en-US" sz="2000" b="0" i="1"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a:t>
            </a:r>
            <a:r>
              <a:rPr kumimoji="0" lang="en-US" sz="2000" b="0" i="1"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1000) – the “usefulness” for each thing.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Output.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Print the total “usefulness” of things that Vasya can take with him.</a:t>
            </a:r>
          </a:p>
        </p:txBody>
      </p:sp>
      <p:sp>
        <p:nvSpPr>
          <p:cNvPr id="8" name="Подзаголовок 2">
            <a:extLst>
              <a:ext uri="{FF2B5EF4-FFF2-40B4-BE49-F238E27FC236}">
                <a16:creationId xmlns:a16="http://schemas.microsoft.com/office/drawing/2014/main" id="{14A82353-FD2B-41AB-9A1F-380FC7D8AD42}"/>
              </a:ext>
            </a:extLst>
          </p:cNvPr>
          <p:cNvSpPr txBox="1">
            <a:spLocks/>
          </p:cNvSpPr>
          <p:nvPr/>
        </p:nvSpPr>
        <p:spPr>
          <a:xfrm>
            <a:off x="844010" y="4294479"/>
            <a:ext cx="2053194" cy="15715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input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2 </a:t>
            </a:r>
            <a:r>
              <a:rPr kumimoji="0" lang="ru-RU"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3</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1 5 3</a:t>
            </a:r>
            <a:endParaRPr kumimoji="0" lang="ru-RU" sz="4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9" name="Подзаголовок 2">
            <a:extLst>
              <a:ext uri="{FF2B5EF4-FFF2-40B4-BE49-F238E27FC236}">
                <a16:creationId xmlns:a16="http://schemas.microsoft.com/office/drawing/2014/main" id="{55B9C18E-6599-4806-94C3-71026FAE0769}"/>
              </a:ext>
            </a:extLst>
          </p:cNvPr>
          <p:cNvSpPr txBox="1">
            <a:spLocks/>
          </p:cNvSpPr>
          <p:nvPr/>
        </p:nvSpPr>
        <p:spPr>
          <a:xfrm>
            <a:off x="2897204" y="4313114"/>
            <a:ext cx="2199604" cy="7957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output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8</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Подзаголовок 2">
            <a:extLst>
              <a:ext uri="{FF2B5EF4-FFF2-40B4-BE49-F238E27FC236}">
                <a16:creationId xmlns:a16="http://schemas.microsoft.com/office/drawing/2014/main" id="{E710D26E-BAAD-4B80-A6CA-341D64301872}"/>
              </a:ext>
            </a:extLst>
          </p:cNvPr>
          <p:cNvSpPr txBox="1">
            <a:spLocks/>
          </p:cNvSpPr>
          <p:nvPr/>
        </p:nvSpPr>
        <p:spPr>
          <a:xfrm>
            <a:off x="4428174" y="586607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kumimoji="0" lang="ru-RU"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25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8652F23-2BD7-4E98-8039-5DDF91DC380A}"/>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rPr>
              <a:t>E-OLYMP </a:t>
            </a:r>
            <a:r>
              <a:rPr kumimoji="0" lang="ru-RU"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2103</a:t>
            </a:r>
            <a:r>
              <a:rPr kumimoji="0" lang="en-US"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 Knapsack</a:t>
            </a:r>
            <a:endParaRPr kumimoji="0" lang="ru-RU" sz="7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7" name="Подзаголовок 2">
            <a:extLst>
              <a:ext uri="{FF2B5EF4-FFF2-40B4-BE49-F238E27FC236}">
                <a16:creationId xmlns:a16="http://schemas.microsoft.com/office/drawing/2014/main" id="{35482E7B-A6FE-4E01-AEF4-56B494B3728F}"/>
              </a:ext>
            </a:extLst>
          </p:cNvPr>
          <p:cNvSpPr txBox="1">
            <a:spLocks/>
          </p:cNvSpPr>
          <p:nvPr/>
        </p:nvSpPr>
        <p:spPr>
          <a:xfrm>
            <a:off x="844010" y="825739"/>
            <a:ext cx="10852715" cy="89718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Let's use the greedy approach. Sort things in order of non-increasing usefulness. Since the weight of each item is 1 kilogram, Vasya should take min(</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of the most useful items.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p:txBody>
      </p:sp>
      <p:sp>
        <p:nvSpPr>
          <p:cNvPr id="11" name="Подзаголовок 2">
            <a:extLst>
              <a:ext uri="{FF2B5EF4-FFF2-40B4-BE49-F238E27FC236}">
                <a16:creationId xmlns:a16="http://schemas.microsoft.com/office/drawing/2014/main" id="{DC7D8784-23A4-42F4-869A-1901693A0918}"/>
              </a:ext>
            </a:extLst>
          </p:cNvPr>
          <p:cNvSpPr txBox="1">
            <a:spLocks/>
          </p:cNvSpPr>
          <p:nvPr/>
        </p:nvSpPr>
        <p:spPr>
          <a:xfrm>
            <a:off x="844010" y="1594052"/>
            <a:ext cx="2053194" cy="10143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input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2 </a:t>
            </a:r>
            <a:r>
              <a:rPr kumimoji="0" lang="ru-RU"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3</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1 5 3</a:t>
            </a:r>
            <a:endParaRPr kumimoji="0" lang="ru-RU" sz="4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2" name="Подзаголовок 2">
            <a:extLst>
              <a:ext uri="{FF2B5EF4-FFF2-40B4-BE49-F238E27FC236}">
                <a16:creationId xmlns:a16="http://schemas.microsoft.com/office/drawing/2014/main" id="{DEEDF0A8-8685-45A6-9512-4F373C28934D}"/>
              </a:ext>
            </a:extLst>
          </p:cNvPr>
          <p:cNvSpPr txBox="1">
            <a:spLocks/>
          </p:cNvSpPr>
          <p:nvPr/>
        </p:nvSpPr>
        <p:spPr>
          <a:xfrm>
            <a:off x="2897204" y="1612686"/>
            <a:ext cx="2199604" cy="7957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output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8</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76758FCD-3CAB-4D02-BE89-A956ABEE056E}"/>
              </a:ext>
            </a:extLst>
          </p:cNvPr>
          <p:cNvGraphicFramePr>
            <a:graphicFrameLocks noChangeAspect="1"/>
          </p:cNvGraphicFramePr>
          <p:nvPr/>
        </p:nvGraphicFramePr>
        <p:xfrm>
          <a:off x="4517261" y="4263516"/>
          <a:ext cx="2053194" cy="1050106"/>
        </p:xfrm>
        <a:graphic>
          <a:graphicData uri="http://schemas.openxmlformats.org/presentationml/2006/ole">
            <mc:AlternateContent xmlns:mc="http://schemas.openxmlformats.org/markup-compatibility/2006">
              <mc:Choice xmlns:v="urn:schemas-microsoft-com:vml" Requires="v">
                <p:oleObj name="Visio" r:id="rId3" imgW="1247784" imgH="635744" progId="Visio.Drawing.11">
                  <p:embed/>
                </p:oleObj>
              </mc:Choice>
              <mc:Fallback>
                <p:oleObj name="Visio" r:id="rId3" imgW="1247784" imgH="635744" progId="Visio.Drawing.11">
                  <p:embed/>
                  <p:pic>
                    <p:nvPicPr>
                      <p:cNvPr id="3" name="Объект 2">
                        <a:extLst>
                          <a:ext uri="{FF2B5EF4-FFF2-40B4-BE49-F238E27FC236}">
                            <a16:creationId xmlns:a16="http://schemas.microsoft.com/office/drawing/2014/main" id="{76758FCD-3CAB-4D02-BE89-A956ABEE0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261" y="4263516"/>
                        <a:ext cx="2053194" cy="1050106"/>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4C738395-4874-4746-BA38-EF3035AA6A0C}"/>
              </a:ext>
            </a:extLst>
          </p:cNvPr>
          <p:cNvSpPr txBox="1"/>
          <p:nvPr/>
        </p:nvSpPr>
        <p:spPr>
          <a:xfrm>
            <a:off x="844010" y="2864994"/>
            <a:ext cx="5653043" cy="101566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Consider the sample from the problem statement.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Sort three given items in descending order.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And take the two with the greatest usefulness.</a:t>
            </a:r>
          </a:p>
        </p:txBody>
      </p:sp>
    </p:spTree>
    <p:extLst>
      <p:ext uri="{BB962C8B-B14F-4D97-AF65-F5344CB8AC3E}">
        <p14:creationId xmlns:p14="http://schemas.microsoft.com/office/powerpoint/2010/main" val="2134495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8652F23-2BD7-4E98-8039-5DDF91DC380A}"/>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rPr>
              <a:t>E-OLYMP </a:t>
            </a:r>
            <a:r>
              <a:rPr kumimoji="0" lang="en-US"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4831. Knapsack</a:t>
            </a:r>
            <a:endParaRPr kumimoji="0" lang="ru-RU" sz="7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7" name="Подзаголовок 2">
            <a:extLst>
              <a:ext uri="{FF2B5EF4-FFF2-40B4-BE49-F238E27FC236}">
                <a16:creationId xmlns:a16="http://schemas.microsoft.com/office/drawing/2014/main" id="{35482E7B-A6FE-4E01-AEF4-56B494B3728F}"/>
              </a:ext>
            </a:extLst>
          </p:cNvPr>
          <p:cNvSpPr txBox="1">
            <a:spLocks/>
          </p:cNvSpPr>
          <p:nvPr/>
        </p:nvSpPr>
        <p:spPr>
          <a:xfrm>
            <a:off x="844010" y="825738"/>
            <a:ext cx="10852715" cy="20329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Find the maximum weight of gold that can be carried out in a knapsack of capacity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if there are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gold ingots with specified weights.</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Input</a:t>
            </a:r>
            <a:r>
              <a:rPr kumimoji="0" lang="ru-RU"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first line contains one number </a:t>
            </a:r>
            <a:r>
              <a:rPr kumimoji="0" lang="ru-RU"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 ≤ </a:t>
            </a:r>
            <a:r>
              <a:rPr kumimoji="0" lang="ru-RU"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10</a:t>
            </a:r>
            <a:r>
              <a:rPr kumimoji="0" lang="en-US" sz="2000" b="0" i="0" u="none" strike="noStrike" kern="1200" cap="none" spc="0" normalizeH="0" baseline="3000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4</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Then given non-negative </a:t>
            </a:r>
            <a:r>
              <a:rPr kumimoji="0" lang="ru-RU"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(1 ≤ </a:t>
            </a:r>
            <a:r>
              <a:rPr kumimoji="0" lang="ru-RU"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300)</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integers, not exceeding 10</a:t>
            </a:r>
            <a:r>
              <a:rPr kumimoji="0" lang="en-US" sz="2000" b="0" i="0" u="none" strike="noStrike" kern="1200" cap="none" spc="0" normalizeH="0" baseline="3000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5</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the weights of ingots.</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Output</a:t>
            </a:r>
            <a:r>
              <a:rPr kumimoji="0" lang="ru-RU"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r>
              <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Print the desired maximum weight.</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8" name="Подзаголовок 2">
            <a:extLst>
              <a:ext uri="{FF2B5EF4-FFF2-40B4-BE49-F238E27FC236}">
                <a16:creationId xmlns:a16="http://schemas.microsoft.com/office/drawing/2014/main" id="{14A82353-FD2B-41AB-9A1F-380FC7D8AD42}"/>
              </a:ext>
            </a:extLst>
          </p:cNvPr>
          <p:cNvSpPr txBox="1">
            <a:spLocks/>
          </p:cNvSpPr>
          <p:nvPr/>
        </p:nvSpPr>
        <p:spPr>
          <a:xfrm>
            <a:off x="882511" y="2911781"/>
            <a:ext cx="2053194" cy="10667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input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000" b="0" i="0" u="none" strike="noStrike" kern="1200" cap="none" spc="0" normalizeH="0" baseline="0" noProof="0" dirty="0">
                <a:ln>
                  <a:noFill/>
                </a:ln>
                <a:solidFill>
                  <a:prstClr val="black"/>
                </a:solidFill>
                <a:effectLst/>
                <a:uLnTx/>
                <a:uFillTx/>
                <a:latin typeface="Courier New" panose="02070309020205020404" pitchFamily="49" charset="0"/>
                <a:ea typeface="Times New Roman" panose="02020603050405020304" pitchFamily="18" charset="0"/>
                <a:cs typeface="+mn-cs"/>
              </a:rPr>
              <a:t>20</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000" b="0" i="0" u="none" strike="noStrike" kern="1200" cap="none" spc="0" normalizeH="0" baseline="0" noProof="0" dirty="0">
                <a:ln>
                  <a:noFill/>
                </a:ln>
                <a:solidFill>
                  <a:prstClr val="black"/>
                </a:solidFill>
                <a:effectLst/>
                <a:uLnTx/>
                <a:uFillTx/>
                <a:latin typeface="Courier New" panose="02070309020205020404" pitchFamily="49" charset="0"/>
                <a:ea typeface="Times New Roman" panose="02020603050405020304" pitchFamily="18" charset="0"/>
                <a:cs typeface="+mn-cs"/>
              </a:rPr>
              <a:t>5 7 12 18</a:t>
            </a:r>
            <a:endParaRPr kumimoji="0" lang="ru-RU" sz="5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9" name="Подзаголовок 2">
            <a:extLst>
              <a:ext uri="{FF2B5EF4-FFF2-40B4-BE49-F238E27FC236}">
                <a16:creationId xmlns:a16="http://schemas.microsoft.com/office/drawing/2014/main" id="{55B9C18E-6599-4806-94C3-71026FAE0769}"/>
              </a:ext>
            </a:extLst>
          </p:cNvPr>
          <p:cNvSpPr txBox="1">
            <a:spLocks/>
          </p:cNvSpPr>
          <p:nvPr/>
        </p:nvSpPr>
        <p:spPr>
          <a:xfrm>
            <a:off x="2935705" y="2930416"/>
            <a:ext cx="2199604" cy="7957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output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19</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Подзаголовок 2">
            <a:extLst>
              <a:ext uri="{FF2B5EF4-FFF2-40B4-BE49-F238E27FC236}">
                <a16:creationId xmlns:a16="http://schemas.microsoft.com/office/drawing/2014/main" id="{E710D26E-BAAD-4B80-A6CA-341D64301872}"/>
              </a:ext>
            </a:extLst>
          </p:cNvPr>
          <p:cNvSpPr txBox="1">
            <a:spLocks/>
          </p:cNvSpPr>
          <p:nvPr/>
        </p:nvSpPr>
        <p:spPr>
          <a:xfrm>
            <a:off x="4428174" y="5866071"/>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kumimoji="0" lang="ru-RU"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3DA1701F-6DC1-4EE6-B7DE-2AA99A17DBAA}"/>
              </a:ext>
            </a:extLst>
          </p:cNvPr>
          <p:cNvGraphicFramePr>
            <a:graphicFrameLocks noChangeAspect="1"/>
          </p:cNvGraphicFramePr>
          <p:nvPr/>
        </p:nvGraphicFramePr>
        <p:xfrm>
          <a:off x="5833038" y="2567238"/>
          <a:ext cx="5262640" cy="2032965"/>
        </p:xfrm>
        <a:graphic>
          <a:graphicData uri="http://schemas.openxmlformats.org/presentationml/2006/ole">
            <mc:AlternateContent xmlns:mc="http://schemas.openxmlformats.org/markup-compatibility/2006">
              <mc:Choice xmlns:v="urn:schemas-microsoft-com:vml" Requires="v">
                <p:oleObj name="Visio" r:id="rId3" imgW="3479029" imgH="1344009" progId="Visio.Drawing.11">
                  <p:embed/>
                </p:oleObj>
              </mc:Choice>
              <mc:Fallback>
                <p:oleObj name="Visio" r:id="rId3" imgW="3479029" imgH="1344009" progId="Visio.Drawing.11">
                  <p:embed/>
                  <p:pic>
                    <p:nvPicPr>
                      <p:cNvPr id="3" name="Объект 2">
                        <a:extLst>
                          <a:ext uri="{FF2B5EF4-FFF2-40B4-BE49-F238E27FC236}">
                            <a16:creationId xmlns:a16="http://schemas.microsoft.com/office/drawing/2014/main" id="{3DA1701F-6DC1-4EE6-B7DE-2AA99A17D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038" y="2567238"/>
                        <a:ext cx="5262640" cy="2032965"/>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35E5637E-1496-4215-862B-C24C47B7EB4E}"/>
              </a:ext>
            </a:extLst>
          </p:cNvPr>
          <p:cNvSpPr txBox="1"/>
          <p:nvPr/>
        </p:nvSpPr>
        <p:spPr>
          <a:xfrm>
            <a:off x="6270367" y="4725285"/>
            <a:ext cx="533255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For a given example, a maximum weight of 19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is reached for the subset {7, 12}</a:t>
            </a:r>
            <a:endParaRPr kumimoji="0" lang="en-US" sz="20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687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8652F23-2BD7-4E98-8039-5DDF91DC380A}"/>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rPr>
              <a:t>E-OLYMP </a:t>
            </a:r>
            <a:r>
              <a:rPr kumimoji="0" lang="en-US"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4831. Knapsack</a:t>
            </a:r>
            <a:endParaRPr kumimoji="0" lang="ru-RU" sz="7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7" name="Подзаголовок 2">
            <a:extLst>
              <a:ext uri="{FF2B5EF4-FFF2-40B4-BE49-F238E27FC236}">
                <a16:creationId xmlns:a16="http://schemas.microsoft.com/office/drawing/2014/main" id="{35482E7B-A6FE-4E01-AEF4-56B494B3728F}"/>
              </a:ext>
            </a:extLst>
          </p:cNvPr>
          <p:cNvSpPr txBox="1">
            <a:spLocks/>
          </p:cNvSpPr>
          <p:nvPr/>
        </p:nvSpPr>
        <p:spPr>
          <a:xfrm>
            <a:off x="844010" y="825738"/>
            <a:ext cx="10852715" cy="20329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Create an array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in which we set m[</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to 1, if we can obtain the weight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with the available ingots. Initially set m[0] = 1.</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Let the array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have already been filled in the required way for some set of ingots. The next ingot of weight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arrives. Then one should set to 1 all such m[</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for which m[</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1.</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answer is the largest weight, not bigger than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that you can carry in your backpack.</a:t>
            </a:r>
          </a:p>
        </p:txBody>
      </p:sp>
      <p:sp>
        <p:nvSpPr>
          <p:cNvPr id="8" name="Подзаголовок 2">
            <a:extLst>
              <a:ext uri="{FF2B5EF4-FFF2-40B4-BE49-F238E27FC236}">
                <a16:creationId xmlns:a16="http://schemas.microsoft.com/office/drawing/2014/main" id="{14A82353-FD2B-41AB-9A1F-380FC7D8AD42}"/>
              </a:ext>
            </a:extLst>
          </p:cNvPr>
          <p:cNvSpPr txBox="1">
            <a:spLocks/>
          </p:cNvSpPr>
          <p:nvPr/>
        </p:nvSpPr>
        <p:spPr>
          <a:xfrm>
            <a:off x="844010" y="2546021"/>
            <a:ext cx="2053194" cy="10667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input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000" b="0" i="0" u="none" strike="noStrike" kern="1200" cap="none" spc="0" normalizeH="0" baseline="0" noProof="0" dirty="0">
                <a:ln>
                  <a:noFill/>
                </a:ln>
                <a:solidFill>
                  <a:prstClr val="black"/>
                </a:solidFill>
                <a:effectLst/>
                <a:uLnTx/>
                <a:uFillTx/>
                <a:latin typeface="Courier New" panose="02070309020205020404" pitchFamily="49" charset="0"/>
                <a:ea typeface="Times New Roman" panose="02020603050405020304" pitchFamily="18" charset="0"/>
                <a:cs typeface="+mn-cs"/>
              </a:rPr>
              <a:t>20</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000" b="0" i="0" u="none" strike="noStrike" kern="1200" cap="none" spc="0" normalizeH="0" baseline="0" noProof="0" dirty="0">
                <a:ln>
                  <a:noFill/>
                </a:ln>
                <a:solidFill>
                  <a:prstClr val="black"/>
                </a:solidFill>
                <a:effectLst/>
                <a:uLnTx/>
                <a:uFillTx/>
                <a:latin typeface="Courier New" panose="02070309020205020404" pitchFamily="49" charset="0"/>
                <a:ea typeface="Times New Roman" panose="02020603050405020304" pitchFamily="18" charset="0"/>
                <a:cs typeface="+mn-cs"/>
              </a:rPr>
              <a:t>5 7 12 18</a:t>
            </a:r>
            <a:endParaRPr kumimoji="0" lang="ru-RU" sz="5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9" name="Подзаголовок 2">
            <a:extLst>
              <a:ext uri="{FF2B5EF4-FFF2-40B4-BE49-F238E27FC236}">
                <a16:creationId xmlns:a16="http://schemas.microsoft.com/office/drawing/2014/main" id="{55B9C18E-6599-4806-94C3-71026FAE0769}"/>
              </a:ext>
            </a:extLst>
          </p:cNvPr>
          <p:cNvSpPr txBox="1">
            <a:spLocks/>
          </p:cNvSpPr>
          <p:nvPr/>
        </p:nvSpPr>
        <p:spPr>
          <a:xfrm>
            <a:off x="2897204" y="2564656"/>
            <a:ext cx="2199604" cy="7957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Times New Roman CYR" panose="02020603050405020304" pitchFamily="18" charset="0"/>
                <a:ea typeface="Times New Roman" panose="02020603050405020304" pitchFamily="18" charset="0"/>
                <a:cs typeface="Times New Roman" panose="02020603050405020304" pitchFamily="18" charset="0"/>
              </a:rPr>
              <a:t>Sample output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Courier New" panose="02070309020205020404" pitchFamily="49" charset="0"/>
                <a:cs typeface="+mn-cs"/>
              </a:rPr>
              <a:t>19</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B86B49F-87E9-4923-93F1-F4FEFF08AB80}"/>
              </a:ext>
            </a:extLst>
          </p:cNvPr>
          <p:cNvSpPr txBox="1"/>
          <p:nvPr/>
        </p:nvSpPr>
        <p:spPr>
          <a:xfrm>
            <a:off x="844010" y="3676132"/>
            <a:ext cx="10629304" cy="70788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Consider the filling of the cells of array m with the arrival of the next ingot.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rPr>
              <a:t>The weights of the ingots are indicated on the left.</a:t>
            </a:r>
            <a:endParaRPr kumimoji="0" lang="en-US" sz="1800" b="1" i="0" u="none" strike="noStrike" kern="1200" cap="none" spc="0" normalizeH="0" baseline="0" noProof="0" dirty="0">
              <a:ln>
                <a:noFill/>
              </a:ln>
              <a:solidFill>
                <a:srgbClr val="7030A0"/>
              </a:solidFill>
              <a:effectLst/>
              <a:uLnTx/>
              <a:uFillTx/>
              <a:latin typeface="Times New Roman" panose="02020603050405020304" pitchFamily="18" charset="0"/>
              <a:ea typeface="Times New Roman" panose="02020603050405020304" pitchFamily="18" charset="0"/>
              <a:cs typeface="+mn-cs"/>
            </a:endParaRPr>
          </a:p>
        </p:txBody>
      </p:sp>
      <p:graphicFrame>
        <p:nvGraphicFramePr>
          <p:cNvPr id="5" name="Объект 4">
            <a:extLst>
              <a:ext uri="{FF2B5EF4-FFF2-40B4-BE49-F238E27FC236}">
                <a16:creationId xmlns:a16="http://schemas.microsoft.com/office/drawing/2014/main" id="{C62FA274-F696-4AB0-AA2B-E1104CEECA6F}"/>
              </a:ext>
            </a:extLst>
          </p:cNvPr>
          <p:cNvGraphicFramePr>
            <a:graphicFrameLocks noChangeAspect="1"/>
          </p:cNvGraphicFramePr>
          <p:nvPr/>
        </p:nvGraphicFramePr>
        <p:xfrm>
          <a:off x="1174282" y="4382707"/>
          <a:ext cx="9672413" cy="2165684"/>
        </p:xfrm>
        <a:graphic>
          <a:graphicData uri="http://schemas.openxmlformats.org/presentationml/2006/ole">
            <mc:AlternateContent xmlns:mc="http://schemas.openxmlformats.org/markup-compatibility/2006">
              <mc:Choice xmlns:v="urn:schemas-microsoft-com:vml" Requires="v">
                <p:oleObj name="Visio" r:id="rId3" imgW="8254861" imgH="1846929" progId="Visio.Drawing.11">
                  <p:embed/>
                </p:oleObj>
              </mc:Choice>
              <mc:Fallback>
                <p:oleObj name="Visio" r:id="rId3" imgW="8254861" imgH="1846929" progId="Visio.Drawing.11">
                  <p:embed/>
                  <p:pic>
                    <p:nvPicPr>
                      <p:cNvPr id="5" name="Объект 4">
                        <a:extLst>
                          <a:ext uri="{FF2B5EF4-FFF2-40B4-BE49-F238E27FC236}">
                            <a16:creationId xmlns:a16="http://schemas.microsoft.com/office/drawing/2014/main" id="{C62FA274-F696-4AB0-AA2B-E1104CEEC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282" y="4382707"/>
                        <a:ext cx="9672413" cy="2165684"/>
                      </a:xfrm>
                      <a:prstGeom prst="rect">
                        <a:avLst/>
                      </a:prstGeom>
                      <a:noFill/>
                    </p:spPr>
                  </p:pic>
                </p:oleObj>
              </mc:Fallback>
            </mc:AlternateContent>
          </a:graphicData>
        </a:graphic>
      </p:graphicFrame>
    </p:spTree>
    <p:extLst>
      <p:ext uri="{BB962C8B-B14F-4D97-AF65-F5344CB8AC3E}">
        <p14:creationId xmlns:p14="http://schemas.microsoft.com/office/powerpoint/2010/main" val="204218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9634C1-18E0-9643-08C8-E0C7087FCA34}"/>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Meme Time</a:t>
            </a:r>
          </a:p>
        </p:txBody>
      </p:sp>
      <p:pic>
        <p:nvPicPr>
          <p:cNvPr id="2050" name="Picture 2">
            <a:extLst>
              <a:ext uri="{FF2B5EF4-FFF2-40B4-BE49-F238E27FC236}">
                <a16:creationId xmlns:a16="http://schemas.microsoft.com/office/drawing/2014/main" id="{E400D59A-9AEC-5DEF-0174-1D0B7B4F31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92771" y="578738"/>
            <a:ext cx="5514608"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2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8652F23-2BD7-4E98-8039-5DDF91DC380A}"/>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rPr>
              <a:t>E-OLYMP </a:t>
            </a:r>
            <a:r>
              <a:rPr kumimoji="0" lang="en-US" sz="2400" b="1" i="0" u="sng" strike="noStrike" kern="1200" cap="none" spc="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mj-cs"/>
                <a:hlinkClick r:id="rId2"/>
              </a:rPr>
              <a:t>4831. Knapsack</a:t>
            </a:r>
            <a:endParaRPr kumimoji="0" lang="ru-RU" sz="7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7" name="Подзаголовок 2">
            <a:extLst>
              <a:ext uri="{FF2B5EF4-FFF2-40B4-BE49-F238E27FC236}">
                <a16:creationId xmlns:a16="http://schemas.microsoft.com/office/drawing/2014/main" id="{35482E7B-A6FE-4E01-AEF4-56B494B3728F}"/>
              </a:ext>
            </a:extLst>
          </p:cNvPr>
          <p:cNvSpPr txBox="1">
            <a:spLocks/>
          </p:cNvSpPr>
          <p:nvPr/>
        </p:nvSpPr>
        <p:spPr>
          <a:xfrm>
            <a:off x="635267" y="1238235"/>
            <a:ext cx="5130265" cy="43815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memset(m,0,</a:t>
            </a: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sizeof</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m[0] = 1;</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while</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(scanf(</a:t>
            </a:r>
            <a:r>
              <a:rPr kumimoji="0" lang="en-US" sz="2000" b="0" i="0" u="none" strike="noStrike" kern="1200" cap="none" spc="0" normalizeH="0" baseline="0" noProof="0" dirty="0">
                <a:ln>
                  <a:noFill/>
                </a:ln>
                <a:solidFill>
                  <a:srgbClr val="800000"/>
                </a:solidFill>
                <a:effectLst/>
                <a:uLnTx/>
                <a:uFillTx/>
                <a:latin typeface="Courier New" panose="02070309020205020404" pitchFamily="49" charset="0"/>
                <a:ea typeface="Batang" panose="020B0503020000020004" pitchFamily="18" charset="-127"/>
                <a:cs typeface="+mn-cs"/>
              </a:rPr>
              <a:t>"%d"</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&amp;w) == 1)</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for</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(i = s; i &gt;= w; i--)</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if</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(m[i - w] == 1) m[i] = 1;</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for</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(i = s;; i--)</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if</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(m[i] &gt; 0) </a:t>
            </a:r>
            <a:r>
              <a:rPr kumimoji="0" lang="en-US" sz="2000" b="0" i="0" u="none" strike="noStrike" kern="1200" cap="none" spc="0" normalizeH="0" baseline="0" noProof="0" dirty="0">
                <a:ln>
                  <a:noFill/>
                </a:ln>
                <a:solidFill>
                  <a:srgbClr val="0000FF"/>
                </a:solidFill>
                <a:effectLst/>
                <a:uLnTx/>
                <a:uFillTx/>
                <a:latin typeface="Courier New" panose="02070309020205020404" pitchFamily="49" charset="0"/>
                <a:ea typeface="Batang" panose="020B0503020000020004" pitchFamily="18" charset="-127"/>
                <a:cs typeface="+mn-cs"/>
              </a:rPr>
              <a:t>break</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printf(</a:t>
            </a:r>
            <a:r>
              <a:rPr kumimoji="0" lang="en-US" sz="2000" b="0" i="0" u="none" strike="noStrike" kern="1200" cap="none" spc="0" normalizeH="0" baseline="0" noProof="0" dirty="0">
                <a:ln>
                  <a:noFill/>
                </a:ln>
                <a:solidFill>
                  <a:srgbClr val="800000"/>
                </a:solidFill>
                <a:effectLst/>
                <a:uLnTx/>
                <a:uFillTx/>
                <a:latin typeface="Courier New" panose="02070309020205020404" pitchFamily="49" charset="0"/>
                <a:ea typeface="Batang" panose="020B0503020000020004" pitchFamily="18" charset="-127"/>
                <a:cs typeface="+mn-cs"/>
              </a:rPr>
              <a:t>"%d\n"</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i);</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0" name="Подзаголовок 2">
            <a:extLst>
              <a:ext uri="{FF2B5EF4-FFF2-40B4-BE49-F238E27FC236}">
                <a16:creationId xmlns:a16="http://schemas.microsoft.com/office/drawing/2014/main" id="{9FFBCA7B-5BC4-4B15-9C3A-1457DCDBB412}"/>
              </a:ext>
            </a:extLst>
          </p:cNvPr>
          <p:cNvSpPr txBox="1">
            <a:spLocks/>
          </p:cNvSpPr>
          <p:nvPr/>
        </p:nvSpPr>
        <p:spPr>
          <a:xfrm>
            <a:off x="6426470" y="1238235"/>
            <a:ext cx="5287475" cy="40638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Initialization of array m.</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Process the next ingot of weight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We go through the array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from right to left and set to 1 all such m[</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for which m[</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 1.</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Look for the largest weight no more than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that can be carried in the backpack, and print it.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Batang" panose="020B0503020000020004" pitchFamily="18" charset="-127"/>
                <a:cs typeface="+mn-cs"/>
              </a:rPr>
              <a:t>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95640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27C3EE-23FA-9A8A-619A-5734777C95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Meme Time</a:t>
            </a:r>
          </a:p>
        </p:txBody>
      </p:sp>
      <p:pic>
        <p:nvPicPr>
          <p:cNvPr id="3074" name="Picture 2">
            <a:extLst>
              <a:ext uri="{FF2B5EF4-FFF2-40B4-BE49-F238E27FC236}">
                <a16:creationId xmlns:a16="http://schemas.microsoft.com/office/drawing/2014/main" id="{BEA28895-AE31-731D-707B-C1F508DA62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11739" y="578738"/>
            <a:ext cx="4876672"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4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Greedy</a:t>
            </a:r>
            <a:endParaRPr lang="ru-RU"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48787" y="1193930"/>
            <a:ext cx="11229359" cy="928485"/>
          </a:xfrm>
        </p:spPr>
        <p:txBody>
          <a:bodyPr>
            <a:noAutofit/>
          </a:bodyPr>
          <a:lstStyle/>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Optimization problem </a:t>
            </a:r>
            <a:r>
              <a:rPr lang="en-US" sz="2000" dirty="0">
                <a:effectLst/>
                <a:latin typeface="Times New Roman" panose="02020603050405020304" pitchFamily="18" charset="0"/>
                <a:ea typeface="Times New Roman" panose="02020603050405020304" pitchFamily="18" charset="0"/>
              </a:rPr>
              <a:t>is a problem with an objective function to either:</a:t>
            </a:r>
          </a:p>
          <a:p>
            <a:pPr marL="342900" indent="-342900" algn="just">
              <a:lnSpc>
                <a:spcPct val="100000"/>
              </a:lnSpc>
              <a:spcBef>
                <a:spcPts val="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Maximize some profit</a:t>
            </a:r>
          </a:p>
          <a:p>
            <a:pPr marL="342900" indent="-342900" algn="just">
              <a:lnSpc>
                <a:spcPct val="100000"/>
              </a:lnSpc>
              <a:spcBef>
                <a:spcPts val="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Minimize some cost</a:t>
            </a:r>
          </a:p>
        </p:txBody>
      </p:sp>
      <p:sp>
        <p:nvSpPr>
          <p:cNvPr id="8" name="Подзаголовок 2">
            <a:extLst>
              <a:ext uri="{FF2B5EF4-FFF2-40B4-BE49-F238E27FC236}">
                <a16:creationId xmlns:a16="http://schemas.microsoft.com/office/drawing/2014/main" id="{12A628D7-E7E5-4760-A5F9-C4FD44A87921}"/>
              </a:ext>
            </a:extLst>
          </p:cNvPr>
          <p:cNvSpPr txBox="1">
            <a:spLocks/>
          </p:cNvSpPr>
          <p:nvPr/>
        </p:nvSpPr>
        <p:spPr>
          <a:xfrm>
            <a:off x="648787" y="5359218"/>
            <a:ext cx="11229359" cy="5603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If locally optimal choice DOES NOT lead to globally optimal solution, use dynamic programming</a:t>
            </a:r>
            <a:endParaRPr lang="ru-RU" sz="2000" b="1" dirty="0">
              <a:solidFill>
                <a:srgbClr val="7030A0"/>
              </a:solidFill>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D48B9E6F-AD7A-44A8-958F-F2E63328C5A7}"/>
              </a:ext>
            </a:extLst>
          </p:cNvPr>
          <p:cNvSpPr txBox="1">
            <a:spLocks/>
          </p:cNvSpPr>
          <p:nvPr/>
        </p:nvSpPr>
        <p:spPr>
          <a:xfrm>
            <a:off x="648786" y="2348089"/>
            <a:ext cx="11229359" cy="9284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latin typeface="Times New Roman" panose="02020603050405020304" pitchFamily="18" charset="0"/>
                <a:ea typeface="Times New Roman" panose="02020603050405020304" pitchFamily="18" charset="0"/>
              </a:rPr>
              <a:t>There are two techniques for solving optimization problems:</a:t>
            </a:r>
          </a:p>
          <a:p>
            <a:pPr marL="342900" indent="-342900" algn="just">
              <a:lnSpc>
                <a:spcPct val="100000"/>
              </a:lnSpc>
              <a:spcBef>
                <a:spcPts val="0"/>
              </a:spcBef>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Greedy algorithms</a:t>
            </a:r>
          </a:p>
          <a:p>
            <a:pPr marL="342900" indent="-342900" algn="just">
              <a:lnSpc>
                <a:spcPct val="100000"/>
              </a:lnSpc>
              <a:spcBef>
                <a:spcPts val="0"/>
              </a:spcBef>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Dynamic programming</a:t>
            </a:r>
            <a:endParaRPr lang="ru-RU" sz="2000" dirty="0">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D8F717C2-235A-4269-8A58-02EA74AAC914}"/>
              </a:ext>
            </a:extLst>
          </p:cNvPr>
          <p:cNvSpPr txBox="1">
            <a:spLocks/>
          </p:cNvSpPr>
          <p:nvPr/>
        </p:nvSpPr>
        <p:spPr>
          <a:xfrm>
            <a:off x="648786" y="3525483"/>
            <a:ext cx="11229359" cy="1643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latin typeface="Times New Roman" panose="02020603050405020304" pitchFamily="18" charset="0"/>
                <a:ea typeface="Times New Roman" panose="02020603050405020304" pitchFamily="18" charset="0"/>
              </a:rPr>
              <a:t>The main concept of greedy algorithm is:</a:t>
            </a:r>
          </a:p>
          <a:p>
            <a:pPr marL="342900" indent="-342900" algn="just">
              <a:lnSpc>
                <a:spcPct val="100000"/>
              </a:lnSpc>
              <a:spcBef>
                <a:spcPts val="0"/>
              </a:spcBef>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Divide the problem into multiple steps (sub-problems)</a:t>
            </a:r>
          </a:p>
          <a:p>
            <a:pPr marL="342900" indent="-342900" algn="just">
              <a:lnSpc>
                <a:spcPct val="100000"/>
              </a:lnSpc>
              <a:spcBef>
                <a:spcPts val="0"/>
              </a:spcBef>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For each step take the best choice at the current moment</a:t>
            </a:r>
          </a:p>
          <a:p>
            <a:pPr marL="342900" indent="-342900" algn="just">
              <a:lnSpc>
                <a:spcPct val="100000"/>
              </a:lnSpc>
              <a:spcBef>
                <a:spcPts val="0"/>
              </a:spcBef>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A greedy algorithm always makes the choice that looks best at the moment</a:t>
            </a:r>
          </a:p>
          <a:p>
            <a:pPr marL="342900" indent="-342900" algn="just">
              <a:lnSpc>
                <a:spcPct val="100000"/>
              </a:lnSpc>
              <a:spcBef>
                <a:spcPts val="0"/>
              </a:spcBef>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We </a:t>
            </a:r>
            <a:r>
              <a:rPr lang="en-US" sz="2000" b="1" i="1" dirty="0">
                <a:latin typeface="Times New Roman" panose="02020603050405020304" pitchFamily="18" charset="0"/>
                <a:ea typeface="Times New Roman" panose="02020603050405020304" pitchFamily="18" charset="0"/>
              </a:rPr>
              <a:t>hope</a:t>
            </a:r>
            <a:r>
              <a:rPr lang="en-US" sz="2000" dirty="0">
                <a:latin typeface="Times New Roman" panose="02020603050405020304" pitchFamily="18" charset="0"/>
                <a:ea typeface="Times New Roman" panose="02020603050405020304" pitchFamily="18" charset="0"/>
              </a:rPr>
              <a:t> that locally optimal choice will lead to a globally optimal solution</a:t>
            </a:r>
            <a:endParaRPr lang="ru-RU"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353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Greedy</a:t>
            </a:r>
            <a:endParaRPr lang="ru-RU" b="1"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846505"/>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6198. Minimum sum</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1384133"/>
            <a:ext cx="10852715" cy="17430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Two arrays of positive integers are given </a:t>
            </a:r>
            <a:r>
              <a:rPr lang="ru-RU" sz="2000" i="1" dirty="0">
                <a:effectLst/>
                <a:latin typeface="Times New Roman" panose="02020603050405020304" pitchFamily="18" charset="0"/>
                <a:ea typeface="Times New Roman" panose="02020603050405020304" pitchFamily="18" charset="0"/>
              </a:rPr>
              <a:t>a</a:t>
            </a:r>
            <a:r>
              <a:rPr lang="ru-RU" sz="2000" baseline="-25000" dirty="0">
                <a:effectLst/>
                <a:latin typeface="Times New Roman" panose="02020603050405020304" pitchFamily="18" charset="0"/>
                <a:ea typeface="Times New Roman" panose="02020603050405020304" pitchFamily="18" charset="0"/>
              </a:rPr>
              <a:t>1..</a:t>
            </a:r>
            <a:r>
              <a:rPr lang="ru-RU" sz="2000" i="1" baseline="-25000"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a:t>
            </a:r>
            <a:r>
              <a:rPr lang="ru-RU" sz="2000" i="1" dirty="0">
                <a:effectLst/>
                <a:latin typeface="Times New Roman" panose="02020603050405020304" pitchFamily="18" charset="0"/>
                <a:ea typeface="Times New Roman" panose="02020603050405020304" pitchFamily="18" charset="0"/>
              </a:rPr>
              <a:t>b</a:t>
            </a:r>
            <a:r>
              <a:rPr lang="ru-RU" sz="2000" baseline="-25000" dirty="0">
                <a:effectLst/>
                <a:latin typeface="Times New Roman" panose="02020603050405020304" pitchFamily="18" charset="0"/>
                <a:ea typeface="Times New Roman" panose="02020603050405020304" pitchFamily="18" charset="0"/>
              </a:rPr>
              <a:t>1..</a:t>
            </a:r>
            <a:r>
              <a:rPr lang="ru-RU" sz="2000" i="1" baseline="-25000"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Find the permutation </a:t>
            </a:r>
            <a:r>
              <a:rPr lang="ru-RU" sz="2000" i="1" dirty="0">
                <a:effectLst/>
                <a:latin typeface="Times New Roman" panose="02020603050405020304" pitchFamily="18" charset="0"/>
                <a:ea typeface="Times New Roman" panose="02020603050405020304" pitchFamily="18" charset="0"/>
              </a:rPr>
              <a:t>i</a:t>
            </a:r>
            <a:r>
              <a:rPr lang="ru-RU" sz="2000" baseline="-25000" dirty="0">
                <a:effectLst/>
                <a:latin typeface="Times New Roman" panose="02020603050405020304" pitchFamily="18" charset="0"/>
                <a:ea typeface="Times New Roman" panose="02020603050405020304" pitchFamily="18" charset="0"/>
              </a:rPr>
              <a:t>1</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i</a:t>
            </a:r>
            <a:r>
              <a:rPr lang="ru-RU" sz="2000" baseline="-25000" dirty="0">
                <a:effectLst/>
                <a:latin typeface="Times New Roman" panose="02020603050405020304" pitchFamily="18" charset="0"/>
                <a:ea typeface="Times New Roman" panose="02020603050405020304" pitchFamily="18" charset="0"/>
              </a:rPr>
              <a:t>2</a:t>
            </a:r>
            <a:r>
              <a:rPr lang="ru-RU" sz="2000" dirty="0">
                <a:effectLst/>
                <a:latin typeface="Times New Roman" panose="02020603050405020304" pitchFamily="18" charset="0"/>
                <a:ea typeface="Times New Roman" panose="02020603050405020304" pitchFamily="18" charset="0"/>
              </a:rPr>
              <a:t>, ..., </a:t>
            </a:r>
            <a:r>
              <a:rPr lang="ru-RU" sz="2000" i="1" dirty="0">
                <a:effectLst/>
                <a:latin typeface="Times New Roman" panose="02020603050405020304" pitchFamily="18" charset="0"/>
                <a:ea typeface="Times New Roman" panose="02020603050405020304" pitchFamily="18" charset="0"/>
              </a:rPr>
              <a:t>i</a:t>
            </a:r>
            <a:r>
              <a:rPr lang="ru-RU" sz="2000" i="1" baseline="-25000"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numbers</a:t>
            </a:r>
            <a:r>
              <a:rPr lang="ru-RU" sz="2000" dirty="0">
                <a:effectLst/>
                <a:latin typeface="Times New Roman" panose="02020603050405020304" pitchFamily="18" charset="0"/>
                <a:ea typeface="Times New Roman" panose="02020603050405020304" pitchFamily="18" charset="0"/>
              </a:rPr>
              <a:t> 1, 2, ..., </a:t>
            </a:r>
            <a:r>
              <a:rPr lang="ru-RU"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 which the sum</a:t>
            </a:r>
            <a:endParaRPr lang="ru-RU" sz="2000" dirty="0">
              <a:effectLst/>
              <a:latin typeface="Times New Roman" panose="02020603050405020304" pitchFamily="18" charset="0"/>
              <a:ea typeface="Times New Roman" panose="02020603050405020304" pitchFamily="18" charset="0"/>
            </a:endParaRPr>
          </a:p>
          <a:p>
            <a:pPr algn="ctr">
              <a:lnSpc>
                <a:spcPct val="100000"/>
              </a:lnSpc>
              <a:spcBef>
                <a:spcPts val="0"/>
              </a:spcBef>
            </a:pPr>
            <a:r>
              <a:rPr lang="ru-RU" sz="2000" i="1" dirty="0">
                <a:effectLst/>
                <a:latin typeface="Times New Roman" panose="02020603050405020304" pitchFamily="18" charset="0"/>
                <a:ea typeface="Times New Roman" panose="02020603050405020304" pitchFamily="18" charset="0"/>
              </a:rPr>
              <a:t>a</a:t>
            </a:r>
            <a:r>
              <a:rPr lang="ru-RU" sz="2000" baseline="-25000" dirty="0">
                <a:effectLst/>
                <a:latin typeface="Times New Roman" panose="02020603050405020304" pitchFamily="18" charset="0"/>
                <a:ea typeface="Times New Roman" panose="02020603050405020304" pitchFamily="18" charset="0"/>
              </a:rPr>
              <a:t>1</a:t>
            </a:r>
            <a:r>
              <a:rPr lang="ru-RU" sz="2000" dirty="0">
                <a:effectLst/>
                <a:latin typeface="Times New Roman" panose="02020603050405020304" pitchFamily="18" charset="0"/>
                <a:ea typeface="Times New Roman" panose="02020603050405020304" pitchFamily="18" charset="0"/>
              </a:rPr>
              <a:t> * </a:t>
            </a:r>
            <a:r>
              <a:rPr lang="ru-RU" sz="2000" i="1" dirty="0">
                <a:effectLst/>
                <a:latin typeface="Times New Roman" panose="02020603050405020304" pitchFamily="18" charset="0"/>
                <a:ea typeface="Times New Roman" panose="02020603050405020304" pitchFamily="18" charset="0"/>
              </a:rPr>
              <a:t>b</a:t>
            </a:r>
            <a:r>
              <a:rPr lang="ru-RU" sz="2000" i="1" baseline="-25000" dirty="0">
                <a:effectLst/>
                <a:latin typeface="Times New Roman" panose="02020603050405020304" pitchFamily="18" charset="0"/>
                <a:ea typeface="Times New Roman" panose="02020603050405020304" pitchFamily="18" charset="0"/>
              </a:rPr>
              <a:t>i</a:t>
            </a:r>
            <a:r>
              <a:rPr lang="ru-RU" sz="2000" baseline="-25000" dirty="0">
                <a:effectLst/>
                <a:latin typeface="Times New Roman" panose="02020603050405020304" pitchFamily="18" charset="0"/>
                <a:ea typeface="Times New Roman" panose="02020603050405020304" pitchFamily="18" charset="0"/>
              </a:rPr>
              <a:t>1</a:t>
            </a:r>
            <a:r>
              <a:rPr lang="ru-RU" sz="2000" dirty="0">
                <a:effectLst/>
                <a:latin typeface="Times New Roman" panose="02020603050405020304" pitchFamily="18" charset="0"/>
                <a:ea typeface="Times New Roman" panose="02020603050405020304" pitchFamily="18" charset="0"/>
              </a:rPr>
              <a:t> + ... + </a:t>
            </a:r>
            <a:r>
              <a:rPr lang="ru-RU" sz="2000" i="1" dirty="0">
                <a:effectLst/>
                <a:latin typeface="Times New Roman" panose="02020603050405020304" pitchFamily="18" charset="0"/>
                <a:ea typeface="Times New Roman" panose="02020603050405020304" pitchFamily="18" charset="0"/>
              </a:rPr>
              <a:t>a</a:t>
            </a:r>
            <a:r>
              <a:rPr lang="ru-RU" sz="2000" i="1" baseline="-25000"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 </a:t>
            </a:r>
            <a:r>
              <a:rPr lang="ru-RU" sz="2000" i="1" dirty="0">
                <a:effectLst/>
                <a:latin typeface="Times New Roman" panose="02020603050405020304" pitchFamily="18" charset="0"/>
                <a:ea typeface="Times New Roman" panose="02020603050405020304" pitchFamily="18" charset="0"/>
              </a:rPr>
              <a:t>b</a:t>
            </a:r>
            <a:r>
              <a:rPr lang="ru-RU" sz="2000" i="1" baseline="-25000" dirty="0">
                <a:effectLst/>
                <a:latin typeface="Times New Roman" panose="02020603050405020304" pitchFamily="18" charset="0"/>
                <a:ea typeface="Times New Roman" panose="02020603050405020304" pitchFamily="18" charset="0"/>
              </a:rPr>
              <a:t>in</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is minimal. Each number must be included in permutation only once.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first line contains the number of elements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in arrays. The second line contains the elements of the first array, and the third line contains the elements of the second array. The array elements do not exceed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Print the minimal value of required sum.</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4289195"/>
            <a:ext cx="2842660" cy="13538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7 2 4 3 10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5 11 6 9 6</a:t>
            </a:r>
            <a:endParaRPr lang="ru-RU" sz="32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4289196"/>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a:t>
            </a:r>
            <a:r>
              <a:rPr lang="en-US" sz="2000" dirty="0">
                <a:effectLst/>
                <a:latin typeface="Courier New" panose="02070309020205020404" pitchFamily="49" charset="0"/>
                <a:ea typeface="Times New Roman" panose="02020603050405020304" pitchFamily="18" charset="0"/>
              </a:rPr>
              <a:t>65</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89F4AB09-C82C-4D24-AC64-CBDBD1801E83}"/>
              </a:ext>
            </a:extLst>
          </p:cNvPr>
          <p:cNvPicPr>
            <a:picLocks noChangeAspect="1"/>
          </p:cNvPicPr>
          <p:nvPr/>
        </p:nvPicPr>
        <p:blipFill>
          <a:blip r:embed="rId3"/>
          <a:stretch>
            <a:fillRect/>
          </a:stretch>
        </p:blipFill>
        <p:spPr>
          <a:xfrm>
            <a:off x="6909750" y="4079308"/>
            <a:ext cx="3657582" cy="1563749"/>
          </a:xfrm>
          <a:prstGeom prst="rect">
            <a:avLst/>
          </a:prstGeom>
        </p:spPr>
      </p:pic>
      <p:sp>
        <p:nvSpPr>
          <p:cNvPr id="12" name="Подзаголовок 2">
            <a:extLst>
              <a:ext uri="{FF2B5EF4-FFF2-40B4-BE49-F238E27FC236}">
                <a16:creationId xmlns:a16="http://schemas.microsoft.com/office/drawing/2014/main" id="{FED31230-F9F8-4E57-93AC-3B56AA21AE34}"/>
              </a:ext>
            </a:extLst>
          </p:cNvPr>
          <p:cNvSpPr txBox="1">
            <a:spLocks/>
          </p:cNvSpPr>
          <p:nvPr/>
        </p:nvSpPr>
        <p:spPr>
          <a:xfrm>
            <a:off x="7231680" y="5712499"/>
            <a:ext cx="3335652"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The sum 168 is not minimal.</a:t>
            </a:r>
          </a:p>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98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Greedy</a:t>
            </a:r>
            <a:endParaRPr lang="ru-RU" b="1"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04081" y="887698"/>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6198. Minimum sum</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1384133"/>
            <a:ext cx="10852715" cy="6564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Consider the case of arrays with two elements. Let A =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B =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Consider the condition under which the sum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will be the smallest. Let's consider two variants of permutations.</a:t>
            </a:r>
          </a:p>
        </p:txBody>
      </p:sp>
      <p:graphicFrame>
        <p:nvGraphicFramePr>
          <p:cNvPr id="8" name="Объект 7">
            <a:extLst>
              <a:ext uri="{FF2B5EF4-FFF2-40B4-BE49-F238E27FC236}">
                <a16:creationId xmlns:a16="http://schemas.microsoft.com/office/drawing/2014/main" id="{C4A966B2-B4C5-4AF7-A6E5-8AB4428781BA}"/>
              </a:ext>
            </a:extLst>
          </p:cNvPr>
          <p:cNvGraphicFramePr>
            <a:graphicFrameLocks noChangeAspect="1"/>
          </p:cNvGraphicFramePr>
          <p:nvPr>
            <p:extLst>
              <p:ext uri="{D42A27DB-BD31-4B8C-83A1-F6EECF244321}">
                <p14:modId xmlns:p14="http://schemas.microsoft.com/office/powerpoint/2010/main" val="174280738"/>
              </p:ext>
            </p:extLst>
          </p:nvPr>
        </p:nvGraphicFramePr>
        <p:xfrm>
          <a:off x="3984861" y="2190126"/>
          <a:ext cx="3320714" cy="1542694"/>
        </p:xfrm>
        <a:graphic>
          <a:graphicData uri="http://schemas.openxmlformats.org/presentationml/2006/ole">
            <mc:AlternateContent xmlns:mc="http://schemas.openxmlformats.org/markup-compatibility/2006">
              <mc:Choice xmlns:v="urn:schemas-microsoft-com:vml" Requires="v">
                <p:oleObj name="Visio" r:id="rId3" imgW="2422921" imgH="1126785" progId="Visio.Drawing.11">
                  <p:embed/>
                </p:oleObj>
              </mc:Choice>
              <mc:Fallback>
                <p:oleObj name="Visio" r:id="rId3" imgW="2422921" imgH="112678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861" y="2190126"/>
                        <a:ext cx="3320714" cy="1542694"/>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9DECE230-2D16-46D4-8050-35623B4BC658}"/>
              </a:ext>
            </a:extLst>
          </p:cNvPr>
          <p:cNvSpPr txBox="1"/>
          <p:nvPr/>
        </p:nvSpPr>
        <p:spPr>
          <a:xfrm>
            <a:off x="844010" y="3677107"/>
            <a:ext cx="10852714" cy="224676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The inequality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 </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takes place if </a:t>
            </a:r>
          </a:p>
          <a:p>
            <a:pPr algn="ct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a:t>
            </a:r>
          </a:p>
          <a:p>
            <a:pPr algn="just"/>
            <a:r>
              <a:rPr lang="en-US" sz="2000" dirty="0">
                <a:effectLst/>
                <a:latin typeface="Times New Roman" panose="02020603050405020304" pitchFamily="18" charset="0"/>
                <a:ea typeface="Times New Roman" panose="02020603050405020304" pitchFamily="18" charset="0"/>
              </a:rPr>
              <a:t>Taking into account that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divide the inequality by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&lt; 0. We get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a:t>
            </a:r>
          </a:p>
          <a:p>
            <a:pPr algn="just"/>
            <a:r>
              <a:rPr lang="en-US" sz="2000" dirty="0">
                <a:effectLst/>
                <a:latin typeface="Times New Roman" panose="02020603050405020304" pitchFamily="18" charset="0"/>
                <a:ea typeface="Times New Roman" panose="02020603050405020304" pitchFamily="18" charset="0"/>
              </a:rPr>
              <a:t>So,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(for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will be minimal if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a:t>
            </a:r>
          </a:p>
          <a:p>
            <a:pPr algn="just"/>
            <a:r>
              <a:rPr lang="en-US" sz="2000" dirty="0">
                <a:effectLst/>
                <a:latin typeface="Times New Roman" panose="02020603050405020304" pitchFamily="18" charset="0"/>
                <a:ea typeface="Times New Roman" panose="02020603050405020304" pitchFamily="18" charset="0"/>
              </a:rPr>
              <a:t> </a:t>
            </a:r>
          </a:p>
          <a:p>
            <a:pPr algn="just"/>
            <a:r>
              <a:rPr lang="en-US" sz="2000" dirty="0">
                <a:effectLst/>
                <a:latin typeface="Times New Roman" panose="02020603050405020304" pitchFamily="18" charset="0"/>
                <a:ea typeface="Times New Roman" panose="02020603050405020304" pitchFamily="18" charset="0"/>
              </a:rPr>
              <a:t>Consider a pair of elements of the original arrays A and B. If </a:t>
            </a:r>
            <a:r>
              <a:rPr lang="en-US" sz="2000" i="1" dirty="0">
                <a:effectLst/>
                <a:latin typeface="Times New Roman" panose="02020603050405020304" pitchFamily="18" charset="0"/>
                <a:ea typeface="Times New Roman" panose="02020603050405020304" pitchFamily="18" charset="0"/>
              </a:rPr>
              <a:t>a</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a</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then by swapping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we’ll decrease the total sum.</a:t>
            </a:r>
          </a:p>
        </p:txBody>
      </p:sp>
      <p:sp>
        <p:nvSpPr>
          <p:cNvPr id="14" name="Подзаголовок 2">
            <a:extLst>
              <a:ext uri="{FF2B5EF4-FFF2-40B4-BE49-F238E27FC236}">
                <a16:creationId xmlns:a16="http://schemas.microsoft.com/office/drawing/2014/main" id="{D8BC3AD3-546B-49D8-BA7D-38447DE2250B}"/>
              </a:ext>
            </a:extLst>
          </p:cNvPr>
          <p:cNvSpPr txBox="1">
            <a:spLocks/>
          </p:cNvSpPr>
          <p:nvPr/>
        </p:nvSpPr>
        <p:spPr>
          <a:xfrm>
            <a:off x="4103469" y="6030134"/>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27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Greedy</a:t>
            </a:r>
            <a:endParaRPr lang="ru-RU" b="1"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890974"/>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6198. Minimum sum</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27774" y="5330660"/>
            <a:ext cx="4207615" cy="10292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rPr>
              <a:t>Sort array </a:t>
            </a:r>
            <a:r>
              <a:rPr lang="en-US" sz="2000" b="1" i="1" dirty="0">
                <a:solidFill>
                  <a:srgbClr val="7030A0"/>
                </a:solidFill>
                <a:effectLst/>
                <a:latin typeface="Times New Roman" panose="02020603050405020304" pitchFamily="18" charset="0"/>
                <a:ea typeface="Times New Roman" panose="02020603050405020304" pitchFamily="18" charset="0"/>
              </a:rPr>
              <a:t>a</a:t>
            </a:r>
            <a:r>
              <a:rPr lang="en-US" sz="2000" b="1" dirty="0">
                <a:solidFill>
                  <a:srgbClr val="7030A0"/>
                </a:solidFill>
                <a:effectLst/>
                <a:latin typeface="Times New Roman" panose="02020603050405020304" pitchFamily="18" charset="0"/>
                <a:ea typeface="Times New Roman" panose="02020603050405020304" pitchFamily="18" charset="0"/>
              </a:rPr>
              <a:t> in ascending order and array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en-US" sz="2000" b="1" dirty="0">
                <a:solidFill>
                  <a:srgbClr val="7030A0"/>
                </a:solidFill>
                <a:effectLst/>
                <a:latin typeface="Times New Roman" panose="02020603050405020304" pitchFamily="18" charset="0"/>
                <a:ea typeface="Times New Roman" panose="02020603050405020304" pitchFamily="18" charset="0"/>
              </a:rPr>
              <a:t> in descending order. Then we get a sum with minimum value</a:t>
            </a:r>
          </a:p>
        </p:txBody>
      </p:sp>
      <p:sp>
        <p:nvSpPr>
          <p:cNvPr id="11" name="TextBox 10">
            <a:extLst>
              <a:ext uri="{FF2B5EF4-FFF2-40B4-BE49-F238E27FC236}">
                <a16:creationId xmlns:a16="http://schemas.microsoft.com/office/drawing/2014/main" id="{6717E21D-7DF7-4B15-8480-E175A96E4B1E}"/>
              </a:ext>
            </a:extLst>
          </p:cNvPr>
          <p:cNvSpPr txBox="1"/>
          <p:nvPr/>
        </p:nvSpPr>
        <p:spPr>
          <a:xfrm>
            <a:off x="4877258" y="1801079"/>
            <a:ext cx="5363677" cy="707886"/>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Let’s take the pair for which </a:t>
            </a:r>
            <a:r>
              <a:rPr lang="en-US" sz="2000" b="1" i="1" dirty="0">
                <a:solidFill>
                  <a:srgbClr val="7030A0"/>
                </a:solidFill>
                <a:effectLst/>
                <a:latin typeface="Times New Roman" panose="02020603050405020304" pitchFamily="18" charset="0"/>
                <a:ea typeface="Times New Roman" panose="02020603050405020304" pitchFamily="18" charset="0"/>
              </a:rPr>
              <a:t>a</a:t>
            </a:r>
            <a:r>
              <a:rPr lang="ru-RU" sz="2000" b="1" baseline="-25000" dirty="0">
                <a:solidFill>
                  <a:srgbClr val="7030A0"/>
                </a:solidFill>
                <a:effectLst/>
                <a:latin typeface="Times New Roman" panose="02020603050405020304" pitchFamily="18" charset="0"/>
                <a:ea typeface="Times New Roman" panose="02020603050405020304" pitchFamily="18" charset="0"/>
              </a:rPr>
              <a:t>1</a:t>
            </a:r>
            <a:r>
              <a:rPr lang="en-US" sz="2000" b="1" dirty="0">
                <a:solidFill>
                  <a:srgbClr val="7030A0"/>
                </a:solidFill>
                <a:effectLst/>
                <a:latin typeface="Times New Roman" panose="02020603050405020304" pitchFamily="18" charset="0"/>
                <a:ea typeface="Times New Roman" panose="02020603050405020304" pitchFamily="18" charset="0"/>
              </a:rPr>
              <a:t> &lt; </a:t>
            </a:r>
            <a:r>
              <a:rPr lang="en-US" sz="2000" b="1" i="1" dirty="0">
                <a:solidFill>
                  <a:srgbClr val="7030A0"/>
                </a:solidFill>
                <a:effectLst/>
                <a:latin typeface="Times New Roman" panose="02020603050405020304" pitchFamily="18" charset="0"/>
                <a:ea typeface="Times New Roman" panose="02020603050405020304" pitchFamily="18" charset="0"/>
              </a:rPr>
              <a:t>a</a:t>
            </a:r>
            <a:r>
              <a:rPr lang="ru-RU" sz="2000" b="1" baseline="-25000" dirty="0">
                <a:solidFill>
                  <a:srgbClr val="7030A0"/>
                </a:solidFill>
                <a:effectLst/>
                <a:latin typeface="Times New Roman" panose="02020603050405020304" pitchFamily="18" charset="0"/>
                <a:ea typeface="Times New Roman" panose="02020603050405020304" pitchFamily="18" charset="0"/>
              </a:rPr>
              <a:t>5</a:t>
            </a:r>
            <a:r>
              <a:rPr lang="ru-RU" sz="2000" b="1" dirty="0">
                <a:solidFill>
                  <a:srgbClr val="7030A0"/>
                </a:solidFill>
                <a:effectLst/>
                <a:latin typeface="Times New Roman" panose="02020603050405020304" pitchFamily="18" charset="0"/>
                <a:ea typeface="Times New Roman" panose="02020603050405020304" pitchFamily="18" charset="0"/>
              </a:rPr>
              <a:t> </a:t>
            </a:r>
            <a:r>
              <a:rPr lang="en-US" sz="2000" b="1" dirty="0">
                <a:solidFill>
                  <a:srgbClr val="7030A0"/>
                </a:solidFill>
                <a:effectLst/>
                <a:latin typeface="Times New Roman" panose="02020603050405020304" pitchFamily="18" charset="0"/>
                <a:ea typeface="Times New Roman" panose="02020603050405020304" pitchFamily="18" charset="0"/>
              </a:rPr>
              <a:t>and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ru-RU" sz="2000" b="1" baseline="-25000" dirty="0">
                <a:solidFill>
                  <a:srgbClr val="7030A0"/>
                </a:solidFill>
                <a:effectLst/>
                <a:latin typeface="Times New Roman" panose="02020603050405020304" pitchFamily="18" charset="0"/>
                <a:ea typeface="Times New Roman" panose="02020603050405020304" pitchFamily="18" charset="0"/>
              </a:rPr>
              <a:t>1</a:t>
            </a:r>
            <a:r>
              <a:rPr lang="en-US" sz="2000" b="1" dirty="0">
                <a:solidFill>
                  <a:srgbClr val="7030A0"/>
                </a:solidFill>
                <a:effectLst/>
                <a:latin typeface="Times New Roman" panose="02020603050405020304" pitchFamily="18" charset="0"/>
                <a:ea typeface="Times New Roman" panose="02020603050405020304" pitchFamily="18" charset="0"/>
              </a:rPr>
              <a:t> &lt;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ru-RU" sz="2000" b="1" baseline="-25000" dirty="0">
                <a:solidFill>
                  <a:srgbClr val="7030A0"/>
                </a:solidFill>
                <a:effectLst/>
                <a:latin typeface="Times New Roman" panose="02020603050405020304" pitchFamily="18" charset="0"/>
                <a:ea typeface="Times New Roman" panose="02020603050405020304" pitchFamily="18" charset="0"/>
              </a:rPr>
              <a:t>5</a:t>
            </a:r>
            <a:r>
              <a:rPr lang="ru-RU" sz="2000" b="1" dirty="0">
                <a:solidFill>
                  <a:srgbClr val="7030A0"/>
                </a:solidFill>
                <a:effectLst/>
                <a:latin typeface="Times New Roman" panose="02020603050405020304" pitchFamily="18" charset="0"/>
                <a:ea typeface="Times New Roman" panose="02020603050405020304" pitchFamily="18" charset="0"/>
              </a:rPr>
              <a:t>. </a:t>
            </a:r>
            <a:r>
              <a:rPr lang="en-US" sz="2000" b="1" dirty="0">
                <a:solidFill>
                  <a:srgbClr val="7030A0"/>
                </a:solidFill>
                <a:effectLst/>
                <a:latin typeface="Times New Roman" panose="02020603050405020304" pitchFamily="18" charset="0"/>
                <a:ea typeface="Times New Roman" panose="02020603050405020304" pitchFamily="18" charset="0"/>
              </a:rPr>
              <a:t>Swap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ru-RU" sz="2000" b="1" baseline="-25000" dirty="0">
                <a:solidFill>
                  <a:srgbClr val="7030A0"/>
                </a:solidFill>
                <a:effectLst/>
                <a:latin typeface="Times New Roman" panose="02020603050405020304" pitchFamily="18" charset="0"/>
                <a:ea typeface="Times New Roman" panose="02020603050405020304" pitchFamily="18" charset="0"/>
              </a:rPr>
              <a:t>1</a:t>
            </a:r>
            <a:r>
              <a:rPr lang="ru-RU" sz="2000" b="1" dirty="0">
                <a:solidFill>
                  <a:srgbClr val="7030A0"/>
                </a:solidFill>
                <a:effectLst/>
                <a:latin typeface="Times New Roman" panose="02020603050405020304" pitchFamily="18" charset="0"/>
                <a:ea typeface="Times New Roman" panose="02020603050405020304" pitchFamily="18" charset="0"/>
              </a:rPr>
              <a:t> </a:t>
            </a:r>
            <a:r>
              <a:rPr lang="en-US" sz="2000" b="1" dirty="0">
                <a:solidFill>
                  <a:srgbClr val="7030A0"/>
                </a:solidFill>
                <a:effectLst/>
                <a:latin typeface="Times New Roman" panose="02020603050405020304" pitchFamily="18" charset="0"/>
                <a:ea typeface="Times New Roman" panose="02020603050405020304" pitchFamily="18" charset="0"/>
              </a:rPr>
              <a:t>and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ru-RU" sz="2000" b="1" baseline="-25000" dirty="0">
                <a:solidFill>
                  <a:srgbClr val="7030A0"/>
                </a:solidFill>
                <a:effectLst/>
                <a:latin typeface="Times New Roman" panose="02020603050405020304" pitchFamily="18" charset="0"/>
                <a:ea typeface="Times New Roman" panose="02020603050405020304" pitchFamily="18" charset="0"/>
              </a:rPr>
              <a:t>5</a:t>
            </a:r>
            <a:r>
              <a:rPr lang="ru-RU" sz="2000" b="1" dirty="0">
                <a:solidFill>
                  <a:srgbClr val="7030A0"/>
                </a:solidFill>
                <a:effectLst/>
                <a:latin typeface="Times New Roman" panose="02020603050405020304" pitchFamily="18" charset="0"/>
                <a:ea typeface="Times New Roman" panose="02020603050405020304" pitchFamily="18" charset="0"/>
              </a:rPr>
              <a:t>. </a:t>
            </a:r>
            <a:r>
              <a:rPr lang="en-US" sz="2000" b="1" dirty="0">
                <a:solidFill>
                  <a:srgbClr val="7030A0"/>
                </a:solidFill>
                <a:effectLst/>
                <a:latin typeface="Times New Roman" panose="02020603050405020304" pitchFamily="18" charset="0"/>
                <a:ea typeface="Times New Roman" panose="02020603050405020304" pitchFamily="18" charset="0"/>
              </a:rPr>
              <a:t>The sum will decrease</a:t>
            </a:r>
            <a:r>
              <a:rPr lang="ru-RU" sz="2000" b="1" dirty="0">
                <a:solidFill>
                  <a:srgbClr val="7030A0"/>
                </a:solidFill>
                <a:effectLst/>
                <a:latin typeface="Times New Roman" panose="02020603050405020304" pitchFamily="18" charset="0"/>
                <a:ea typeface="Times New Roman" panose="02020603050405020304" pitchFamily="18" charset="0"/>
              </a:rPr>
              <a:t>.</a:t>
            </a:r>
            <a:endParaRPr lang="ru-RU" b="1" dirty="0">
              <a:solidFill>
                <a:srgbClr val="7030A0"/>
              </a:solidFill>
              <a:effectLst/>
              <a:latin typeface="Times New Roman" panose="02020603050405020304" pitchFamily="18" charset="0"/>
              <a:ea typeface="Times New Roman" panose="02020603050405020304" pitchFamily="18" charset="0"/>
            </a:endParaRPr>
          </a:p>
        </p:txBody>
      </p:sp>
      <p:graphicFrame>
        <p:nvGraphicFramePr>
          <p:cNvPr id="10" name="Объект 9">
            <a:extLst>
              <a:ext uri="{FF2B5EF4-FFF2-40B4-BE49-F238E27FC236}">
                <a16:creationId xmlns:a16="http://schemas.microsoft.com/office/drawing/2014/main" id="{D5994433-79FC-42F5-8488-F5849705B7B7}"/>
              </a:ext>
            </a:extLst>
          </p:cNvPr>
          <p:cNvGraphicFramePr>
            <a:graphicFrameLocks noChangeAspect="1"/>
          </p:cNvGraphicFramePr>
          <p:nvPr>
            <p:extLst>
              <p:ext uri="{D42A27DB-BD31-4B8C-83A1-F6EECF244321}">
                <p14:modId xmlns:p14="http://schemas.microsoft.com/office/powerpoint/2010/main" val="3645640291"/>
              </p:ext>
            </p:extLst>
          </p:nvPr>
        </p:nvGraphicFramePr>
        <p:xfrm>
          <a:off x="827774" y="1527340"/>
          <a:ext cx="3887618" cy="1609610"/>
        </p:xfrm>
        <a:graphic>
          <a:graphicData uri="http://schemas.openxmlformats.org/presentationml/2006/ole">
            <mc:AlternateContent xmlns:mc="http://schemas.openxmlformats.org/markup-compatibility/2006">
              <mc:Choice xmlns:v="urn:schemas-microsoft-com:vml" Requires="v">
                <p:oleObj name="Visio" r:id="rId3" imgW="2710645" imgH="1126785" progId="Visio.Drawing.11">
                  <p:embed/>
                </p:oleObj>
              </mc:Choice>
              <mc:Fallback>
                <p:oleObj name="Visio" r:id="rId3" imgW="2710645" imgH="112678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74" y="1527340"/>
                        <a:ext cx="3887618" cy="1609610"/>
                      </a:xfrm>
                      <a:prstGeom prst="rect">
                        <a:avLst/>
                      </a:prstGeom>
                      <a:noFill/>
                    </p:spPr>
                  </p:pic>
                </p:oleObj>
              </mc:Fallback>
            </mc:AlternateContent>
          </a:graphicData>
        </a:graphic>
      </p:graphicFrame>
      <p:graphicFrame>
        <p:nvGraphicFramePr>
          <p:cNvPr id="15" name="Объект 14">
            <a:extLst>
              <a:ext uri="{FF2B5EF4-FFF2-40B4-BE49-F238E27FC236}">
                <a16:creationId xmlns:a16="http://schemas.microsoft.com/office/drawing/2014/main" id="{3016104C-F646-443E-A9A3-BFFFE32F5EDF}"/>
              </a:ext>
            </a:extLst>
          </p:cNvPr>
          <p:cNvGraphicFramePr>
            <a:graphicFrameLocks noChangeAspect="1"/>
          </p:cNvGraphicFramePr>
          <p:nvPr>
            <p:extLst>
              <p:ext uri="{D42A27DB-BD31-4B8C-83A1-F6EECF244321}">
                <p14:modId xmlns:p14="http://schemas.microsoft.com/office/powerpoint/2010/main" val="3414045542"/>
              </p:ext>
            </p:extLst>
          </p:nvPr>
        </p:nvGraphicFramePr>
        <p:xfrm>
          <a:off x="891353" y="3312601"/>
          <a:ext cx="3826531" cy="1584318"/>
        </p:xfrm>
        <a:graphic>
          <a:graphicData uri="http://schemas.openxmlformats.org/presentationml/2006/ole">
            <mc:AlternateContent xmlns:mc="http://schemas.openxmlformats.org/markup-compatibility/2006">
              <mc:Choice xmlns:v="urn:schemas-microsoft-com:vml" Requires="v">
                <p:oleObj name="Visio" r:id="rId5" imgW="2710645" imgH="1126785" progId="Visio.Drawing.11">
                  <p:embed/>
                </p:oleObj>
              </mc:Choice>
              <mc:Fallback>
                <p:oleObj name="Visio" r:id="rId5" imgW="2710645" imgH="1126785"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353" y="3312601"/>
                        <a:ext cx="3826531" cy="1584318"/>
                      </a:xfrm>
                      <a:prstGeom prst="rect">
                        <a:avLst/>
                      </a:prstGeom>
                      <a:noFill/>
                    </p:spPr>
                  </p:pic>
                </p:oleObj>
              </mc:Fallback>
            </mc:AlternateContent>
          </a:graphicData>
        </a:graphic>
      </p:graphicFrame>
      <p:sp>
        <p:nvSpPr>
          <p:cNvPr id="17" name="TextBox 16">
            <a:extLst>
              <a:ext uri="{FF2B5EF4-FFF2-40B4-BE49-F238E27FC236}">
                <a16:creationId xmlns:a16="http://schemas.microsoft.com/office/drawing/2014/main" id="{69ECAFE6-29FD-412A-A2AC-B6E36A206785}"/>
              </a:ext>
            </a:extLst>
          </p:cNvPr>
          <p:cNvSpPr txBox="1"/>
          <p:nvPr/>
        </p:nvSpPr>
        <p:spPr>
          <a:xfrm>
            <a:off x="4877258" y="3411981"/>
            <a:ext cx="5363678" cy="1015663"/>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For a given example, for any pair (</a:t>
            </a:r>
            <a:r>
              <a:rPr lang="en-US" sz="2000" b="1" i="1" dirty="0">
                <a:solidFill>
                  <a:srgbClr val="7030A0"/>
                </a:solidFill>
                <a:effectLst/>
                <a:latin typeface="Times New Roman" panose="02020603050405020304" pitchFamily="18" charset="0"/>
                <a:ea typeface="Times New Roman" panose="02020603050405020304" pitchFamily="18" charset="0"/>
              </a:rPr>
              <a:t>i</a:t>
            </a:r>
            <a:r>
              <a:rPr lang="en-US" sz="2000" b="1" dirty="0">
                <a:solidFill>
                  <a:srgbClr val="7030A0"/>
                </a:solidFill>
                <a:effectLst/>
                <a:latin typeface="Times New Roman" panose="02020603050405020304" pitchFamily="18" charset="0"/>
                <a:ea typeface="Times New Roman" panose="02020603050405020304" pitchFamily="18" charset="0"/>
              </a:rPr>
              <a:t>, </a:t>
            </a:r>
            <a:r>
              <a:rPr lang="en-US" sz="2000" b="1" i="1" dirty="0">
                <a:solidFill>
                  <a:srgbClr val="7030A0"/>
                </a:solidFill>
                <a:effectLst/>
                <a:latin typeface="Times New Roman" panose="02020603050405020304" pitchFamily="18" charset="0"/>
                <a:ea typeface="Times New Roman" panose="02020603050405020304" pitchFamily="18" charset="0"/>
              </a:rPr>
              <a:t>j</a:t>
            </a:r>
            <a:r>
              <a:rPr lang="en-US" sz="2000" b="1" dirty="0">
                <a:solidFill>
                  <a:srgbClr val="7030A0"/>
                </a:solidFill>
                <a:effectLst/>
                <a:latin typeface="Times New Roman" panose="02020603050405020304" pitchFamily="18" charset="0"/>
                <a:ea typeface="Times New Roman" panose="02020603050405020304" pitchFamily="18" charset="0"/>
              </a:rPr>
              <a:t>), the following holds: if </a:t>
            </a:r>
            <a:r>
              <a:rPr lang="en-US" sz="2000" b="1" i="1" dirty="0">
                <a:solidFill>
                  <a:srgbClr val="7030A0"/>
                </a:solidFill>
                <a:effectLst/>
                <a:latin typeface="Times New Roman" panose="02020603050405020304" pitchFamily="18" charset="0"/>
                <a:ea typeface="Times New Roman" panose="02020603050405020304" pitchFamily="18" charset="0"/>
              </a:rPr>
              <a:t>a</a:t>
            </a:r>
            <a:r>
              <a:rPr lang="en-US" sz="2000" b="1" i="1" baseline="-25000" dirty="0">
                <a:solidFill>
                  <a:srgbClr val="7030A0"/>
                </a:solidFill>
                <a:effectLst/>
                <a:latin typeface="Times New Roman" panose="02020603050405020304" pitchFamily="18" charset="0"/>
                <a:ea typeface="Times New Roman" panose="02020603050405020304" pitchFamily="18" charset="0"/>
              </a:rPr>
              <a:t>i</a:t>
            </a:r>
            <a:r>
              <a:rPr lang="en-US" sz="2000" b="1" dirty="0">
                <a:solidFill>
                  <a:srgbClr val="7030A0"/>
                </a:solidFill>
                <a:effectLst/>
                <a:latin typeface="Times New Roman" panose="02020603050405020304" pitchFamily="18" charset="0"/>
                <a:ea typeface="Times New Roman" panose="02020603050405020304" pitchFamily="18" charset="0"/>
              </a:rPr>
              <a:t> &lt; </a:t>
            </a:r>
            <a:r>
              <a:rPr lang="en-US" sz="2000" b="1" i="1" dirty="0">
                <a:solidFill>
                  <a:srgbClr val="7030A0"/>
                </a:solidFill>
                <a:effectLst/>
                <a:latin typeface="Times New Roman" panose="02020603050405020304" pitchFamily="18" charset="0"/>
                <a:ea typeface="Times New Roman" panose="02020603050405020304" pitchFamily="18" charset="0"/>
              </a:rPr>
              <a:t>a</a:t>
            </a:r>
            <a:r>
              <a:rPr lang="en-US" sz="2000" b="1" i="1" baseline="-25000" dirty="0">
                <a:solidFill>
                  <a:srgbClr val="7030A0"/>
                </a:solidFill>
                <a:effectLst/>
                <a:latin typeface="Times New Roman" panose="02020603050405020304" pitchFamily="18" charset="0"/>
                <a:ea typeface="Times New Roman" panose="02020603050405020304" pitchFamily="18" charset="0"/>
              </a:rPr>
              <a:t>j</a:t>
            </a:r>
            <a:r>
              <a:rPr lang="en-US" sz="2000" b="1" dirty="0">
                <a:solidFill>
                  <a:srgbClr val="7030A0"/>
                </a:solidFill>
                <a:effectLst/>
                <a:latin typeface="Times New Roman" panose="02020603050405020304" pitchFamily="18" charset="0"/>
                <a:ea typeface="Times New Roman" panose="02020603050405020304" pitchFamily="18" charset="0"/>
              </a:rPr>
              <a:t>, then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en-US" sz="2000" b="1" i="1" baseline="-25000" dirty="0">
                <a:solidFill>
                  <a:srgbClr val="7030A0"/>
                </a:solidFill>
                <a:effectLst/>
                <a:latin typeface="Times New Roman" panose="02020603050405020304" pitchFamily="18" charset="0"/>
                <a:ea typeface="Times New Roman" panose="02020603050405020304" pitchFamily="18" charset="0"/>
              </a:rPr>
              <a:t>i</a:t>
            </a:r>
            <a:r>
              <a:rPr lang="en-US" sz="2000" b="1" dirty="0">
                <a:solidFill>
                  <a:srgbClr val="7030A0"/>
                </a:solidFill>
                <a:effectLst/>
                <a:latin typeface="Times New Roman" panose="02020603050405020304" pitchFamily="18" charset="0"/>
                <a:ea typeface="Times New Roman" panose="02020603050405020304" pitchFamily="18" charset="0"/>
              </a:rPr>
              <a:t> &gt; </a:t>
            </a:r>
            <a:r>
              <a:rPr lang="en-US" sz="2000" b="1" i="1" dirty="0">
                <a:solidFill>
                  <a:srgbClr val="7030A0"/>
                </a:solidFill>
                <a:effectLst/>
                <a:latin typeface="Times New Roman" panose="02020603050405020304" pitchFamily="18" charset="0"/>
                <a:ea typeface="Times New Roman" panose="02020603050405020304" pitchFamily="18" charset="0"/>
              </a:rPr>
              <a:t>b</a:t>
            </a:r>
            <a:r>
              <a:rPr lang="en-US" sz="2000" b="1" i="1" baseline="-25000" dirty="0">
                <a:solidFill>
                  <a:srgbClr val="7030A0"/>
                </a:solidFill>
                <a:effectLst/>
                <a:latin typeface="Times New Roman" panose="02020603050405020304" pitchFamily="18" charset="0"/>
                <a:ea typeface="Times New Roman" panose="02020603050405020304" pitchFamily="18" charset="0"/>
              </a:rPr>
              <a:t>j</a:t>
            </a:r>
            <a:r>
              <a:rPr lang="en-US" sz="2000" b="1" dirty="0">
                <a:solidFill>
                  <a:srgbClr val="7030A0"/>
                </a:solidFill>
                <a:effectLst/>
                <a:latin typeface="Times New Roman" panose="02020603050405020304" pitchFamily="18" charset="0"/>
                <a:ea typeface="Times New Roman" panose="02020603050405020304" pitchFamily="18" charset="0"/>
              </a:rPr>
              <a:t>. Therefore, the current permutation is optimal.</a:t>
            </a:r>
            <a:endParaRPr lang="en-US" b="1" dirty="0">
              <a:solidFill>
                <a:srgbClr val="7030A0"/>
              </a:solidFill>
              <a:effectLst/>
              <a:latin typeface="Times New Roman" panose="02020603050405020304" pitchFamily="18" charset="0"/>
              <a:ea typeface="Times New Roman" panose="02020603050405020304" pitchFamily="18" charset="0"/>
            </a:endParaRPr>
          </a:p>
        </p:txBody>
      </p:sp>
      <p:graphicFrame>
        <p:nvGraphicFramePr>
          <p:cNvPr id="19" name="Объект 18">
            <a:extLst>
              <a:ext uri="{FF2B5EF4-FFF2-40B4-BE49-F238E27FC236}">
                <a16:creationId xmlns:a16="http://schemas.microsoft.com/office/drawing/2014/main" id="{5C37FAAB-E92C-4EEE-91F8-F1CF0F54DC39}"/>
              </a:ext>
            </a:extLst>
          </p:cNvPr>
          <p:cNvGraphicFramePr>
            <a:graphicFrameLocks noChangeAspect="1"/>
          </p:cNvGraphicFramePr>
          <p:nvPr>
            <p:extLst>
              <p:ext uri="{D42A27DB-BD31-4B8C-83A1-F6EECF244321}">
                <p14:modId xmlns:p14="http://schemas.microsoft.com/office/powerpoint/2010/main" val="3642270285"/>
              </p:ext>
            </p:extLst>
          </p:nvPr>
        </p:nvGraphicFramePr>
        <p:xfrm>
          <a:off x="6162033" y="5091765"/>
          <a:ext cx="3719592" cy="1540042"/>
        </p:xfrm>
        <a:graphic>
          <a:graphicData uri="http://schemas.openxmlformats.org/presentationml/2006/ole">
            <mc:AlternateContent xmlns:mc="http://schemas.openxmlformats.org/markup-compatibility/2006">
              <mc:Choice xmlns:v="urn:schemas-microsoft-com:vml" Requires="v">
                <p:oleObj name="Visio" r:id="rId7" imgW="2710782" imgH="1126692" progId="Visio.Drawing.11">
                  <p:embed/>
                </p:oleObj>
              </mc:Choice>
              <mc:Fallback>
                <p:oleObj name="Visio" r:id="rId7" imgW="2710782" imgH="1126692"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2033" y="5091765"/>
                        <a:ext cx="3719592" cy="1540042"/>
                      </a:xfrm>
                      <a:prstGeom prst="rect">
                        <a:avLst/>
                      </a:prstGeom>
                      <a:noFill/>
                    </p:spPr>
                  </p:pic>
                </p:oleObj>
              </mc:Fallback>
            </mc:AlternateContent>
          </a:graphicData>
        </a:graphic>
      </p:graphicFrame>
    </p:spTree>
    <p:extLst>
      <p:ext uri="{BB962C8B-B14F-4D97-AF65-F5344CB8AC3E}">
        <p14:creationId xmlns:p14="http://schemas.microsoft.com/office/powerpoint/2010/main" val="267076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7335</a:t>
            </a:r>
            <a:r>
              <a:rPr lang="en-US" sz="2400" b="1" u="sng" dirty="0">
                <a:solidFill>
                  <a:srgbClr val="0000FF"/>
                </a:solidFill>
                <a:latin typeface="Times New Roman" panose="02020603050405020304" pitchFamily="18" charset="0"/>
                <a:ea typeface="Times New Roman" panose="02020603050405020304" pitchFamily="18" charset="0"/>
                <a:hlinkClick r:id="rId2"/>
              </a:rPr>
              <a:t>. Saucepans and lids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43586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Great disaster happened this morning in the cafe where you used to have your snack in university. </a:t>
            </a:r>
            <a:r>
              <a:rPr lang="en-US" sz="2000" dirty="0" err="1">
                <a:effectLst/>
                <a:latin typeface="Times New Roman" panose="02020603050405020304" pitchFamily="18" charset="0"/>
                <a:ea typeface="Times New Roman" panose="02020603050405020304" pitchFamily="18" charset="0"/>
              </a:rPr>
              <a:t>Larysa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Ivanivna</a:t>
            </a:r>
            <a:r>
              <a:rPr lang="en-US" sz="2000" dirty="0">
                <a:effectLst/>
                <a:latin typeface="Times New Roman" panose="02020603050405020304" pitchFamily="18" charset="0"/>
                <a:ea typeface="Times New Roman" panose="02020603050405020304" pitchFamily="18" charset="0"/>
              </a:rPr>
              <a:t>, the cleaner, while sweeping the floor dropped one of cupboards and all kitchenware stored there has scattered over the floor. Luckily, this cupboard contained only saucepans with lids. However, some items bent or broke, so has been disposed.</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Now the schoolmaster wants to calculate losses and understand how many new saucepans and lids should be bought. First, she needs to find out how many remaining saucepans can be covered with remaining lids.</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Saucepans and lids are round shaped. A lid can cover a saucepan if and only if radius of the lid is not less than radius of the saucepan.</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integers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 1000) – numbers of remaining saucepans and lids. The second line contains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integers </a:t>
            </a:r>
            <a:r>
              <a:rPr lang="en-US" sz="2000" i="1" dirty="0">
                <a:effectLst/>
                <a:latin typeface="Times New Roman" panose="02020603050405020304" pitchFamily="18" charset="0"/>
                <a:ea typeface="Times New Roman" panose="02020603050405020304" pitchFamily="18" charset="0"/>
              </a:rPr>
              <a:t>a</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a</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1000) – radii of remaining saucepans. The third line contains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integers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1000) – radii of remaining lids.</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 </a:t>
            </a:r>
            <a:r>
              <a:rPr lang="en-US" sz="2000" dirty="0">
                <a:effectLst/>
                <a:latin typeface="Times New Roman" panose="02020603050405020304" pitchFamily="18" charset="0"/>
                <a:ea typeface="Times New Roman" panose="02020603050405020304" pitchFamily="18" charset="0"/>
              </a:rPr>
              <a:t>Print one integer – the maximum number of saucepans that can be covered by available lids.</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5194530"/>
            <a:ext cx="2053194" cy="13538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5 5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4 8 1 2 5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7 2 4 6 5</a:t>
            </a:r>
            <a:endParaRPr lang="ru-RU" sz="36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5194531"/>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Подзаголовок 2">
            <a:extLst>
              <a:ext uri="{FF2B5EF4-FFF2-40B4-BE49-F238E27FC236}">
                <a16:creationId xmlns:a16="http://schemas.microsoft.com/office/drawing/2014/main" id="{F5451F59-EE5C-4501-81E9-E009C5B00CED}"/>
              </a:ext>
            </a:extLst>
          </p:cNvPr>
          <p:cNvSpPr txBox="1">
            <a:spLocks/>
          </p:cNvSpPr>
          <p:nvPr/>
        </p:nvSpPr>
        <p:spPr>
          <a:xfrm>
            <a:off x="6654164" y="5834113"/>
            <a:ext cx="3335652" cy="4861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solve a problem?</a:t>
            </a:r>
            <a:endParaRPr lang="ru-RU"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46398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3688</TotalTime>
  <Words>4158</Words>
  <Application>Microsoft Macintosh PowerPoint</Application>
  <PresentationFormat>Widescreen</PresentationFormat>
  <Paragraphs>304</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Arial</vt:lpstr>
      <vt:lpstr>Calibri</vt:lpstr>
      <vt:lpstr>Calibri Light</vt:lpstr>
      <vt:lpstr>Courier New</vt:lpstr>
      <vt:lpstr>Symbol</vt:lpstr>
      <vt:lpstr>Times New Roman</vt:lpstr>
      <vt:lpstr>Times New Roman CYR</vt:lpstr>
      <vt:lpstr>Тема Office</vt:lpstr>
      <vt:lpstr>Visio</vt:lpstr>
      <vt:lpstr>Формула</vt:lpstr>
      <vt:lpstr>Greedy Methods</vt:lpstr>
      <vt:lpstr>Meme Time</vt:lpstr>
      <vt:lpstr>Meme Time</vt:lpstr>
      <vt:lpstr>Meme Time</vt:lpstr>
      <vt:lpstr>Greedy</vt:lpstr>
      <vt:lpstr>Greedy</vt:lpstr>
      <vt:lpstr>Greedy</vt:lpstr>
      <vt:lpstr>Greedy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Mykhailo Medvediev</dc:creator>
  <cp:lastModifiedBy>Azər Əliyev</cp:lastModifiedBy>
  <cp:revision>114</cp:revision>
  <dcterms:created xsi:type="dcterms:W3CDTF">2021-09-06T11:36:46Z</dcterms:created>
  <dcterms:modified xsi:type="dcterms:W3CDTF">2025-02-27T19:34:55Z</dcterms:modified>
</cp:coreProperties>
</file>