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87"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13" autoAdjust="0"/>
    <p:restoredTop sz="95014" autoAdjust="0"/>
  </p:normalViewPr>
  <p:slideViewPr>
    <p:cSldViewPr snapToGrid="0">
      <p:cViewPr varScale="1">
        <p:scale>
          <a:sx n="114" d="100"/>
          <a:sy n="114" d="100"/>
        </p:scale>
        <p:origin x="840"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31DED5-4EED-4622-B5D2-50BB1B8591C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C0B725C-1E63-40A2-8681-A95E31E2E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6B54B33-C986-421E-82DE-ADCCDDE1B020}"/>
              </a:ext>
            </a:extLst>
          </p:cNvPr>
          <p:cNvSpPr>
            <a:spLocks noGrp="1"/>
          </p:cNvSpPr>
          <p:nvPr>
            <p:ph type="dt" sz="half" idx="10"/>
          </p:nvPr>
        </p:nvSpPr>
        <p:spPr/>
        <p:txBody>
          <a:bodyPr/>
          <a:lstStyle/>
          <a:p>
            <a:fld id="{F7BB27D0-5327-42F8-A98F-4D324E2C0DCB}" type="datetimeFigureOut">
              <a:rPr lang="ru-RU" smtClean="0"/>
              <a:t>04.02.2024</a:t>
            </a:fld>
            <a:endParaRPr lang="ru-RU"/>
          </a:p>
        </p:txBody>
      </p:sp>
      <p:sp>
        <p:nvSpPr>
          <p:cNvPr id="5" name="Нижний колонтитул 4">
            <a:extLst>
              <a:ext uri="{FF2B5EF4-FFF2-40B4-BE49-F238E27FC236}">
                <a16:creationId xmlns:a16="http://schemas.microsoft.com/office/drawing/2014/main" id="{25D44601-EC16-49FF-B7E9-BD8ED75FE20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C3F98B-DF93-49EA-AC8E-E8C38F2F9694}"/>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03177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1393CB-F52F-4547-827C-47704745273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31EF9F7-B7C8-47B9-92D1-FE9F6934691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172876F-8D0E-42A5-9422-000EC207BF16}"/>
              </a:ext>
            </a:extLst>
          </p:cNvPr>
          <p:cNvSpPr>
            <a:spLocks noGrp="1"/>
          </p:cNvSpPr>
          <p:nvPr>
            <p:ph type="dt" sz="half" idx="10"/>
          </p:nvPr>
        </p:nvSpPr>
        <p:spPr/>
        <p:txBody>
          <a:bodyPr/>
          <a:lstStyle/>
          <a:p>
            <a:fld id="{F7BB27D0-5327-42F8-A98F-4D324E2C0DCB}" type="datetimeFigureOut">
              <a:rPr lang="ru-RU" smtClean="0"/>
              <a:t>04.02.2024</a:t>
            </a:fld>
            <a:endParaRPr lang="ru-RU"/>
          </a:p>
        </p:txBody>
      </p:sp>
      <p:sp>
        <p:nvSpPr>
          <p:cNvPr id="5" name="Нижний колонтитул 4">
            <a:extLst>
              <a:ext uri="{FF2B5EF4-FFF2-40B4-BE49-F238E27FC236}">
                <a16:creationId xmlns:a16="http://schemas.microsoft.com/office/drawing/2014/main" id="{0159F252-FD75-4C8E-A333-1C087011944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BB88EE0-1157-43D5-8C15-CF09CEFFF241}"/>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03094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025146F-6B57-4569-9D63-1C02AC9C26A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35FE119-0A15-4013-8529-8EF1B22C473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98074DB-8E8F-48FB-A18D-58A88796299E}"/>
              </a:ext>
            </a:extLst>
          </p:cNvPr>
          <p:cNvSpPr>
            <a:spLocks noGrp="1"/>
          </p:cNvSpPr>
          <p:nvPr>
            <p:ph type="dt" sz="half" idx="10"/>
          </p:nvPr>
        </p:nvSpPr>
        <p:spPr/>
        <p:txBody>
          <a:bodyPr/>
          <a:lstStyle/>
          <a:p>
            <a:fld id="{F7BB27D0-5327-42F8-A98F-4D324E2C0DCB}" type="datetimeFigureOut">
              <a:rPr lang="ru-RU" smtClean="0"/>
              <a:t>04.02.2024</a:t>
            </a:fld>
            <a:endParaRPr lang="ru-RU"/>
          </a:p>
        </p:txBody>
      </p:sp>
      <p:sp>
        <p:nvSpPr>
          <p:cNvPr id="5" name="Нижний колонтитул 4">
            <a:extLst>
              <a:ext uri="{FF2B5EF4-FFF2-40B4-BE49-F238E27FC236}">
                <a16:creationId xmlns:a16="http://schemas.microsoft.com/office/drawing/2014/main" id="{6C197BA9-C29C-4A9A-A032-CC3763C8CD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872A629-1C8F-4E5A-9D4F-1A2795A3EFFD}"/>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359629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3AE0BA-8D5A-4CFF-B780-433AF7104B9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B0DB154-9F37-40C8-A14D-45BD294B95C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F542E20-FC54-4919-B881-FC6E795C9B3C}"/>
              </a:ext>
            </a:extLst>
          </p:cNvPr>
          <p:cNvSpPr>
            <a:spLocks noGrp="1"/>
          </p:cNvSpPr>
          <p:nvPr>
            <p:ph type="dt" sz="half" idx="10"/>
          </p:nvPr>
        </p:nvSpPr>
        <p:spPr/>
        <p:txBody>
          <a:bodyPr/>
          <a:lstStyle/>
          <a:p>
            <a:fld id="{F7BB27D0-5327-42F8-A98F-4D324E2C0DCB}" type="datetimeFigureOut">
              <a:rPr lang="ru-RU" smtClean="0"/>
              <a:t>04.02.2024</a:t>
            </a:fld>
            <a:endParaRPr lang="ru-RU"/>
          </a:p>
        </p:txBody>
      </p:sp>
      <p:sp>
        <p:nvSpPr>
          <p:cNvPr id="5" name="Нижний колонтитул 4">
            <a:extLst>
              <a:ext uri="{FF2B5EF4-FFF2-40B4-BE49-F238E27FC236}">
                <a16:creationId xmlns:a16="http://schemas.microsoft.com/office/drawing/2014/main" id="{3301C222-3B9F-4F81-803D-4B7F9423B4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B9CD27C-54F6-4264-95B2-4F9124E43B47}"/>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13494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6B98E0-9BA1-4853-A7E7-BBEEAF68912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C72161C-96C9-4AEF-BBB4-2DD103486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86577D2-F49F-449B-BA62-548D4A57E4A6}"/>
              </a:ext>
            </a:extLst>
          </p:cNvPr>
          <p:cNvSpPr>
            <a:spLocks noGrp="1"/>
          </p:cNvSpPr>
          <p:nvPr>
            <p:ph type="dt" sz="half" idx="10"/>
          </p:nvPr>
        </p:nvSpPr>
        <p:spPr/>
        <p:txBody>
          <a:bodyPr/>
          <a:lstStyle/>
          <a:p>
            <a:fld id="{F7BB27D0-5327-42F8-A98F-4D324E2C0DCB}" type="datetimeFigureOut">
              <a:rPr lang="ru-RU" smtClean="0"/>
              <a:t>04.02.2024</a:t>
            </a:fld>
            <a:endParaRPr lang="ru-RU"/>
          </a:p>
        </p:txBody>
      </p:sp>
      <p:sp>
        <p:nvSpPr>
          <p:cNvPr id="5" name="Нижний колонтитул 4">
            <a:extLst>
              <a:ext uri="{FF2B5EF4-FFF2-40B4-BE49-F238E27FC236}">
                <a16:creationId xmlns:a16="http://schemas.microsoft.com/office/drawing/2014/main" id="{C7077228-BAEE-4556-8154-9F9DAA847E5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E8CDE4-C468-4804-8795-84BEF5641923}"/>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355567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B12690-FA9F-4609-BDB4-EBF900C14E0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B1A7F0B-F6C7-4AF1-A86B-D9F2C4B45CA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A865DD3-A24F-45B8-A6DB-71B864924B1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DDC57FA-51AC-4999-A48D-3207A96FB7F0}"/>
              </a:ext>
            </a:extLst>
          </p:cNvPr>
          <p:cNvSpPr>
            <a:spLocks noGrp="1"/>
          </p:cNvSpPr>
          <p:nvPr>
            <p:ph type="dt" sz="half" idx="10"/>
          </p:nvPr>
        </p:nvSpPr>
        <p:spPr/>
        <p:txBody>
          <a:bodyPr/>
          <a:lstStyle/>
          <a:p>
            <a:fld id="{F7BB27D0-5327-42F8-A98F-4D324E2C0DCB}" type="datetimeFigureOut">
              <a:rPr lang="ru-RU" smtClean="0"/>
              <a:t>04.02.2024</a:t>
            </a:fld>
            <a:endParaRPr lang="ru-RU"/>
          </a:p>
        </p:txBody>
      </p:sp>
      <p:sp>
        <p:nvSpPr>
          <p:cNvPr id="6" name="Нижний колонтитул 5">
            <a:extLst>
              <a:ext uri="{FF2B5EF4-FFF2-40B4-BE49-F238E27FC236}">
                <a16:creationId xmlns:a16="http://schemas.microsoft.com/office/drawing/2014/main" id="{E34EB41A-EC94-4F80-818E-092FA93B85F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7F068EB-E730-477C-8C2E-3F375ED3C240}"/>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71506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14A982-A901-4B82-AF09-6FF7467828D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5D256E8-55B5-49CE-8CCD-4526712EA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7886E1E-DFB2-4980-86F0-5569D3B895A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A5FD8C1-D5E3-4271-897F-D63E87123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77B5BB2-4309-4741-97EB-FF74C38A305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98249D8-941C-4288-A05C-4F8378BDE65E}"/>
              </a:ext>
            </a:extLst>
          </p:cNvPr>
          <p:cNvSpPr>
            <a:spLocks noGrp="1"/>
          </p:cNvSpPr>
          <p:nvPr>
            <p:ph type="dt" sz="half" idx="10"/>
          </p:nvPr>
        </p:nvSpPr>
        <p:spPr/>
        <p:txBody>
          <a:bodyPr/>
          <a:lstStyle/>
          <a:p>
            <a:fld id="{F7BB27D0-5327-42F8-A98F-4D324E2C0DCB}" type="datetimeFigureOut">
              <a:rPr lang="ru-RU" smtClean="0"/>
              <a:t>04.02.2024</a:t>
            </a:fld>
            <a:endParaRPr lang="ru-RU"/>
          </a:p>
        </p:txBody>
      </p:sp>
      <p:sp>
        <p:nvSpPr>
          <p:cNvPr id="8" name="Нижний колонтитул 7">
            <a:extLst>
              <a:ext uri="{FF2B5EF4-FFF2-40B4-BE49-F238E27FC236}">
                <a16:creationId xmlns:a16="http://schemas.microsoft.com/office/drawing/2014/main" id="{BE8C6BA9-3797-4362-B3EE-B3363851A87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B1D1C1C8-67F0-44B8-9E13-CB6DF0B0A030}"/>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84265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059D8D-6B97-4E57-AD18-7030A156CB8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049DF1A-BE00-4427-9C24-05298523EC97}"/>
              </a:ext>
            </a:extLst>
          </p:cNvPr>
          <p:cNvSpPr>
            <a:spLocks noGrp="1"/>
          </p:cNvSpPr>
          <p:nvPr>
            <p:ph type="dt" sz="half" idx="10"/>
          </p:nvPr>
        </p:nvSpPr>
        <p:spPr/>
        <p:txBody>
          <a:bodyPr/>
          <a:lstStyle/>
          <a:p>
            <a:fld id="{F7BB27D0-5327-42F8-A98F-4D324E2C0DCB}" type="datetimeFigureOut">
              <a:rPr lang="ru-RU" smtClean="0"/>
              <a:t>04.02.2024</a:t>
            </a:fld>
            <a:endParaRPr lang="ru-RU"/>
          </a:p>
        </p:txBody>
      </p:sp>
      <p:sp>
        <p:nvSpPr>
          <p:cNvPr id="4" name="Нижний колонтитул 3">
            <a:extLst>
              <a:ext uri="{FF2B5EF4-FFF2-40B4-BE49-F238E27FC236}">
                <a16:creationId xmlns:a16="http://schemas.microsoft.com/office/drawing/2014/main" id="{7BE2C30B-E21C-4377-BECA-067C09B27C7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584CD34-5C99-42C0-9B18-6CA540A364B3}"/>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68339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22A0301-F28E-4212-B76B-3A3C04B73724}"/>
              </a:ext>
            </a:extLst>
          </p:cNvPr>
          <p:cNvSpPr>
            <a:spLocks noGrp="1"/>
          </p:cNvSpPr>
          <p:nvPr>
            <p:ph type="dt" sz="half" idx="10"/>
          </p:nvPr>
        </p:nvSpPr>
        <p:spPr/>
        <p:txBody>
          <a:bodyPr/>
          <a:lstStyle/>
          <a:p>
            <a:fld id="{F7BB27D0-5327-42F8-A98F-4D324E2C0DCB}" type="datetimeFigureOut">
              <a:rPr lang="ru-RU" smtClean="0"/>
              <a:t>04.02.2024</a:t>
            </a:fld>
            <a:endParaRPr lang="ru-RU"/>
          </a:p>
        </p:txBody>
      </p:sp>
      <p:sp>
        <p:nvSpPr>
          <p:cNvPr id="3" name="Нижний колонтитул 2">
            <a:extLst>
              <a:ext uri="{FF2B5EF4-FFF2-40B4-BE49-F238E27FC236}">
                <a16:creationId xmlns:a16="http://schemas.microsoft.com/office/drawing/2014/main" id="{93232B55-BAEB-430B-AD19-4B8533BECA6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25E67FF-2221-4FC6-8100-8F09CDD5202D}"/>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415524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8740EC-4505-4DE6-A05D-F153D07E6C0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D975EBC-539E-43EF-A4B0-0441E1E00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B8CA841-9EE3-40A3-9687-D17ECCDD2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D1BB9F7-BDEB-482D-A977-E26368D696E0}"/>
              </a:ext>
            </a:extLst>
          </p:cNvPr>
          <p:cNvSpPr>
            <a:spLocks noGrp="1"/>
          </p:cNvSpPr>
          <p:nvPr>
            <p:ph type="dt" sz="half" idx="10"/>
          </p:nvPr>
        </p:nvSpPr>
        <p:spPr/>
        <p:txBody>
          <a:bodyPr/>
          <a:lstStyle/>
          <a:p>
            <a:fld id="{F7BB27D0-5327-42F8-A98F-4D324E2C0DCB}" type="datetimeFigureOut">
              <a:rPr lang="ru-RU" smtClean="0"/>
              <a:t>04.02.2024</a:t>
            </a:fld>
            <a:endParaRPr lang="ru-RU"/>
          </a:p>
        </p:txBody>
      </p:sp>
      <p:sp>
        <p:nvSpPr>
          <p:cNvPr id="6" name="Нижний колонтитул 5">
            <a:extLst>
              <a:ext uri="{FF2B5EF4-FFF2-40B4-BE49-F238E27FC236}">
                <a16:creationId xmlns:a16="http://schemas.microsoft.com/office/drawing/2014/main" id="{9A9BE4D0-BA77-48D7-A311-3DBC6AE118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A7BAF0C-1FAF-481C-9E0B-1B1C3560DE2C}"/>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91550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D636E-6D74-4DEA-AB8D-9B6EAE7D522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C2B02F4-B18C-4F12-B3C7-1BF982E37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532B20D-CBD7-46F5-9D13-EA2070E2F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D8ECBE4-BA7D-4F73-BC33-7DA8E5127382}"/>
              </a:ext>
            </a:extLst>
          </p:cNvPr>
          <p:cNvSpPr>
            <a:spLocks noGrp="1"/>
          </p:cNvSpPr>
          <p:nvPr>
            <p:ph type="dt" sz="half" idx="10"/>
          </p:nvPr>
        </p:nvSpPr>
        <p:spPr/>
        <p:txBody>
          <a:bodyPr/>
          <a:lstStyle/>
          <a:p>
            <a:fld id="{F7BB27D0-5327-42F8-A98F-4D324E2C0DCB}" type="datetimeFigureOut">
              <a:rPr lang="ru-RU" smtClean="0"/>
              <a:t>04.02.2024</a:t>
            </a:fld>
            <a:endParaRPr lang="ru-RU"/>
          </a:p>
        </p:txBody>
      </p:sp>
      <p:sp>
        <p:nvSpPr>
          <p:cNvPr id="6" name="Нижний колонтитул 5">
            <a:extLst>
              <a:ext uri="{FF2B5EF4-FFF2-40B4-BE49-F238E27FC236}">
                <a16:creationId xmlns:a16="http://schemas.microsoft.com/office/drawing/2014/main" id="{0E124270-20FB-4B0E-9B1D-B142C6AB803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4BA85F5-35FF-45A0-9A44-7B7B93E70AF1}"/>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47312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256CF0-3DC0-4731-AF6E-8DF3431CD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8A40EEC-831D-4265-9F95-A5106D2F3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7662F55-419B-4976-B438-044095DDB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B27D0-5327-42F8-A98F-4D324E2C0DCB}" type="datetimeFigureOut">
              <a:rPr lang="ru-RU" smtClean="0"/>
              <a:t>04.02.2024</a:t>
            </a:fld>
            <a:endParaRPr lang="ru-RU"/>
          </a:p>
        </p:txBody>
      </p:sp>
      <p:sp>
        <p:nvSpPr>
          <p:cNvPr id="5" name="Нижний колонтитул 4">
            <a:extLst>
              <a:ext uri="{FF2B5EF4-FFF2-40B4-BE49-F238E27FC236}">
                <a16:creationId xmlns:a16="http://schemas.microsoft.com/office/drawing/2014/main" id="{F11761C6-EFAA-4F17-94ED-2EF53FFD6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D4CE264-6131-4EE3-A6FE-E2360B525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9506E-D0E7-4FC6-B51F-795CE2F3E674}" type="slidenum">
              <a:rPr lang="ru-RU" smtClean="0"/>
              <a:t>‹#›</a:t>
            </a:fld>
            <a:endParaRPr lang="ru-RU"/>
          </a:p>
        </p:txBody>
      </p:sp>
    </p:spTree>
    <p:extLst>
      <p:ext uri="{BB962C8B-B14F-4D97-AF65-F5344CB8AC3E}">
        <p14:creationId xmlns:p14="http://schemas.microsoft.com/office/powerpoint/2010/main" val="3756452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0.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1.bin"/><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2.bin"/><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3.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14.emf"/><Relationship Id="rId1" Type="http://schemas.openxmlformats.org/officeDocument/2006/relationships/slideLayout" Target="../slideLayouts/slideLayout1.xml"/><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5.bin"/><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6.bin"/><Relationship Id="rId1" Type="http://schemas.openxmlformats.org/officeDocument/2006/relationships/slideLayout" Target="../slideLayouts/slideLayout1.xml"/><Relationship Id="rId5" Type="http://schemas.openxmlformats.org/officeDocument/2006/relationships/image" Target="../media/image19.emf"/><Relationship Id="rId4"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8.bin"/><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hyperlink" Target="https://www.e-olymp.com/en/problems/9898" TargetMode="External"/><Relationship Id="rId1" Type="http://schemas.openxmlformats.org/officeDocument/2006/relationships/slideLayout" Target="../slideLayouts/slideLayout1.xml"/><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hyperlink" Target="https://www.e-olymp.com/en/problems/9899" TargetMode="External"/><Relationship Id="rId1" Type="http://schemas.openxmlformats.org/officeDocument/2006/relationships/slideLayout" Target="../slideLayouts/slideLayout1.xml"/><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hyperlink" Target="https://www.e-olymp.com/en/problems/10041" TargetMode="External"/><Relationship Id="rId1" Type="http://schemas.openxmlformats.org/officeDocument/2006/relationships/slideLayout" Target="../slideLayouts/slideLayout1.xml"/><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hyperlink" Target="https://www.e-olymp.com/en/problems/10041" TargetMode="External"/><Relationship Id="rId1" Type="http://schemas.openxmlformats.org/officeDocument/2006/relationships/slideLayout" Target="../slideLayouts/slideLayout1.xml"/><Relationship Id="rId6" Type="http://schemas.openxmlformats.org/officeDocument/2006/relationships/image" Target="../media/image22.emf"/><Relationship Id="rId5" Type="http://schemas.openxmlformats.org/officeDocument/2006/relationships/oleObject" Target="../embeddings/oleObject21.bin"/><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hyperlink" Target="https://www.e-olymp.com/en/problems/10042" TargetMode="External"/><Relationship Id="rId1" Type="http://schemas.openxmlformats.org/officeDocument/2006/relationships/slideLayout" Target="../slideLayouts/slideLayout1.xml"/><Relationship Id="rId5" Type="http://schemas.openxmlformats.org/officeDocument/2006/relationships/image" Target="../media/image21.emf"/><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hyperlink" Target="https://www.e-olymp.com/en/problems/10042" TargetMode="External"/><Relationship Id="rId1" Type="http://schemas.openxmlformats.org/officeDocument/2006/relationships/slideLayout" Target="../slideLayouts/slideLayout1.xml"/><Relationship Id="rId4" Type="http://schemas.openxmlformats.org/officeDocument/2006/relationships/image" Target="../media/image24.emf"/></Relationships>
</file>

<file path=ppt/slides/_rels/slide2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hyperlink" Target="https://www.e-olymp.com/en/problems/10042" TargetMode="External"/><Relationship Id="rId1" Type="http://schemas.openxmlformats.org/officeDocument/2006/relationships/slideLayout" Target="../slideLayouts/slideLayout1.xml"/><Relationship Id="rId4" Type="http://schemas.openxmlformats.org/officeDocument/2006/relationships/image" Target="../media/image25.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hyperlink" Target="https://www.e-olymp.com/en/problems/10043" TargetMode="External"/><Relationship Id="rId1" Type="http://schemas.openxmlformats.org/officeDocument/2006/relationships/slideLayout" Target="../slideLayouts/slideLayout1.xml"/><Relationship Id="rId6" Type="http://schemas.openxmlformats.org/officeDocument/2006/relationships/image" Target="../media/image26.emf"/><Relationship Id="rId5" Type="http://schemas.openxmlformats.org/officeDocument/2006/relationships/oleObject" Target="../embeddings/oleObject23.bin"/><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hyperlink" Target="https://www.e-olymp.com/en/problems/10043" TargetMode="External"/><Relationship Id="rId1" Type="http://schemas.openxmlformats.org/officeDocument/2006/relationships/slideLayout" Target="../slideLayouts/slideLayout1.xml"/><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hyperlink" Target="https://www.e-olymp.com/en/problems/10043" TargetMode="External"/><Relationship Id="rId1" Type="http://schemas.openxmlformats.org/officeDocument/2006/relationships/slideLayout" Target="../slideLayouts/slideLayout1.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hyperlink" Target="https://www.e-olymp.com/en/problems/10044" TargetMode="External"/><Relationship Id="rId1" Type="http://schemas.openxmlformats.org/officeDocument/2006/relationships/slideLayout" Target="../slideLayouts/slideLayout1.xml"/><Relationship Id="rId4" Type="http://schemas.openxmlformats.org/officeDocument/2006/relationships/image" Target="../media/image31.emf"/></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hyperlink" Target="https://www.e-olymp.com/en/problems/10044"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hyperlink" Target="https://www.e-olymp.com/en/problems/10047" TargetMode="External"/><Relationship Id="rId1" Type="http://schemas.openxmlformats.org/officeDocument/2006/relationships/slideLayout" Target="../slideLayouts/slideLayout1.xml"/><Relationship Id="rId4" Type="http://schemas.openxmlformats.org/officeDocument/2006/relationships/image" Target="../media/image33.emf"/></Relationships>
</file>

<file path=ppt/slides/_rels/slide3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hyperlink" Target="https://www.e-olymp.com/en/problems/10047"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hyperlink" Target="https://www.e-olymp.com/en/problems/10047" TargetMode="External"/><Relationship Id="rId1" Type="http://schemas.openxmlformats.org/officeDocument/2006/relationships/slideLayout" Target="../slideLayouts/slideLayout1.xml"/><Relationship Id="rId4" Type="http://schemas.openxmlformats.org/officeDocument/2006/relationships/image" Target="../media/image36.emf"/></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1.x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4.bin"/><Relationship Id="rId1" Type="http://schemas.openxmlformats.org/officeDocument/2006/relationships/slideLayout" Target="../slideLayouts/slideLayout1.x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6.bin"/><Relationship Id="rId1" Type="http://schemas.openxmlformats.org/officeDocument/2006/relationships/slideLayout" Target="../slideLayouts/slideLayout1.xml"/><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8.bin"/><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64" name="Group 2063">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192000" cy="1519356"/>
            <a:chOff x="0" y="-29768"/>
            <a:chExt cx="12202174" cy="1519356"/>
          </a:xfrm>
        </p:grpSpPr>
        <p:sp>
          <p:nvSpPr>
            <p:cNvPr id="2065" name="Rectangle 2064">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Rectangle 2065">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Rectangle 2066">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B2B295A-C941-F60E-B473-4BBB3A0B7886}"/>
              </a:ext>
            </a:extLst>
          </p:cNvPr>
          <p:cNvSpPr>
            <a:spLocks noGrp="1"/>
          </p:cNvSpPr>
          <p:nvPr>
            <p:ph type="title"/>
          </p:nvPr>
        </p:nvSpPr>
        <p:spPr>
          <a:xfrm>
            <a:off x="838200" y="5609902"/>
            <a:ext cx="6924026" cy="913975"/>
          </a:xfrm>
        </p:spPr>
        <p:txBody>
          <a:bodyPr vert="horz" lIns="91440" tIns="45720" rIns="91440" bIns="45720" rtlCol="0" anchor="ctr">
            <a:normAutofit/>
          </a:bodyPr>
          <a:lstStyle/>
          <a:p>
            <a:r>
              <a:rPr lang="en-US" sz="3200" b="1">
                <a:solidFill>
                  <a:srgbClr val="FFFFFF"/>
                </a:solidFill>
              </a:rPr>
              <a:t>Linked List</a:t>
            </a:r>
          </a:p>
        </p:txBody>
      </p:sp>
      <p:pic>
        <p:nvPicPr>
          <p:cNvPr id="2050" name="Picture 2" descr="Cartoon Guide to Data Structures - Singly Linked Lists">
            <a:extLst>
              <a:ext uri="{FF2B5EF4-FFF2-40B4-BE49-F238E27FC236}">
                <a16:creationId xmlns:a16="http://schemas.microsoft.com/office/drawing/2014/main" id="{31FD3BBD-F509-2E0E-E5C4-B52720CFBB8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593"/>
          <a:stretch/>
        </p:blipFill>
        <p:spPr bwMode="auto">
          <a:xfrm>
            <a:off x="1" y="10"/>
            <a:ext cx="12191998" cy="5352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476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Autofit/>
          </a:bodyPr>
          <a:lstStyle/>
          <a:p>
            <a:pPr indent="342900" algn="just"/>
            <a:r>
              <a:rPr lang="en-US" sz="3600" b="1" dirty="0">
                <a:effectLst/>
                <a:latin typeface="Times New Roman" panose="02020603050405020304" pitchFamily="18" charset="0"/>
                <a:ea typeface="Times New Roman" panose="02020603050405020304" pitchFamily="18" charset="0"/>
              </a:rPr>
              <a:t>Insert element to the start of Linked List</a:t>
            </a:r>
            <a:endParaRPr lang="ru-RU" sz="3600" dirty="0">
              <a:effectLst/>
              <a:latin typeface="Times New Roman" panose="02020603050405020304" pitchFamily="18" charset="0"/>
              <a:ea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25643" y="1298017"/>
            <a:ext cx="11203805" cy="1457457"/>
          </a:xfrm>
        </p:spPr>
        <p:txBody>
          <a:bodyPr>
            <a:noAutofit/>
          </a:bodyPr>
          <a:lstStyle/>
          <a:p>
            <a:pPr indent="342900" algn="just"/>
            <a:r>
              <a:rPr lang="en-US" sz="2000" b="1" dirty="0">
                <a:effectLst/>
                <a:latin typeface="Times New Roman" panose="02020603050405020304" pitchFamily="18" charset="0"/>
                <a:ea typeface="Times New Roman" panose="02020603050405020304" pitchFamily="18" charset="0"/>
              </a:rPr>
              <a:t>2. </a:t>
            </a:r>
            <a:r>
              <a:rPr lang="en-US" sz="2000" dirty="0">
                <a:effectLst/>
                <a:latin typeface="Times New Roman" panose="02020603050405020304" pitchFamily="18" charset="0"/>
                <a:ea typeface="Times New Roman" panose="02020603050405020304" pitchFamily="18" charset="0"/>
              </a:rPr>
              <a:t>Because the node is being included at the front of the list, the </a:t>
            </a:r>
            <a:r>
              <a:rPr lang="en-US" sz="2000" i="1" dirty="0">
                <a:effectLst/>
                <a:latin typeface="Times New Roman" panose="02020603050405020304" pitchFamily="18" charset="0"/>
                <a:ea typeface="Times New Roman" panose="02020603050405020304" pitchFamily="18" charset="0"/>
              </a:rPr>
              <a:t>next</a:t>
            </a:r>
            <a:r>
              <a:rPr lang="en-US" sz="2000" dirty="0">
                <a:effectLst/>
                <a:latin typeface="Times New Roman" panose="02020603050405020304" pitchFamily="18" charset="0"/>
                <a:ea typeface="Times New Roman" panose="02020603050405020304" pitchFamily="18" charset="0"/>
              </a:rPr>
              <a:t> member becomes a pointer to the first node on the list; that is, the current value of head.</a:t>
            </a:r>
          </a:p>
          <a:p>
            <a:pPr indent="342900" algn="just"/>
            <a:endParaRPr lang="ru-RU" sz="2000" dirty="0">
              <a:effectLst/>
              <a:latin typeface="Times New Roman" panose="02020603050405020304" pitchFamily="18" charset="0"/>
              <a:ea typeface="Times New Roman" panose="02020603050405020304" pitchFamily="18" charset="0"/>
            </a:endParaRPr>
          </a:p>
          <a:p>
            <a:pPr indent="342900" algn="ctr"/>
            <a:r>
              <a:rPr lang="en-US" sz="2000" dirty="0">
                <a:solidFill>
                  <a:srgbClr val="6A3E3E"/>
                </a:solidFill>
                <a:latin typeface="Courier New" panose="02070309020205020404" pitchFamily="49" charset="0"/>
                <a:ea typeface="Times New Roman" panose="02020603050405020304" pitchFamily="18" charset="0"/>
              </a:rPr>
              <a:t>t</a:t>
            </a:r>
            <a:r>
              <a:rPr lang="en-US" sz="2000" dirty="0">
                <a:solidFill>
                  <a:srgbClr val="6A3E3E"/>
                </a:solidFill>
                <a:effectLst/>
                <a:latin typeface="Courier New" panose="02070309020205020404" pitchFamily="49" charset="0"/>
                <a:ea typeface="Times New Roman" panose="02020603050405020304" pitchFamily="18" charset="0"/>
              </a:rPr>
              <a:t>emp</a:t>
            </a:r>
            <a:r>
              <a:rPr lang="en-US" sz="2000" dirty="0">
                <a:solidFill>
                  <a:srgbClr val="000000"/>
                </a:solidFill>
                <a:latin typeface="Courier New" panose="02070309020205020404" pitchFamily="49" charset="0"/>
                <a:ea typeface="Times New Roman" panose="02020603050405020304" pitchFamily="18" charset="0"/>
              </a:rPr>
              <a:t>-&gt;</a:t>
            </a:r>
            <a:r>
              <a:rPr lang="en-US" sz="2000" dirty="0">
                <a:solidFill>
                  <a:srgbClr val="0000C0"/>
                </a:solidFill>
                <a:effectLst/>
                <a:latin typeface="Courier New" panose="02070309020205020404" pitchFamily="49" charset="0"/>
                <a:ea typeface="Times New Roman" panose="02020603050405020304" pitchFamily="18" charset="0"/>
              </a:rPr>
              <a:t>next</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9EF58C31-6AA0-477F-8F22-23F94A58D35A}"/>
              </a:ext>
            </a:extLst>
          </p:cNvPr>
          <p:cNvSpPr>
            <a:spLocks noChangeArrowheads="1"/>
          </p:cNvSpPr>
          <p:nvPr/>
        </p:nvSpPr>
        <p:spPr bwMode="auto">
          <a:xfrm>
            <a:off x="5380522" y="3664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CC0D2027-15CC-4B38-A3A7-C47E9FF80F8C}"/>
              </a:ext>
            </a:extLst>
          </p:cNvPr>
          <p:cNvSpPr>
            <a:spLocks noChangeArrowheads="1"/>
          </p:cNvSpPr>
          <p:nvPr/>
        </p:nvSpPr>
        <p:spPr bwMode="auto">
          <a:xfrm>
            <a:off x="3840480" y="33588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D5C0FF21-953B-412A-91C1-07752E3BB7C9}"/>
              </a:ext>
            </a:extLst>
          </p:cNvPr>
          <p:cNvGraphicFramePr>
            <a:graphicFrameLocks noChangeAspect="1"/>
          </p:cNvGraphicFramePr>
          <p:nvPr>
            <p:extLst>
              <p:ext uri="{D42A27DB-BD31-4B8C-83A1-F6EECF244321}">
                <p14:modId xmlns:p14="http://schemas.microsoft.com/office/powerpoint/2010/main" val="1789699907"/>
              </p:ext>
            </p:extLst>
          </p:nvPr>
        </p:nvGraphicFramePr>
        <p:xfrm>
          <a:off x="1123766" y="3246438"/>
          <a:ext cx="9944467" cy="2466694"/>
        </p:xfrm>
        <a:graphic>
          <a:graphicData uri="http://schemas.openxmlformats.org/presentationml/2006/ole">
            <mc:AlternateContent xmlns:mc="http://schemas.openxmlformats.org/markup-compatibility/2006">
              <mc:Choice xmlns:v="urn:schemas-microsoft-com:vml" Requires="v">
                <p:oleObj name="Visio" r:id="rId2" imgW="4875399" imgH="1211156" progId="Visio.Drawing.11">
                  <p:embed/>
                </p:oleObj>
              </mc:Choice>
              <mc:Fallback>
                <p:oleObj name="Visio" r:id="rId2" imgW="4875399" imgH="121115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3766" y="3246438"/>
                        <a:ext cx="9944467" cy="2466694"/>
                      </a:xfrm>
                      <a:prstGeom prst="rect">
                        <a:avLst/>
                      </a:prstGeom>
                      <a:noFill/>
                    </p:spPr>
                  </p:pic>
                </p:oleObj>
              </mc:Fallback>
            </mc:AlternateContent>
          </a:graphicData>
        </a:graphic>
      </p:graphicFrame>
    </p:spTree>
    <p:extLst>
      <p:ext uri="{BB962C8B-B14F-4D97-AF65-F5344CB8AC3E}">
        <p14:creationId xmlns:p14="http://schemas.microsoft.com/office/powerpoint/2010/main" val="101227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Autofit/>
          </a:bodyPr>
          <a:lstStyle/>
          <a:p>
            <a:pPr indent="342900" algn="just"/>
            <a:r>
              <a:rPr lang="en-US" sz="3600" b="1" dirty="0">
                <a:effectLst/>
                <a:latin typeface="Times New Roman" panose="02020603050405020304" pitchFamily="18" charset="0"/>
                <a:ea typeface="Times New Roman" panose="02020603050405020304" pitchFamily="18" charset="0"/>
              </a:rPr>
              <a:t>Insert element to the start of Linked List</a:t>
            </a:r>
            <a:endParaRPr lang="ru-RU" sz="3600" dirty="0">
              <a:effectLst/>
              <a:latin typeface="Times New Roman" panose="02020603050405020304" pitchFamily="18" charset="0"/>
              <a:ea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25643" y="1298017"/>
            <a:ext cx="11203805" cy="1457457"/>
          </a:xfrm>
        </p:spPr>
        <p:txBody>
          <a:bodyPr>
            <a:noAutofit/>
          </a:bodyPr>
          <a:lstStyle/>
          <a:p>
            <a:pPr indent="342900" algn="just"/>
            <a:r>
              <a:rPr lang="ru-RU" sz="2000" b="1" dirty="0">
                <a:effectLst/>
                <a:latin typeface="Times New Roman" panose="02020603050405020304" pitchFamily="18" charset="0"/>
                <a:ea typeface="Times New Roman" panose="02020603050405020304" pitchFamily="18" charset="0"/>
              </a:rPr>
              <a:t>3.</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new node precedes all the nodes in the list, but this fact has to be reflected in the value of </a:t>
            </a:r>
            <a:r>
              <a:rPr lang="en-US" sz="2000" i="1" dirty="0">
                <a:effectLst/>
                <a:latin typeface="Times New Roman" panose="02020603050405020304" pitchFamily="18" charset="0"/>
                <a:ea typeface="Times New Roman" panose="02020603050405020304" pitchFamily="18" charset="0"/>
              </a:rPr>
              <a:t>head</a:t>
            </a:r>
            <a:r>
              <a:rPr lang="en-US" sz="2000" dirty="0">
                <a:effectLst/>
                <a:latin typeface="Times New Roman" panose="02020603050405020304" pitchFamily="18" charset="0"/>
                <a:ea typeface="Times New Roman" panose="02020603050405020304" pitchFamily="18" charset="0"/>
              </a:rPr>
              <a:t>; otherwise, the new node is not accessible. Therefore, </a:t>
            </a:r>
            <a:r>
              <a:rPr lang="en-US" sz="2000" i="1" dirty="0">
                <a:effectLst/>
                <a:latin typeface="Times New Roman" panose="02020603050405020304" pitchFamily="18" charset="0"/>
                <a:ea typeface="Times New Roman" panose="02020603050405020304" pitchFamily="18" charset="0"/>
              </a:rPr>
              <a:t>head</a:t>
            </a:r>
            <a:r>
              <a:rPr lang="en-US" sz="2000" dirty="0">
                <a:effectLst/>
                <a:latin typeface="Times New Roman" panose="02020603050405020304" pitchFamily="18" charset="0"/>
                <a:ea typeface="Times New Roman" panose="02020603050405020304" pitchFamily="18" charset="0"/>
              </a:rPr>
              <a:t> is updated to become the pointer to the new node.</a:t>
            </a:r>
            <a:endParaRPr lang="ru-RU" sz="2000" dirty="0">
              <a:effectLst/>
              <a:latin typeface="Times New Roman" panose="02020603050405020304" pitchFamily="18" charset="0"/>
              <a:ea typeface="Times New Roman" panose="02020603050405020304" pitchFamily="18" charset="0"/>
            </a:endParaRPr>
          </a:p>
          <a:p>
            <a:pPr indent="342900" algn="ct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6A3E3E"/>
                </a:solidFill>
                <a:effectLst/>
                <a:latin typeface="Courier New" panose="02070309020205020404" pitchFamily="49" charset="0"/>
                <a:ea typeface="Times New Roman" panose="02020603050405020304" pitchFamily="18" charset="0"/>
              </a:rPr>
              <a:t>temp</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9EF58C31-6AA0-477F-8F22-23F94A58D35A}"/>
              </a:ext>
            </a:extLst>
          </p:cNvPr>
          <p:cNvSpPr>
            <a:spLocks noChangeArrowheads="1"/>
          </p:cNvSpPr>
          <p:nvPr/>
        </p:nvSpPr>
        <p:spPr bwMode="auto">
          <a:xfrm>
            <a:off x="5380522" y="3664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CC0D2027-15CC-4B38-A3A7-C47E9FF80F8C}"/>
              </a:ext>
            </a:extLst>
          </p:cNvPr>
          <p:cNvSpPr>
            <a:spLocks noChangeArrowheads="1"/>
          </p:cNvSpPr>
          <p:nvPr/>
        </p:nvSpPr>
        <p:spPr bwMode="auto">
          <a:xfrm>
            <a:off x="3840480" y="33588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39595251-C3D3-449B-934E-2F6D9FB44AE7}"/>
              </a:ext>
            </a:extLst>
          </p:cNvPr>
          <p:cNvSpPr>
            <a:spLocks noChangeArrowheads="1"/>
          </p:cNvSpPr>
          <p:nvPr/>
        </p:nvSpPr>
        <p:spPr bwMode="auto">
          <a:xfrm>
            <a:off x="1604211" y="2940393"/>
            <a:ext cx="2168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2" name="Объект 11">
            <a:extLst>
              <a:ext uri="{FF2B5EF4-FFF2-40B4-BE49-F238E27FC236}">
                <a16:creationId xmlns:a16="http://schemas.microsoft.com/office/drawing/2014/main" id="{3C5506E9-4295-4EA9-8332-3BFCA1897203}"/>
              </a:ext>
            </a:extLst>
          </p:cNvPr>
          <p:cNvGraphicFramePr>
            <a:graphicFrameLocks noChangeAspect="1"/>
          </p:cNvGraphicFramePr>
          <p:nvPr>
            <p:extLst>
              <p:ext uri="{D42A27DB-BD31-4B8C-83A1-F6EECF244321}">
                <p14:modId xmlns:p14="http://schemas.microsoft.com/office/powerpoint/2010/main" val="3623004642"/>
              </p:ext>
            </p:extLst>
          </p:nvPr>
        </p:nvGraphicFramePr>
        <p:xfrm>
          <a:off x="1542440" y="3235732"/>
          <a:ext cx="9370209" cy="2324251"/>
        </p:xfrm>
        <a:graphic>
          <a:graphicData uri="http://schemas.openxmlformats.org/presentationml/2006/ole">
            <mc:AlternateContent xmlns:mc="http://schemas.openxmlformats.org/markup-compatibility/2006">
              <mc:Choice xmlns:v="urn:schemas-microsoft-com:vml" Requires="v">
                <p:oleObj name="Visio" r:id="rId2" imgW="4875399" imgH="1211156" progId="Visio.Drawing.11">
                  <p:embed/>
                </p:oleObj>
              </mc:Choice>
              <mc:Fallback>
                <p:oleObj name="Visio" r:id="rId2" imgW="4875399" imgH="121115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440" y="3235732"/>
                        <a:ext cx="9370209" cy="2324251"/>
                      </a:xfrm>
                      <a:prstGeom prst="rect">
                        <a:avLst/>
                      </a:prstGeom>
                      <a:noFill/>
                    </p:spPr>
                  </p:pic>
                </p:oleObj>
              </mc:Fallback>
            </mc:AlternateContent>
          </a:graphicData>
        </a:graphic>
      </p:graphicFrame>
    </p:spTree>
    <p:extLst>
      <p:ext uri="{BB962C8B-B14F-4D97-AF65-F5344CB8AC3E}">
        <p14:creationId xmlns:p14="http://schemas.microsoft.com/office/powerpoint/2010/main" val="3661187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Autofit/>
          </a:bodyPr>
          <a:lstStyle/>
          <a:p>
            <a:pPr indent="342900" algn="just"/>
            <a:r>
              <a:rPr lang="en-US" sz="3600" b="1" dirty="0">
                <a:effectLst/>
                <a:latin typeface="Times New Roman" panose="02020603050405020304" pitchFamily="18" charset="0"/>
                <a:ea typeface="Times New Roman" panose="02020603050405020304" pitchFamily="18" charset="0"/>
              </a:rPr>
              <a:t>Insert element to the start of Linked List</a:t>
            </a:r>
            <a:endParaRPr lang="ru-RU" sz="3600" dirty="0">
              <a:effectLst/>
              <a:latin typeface="Times New Roman" panose="02020603050405020304" pitchFamily="18" charset="0"/>
              <a:ea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25643" y="1298017"/>
            <a:ext cx="11203805" cy="3967001"/>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These steps are executed by the member function </a:t>
            </a:r>
            <a:r>
              <a:rPr lang="en-US" sz="2000" b="1" i="1" dirty="0">
                <a:effectLst/>
                <a:latin typeface="Times New Roman" panose="02020603050405020304" pitchFamily="18" charset="0"/>
                <a:ea typeface="Times New Roman" panose="02020603050405020304" pitchFamily="18" charset="0"/>
              </a:rPr>
              <a:t>addFirst</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solidFill>
                  <a:srgbClr val="7F0055"/>
                </a:solidFill>
                <a:effectLst/>
                <a:latin typeface="Courier New" panose="02070309020205020404" pitchFamily="49" charset="0"/>
                <a:ea typeface="Times New Roman" panose="02020603050405020304" pitchFamily="18" charset="0"/>
              </a:rPr>
              <a:t>public</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void</a:t>
            </a:r>
            <a:r>
              <a:rPr lang="en-US" sz="2000" dirty="0">
                <a:solidFill>
                  <a:srgbClr val="000000"/>
                </a:solidFill>
                <a:effectLst/>
                <a:latin typeface="Courier New" panose="02070309020205020404" pitchFamily="49" charset="0"/>
                <a:ea typeface="Times New Roman" panose="02020603050405020304" pitchFamily="18" charset="0"/>
              </a:rPr>
              <a:t> addFirst(</a:t>
            </a:r>
            <a:r>
              <a:rPr lang="en-US" sz="2000" b="1" dirty="0">
                <a:solidFill>
                  <a:srgbClr val="7F0055"/>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6A3E3E"/>
                </a:solidFill>
                <a:effectLst/>
                <a:latin typeface="Courier New" panose="02070309020205020404" pitchFamily="49" charset="0"/>
                <a:ea typeface="Times New Roman" panose="02020603050405020304" pitchFamily="18" charset="0"/>
              </a:rPr>
              <a:t>val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if</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null</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3F7F5F"/>
                </a:solidFill>
                <a:effectLst/>
                <a:latin typeface="Courier New" panose="02070309020205020404" pitchFamily="49" charset="0"/>
                <a:ea typeface="Times New Roman" panose="02020603050405020304" pitchFamily="18" charset="0"/>
              </a:rPr>
              <a:t>// list is empty</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new</a:t>
            </a:r>
            <a:r>
              <a:rPr lang="en-US" sz="2000" dirty="0">
                <a:solidFill>
                  <a:srgbClr val="000000"/>
                </a:solidFill>
                <a:effectLst/>
                <a:latin typeface="Courier New" panose="02070309020205020404" pitchFamily="49" charset="0"/>
                <a:ea typeface="Times New Roman" panose="02020603050405020304" pitchFamily="18" charset="0"/>
              </a:rPr>
              <a:t> Node(</a:t>
            </a:r>
            <a:r>
              <a:rPr lang="en-US" sz="2000" dirty="0">
                <a:solidFill>
                  <a:srgbClr val="6A3E3E"/>
                </a:solidFill>
                <a:effectLst/>
                <a:latin typeface="Courier New" panose="02070309020205020404" pitchFamily="49" charset="0"/>
                <a:ea typeface="Times New Roman" panose="02020603050405020304" pitchFamily="18" charset="0"/>
              </a:rPr>
              <a:t>val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else</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Node *</a:t>
            </a:r>
            <a:r>
              <a:rPr lang="en-US" sz="2000" dirty="0">
                <a:solidFill>
                  <a:srgbClr val="6A3E3E"/>
                </a:solidFill>
                <a:effectLst/>
                <a:latin typeface="Courier New" panose="02070309020205020404" pitchFamily="49" charset="0"/>
                <a:ea typeface="Times New Roman" panose="02020603050405020304" pitchFamily="18" charset="0"/>
              </a:rPr>
              <a:t>temp</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new</a:t>
            </a:r>
            <a:r>
              <a:rPr lang="en-US" sz="2000" dirty="0">
                <a:solidFill>
                  <a:srgbClr val="000000"/>
                </a:solidFill>
                <a:effectLst/>
                <a:latin typeface="Courier New" panose="02070309020205020404" pitchFamily="49" charset="0"/>
                <a:ea typeface="Times New Roman" panose="02020603050405020304" pitchFamily="18" charset="0"/>
              </a:rPr>
              <a:t> Node(</a:t>
            </a:r>
            <a:r>
              <a:rPr lang="en-US" sz="2000" dirty="0">
                <a:solidFill>
                  <a:srgbClr val="6A3E3E"/>
                </a:solidFill>
                <a:effectLst/>
                <a:latin typeface="Courier New" panose="02070309020205020404" pitchFamily="49" charset="0"/>
                <a:ea typeface="Times New Roman" panose="02020603050405020304" pitchFamily="18" charset="0"/>
              </a:rPr>
              <a:t>val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6A3E3E"/>
                </a:solidFill>
                <a:effectLst/>
                <a:latin typeface="Courier New" panose="02070309020205020404" pitchFamily="49" charset="0"/>
                <a:ea typeface="Times New Roman" panose="02020603050405020304" pitchFamily="18" charset="0"/>
              </a:rPr>
              <a:t>temp</a:t>
            </a:r>
            <a:r>
              <a:rPr lang="en-US" sz="2000" dirty="0">
                <a:solidFill>
                  <a:srgbClr val="000000"/>
                </a:solidFill>
                <a:latin typeface="Courier New" panose="02070309020205020404" pitchFamily="49" charset="0"/>
                <a:ea typeface="Times New Roman" panose="02020603050405020304" pitchFamily="18" charset="0"/>
              </a:rPr>
              <a:t>-&gt;</a:t>
            </a:r>
            <a:r>
              <a:rPr lang="en-US" sz="2000" dirty="0">
                <a:solidFill>
                  <a:srgbClr val="0000C0"/>
                </a:solidFill>
                <a:effectLst/>
                <a:latin typeface="Courier New" panose="02070309020205020404" pitchFamily="49" charset="0"/>
                <a:ea typeface="Times New Roman" panose="02020603050405020304" pitchFamily="18" charset="0"/>
              </a:rPr>
              <a:t>next</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6A3E3E"/>
                </a:solidFill>
                <a:effectLst/>
                <a:latin typeface="Courier New" panose="02070309020205020404" pitchFamily="49" charset="0"/>
                <a:ea typeface="Times New Roman" panose="02020603050405020304" pitchFamily="18" charset="0"/>
              </a:rPr>
              <a:t>temp</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indent="342900" algn="just">
              <a:lnSpc>
                <a:spcPct val="100000"/>
              </a:lnSpc>
              <a:spcBef>
                <a:spcPts val="0"/>
              </a:spcBef>
            </a:pPr>
            <a:endParaRPr lang="ru-RU" sz="20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9EF58C31-6AA0-477F-8F22-23F94A58D35A}"/>
              </a:ext>
            </a:extLst>
          </p:cNvPr>
          <p:cNvSpPr>
            <a:spLocks noChangeArrowheads="1"/>
          </p:cNvSpPr>
          <p:nvPr/>
        </p:nvSpPr>
        <p:spPr bwMode="auto">
          <a:xfrm>
            <a:off x="5380522" y="3664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CC0D2027-15CC-4B38-A3A7-C47E9FF80F8C}"/>
              </a:ext>
            </a:extLst>
          </p:cNvPr>
          <p:cNvSpPr>
            <a:spLocks noChangeArrowheads="1"/>
          </p:cNvSpPr>
          <p:nvPr/>
        </p:nvSpPr>
        <p:spPr bwMode="auto">
          <a:xfrm>
            <a:off x="3840480" y="33588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39595251-C3D3-449B-934E-2F6D9FB44AE7}"/>
              </a:ext>
            </a:extLst>
          </p:cNvPr>
          <p:cNvSpPr>
            <a:spLocks noChangeArrowheads="1"/>
          </p:cNvSpPr>
          <p:nvPr/>
        </p:nvSpPr>
        <p:spPr bwMode="auto">
          <a:xfrm>
            <a:off x="1604211" y="2940393"/>
            <a:ext cx="2168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13" name="Рисунок 12">
            <a:extLst>
              <a:ext uri="{FF2B5EF4-FFF2-40B4-BE49-F238E27FC236}">
                <a16:creationId xmlns:a16="http://schemas.microsoft.com/office/drawing/2014/main" id="{908B5F69-B648-4A92-8AE5-55752A16B7DB}"/>
              </a:ext>
            </a:extLst>
          </p:cNvPr>
          <p:cNvPicPr>
            <a:picLocks noChangeAspect="1"/>
          </p:cNvPicPr>
          <p:nvPr/>
        </p:nvPicPr>
        <p:blipFill>
          <a:blip r:embed="rId2"/>
          <a:stretch>
            <a:fillRect/>
          </a:stretch>
        </p:blipFill>
        <p:spPr>
          <a:xfrm>
            <a:off x="6115242" y="4377158"/>
            <a:ext cx="5451115" cy="1457456"/>
          </a:xfrm>
          <a:prstGeom prst="rect">
            <a:avLst/>
          </a:prstGeom>
        </p:spPr>
      </p:pic>
      <p:pic>
        <p:nvPicPr>
          <p:cNvPr id="15" name="Рисунок 14">
            <a:extLst>
              <a:ext uri="{FF2B5EF4-FFF2-40B4-BE49-F238E27FC236}">
                <a16:creationId xmlns:a16="http://schemas.microsoft.com/office/drawing/2014/main" id="{323C27C1-E890-4B99-AB8D-F4284735B2DF}"/>
              </a:ext>
            </a:extLst>
          </p:cNvPr>
          <p:cNvPicPr>
            <a:picLocks noChangeAspect="1"/>
          </p:cNvPicPr>
          <p:nvPr/>
        </p:nvPicPr>
        <p:blipFill>
          <a:blip r:embed="rId3"/>
          <a:stretch>
            <a:fillRect/>
          </a:stretch>
        </p:blipFill>
        <p:spPr>
          <a:xfrm>
            <a:off x="6095999" y="1955986"/>
            <a:ext cx="5021179" cy="1695983"/>
          </a:xfrm>
          <a:prstGeom prst="rect">
            <a:avLst/>
          </a:prstGeom>
        </p:spPr>
      </p:pic>
    </p:spTree>
    <p:extLst>
      <p:ext uri="{BB962C8B-B14F-4D97-AF65-F5344CB8AC3E}">
        <p14:creationId xmlns:p14="http://schemas.microsoft.com/office/powerpoint/2010/main" val="173648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Autofit/>
          </a:bodyPr>
          <a:lstStyle/>
          <a:p>
            <a:pPr indent="342900" algn="just"/>
            <a:r>
              <a:rPr lang="en-US" sz="3600" b="1" dirty="0">
                <a:effectLst/>
                <a:latin typeface="Times New Roman" panose="02020603050405020304" pitchFamily="18" charset="0"/>
                <a:ea typeface="Times New Roman" panose="02020603050405020304" pitchFamily="18" charset="0"/>
              </a:rPr>
              <a:t>Insert element to the end of Linked List</a:t>
            </a:r>
            <a:endParaRPr lang="ru-RU" sz="3600" dirty="0">
              <a:effectLst/>
              <a:latin typeface="Times New Roman" panose="02020603050405020304" pitchFamily="18" charset="0"/>
              <a:ea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25643" y="1298017"/>
            <a:ext cx="11203805" cy="1457463"/>
          </a:xfrm>
        </p:spPr>
        <p:txBody>
          <a:bodyPr>
            <a:noAutofit/>
          </a:bodyPr>
          <a:lstStyle/>
          <a:p>
            <a:pPr algn="just"/>
            <a:r>
              <a:rPr lang="en-US" sz="1800" b="1" dirty="0">
                <a:effectLst/>
                <a:latin typeface="Times New Roman" panose="02020603050405020304" pitchFamily="18" charset="0"/>
                <a:ea typeface="Times New Roman" panose="02020603050405020304" pitchFamily="18" charset="0"/>
              </a:rPr>
              <a:t>1.</a:t>
            </a:r>
            <a:r>
              <a:rPr lang="en-US" sz="1800" dirty="0">
                <a:effectLst/>
                <a:latin typeface="Times New Roman" panose="02020603050405020304" pitchFamily="18" charset="0"/>
                <a:ea typeface="Times New Roman" panose="02020603050405020304" pitchFamily="18" charset="0"/>
              </a:rPr>
              <a:t> An empty node is created. The node’s info member is initialized to a particular integer.</a:t>
            </a:r>
          </a:p>
          <a:p>
            <a:pPr algn="just"/>
            <a:r>
              <a:rPr lang="en-US" sz="1800" b="1" dirty="0">
                <a:latin typeface="Times New Roman" panose="02020603050405020304" pitchFamily="18" charset="0"/>
                <a:ea typeface="Times New Roman" panose="02020603050405020304" pitchFamily="18" charset="0"/>
              </a:rPr>
              <a:t>2. </a:t>
            </a:r>
            <a:r>
              <a:rPr lang="en-US" sz="1800" dirty="0">
                <a:effectLst/>
                <a:latin typeface="Times New Roman" panose="02020603050405020304" pitchFamily="18" charset="0"/>
                <a:ea typeface="Times New Roman" panose="02020603050405020304" pitchFamily="18" charset="0"/>
              </a:rPr>
              <a:t>The node is now included in the list by making the </a:t>
            </a:r>
            <a:r>
              <a:rPr lang="en-US" sz="1800" i="1" dirty="0">
                <a:effectLst/>
                <a:latin typeface="Times New Roman" panose="02020603050405020304" pitchFamily="18" charset="0"/>
                <a:ea typeface="Times New Roman" panose="02020603050405020304" pitchFamily="18" charset="0"/>
              </a:rPr>
              <a:t>next</a:t>
            </a:r>
            <a:r>
              <a:rPr lang="en-US" sz="1800" dirty="0">
                <a:effectLst/>
                <a:latin typeface="Times New Roman" panose="02020603050405020304" pitchFamily="18" charset="0"/>
                <a:ea typeface="Times New Roman" panose="02020603050405020304" pitchFamily="18" charset="0"/>
              </a:rPr>
              <a:t> member of the last node of the list a pointer to the newly created node.</a:t>
            </a:r>
            <a:endParaRPr lang="ru-RU" sz="1800" dirty="0">
              <a:effectLst/>
              <a:latin typeface="Times New Roman" panose="02020603050405020304" pitchFamily="18" charset="0"/>
              <a:ea typeface="Times New Roman" panose="02020603050405020304" pitchFamily="18" charset="0"/>
            </a:endParaRPr>
          </a:p>
          <a:p>
            <a:pPr algn="ctr"/>
            <a:r>
              <a:rPr lang="en-US" sz="2000" dirty="0">
                <a:solidFill>
                  <a:srgbClr val="0000C0"/>
                </a:solidFill>
                <a:latin typeface="Courier New" panose="02070309020205020404" pitchFamily="49" charset="0"/>
                <a:ea typeface="Times New Roman" panose="02020603050405020304" pitchFamily="18" charset="0"/>
              </a:rPr>
              <a:t>t</a:t>
            </a:r>
            <a:r>
              <a:rPr lang="en-US" sz="2000" dirty="0">
                <a:solidFill>
                  <a:srgbClr val="0000C0"/>
                </a:solidFill>
                <a:effectLst/>
                <a:latin typeface="Courier New" panose="02070309020205020404" pitchFamily="49" charset="0"/>
                <a:ea typeface="Times New Roman" panose="02020603050405020304" pitchFamily="18" charset="0"/>
              </a:rPr>
              <a:t>ail</a:t>
            </a:r>
            <a:r>
              <a:rPr lang="en-US" sz="2000" dirty="0">
                <a:solidFill>
                  <a:srgbClr val="000000"/>
                </a:solidFill>
                <a:latin typeface="Courier New" panose="02070309020205020404" pitchFamily="49" charset="0"/>
                <a:ea typeface="Times New Roman" panose="02020603050405020304" pitchFamily="18" charset="0"/>
              </a:rPr>
              <a:t>-&gt;</a:t>
            </a:r>
            <a:r>
              <a:rPr lang="en-US" sz="2000" dirty="0">
                <a:solidFill>
                  <a:srgbClr val="0000C0"/>
                </a:solidFill>
                <a:effectLst/>
                <a:latin typeface="Courier New" panose="02070309020205020404" pitchFamily="49" charset="0"/>
                <a:ea typeface="Times New Roman" panose="02020603050405020304" pitchFamily="18" charset="0"/>
              </a:rPr>
              <a:t>next</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new</a:t>
            </a:r>
            <a:r>
              <a:rPr lang="en-US" sz="2000" dirty="0">
                <a:solidFill>
                  <a:srgbClr val="000000"/>
                </a:solidFill>
                <a:effectLst/>
                <a:latin typeface="Courier New" panose="02070309020205020404" pitchFamily="49" charset="0"/>
                <a:ea typeface="Times New Roman" panose="02020603050405020304" pitchFamily="18" charset="0"/>
              </a:rPr>
              <a:t> Node(40);</a:t>
            </a:r>
            <a:endParaRPr lang="ru-RU" sz="2000" dirty="0">
              <a:effectLst/>
              <a:latin typeface="Times New Roman" panose="02020603050405020304" pitchFamily="18" charset="0"/>
              <a:ea typeface="Times New Roman" panose="02020603050405020304" pitchFamily="18" charset="0"/>
            </a:endParaRPr>
          </a:p>
          <a:p>
            <a:pPr marL="457200" indent="-457200" algn="just">
              <a:buAutoNum type="arabicPeriod"/>
            </a:pPr>
            <a:endParaRPr lang="en-US" sz="2000" b="1" dirty="0">
              <a:solidFill>
                <a:srgbClr val="FF0000"/>
              </a:solidFill>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9EF58C31-6AA0-477F-8F22-23F94A58D35A}"/>
              </a:ext>
            </a:extLst>
          </p:cNvPr>
          <p:cNvSpPr>
            <a:spLocks noChangeArrowheads="1"/>
          </p:cNvSpPr>
          <p:nvPr/>
        </p:nvSpPr>
        <p:spPr bwMode="auto">
          <a:xfrm>
            <a:off x="5380522" y="3664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CC0D2027-15CC-4B38-A3A7-C47E9FF80F8C}"/>
              </a:ext>
            </a:extLst>
          </p:cNvPr>
          <p:cNvSpPr>
            <a:spLocks noChangeArrowheads="1"/>
          </p:cNvSpPr>
          <p:nvPr/>
        </p:nvSpPr>
        <p:spPr bwMode="auto">
          <a:xfrm>
            <a:off x="5402580" y="6369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D9BE94C9-A27C-4985-A410-580372952F17}"/>
              </a:ext>
            </a:extLst>
          </p:cNvPr>
          <p:cNvSpPr>
            <a:spLocks noChangeArrowheads="1"/>
          </p:cNvSpPr>
          <p:nvPr/>
        </p:nvSpPr>
        <p:spPr bwMode="auto">
          <a:xfrm>
            <a:off x="1562100" y="30104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9601A35C-02AD-4532-BBCC-B55BEB13B58D}"/>
              </a:ext>
            </a:extLst>
          </p:cNvPr>
          <p:cNvGraphicFramePr>
            <a:graphicFrameLocks noChangeAspect="1"/>
          </p:cNvGraphicFramePr>
          <p:nvPr>
            <p:extLst>
              <p:ext uri="{D42A27DB-BD31-4B8C-83A1-F6EECF244321}">
                <p14:modId xmlns:p14="http://schemas.microsoft.com/office/powerpoint/2010/main" val="450444040"/>
              </p:ext>
            </p:extLst>
          </p:nvPr>
        </p:nvGraphicFramePr>
        <p:xfrm>
          <a:off x="1524000" y="3158891"/>
          <a:ext cx="8595349" cy="2293297"/>
        </p:xfrm>
        <a:graphic>
          <a:graphicData uri="http://schemas.openxmlformats.org/presentationml/2006/ole">
            <mc:AlternateContent xmlns:mc="http://schemas.openxmlformats.org/markup-compatibility/2006">
              <mc:Choice xmlns:v="urn:schemas-microsoft-com:vml" Requires="v">
                <p:oleObj name="Visio" r:id="rId2" imgW="4538017" imgH="1205877" progId="Visio.Drawing.11">
                  <p:embed/>
                </p:oleObj>
              </mc:Choice>
              <mc:Fallback>
                <p:oleObj name="Visio" r:id="rId2" imgW="4538017" imgH="120587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158891"/>
                        <a:ext cx="8595349" cy="2293297"/>
                      </a:xfrm>
                      <a:prstGeom prst="rect">
                        <a:avLst/>
                      </a:prstGeom>
                      <a:noFill/>
                    </p:spPr>
                  </p:pic>
                </p:oleObj>
              </mc:Fallback>
            </mc:AlternateContent>
          </a:graphicData>
        </a:graphic>
      </p:graphicFrame>
    </p:spTree>
    <p:extLst>
      <p:ext uri="{BB962C8B-B14F-4D97-AF65-F5344CB8AC3E}">
        <p14:creationId xmlns:p14="http://schemas.microsoft.com/office/powerpoint/2010/main" val="3106218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Autofit/>
          </a:bodyPr>
          <a:lstStyle/>
          <a:p>
            <a:pPr indent="342900" algn="just"/>
            <a:r>
              <a:rPr lang="en-US" sz="3600" b="1" dirty="0">
                <a:effectLst/>
                <a:latin typeface="Times New Roman" panose="02020603050405020304" pitchFamily="18" charset="0"/>
                <a:ea typeface="Times New Roman" panose="02020603050405020304" pitchFamily="18" charset="0"/>
              </a:rPr>
              <a:t>Insert element to the end of Linked List</a:t>
            </a:r>
            <a:endParaRPr lang="ru-RU" sz="3600" dirty="0">
              <a:effectLst/>
              <a:latin typeface="Times New Roman" panose="02020603050405020304" pitchFamily="18" charset="0"/>
              <a:ea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25643" y="1298017"/>
            <a:ext cx="11203805" cy="1106157"/>
          </a:xfrm>
        </p:spPr>
        <p:txBody>
          <a:bodyPr>
            <a:noAutofit/>
          </a:bodyPr>
          <a:lstStyle/>
          <a:p>
            <a:pPr algn="just"/>
            <a:r>
              <a:rPr lang="en-US" sz="2000" b="1" dirty="0">
                <a:effectLst/>
                <a:latin typeface="Times New Roman" panose="02020603050405020304" pitchFamily="18" charset="0"/>
                <a:ea typeface="Times New Roman" panose="02020603050405020304" pitchFamily="18" charset="0"/>
              </a:rPr>
              <a:t>3. </a:t>
            </a:r>
            <a:r>
              <a:rPr lang="en-US" sz="2000" dirty="0">
                <a:effectLst/>
                <a:latin typeface="Times New Roman" panose="02020603050405020304" pitchFamily="18" charset="0"/>
                <a:ea typeface="Times New Roman" panose="02020603050405020304" pitchFamily="18" charset="0"/>
              </a:rPr>
              <a:t>The new node follows all the nodes of the list, but this fact must be reflected in the value of </a:t>
            </a:r>
            <a:r>
              <a:rPr lang="en-US" sz="2000" i="1" dirty="0">
                <a:effectLst/>
                <a:latin typeface="Times New Roman" panose="02020603050405020304" pitchFamily="18" charset="0"/>
                <a:ea typeface="Times New Roman" panose="02020603050405020304" pitchFamily="18" charset="0"/>
              </a:rPr>
              <a:t>tail</a:t>
            </a:r>
            <a:r>
              <a:rPr lang="en-US" sz="2000" dirty="0">
                <a:effectLst/>
                <a:latin typeface="Times New Roman" panose="02020603050405020304" pitchFamily="18" charset="0"/>
                <a:ea typeface="Times New Roman" panose="02020603050405020304" pitchFamily="18" charset="0"/>
              </a:rPr>
              <a:t>, which now becomes the pointer to the new node.</a:t>
            </a:r>
            <a:endParaRPr lang="ru-RU" sz="2000" dirty="0">
              <a:effectLst/>
              <a:latin typeface="Times New Roman" panose="02020603050405020304" pitchFamily="18" charset="0"/>
              <a:ea typeface="Times New Roman" panose="02020603050405020304" pitchFamily="18" charset="0"/>
            </a:endParaRPr>
          </a:p>
          <a:p>
            <a:pPr algn="ct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latin typeface="Courier New" panose="02070309020205020404" pitchFamily="49" charset="0"/>
                <a:ea typeface="Times New Roman" panose="02020603050405020304" pitchFamily="18" charset="0"/>
              </a:rPr>
              <a:t>-&gt;</a:t>
            </a:r>
            <a:r>
              <a:rPr lang="en-US" sz="2000" dirty="0">
                <a:solidFill>
                  <a:srgbClr val="0000C0"/>
                </a:solidFill>
                <a:effectLst/>
                <a:latin typeface="Courier New" panose="02070309020205020404" pitchFamily="49" charset="0"/>
                <a:ea typeface="Times New Roman" panose="02020603050405020304" pitchFamily="18" charset="0"/>
              </a:rPr>
              <a:t>next</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9EF58C31-6AA0-477F-8F22-23F94A58D35A}"/>
              </a:ext>
            </a:extLst>
          </p:cNvPr>
          <p:cNvSpPr>
            <a:spLocks noChangeArrowheads="1"/>
          </p:cNvSpPr>
          <p:nvPr/>
        </p:nvSpPr>
        <p:spPr bwMode="auto">
          <a:xfrm>
            <a:off x="5380522" y="3664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CC0D2027-15CC-4B38-A3A7-C47E9FF80F8C}"/>
              </a:ext>
            </a:extLst>
          </p:cNvPr>
          <p:cNvSpPr>
            <a:spLocks noChangeArrowheads="1"/>
          </p:cNvSpPr>
          <p:nvPr/>
        </p:nvSpPr>
        <p:spPr bwMode="auto">
          <a:xfrm>
            <a:off x="5402580" y="63692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D9BE94C9-A27C-4985-A410-580372952F17}"/>
              </a:ext>
            </a:extLst>
          </p:cNvPr>
          <p:cNvSpPr>
            <a:spLocks noChangeArrowheads="1"/>
          </p:cNvSpPr>
          <p:nvPr/>
        </p:nvSpPr>
        <p:spPr bwMode="auto">
          <a:xfrm>
            <a:off x="1562100" y="30104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F5FA92EA-423D-4B37-A408-3E2F9AE3B31F}"/>
              </a:ext>
            </a:extLst>
          </p:cNvPr>
          <p:cNvSpPr>
            <a:spLocks noChangeArrowheads="1"/>
          </p:cNvSpPr>
          <p:nvPr/>
        </p:nvSpPr>
        <p:spPr bwMode="auto">
          <a:xfrm>
            <a:off x="1095934" y="2991788"/>
            <a:ext cx="2141882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2" name="Объект 11">
            <a:extLst>
              <a:ext uri="{FF2B5EF4-FFF2-40B4-BE49-F238E27FC236}">
                <a16:creationId xmlns:a16="http://schemas.microsoft.com/office/drawing/2014/main" id="{2610104E-12B4-471E-AF14-068AC3E22F38}"/>
              </a:ext>
            </a:extLst>
          </p:cNvPr>
          <p:cNvGraphicFramePr>
            <a:graphicFrameLocks noChangeAspect="1"/>
          </p:cNvGraphicFramePr>
          <p:nvPr>
            <p:extLst>
              <p:ext uri="{D42A27DB-BD31-4B8C-83A1-F6EECF244321}">
                <p14:modId xmlns:p14="http://schemas.microsoft.com/office/powerpoint/2010/main" val="2975056034"/>
              </p:ext>
            </p:extLst>
          </p:nvPr>
        </p:nvGraphicFramePr>
        <p:xfrm>
          <a:off x="1463325" y="3010495"/>
          <a:ext cx="9147323" cy="2468629"/>
        </p:xfrm>
        <a:graphic>
          <a:graphicData uri="http://schemas.openxmlformats.org/presentationml/2006/ole">
            <mc:AlternateContent xmlns:mc="http://schemas.openxmlformats.org/markup-compatibility/2006">
              <mc:Choice xmlns:v="urn:schemas-microsoft-com:vml" Requires="v">
                <p:oleObj name="Visio" r:id="rId2" imgW="4551255" imgH="1226993" progId="Visio.Drawing.11">
                  <p:embed/>
                </p:oleObj>
              </mc:Choice>
              <mc:Fallback>
                <p:oleObj name="Visio" r:id="rId2" imgW="4551255" imgH="1226993"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325" y="3010495"/>
                        <a:ext cx="9147323" cy="2468629"/>
                      </a:xfrm>
                      <a:prstGeom prst="rect">
                        <a:avLst/>
                      </a:prstGeom>
                      <a:noFill/>
                    </p:spPr>
                  </p:pic>
                </p:oleObj>
              </mc:Fallback>
            </mc:AlternateContent>
          </a:graphicData>
        </a:graphic>
      </p:graphicFrame>
    </p:spTree>
    <p:extLst>
      <p:ext uri="{BB962C8B-B14F-4D97-AF65-F5344CB8AC3E}">
        <p14:creationId xmlns:p14="http://schemas.microsoft.com/office/powerpoint/2010/main" val="208816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Autofit/>
          </a:bodyPr>
          <a:lstStyle/>
          <a:p>
            <a:pPr indent="342900" algn="just"/>
            <a:r>
              <a:rPr lang="en-US" sz="3600" b="1" dirty="0">
                <a:effectLst/>
                <a:latin typeface="Times New Roman" panose="02020603050405020304" pitchFamily="18" charset="0"/>
                <a:ea typeface="Times New Roman" panose="02020603050405020304" pitchFamily="18" charset="0"/>
              </a:rPr>
              <a:t>Insert element to the end of Linked List</a:t>
            </a:r>
            <a:endParaRPr lang="ru-RU" sz="3600" dirty="0">
              <a:effectLst/>
              <a:latin typeface="Times New Roman" panose="02020603050405020304" pitchFamily="18" charset="0"/>
              <a:ea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25643" y="1298017"/>
            <a:ext cx="11107553" cy="4536595"/>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Three steps are executed by the member function </a:t>
            </a:r>
            <a:r>
              <a:rPr lang="en-US" sz="2000" b="1" i="1" dirty="0">
                <a:effectLst/>
                <a:latin typeface="Times New Roman" panose="02020603050405020304" pitchFamily="18" charset="0"/>
                <a:ea typeface="Times New Roman" panose="02020603050405020304" pitchFamily="18" charset="0"/>
              </a:rPr>
              <a:t>addLast</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solidFill>
                  <a:srgbClr val="7F0055"/>
                </a:solidFill>
                <a:effectLst/>
                <a:latin typeface="Courier New" panose="02070309020205020404" pitchFamily="49" charset="0"/>
                <a:ea typeface="Times New Roman" panose="02020603050405020304" pitchFamily="18" charset="0"/>
              </a:rPr>
              <a:t>public</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void</a:t>
            </a:r>
            <a:r>
              <a:rPr lang="en-US" sz="2000" dirty="0">
                <a:solidFill>
                  <a:srgbClr val="000000"/>
                </a:solidFill>
                <a:effectLst/>
                <a:latin typeface="Courier New" panose="02070309020205020404" pitchFamily="49" charset="0"/>
                <a:ea typeface="Times New Roman" panose="02020603050405020304" pitchFamily="18" charset="0"/>
              </a:rPr>
              <a:t> addLast(</a:t>
            </a:r>
            <a:r>
              <a:rPr lang="en-US" sz="2000" b="1" dirty="0">
                <a:solidFill>
                  <a:srgbClr val="7F0055"/>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6A3E3E"/>
                </a:solidFill>
                <a:effectLst/>
                <a:latin typeface="Courier New" panose="02070309020205020404" pitchFamily="49" charset="0"/>
                <a:ea typeface="Times New Roman" panose="02020603050405020304" pitchFamily="18" charset="0"/>
              </a:rPr>
              <a:t>val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3F7F5F"/>
                </a:solidFill>
                <a:effectLst/>
                <a:latin typeface="Courier New" panose="02070309020205020404" pitchFamily="49" charset="0"/>
                <a:ea typeface="Times New Roman" panose="02020603050405020304" pitchFamily="18" charset="0"/>
              </a:rPr>
              <a:t>// list is not empty</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if</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null</a:t>
            </a:r>
            <a:r>
              <a:rPr lang="en-US" sz="2000" dirty="0">
                <a:solidFill>
                  <a:srgbClr val="000000"/>
                </a:solidFill>
                <a:effectLst/>
                <a:latin typeface="Courier New" panose="02070309020205020404" pitchFamily="49" charset="0"/>
                <a:ea typeface="Times New Roman" panose="02020603050405020304" pitchFamily="18" charset="0"/>
              </a:rPr>
              <a:t>)</a:t>
            </a:r>
          </a:p>
          <a:p>
            <a:pPr algn="just">
              <a:lnSpc>
                <a:spcPct val="100000"/>
              </a:lnSpc>
              <a:spcBef>
                <a:spcPts val="0"/>
              </a:spcBef>
            </a:pPr>
            <a:r>
              <a:rPr lang="en-US" sz="2000" dirty="0">
                <a:solidFill>
                  <a:srgbClr val="000000"/>
                </a:solidFill>
                <a:latin typeface="Courier New" panose="02070309020205020404" pitchFamily="49" charset="0"/>
                <a:ea typeface="Times New Roman" panose="02020603050405020304" pitchFamily="18" charset="0"/>
              </a:rPr>
              <a:t> </a:t>
            </a: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latin typeface="Courier New" panose="02070309020205020404" pitchFamily="49" charset="0"/>
                <a:ea typeface="Times New Roman" panose="02020603050405020304" pitchFamily="18" charset="0"/>
              </a:rPr>
              <a:t>-&gt;</a:t>
            </a:r>
            <a:r>
              <a:rPr lang="en-US" sz="2000" dirty="0">
                <a:solidFill>
                  <a:srgbClr val="0000C0"/>
                </a:solidFill>
                <a:effectLst/>
                <a:latin typeface="Courier New" panose="02070309020205020404" pitchFamily="49" charset="0"/>
                <a:ea typeface="Times New Roman" panose="02020603050405020304" pitchFamily="18" charset="0"/>
              </a:rPr>
              <a:t>next</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new</a:t>
            </a:r>
            <a:r>
              <a:rPr lang="en-US" sz="2000" dirty="0">
                <a:solidFill>
                  <a:srgbClr val="000000"/>
                </a:solidFill>
                <a:effectLst/>
                <a:latin typeface="Courier New" panose="02070309020205020404" pitchFamily="49" charset="0"/>
                <a:ea typeface="Times New Roman" panose="02020603050405020304" pitchFamily="18" charset="0"/>
              </a:rPr>
              <a:t> Node(</a:t>
            </a:r>
            <a:r>
              <a:rPr lang="en-US" sz="2000" dirty="0">
                <a:solidFill>
                  <a:srgbClr val="6A3E3E"/>
                </a:solidFill>
                <a:effectLst/>
                <a:latin typeface="Courier New" panose="02070309020205020404" pitchFamily="49" charset="0"/>
                <a:ea typeface="Times New Roman" panose="02020603050405020304" pitchFamily="18" charset="0"/>
              </a:rPr>
              <a:t>val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latin typeface="Courier New" panose="02070309020205020404" pitchFamily="49" charset="0"/>
                <a:ea typeface="Times New Roman" panose="02020603050405020304" pitchFamily="18" charset="0"/>
              </a:rPr>
              <a:t>-&gt;</a:t>
            </a:r>
            <a:r>
              <a:rPr lang="en-US" sz="2000" dirty="0">
                <a:solidFill>
                  <a:srgbClr val="0000C0"/>
                </a:solidFill>
                <a:effectLst/>
                <a:latin typeface="Courier New" panose="02070309020205020404" pitchFamily="49" charset="0"/>
                <a:ea typeface="Times New Roman" panose="02020603050405020304" pitchFamily="18" charset="0"/>
              </a:rPr>
              <a:t>next</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else</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new</a:t>
            </a:r>
            <a:r>
              <a:rPr lang="en-US" sz="2000" dirty="0">
                <a:solidFill>
                  <a:srgbClr val="000000"/>
                </a:solidFill>
                <a:effectLst/>
                <a:latin typeface="Courier New" panose="02070309020205020404" pitchFamily="49" charset="0"/>
                <a:ea typeface="Times New Roman" panose="02020603050405020304" pitchFamily="18" charset="0"/>
              </a:rPr>
              <a:t> Node(</a:t>
            </a:r>
            <a:r>
              <a:rPr lang="en-US" sz="2000" dirty="0">
                <a:solidFill>
                  <a:srgbClr val="6A3E3E"/>
                </a:solidFill>
                <a:effectLst/>
                <a:latin typeface="Courier New" panose="02070309020205020404" pitchFamily="49" charset="0"/>
                <a:ea typeface="Times New Roman" panose="02020603050405020304" pitchFamily="18" charset="0"/>
              </a:rPr>
              <a:t>val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indent="342900" algn="just">
              <a:lnSpc>
                <a:spcPct val="100000"/>
              </a:lnSpc>
              <a:spcBef>
                <a:spcPts val="0"/>
              </a:spcBef>
            </a:pPr>
            <a:endParaRPr lang="ru-RU" sz="20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9EF58C31-6AA0-477F-8F22-23F94A58D35A}"/>
              </a:ext>
            </a:extLst>
          </p:cNvPr>
          <p:cNvSpPr>
            <a:spLocks noChangeArrowheads="1"/>
          </p:cNvSpPr>
          <p:nvPr/>
        </p:nvSpPr>
        <p:spPr bwMode="auto">
          <a:xfrm>
            <a:off x="5380522" y="3664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CC0D2027-15CC-4B38-A3A7-C47E9FF80F8C}"/>
              </a:ext>
            </a:extLst>
          </p:cNvPr>
          <p:cNvSpPr>
            <a:spLocks noChangeArrowheads="1"/>
          </p:cNvSpPr>
          <p:nvPr/>
        </p:nvSpPr>
        <p:spPr bwMode="auto">
          <a:xfrm>
            <a:off x="3840480" y="33588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39595251-C3D3-449B-934E-2F6D9FB44AE7}"/>
              </a:ext>
            </a:extLst>
          </p:cNvPr>
          <p:cNvSpPr>
            <a:spLocks noChangeArrowheads="1"/>
          </p:cNvSpPr>
          <p:nvPr/>
        </p:nvSpPr>
        <p:spPr bwMode="auto">
          <a:xfrm>
            <a:off x="1604211" y="2940393"/>
            <a:ext cx="2168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15" name="Рисунок 14">
            <a:extLst>
              <a:ext uri="{FF2B5EF4-FFF2-40B4-BE49-F238E27FC236}">
                <a16:creationId xmlns:a16="http://schemas.microsoft.com/office/drawing/2014/main" id="{323C27C1-E890-4B99-AB8D-F4284735B2DF}"/>
              </a:ext>
            </a:extLst>
          </p:cNvPr>
          <p:cNvPicPr>
            <a:picLocks noChangeAspect="1"/>
          </p:cNvPicPr>
          <p:nvPr/>
        </p:nvPicPr>
        <p:blipFill>
          <a:blip r:embed="rId2"/>
          <a:stretch>
            <a:fillRect/>
          </a:stretch>
        </p:blipFill>
        <p:spPr>
          <a:xfrm>
            <a:off x="6095999" y="1955986"/>
            <a:ext cx="5021179" cy="1695983"/>
          </a:xfrm>
          <a:prstGeom prst="rect">
            <a:avLst/>
          </a:prstGeom>
        </p:spPr>
      </p:pic>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2" name="Объект 11">
            <a:extLst>
              <a:ext uri="{FF2B5EF4-FFF2-40B4-BE49-F238E27FC236}">
                <a16:creationId xmlns:a16="http://schemas.microsoft.com/office/drawing/2014/main" id="{CCDA062F-FDAF-4EBA-A1D8-80DB210BC4FB}"/>
              </a:ext>
            </a:extLst>
          </p:cNvPr>
          <p:cNvGraphicFramePr>
            <a:graphicFrameLocks noChangeAspect="1"/>
          </p:cNvGraphicFramePr>
          <p:nvPr>
            <p:extLst>
              <p:ext uri="{D42A27DB-BD31-4B8C-83A1-F6EECF244321}">
                <p14:modId xmlns:p14="http://schemas.microsoft.com/office/powerpoint/2010/main" val="3319672504"/>
              </p:ext>
            </p:extLst>
          </p:nvPr>
        </p:nvGraphicFramePr>
        <p:xfrm>
          <a:off x="5821153" y="4114631"/>
          <a:ext cx="5745204" cy="1550484"/>
        </p:xfrm>
        <a:graphic>
          <a:graphicData uri="http://schemas.openxmlformats.org/presentationml/2006/ole">
            <mc:AlternateContent xmlns:mc="http://schemas.openxmlformats.org/markup-compatibility/2006">
              <mc:Choice xmlns:v="urn:schemas-microsoft-com:vml" Requires="v">
                <p:oleObj name="Visio" r:id="rId3" imgW="4551255" imgH="1226993" progId="Visio.Drawing.11">
                  <p:embed/>
                </p:oleObj>
              </mc:Choice>
              <mc:Fallback>
                <p:oleObj name="Visio" r:id="rId3" imgW="4551255" imgH="122699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1153" y="4114631"/>
                        <a:ext cx="5745204" cy="1550484"/>
                      </a:xfrm>
                      <a:prstGeom prst="rect">
                        <a:avLst/>
                      </a:prstGeom>
                      <a:noFill/>
                    </p:spPr>
                  </p:pic>
                </p:oleObj>
              </mc:Fallback>
            </mc:AlternateContent>
          </a:graphicData>
        </a:graphic>
      </p:graphicFrame>
    </p:spTree>
    <p:extLst>
      <p:ext uri="{BB962C8B-B14F-4D97-AF65-F5344CB8AC3E}">
        <p14:creationId xmlns:p14="http://schemas.microsoft.com/office/powerpoint/2010/main" val="30641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Autofit/>
          </a:bodyPr>
          <a:lstStyle/>
          <a:p>
            <a:pPr indent="342900" algn="just"/>
            <a:r>
              <a:rPr lang="en-US" sz="3600" b="1" dirty="0">
                <a:effectLst/>
                <a:latin typeface="Times New Roman" panose="02020603050405020304" pitchFamily="18" charset="0"/>
                <a:ea typeface="Times New Roman" panose="02020603050405020304" pitchFamily="18" charset="0"/>
              </a:rPr>
              <a:t>Delete element from the start of Linked List</a:t>
            </a:r>
            <a:endParaRPr lang="ru-RU" sz="3600" dirty="0">
              <a:effectLst/>
              <a:latin typeface="Times New Roman" panose="02020603050405020304" pitchFamily="18" charset="0"/>
              <a:ea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25643" y="1298018"/>
            <a:ext cx="11107553" cy="2155462"/>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There are two special cases to consider:</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One case is when we attempt to remove a node from an empty linked list. If such an attempt is made, the program is very likely to crash, which we don’t want to happen. In this case we do nothing, but simply return </a:t>
            </a:r>
            <a:r>
              <a:rPr lang="ru-RU" sz="2000" dirty="0">
                <a:solidFill>
                  <a:srgbClr val="0000FF"/>
                </a:solidFill>
                <a:effectLst/>
                <a:latin typeface="Courier New" panose="02070309020205020404" pitchFamily="49" charset="0"/>
                <a:ea typeface="Times New Roman" panose="02020603050405020304" pitchFamily="18" charset="0"/>
              </a:rPr>
              <a:t>false</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The second special case is when the list has only one node to be removed. In this case, the list becomes empty, which requires setting </a:t>
            </a:r>
            <a:r>
              <a:rPr lang="en-US" sz="2000" i="1" dirty="0">
                <a:effectLst/>
                <a:latin typeface="Times New Roman" panose="02020603050405020304" pitchFamily="18" charset="0"/>
                <a:ea typeface="Times New Roman" panose="02020603050405020304" pitchFamily="18" charset="0"/>
              </a:rPr>
              <a:t>tail</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head</a:t>
            </a:r>
            <a:r>
              <a:rPr lang="en-US" sz="2000" dirty="0">
                <a:effectLst/>
                <a:latin typeface="Times New Roman" panose="02020603050405020304" pitchFamily="18" charset="0"/>
                <a:ea typeface="Times New Roman" panose="02020603050405020304" pitchFamily="18" charset="0"/>
              </a:rPr>
              <a:t> to </a:t>
            </a:r>
            <a:r>
              <a:rPr lang="en-US" sz="2000" b="1" dirty="0">
                <a:effectLst/>
                <a:latin typeface="Times New Roman" panose="02020603050405020304" pitchFamily="18" charset="0"/>
                <a:ea typeface="Times New Roman" panose="02020603050405020304" pitchFamily="18" charset="0"/>
              </a:rPr>
              <a:t>null</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9EF58C31-6AA0-477F-8F22-23F94A58D35A}"/>
              </a:ext>
            </a:extLst>
          </p:cNvPr>
          <p:cNvSpPr>
            <a:spLocks noChangeArrowheads="1"/>
          </p:cNvSpPr>
          <p:nvPr/>
        </p:nvSpPr>
        <p:spPr bwMode="auto">
          <a:xfrm>
            <a:off x="5380522" y="3664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CC0D2027-15CC-4B38-A3A7-C47E9FF80F8C}"/>
              </a:ext>
            </a:extLst>
          </p:cNvPr>
          <p:cNvSpPr>
            <a:spLocks noChangeArrowheads="1"/>
          </p:cNvSpPr>
          <p:nvPr/>
        </p:nvSpPr>
        <p:spPr bwMode="auto">
          <a:xfrm>
            <a:off x="3840480" y="33588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39595251-C3D3-449B-934E-2F6D9FB44AE7}"/>
              </a:ext>
            </a:extLst>
          </p:cNvPr>
          <p:cNvSpPr>
            <a:spLocks noChangeArrowheads="1"/>
          </p:cNvSpPr>
          <p:nvPr/>
        </p:nvSpPr>
        <p:spPr bwMode="auto">
          <a:xfrm>
            <a:off x="1604211" y="2940393"/>
            <a:ext cx="2168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4" name="Подзаголовок 2">
            <a:extLst>
              <a:ext uri="{FF2B5EF4-FFF2-40B4-BE49-F238E27FC236}">
                <a16:creationId xmlns:a16="http://schemas.microsoft.com/office/drawing/2014/main" id="{F8BFC241-EC83-4C13-9C6C-A4BD7A265951}"/>
              </a:ext>
            </a:extLst>
          </p:cNvPr>
          <p:cNvSpPr txBox="1">
            <a:spLocks/>
          </p:cNvSpPr>
          <p:nvPr/>
        </p:nvSpPr>
        <p:spPr>
          <a:xfrm>
            <a:off x="625643" y="3664359"/>
            <a:ext cx="4937760" cy="9146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Move the </a:t>
            </a:r>
            <a:r>
              <a:rPr lang="en-US" sz="2000" i="1" dirty="0">
                <a:effectLst/>
                <a:latin typeface="Times New Roman" panose="02020603050405020304" pitchFamily="18" charset="0"/>
                <a:ea typeface="Times New Roman" panose="02020603050405020304" pitchFamily="18" charset="0"/>
              </a:rPr>
              <a:t>head</a:t>
            </a:r>
            <a:r>
              <a:rPr lang="en-US" sz="2000" dirty="0">
                <a:effectLst/>
                <a:latin typeface="Times New Roman" panose="02020603050405020304" pitchFamily="18" charset="0"/>
                <a:ea typeface="Times New Roman" panose="02020603050405020304" pitchFamily="18" charset="0"/>
              </a:rPr>
              <a:t> pointer one position forward.</a:t>
            </a:r>
          </a:p>
          <a:p>
            <a:pPr algn="just"/>
            <a:r>
              <a:rPr lang="en-US" sz="1800" dirty="0">
                <a:solidFill>
                  <a:srgbClr val="0000C0"/>
                </a:solidFill>
                <a:effectLst/>
                <a:latin typeface="Courier New" panose="02070309020205020404" pitchFamily="49" charset="0"/>
                <a:ea typeface="Times New Roman" panose="02020603050405020304" pitchFamily="18" charset="0"/>
              </a:rPr>
              <a:t>head</a:t>
            </a:r>
            <a:r>
              <a:rPr lang="en-US" sz="1800" dirty="0">
                <a:solidFill>
                  <a:srgbClr val="000000"/>
                </a:solidFill>
                <a:effectLst/>
                <a:latin typeface="Courier New" panose="02070309020205020404" pitchFamily="49" charset="0"/>
                <a:ea typeface="Times New Roman" panose="02020603050405020304" pitchFamily="18" charset="0"/>
              </a:rPr>
              <a:t> = </a:t>
            </a:r>
            <a:r>
              <a:rPr lang="en-US" sz="1800" dirty="0">
                <a:solidFill>
                  <a:srgbClr val="0000C0"/>
                </a:solidFill>
                <a:effectLst/>
                <a:latin typeface="Courier New" panose="02070309020205020404" pitchFamily="49" charset="0"/>
                <a:ea typeface="Times New Roman" panose="02020603050405020304" pitchFamily="18" charset="0"/>
              </a:rPr>
              <a:t>head</a:t>
            </a:r>
            <a:r>
              <a:rPr lang="en-US" sz="1800" dirty="0">
                <a:solidFill>
                  <a:srgbClr val="000000"/>
                </a:solidFill>
                <a:latin typeface="Courier New" panose="02070309020205020404" pitchFamily="49" charset="0"/>
                <a:ea typeface="Times New Roman" panose="02020603050405020304" pitchFamily="18" charset="0"/>
              </a:rPr>
              <a:t>-&gt;</a:t>
            </a:r>
            <a:r>
              <a:rPr lang="en-US" sz="1800" dirty="0">
                <a:solidFill>
                  <a:srgbClr val="0000C0"/>
                </a:solidFill>
                <a:effectLst/>
                <a:latin typeface="Courier New" panose="02070309020205020404" pitchFamily="49" charset="0"/>
                <a:ea typeface="Times New Roman" panose="02020603050405020304" pitchFamily="18" charset="0"/>
              </a:rPr>
              <a:t>next</a:t>
            </a:r>
            <a:r>
              <a:rPr lang="en-US" sz="1800" dirty="0">
                <a:solidFill>
                  <a:srgbClr val="000000"/>
                </a:solidFill>
                <a:effectLst/>
                <a:latin typeface="Courier New" panose="02070309020205020404" pitchFamily="49"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p:txBody>
      </p:sp>
      <p:sp>
        <p:nvSpPr>
          <p:cNvPr id="13" name="Rectangle 2">
            <a:extLst>
              <a:ext uri="{FF2B5EF4-FFF2-40B4-BE49-F238E27FC236}">
                <a16:creationId xmlns:a16="http://schemas.microsoft.com/office/drawing/2014/main" id="{0B6AD16F-B386-43A8-BAE8-BDF2782DF690}"/>
              </a:ext>
            </a:extLst>
          </p:cNvPr>
          <p:cNvSpPr>
            <a:spLocks noChangeArrowheads="1"/>
          </p:cNvSpPr>
          <p:nvPr/>
        </p:nvSpPr>
        <p:spPr bwMode="auto">
          <a:xfrm>
            <a:off x="712269" y="4865223"/>
            <a:ext cx="136323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6" name="Объект 15">
            <a:extLst>
              <a:ext uri="{FF2B5EF4-FFF2-40B4-BE49-F238E27FC236}">
                <a16:creationId xmlns:a16="http://schemas.microsoft.com/office/drawing/2014/main" id="{A20F3093-E531-40B2-862C-0C85071F219D}"/>
              </a:ext>
            </a:extLst>
          </p:cNvPr>
          <p:cNvGraphicFramePr>
            <a:graphicFrameLocks noChangeAspect="1"/>
          </p:cNvGraphicFramePr>
          <p:nvPr>
            <p:extLst>
              <p:ext uri="{D42A27DB-BD31-4B8C-83A1-F6EECF244321}">
                <p14:modId xmlns:p14="http://schemas.microsoft.com/office/powerpoint/2010/main" val="3364500307"/>
              </p:ext>
            </p:extLst>
          </p:nvPr>
        </p:nvGraphicFramePr>
        <p:xfrm>
          <a:off x="534540" y="4579008"/>
          <a:ext cx="5025655" cy="1683921"/>
        </p:xfrm>
        <a:graphic>
          <a:graphicData uri="http://schemas.openxmlformats.org/presentationml/2006/ole">
            <mc:AlternateContent xmlns:mc="http://schemas.openxmlformats.org/markup-compatibility/2006">
              <mc:Choice xmlns:v="urn:schemas-microsoft-com:vml" Requires="v">
                <p:oleObj name="Visio" r:id="rId2" imgW="3664681" imgH="1226993" progId="Visio.Drawing.11">
                  <p:embed/>
                </p:oleObj>
              </mc:Choice>
              <mc:Fallback>
                <p:oleObj name="Visio" r:id="rId2" imgW="3664681" imgH="1226993"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40" y="4579008"/>
                        <a:ext cx="5025655" cy="1683921"/>
                      </a:xfrm>
                      <a:prstGeom prst="rect">
                        <a:avLst/>
                      </a:prstGeom>
                      <a:noFill/>
                    </p:spPr>
                  </p:pic>
                </p:oleObj>
              </mc:Fallback>
            </mc:AlternateContent>
          </a:graphicData>
        </a:graphic>
      </p:graphicFrame>
      <p:sp>
        <p:nvSpPr>
          <p:cNvPr id="17" name="Подзаголовок 2">
            <a:extLst>
              <a:ext uri="{FF2B5EF4-FFF2-40B4-BE49-F238E27FC236}">
                <a16:creationId xmlns:a16="http://schemas.microsoft.com/office/drawing/2014/main" id="{D0A404BE-4B9F-476D-8673-593B8FE95152}"/>
              </a:ext>
            </a:extLst>
          </p:cNvPr>
          <p:cNvSpPr txBox="1">
            <a:spLocks/>
          </p:cNvSpPr>
          <p:nvPr/>
        </p:nvSpPr>
        <p:spPr>
          <a:xfrm>
            <a:off x="6096000" y="3571649"/>
            <a:ext cx="5723822" cy="28020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7F0055"/>
                </a:solidFill>
                <a:effectLst/>
                <a:latin typeface="Courier New" panose="02070309020205020404" pitchFamily="49" charset="0"/>
                <a:ea typeface="Times New Roman" panose="02020603050405020304" pitchFamily="18" charset="0"/>
              </a:rPr>
              <a:t>public</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boolean</a:t>
            </a:r>
            <a:r>
              <a:rPr lang="en-US" sz="2000" dirty="0">
                <a:solidFill>
                  <a:srgbClr val="000000"/>
                </a:solidFill>
                <a:effectLst/>
                <a:latin typeface="Courier New" panose="02070309020205020404" pitchFamily="49" charset="0"/>
                <a:ea typeface="Times New Roman" panose="02020603050405020304" pitchFamily="18" charset="0"/>
              </a:rPr>
              <a:t> removeFirst()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if</a:t>
            </a:r>
            <a:r>
              <a:rPr lang="en-US" sz="2000" dirty="0">
                <a:solidFill>
                  <a:srgbClr val="000000"/>
                </a:solidFill>
                <a:effectLst/>
                <a:latin typeface="Courier New" panose="02070309020205020404" pitchFamily="49" charset="0"/>
                <a:ea typeface="Times New Roman" panose="02020603050405020304" pitchFamily="18" charset="0"/>
              </a:rPr>
              <a:t> (Empty()) </a:t>
            </a:r>
            <a:r>
              <a:rPr lang="en-US" sz="2000" b="1" dirty="0">
                <a:solidFill>
                  <a:srgbClr val="7F0055"/>
                </a:solidFill>
                <a:effectLst/>
                <a:latin typeface="Courier New" panose="02070309020205020404" pitchFamily="49" charset="0"/>
                <a:ea typeface="Times New Roman" panose="02020603050405020304" pitchFamily="18" charset="0"/>
              </a:rPr>
              <a:t>return</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false</a:t>
            </a:r>
            <a:r>
              <a:rPr lang="en-US" sz="2000" dirty="0">
                <a:solidFill>
                  <a:srgbClr val="000000"/>
                </a:solidFill>
                <a:effectLst/>
                <a:latin typeface="Courier New" panose="02070309020205020404" pitchFamily="49" charset="0"/>
                <a:ea typeface="Times New Roman" panose="02020603050405020304" pitchFamily="18" charset="0"/>
              </a:rPr>
              <a:t>;</a:t>
            </a:r>
          </a:p>
          <a:p>
            <a:pPr algn="just">
              <a:lnSpc>
                <a:spcPct val="100000"/>
              </a:lnSpc>
              <a:spcBef>
                <a:spcPts val="0"/>
              </a:spcBef>
            </a:pPr>
            <a:r>
              <a:rPr lang="en-US" sz="2000" dirty="0">
                <a:solidFill>
                  <a:srgbClr val="3F7F5F"/>
                </a:solidFill>
                <a:effectLst/>
                <a:latin typeface="Courier New" panose="02070309020205020404" pitchFamily="49" charset="0"/>
                <a:ea typeface="Times New Roman" panose="02020603050405020304" pitchFamily="18" charset="0"/>
              </a:rPr>
              <a:t>  // only one node in a list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if</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null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else</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latin typeface="Courier New" panose="02070309020205020404" pitchFamily="49" charset="0"/>
                <a:ea typeface="Times New Roman" panose="02020603050405020304" pitchFamily="18" charset="0"/>
              </a:rPr>
              <a:t>-&gt;</a:t>
            </a:r>
            <a:r>
              <a:rPr lang="en-US" sz="2000" dirty="0">
                <a:solidFill>
                  <a:srgbClr val="0000C0"/>
                </a:solidFill>
                <a:effectLst/>
                <a:latin typeface="Courier New" panose="02070309020205020404" pitchFamily="49" charset="0"/>
                <a:ea typeface="Times New Roman" panose="02020603050405020304" pitchFamily="18" charset="0"/>
              </a:rPr>
              <a:t>next</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return</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true</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31063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Autofit/>
          </a:bodyPr>
          <a:lstStyle/>
          <a:p>
            <a:pPr indent="342900" algn="just"/>
            <a:r>
              <a:rPr lang="en-US" sz="3600" b="1" dirty="0">
                <a:effectLst/>
                <a:latin typeface="Times New Roman" panose="02020603050405020304" pitchFamily="18" charset="0"/>
                <a:ea typeface="Times New Roman" panose="02020603050405020304" pitchFamily="18" charset="0"/>
              </a:rPr>
              <a:t>Delete element from the end of Linked List</a:t>
            </a:r>
            <a:endParaRPr lang="ru-RU" sz="3600" dirty="0">
              <a:effectLst/>
              <a:latin typeface="Times New Roman" panose="02020603050405020304" pitchFamily="18" charset="0"/>
              <a:ea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25643" y="1298018"/>
            <a:ext cx="11107553" cy="733497"/>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Consider the list, where </a:t>
            </a:r>
            <a:r>
              <a:rPr lang="en-US" sz="2000" i="1" dirty="0">
                <a:effectLst/>
                <a:latin typeface="Times New Roman" panose="02020603050405020304" pitchFamily="18" charset="0"/>
                <a:ea typeface="Times New Roman" panose="02020603050405020304" pitchFamily="18" charset="0"/>
              </a:rPr>
              <a:t>temp</a:t>
            </a:r>
            <a:r>
              <a:rPr lang="en-US" sz="2000" dirty="0">
                <a:effectLst/>
                <a:latin typeface="Times New Roman" panose="02020603050405020304" pitchFamily="18" charset="0"/>
                <a:ea typeface="Times New Roman" panose="02020603050405020304" pitchFamily="18" charset="0"/>
              </a:rPr>
              <a:t> first refers to the head node holding number 5.</a:t>
            </a:r>
            <a:endParaRPr lang="ru-RU" sz="2000" dirty="0">
              <a:effectLst/>
              <a:latin typeface="Times New Roman" panose="02020603050405020304" pitchFamily="18" charset="0"/>
              <a:ea typeface="Times New Roman" panose="02020603050405020304" pitchFamily="18" charset="0"/>
            </a:endParaRPr>
          </a:p>
          <a:p>
            <a:pPr algn="ctr"/>
            <a:r>
              <a:rPr lang="en-US" sz="2000" dirty="0">
                <a:solidFill>
                  <a:srgbClr val="6A3E3E"/>
                </a:solidFill>
                <a:effectLst/>
                <a:latin typeface="Courier New" panose="02070309020205020404" pitchFamily="49" charset="0"/>
                <a:ea typeface="Times New Roman" panose="02020603050405020304" pitchFamily="18" charset="0"/>
              </a:rPr>
              <a:t>temp</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9EF58C31-6AA0-477F-8F22-23F94A58D35A}"/>
              </a:ext>
            </a:extLst>
          </p:cNvPr>
          <p:cNvSpPr>
            <a:spLocks noChangeArrowheads="1"/>
          </p:cNvSpPr>
          <p:nvPr/>
        </p:nvSpPr>
        <p:spPr bwMode="auto">
          <a:xfrm>
            <a:off x="5380522" y="3664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CC0D2027-15CC-4B38-A3A7-C47E9FF80F8C}"/>
              </a:ext>
            </a:extLst>
          </p:cNvPr>
          <p:cNvSpPr>
            <a:spLocks noChangeArrowheads="1"/>
          </p:cNvSpPr>
          <p:nvPr/>
        </p:nvSpPr>
        <p:spPr bwMode="auto">
          <a:xfrm>
            <a:off x="3840480" y="33588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39595251-C3D3-449B-934E-2F6D9FB44AE7}"/>
              </a:ext>
            </a:extLst>
          </p:cNvPr>
          <p:cNvSpPr>
            <a:spLocks noChangeArrowheads="1"/>
          </p:cNvSpPr>
          <p:nvPr/>
        </p:nvSpPr>
        <p:spPr bwMode="auto">
          <a:xfrm>
            <a:off x="1604211" y="2940393"/>
            <a:ext cx="2168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a:extLst>
              <a:ext uri="{FF2B5EF4-FFF2-40B4-BE49-F238E27FC236}">
                <a16:creationId xmlns:a16="http://schemas.microsoft.com/office/drawing/2014/main" id="{927BA709-D7DD-4751-AE77-D215B4546C40}"/>
              </a:ext>
            </a:extLst>
          </p:cNvPr>
          <p:cNvSpPr>
            <a:spLocks noChangeArrowheads="1"/>
          </p:cNvSpPr>
          <p:nvPr/>
        </p:nvSpPr>
        <p:spPr bwMode="auto">
          <a:xfrm>
            <a:off x="1523999" y="2064495"/>
            <a:ext cx="150671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8939BEBE-BF56-4E0F-B973-3237EE87A9A0}"/>
              </a:ext>
            </a:extLst>
          </p:cNvPr>
          <p:cNvGraphicFramePr>
            <a:graphicFrameLocks noChangeAspect="1"/>
          </p:cNvGraphicFramePr>
          <p:nvPr>
            <p:extLst>
              <p:ext uri="{D42A27DB-BD31-4B8C-83A1-F6EECF244321}">
                <p14:modId xmlns:p14="http://schemas.microsoft.com/office/powerpoint/2010/main" val="2883672551"/>
              </p:ext>
            </p:extLst>
          </p:nvPr>
        </p:nvGraphicFramePr>
        <p:xfrm>
          <a:off x="1524000" y="2064496"/>
          <a:ext cx="8459750" cy="1789029"/>
        </p:xfrm>
        <a:graphic>
          <a:graphicData uri="http://schemas.openxmlformats.org/presentationml/2006/ole">
            <mc:AlternateContent xmlns:mc="http://schemas.openxmlformats.org/markup-compatibility/2006">
              <mc:Choice xmlns:v="urn:schemas-microsoft-com:vml" Requires="v">
                <p:oleObj name="Visio" r:id="rId2" imgW="5806982" imgH="1226993" progId="Visio.Drawing.11">
                  <p:embed/>
                </p:oleObj>
              </mc:Choice>
              <mc:Fallback>
                <p:oleObj name="Visio" r:id="rId2" imgW="5806982" imgH="1226993"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64496"/>
                        <a:ext cx="8459750" cy="1789029"/>
                      </a:xfrm>
                      <a:prstGeom prst="rect">
                        <a:avLst/>
                      </a:prstGeom>
                      <a:noFill/>
                    </p:spPr>
                  </p:pic>
                </p:oleObj>
              </mc:Fallback>
            </mc:AlternateContent>
          </a:graphicData>
        </a:graphic>
      </p:graphicFrame>
      <p:sp>
        <p:nvSpPr>
          <p:cNvPr id="18" name="Подзаголовок 2">
            <a:extLst>
              <a:ext uri="{FF2B5EF4-FFF2-40B4-BE49-F238E27FC236}">
                <a16:creationId xmlns:a16="http://schemas.microsoft.com/office/drawing/2014/main" id="{5C556AA5-4916-4516-9F9E-60BC4EA7B7AF}"/>
              </a:ext>
            </a:extLst>
          </p:cNvPr>
          <p:cNvSpPr txBox="1">
            <a:spLocks/>
          </p:cNvSpPr>
          <p:nvPr/>
        </p:nvSpPr>
        <p:spPr>
          <a:xfrm>
            <a:off x="625643" y="3907907"/>
            <a:ext cx="11107553" cy="73349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Move </a:t>
            </a:r>
            <a:r>
              <a:rPr lang="en-US" sz="2000" i="1" dirty="0">
                <a:effectLst/>
                <a:latin typeface="Times New Roman" panose="02020603050405020304" pitchFamily="18" charset="0"/>
                <a:ea typeface="Times New Roman" panose="02020603050405020304" pitchFamily="18" charset="0"/>
              </a:rPr>
              <a:t>temp</a:t>
            </a:r>
            <a:r>
              <a:rPr lang="en-US" sz="2000" dirty="0">
                <a:effectLst/>
                <a:latin typeface="Times New Roman" panose="02020603050405020304" pitchFamily="18" charset="0"/>
                <a:ea typeface="Times New Roman" panose="02020603050405020304" pitchFamily="18" charset="0"/>
              </a:rPr>
              <a:t> forward until it will point to the node next to the last.</a:t>
            </a:r>
            <a:endParaRPr lang="ru-RU" sz="2000" dirty="0">
              <a:effectLst/>
              <a:latin typeface="Times New Roman" panose="02020603050405020304" pitchFamily="18" charset="0"/>
              <a:ea typeface="Times New Roman" panose="02020603050405020304" pitchFamily="18" charset="0"/>
            </a:endParaRPr>
          </a:p>
          <a:p>
            <a:pPr algn="ctr"/>
            <a:r>
              <a:rPr lang="en-US" sz="2000" b="1" dirty="0">
                <a:solidFill>
                  <a:srgbClr val="7F0055"/>
                </a:solidFill>
                <a:effectLst/>
                <a:latin typeface="Courier New" panose="02070309020205020404" pitchFamily="49" charset="0"/>
                <a:ea typeface="Times New Roman" panose="02020603050405020304" pitchFamily="18" charset="0"/>
              </a:rPr>
              <a:t>while</a:t>
            </a:r>
            <a:r>
              <a:rPr lang="en-US" sz="2000"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6A3E3E"/>
                </a:solidFill>
                <a:effectLst/>
                <a:latin typeface="Courier New" panose="02070309020205020404" pitchFamily="49" charset="0"/>
                <a:ea typeface="Times New Roman" panose="02020603050405020304" pitchFamily="18" charset="0"/>
              </a:rPr>
              <a:t>temp</a:t>
            </a:r>
            <a:r>
              <a:rPr lang="en-US" sz="2000" dirty="0">
                <a:solidFill>
                  <a:srgbClr val="000000"/>
                </a:solidFill>
                <a:latin typeface="Courier New" panose="02070309020205020404" pitchFamily="49" charset="0"/>
                <a:ea typeface="Times New Roman" panose="02020603050405020304" pitchFamily="18" charset="0"/>
              </a:rPr>
              <a:t>-&gt;</a:t>
            </a:r>
            <a:r>
              <a:rPr lang="en-US" sz="2000" dirty="0">
                <a:solidFill>
                  <a:srgbClr val="0000C0"/>
                </a:solidFill>
                <a:effectLst/>
                <a:latin typeface="Courier New" panose="02070309020205020404" pitchFamily="49" charset="0"/>
                <a:ea typeface="Times New Roman" panose="02020603050405020304" pitchFamily="18" charset="0"/>
              </a:rPr>
              <a:t>next</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6A3E3E"/>
                </a:solidFill>
                <a:effectLst/>
                <a:latin typeface="Courier New" panose="02070309020205020404" pitchFamily="49" charset="0"/>
                <a:ea typeface="Times New Roman" panose="02020603050405020304" pitchFamily="18" charset="0"/>
              </a:rPr>
              <a:t>temp</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6A3E3E"/>
                </a:solidFill>
                <a:effectLst/>
                <a:latin typeface="Courier New" panose="02070309020205020404" pitchFamily="49" charset="0"/>
                <a:ea typeface="Times New Roman" panose="02020603050405020304" pitchFamily="18" charset="0"/>
              </a:rPr>
              <a:t>temp</a:t>
            </a:r>
            <a:r>
              <a:rPr lang="en-US" sz="2000" dirty="0">
                <a:solidFill>
                  <a:srgbClr val="000000"/>
                </a:solidFill>
                <a:latin typeface="Courier New" panose="02070309020205020404" pitchFamily="49" charset="0"/>
                <a:ea typeface="Times New Roman" panose="02020603050405020304" pitchFamily="18" charset="0"/>
              </a:rPr>
              <a:t>-&gt;</a:t>
            </a:r>
            <a:r>
              <a:rPr lang="en-US" sz="2000" dirty="0">
                <a:solidFill>
                  <a:srgbClr val="0000C0"/>
                </a:solidFill>
                <a:effectLst/>
                <a:latin typeface="Courier New" panose="02070309020205020404" pitchFamily="49" charset="0"/>
                <a:ea typeface="Times New Roman" panose="02020603050405020304" pitchFamily="18" charset="0"/>
              </a:rPr>
              <a:t>next</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
        <p:nvSpPr>
          <p:cNvPr id="19" name="Rectangle 4">
            <a:extLst>
              <a:ext uri="{FF2B5EF4-FFF2-40B4-BE49-F238E27FC236}">
                <a16:creationId xmlns:a16="http://schemas.microsoft.com/office/drawing/2014/main" id="{070F47D6-77B0-4F3D-AC13-59C76F1AC198}"/>
              </a:ext>
            </a:extLst>
          </p:cNvPr>
          <p:cNvSpPr>
            <a:spLocks noChangeArrowheads="1"/>
          </p:cNvSpPr>
          <p:nvPr/>
        </p:nvSpPr>
        <p:spPr bwMode="auto">
          <a:xfrm>
            <a:off x="2072560" y="4706066"/>
            <a:ext cx="1775827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0" name="Объект 19">
            <a:extLst>
              <a:ext uri="{FF2B5EF4-FFF2-40B4-BE49-F238E27FC236}">
                <a16:creationId xmlns:a16="http://schemas.microsoft.com/office/drawing/2014/main" id="{D267933B-6A03-432C-907C-B4EA71EA544A}"/>
              </a:ext>
            </a:extLst>
          </p:cNvPr>
          <p:cNvGraphicFramePr>
            <a:graphicFrameLocks noChangeAspect="1"/>
          </p:cNvGraphicFramePr>
          <p:nvPr>
            <p:extLst>
              <p:ext uri="{D42A27DB-BD31-4B8C-83A1-F6EECF244321}">
                <p14:modId xmlns:p14="http://schemas.microsoft.com/office/powerpoint/2010/main" val="3095030293"/>
              </p:ext>
            </p:extLst>
          </p:nvPr>
        </p:nvGraphicFramePr>
        <p:xfrm>
          <a:off x="1937030" y="4760832"/>
          <a:ext cx="8046720" cy="1789702"/>
        </p:xfrm>
        <a:graphic>
          <a:graphicData uri="http://schemas.openxmlformats.org/presentationml/2006/ole">
            <mc:AlternateContent xmlns:mc="http://schemas.openxmlformats.org/markup-compatibility/2006">
              <mc:Choice xmlns:v="urn:schemas-microsoft-com:vml" Requires="v">
                <p:oleObj name="Visio" r:id="rId4" imgW="5523309" imgH="1226993" progId="Visio.Drawing.11">
                  <p:embed/>
                </p:oleObj>
              </mc:Choice>
              <mc:Fallback>
                <p:oleObj name="Visio" r:id="rId4" imgW="5523309" imgH="1226993"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37030" y="4760832"/>
                        <a:ext cx="8046720" cy="1789702"/>
                      </a:xfrm>
                      <a:prstGeom prst="rect">
                        <a:avLst/>
                      </a:prstGeom>
                      <a:noFill/>
                    </p:spPr>
                  </p:pic>
                </p:oleObj>
              </mc:Fallback>
            </mc:AlternateContent>
          </a:graphicData>
        </a:graphic>
      </p:graphicFrame>
    </p:spTree>
    <p:extLst>
      <p:ext uri="{BB962C8B-B14F-4D97-AF65-F5344CB8AC3E}">
        <p14:creationId xmlns:p14="http://schemas.microsoft.com/office/powerpoint/2010/main" val="616634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Autofit/>
          </a:bodyPr>
          <a:lstStyle/>
          <a:p>
            <a:pPr indent="342900" algn="just"/>
            <a:r>
              <a:rPr lang="en-US" sz="3600" b="1" dirty="0">
                <a:effectLst/>
                <a:latin typeface="Times New Roman" panose="02020603050405020304" pitchFamily="18" charset="0"/>
                <a:ea typeface="Times New Roman" panose="02020603050405020304" pitchFamily="18" charset="0"/>
              </a:rPr>
              <a:t>Delete element from the end of Linked List</a:t>
            </a:r>
            <a:endParaRPr lang="ru-RU" sz="3600" dirty="0">
              <a:effectLst/>
              <a:latin typeface="Times New Roman" panose="02020603050405020304" pitchFamily="18" charset="0"/>
              <a:ea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25643" y="1298018"/>
            <a:ext cx="11107553" cy="733497"/>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The last node is deleted.</a:t>
            </a:r>
            <a:endParaRPr lang="ru-RU" sz="2000" dirty="0">
              <a:effectLst/>
              <a:latin typeface="Times New Roman" panose="02020603050405020304" pitchFamily="18" charset="0"/>
              <a:ea typeface="Times New Roman" panose="02020603050405020304" pitchFamily="18" charset="0"/>
            </a:endParaRPr>
          </a:p>
          <a:p>
            <a:pPr algn="ct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6A3E3E"/>
                </a:solidFill>
                <a:effectLst/>
                <a:latin typeface="Courier New" panose="02070309020205020404" pitchFamily="49" charset="0"/>
                <a:ea typeface="Times New Roman" panose="02020603050405020304" pitchFamily="18" charset="0"/>
              </a:rPr>
              <a:t>temp</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latin typeface="Courier New" panose="02070309020205020404" pitchFamily="49" charset="0"/>
                <a:ea typeface="Times New Roman" panose="02020603050405020304" pitchFamily="18" charset="0"/>
              </a:rPr>
              <a:t>-&gt;</a:t>
            </a:r>
            <a:r>
              <a:rPr lang="en-US" sz="2000" dirty="0">
                <a:solidFill>
                  <a:srgbClr val="0000C0"/>
                </a:solidFill>
                <a:effectLst/>
                <a:latin typeface="Courier New" panose="02070309020205020404" pitchFamily="49" charset="0"/>
                <a:ea typeface="Times New Roman" panose="02020603050405020304" pitchFamily="18" charset="0"/>
              </a:rPr>
              <a:t>next</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null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9EF58C31-6AA0-477F-8F22-23F94A58D35A}"/>
              </a:ext>
            </a:extLst>
          </p:cNvPr>
          <p:cNvSpPr>
            <a:spLocks noChangeArrowheads="1"/>
          </p:cNvSpPr>
          <p:nvPr/>
        </p:nvSpPr>
        <p:spPr bwMode="auto">
          <a:xfrm>
            <a:off x="5380522" y="3664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CC0D2027-15CC-4B38-A3A7-C47E9FF80F8C}"/>
              </a:ext>
            </a:extLst>
          </p:cNvPr>
          <p:cNvSpPr>
            <a:spLocks noChangeArrowheads="1"/>
          </p:cNvSpPr>
          <p:nvPr/>
        </p:nvSpPr>
        <p:spPr bwMode="auto">
          <a:xfrm>
            <a:off x="3840480" y="33588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39595251-C3D3-449B-934E-2F6D9FB44AE7}"/>
              </a:ext>
            </a:extLst>
          </p:cNvPr>
          <p:cNvSpPr>
            <a:spLocks noChangeArrowheads="1"/>
          </p:cNvSpPr>
          <p:nvPr/>
        </p:nvSpPr>
        <p:spPr bwMode="auto">
          <a:xfrm>
            <a:off x="1604211" y="2940393"/>
            <a:ext cx="2168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a:extLst>
              <a:ext uri="{FF2B5EF4-FFF2-40B4-BE49-F238E27FC236}">
                <a16:creationId xmlns:a16="http://schemas.microsoft.com/office/drawing/2014/main" id="{927BA709-D7DD-4751-AE77-D215B4546C40}"/>
              </a:ext>
            </a:extLst>
          </p:cNvPr>
          <p:cNvSpPr>
            <a:spLocks noChangeArrowheads="1"/>
          </p:cNvSpPr>
          <p:nvPr/>
        </p:nvSpPr>
        <p:spPr bwMode="auto">
          <a:xfrm>
            <a:off x="1523999" y="2064495"/>
            <a:ext cx="150671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AB8ACC1E-BDAB-4579-8071-C1F94B7C81F1}"/>
              </a:ext>
            </a:extLst>
          </p:cNvPr>
          <p:cNvSpPr>
            <a:spLocks noChangeArrowheads="1"/>
          </p:cNvSpPr>
          <p:nvPr/>
        </p:nvSpPr>
        <p:spPr bwMode="auto">
          <a:xfrm>
            <a:off x="1523998" y="2130124"/>
            <a:ext cx="176941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4" name="Объект 13">
            <a:extLst>
              <a:ext uri="{FF2B5EF4-FFF2-40B4-BE49-F238E27FC236}">
                <a16:creationId xmlns:a16="http://schemas.microsoft.com/office/drawing/2014/main" id="{B48B140E-9E6F-4275-8658-7ED07F2A107E}"/>
              </a:ext>
            </a:extLst>
          </p:cNvPr>
          <p:cNvGraphicFramePr>
            <a:graphicFrameLocks noChangeAspect="1"/>
          </p:cNvGraphicFramePr>
          <p:nvPr>
            <p:extLst>
              <p:ext uri="{D42A27DB-BD31-4B8C-83A1-F6EECF244321}">
                <p14:modId xmlns:p14="http://schemas.microsoft.com/office/powerpoint/2010/main" val="3473370970"/>
              </p:ext>
            </p:extLst>
          </p:nvPr>
        </p:nvGraphicFramePr>
        <p:xfrm>
          <a:off x="1523999" y="2130125"/>
          <a:ext cx="8017644" cy="1741764"/>
        </p:xfrm>
        <a:graphic>
          <a:graphicData uri="http://schemas.openxmlformats.org/presentationml/2006/ole">
            <mc:AlternateContent xmlns:mc="http://schemas.openxmlformats.org/markup-compatibility/2006">
              <mc:Choice xmlns:v="urn:schemas-microsoft-com:vml" Requires="v">
                <p:oleObj name="Visio" r:id="rId2" imgW="5523309" imgH="1202483" progId="Visio.Drawing.11">
                  <p:embed/>
                </p:oleObj>
              </mc:Choice>
              <mc:Fallback>
                <p:oleObj name="Visio" r:id="rId2" imgW="5523309" imgH="1202483"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9" y="2130125"/>
                        <a:ext cx="8017644" cy="1741764"/>
                      </a:xfrm>
                      <a:prstGeom prst="rect">
                        <a:avLst/>
                      </a:prstGeom>
                      <a:noFill/>
                    </p:spPr>
                  </p:pic>
                </p:oleObj>
              </mc:Fallback>
            </mc:AlternateContent>
          </a:graphicData>
        </a:graphic>
      </p:graphicFrame>
      <p:sp>
        <p:nvSpPr>
          <p:cNvPr id="21" name="Подзаголовок 2">
            <a:extLst>
              <a:ext uri="{FF2B5EF4-FFF2-40B4-BE49-F238E27FC236}">
                <a16:creationId xmlns:a16="http://schemas.microsoft.com/office/drawing/2014/main" id="{06F36B68-EC42-4A4A-8D3F-F530381EEFC9}"/>
              </a:ext>
            </a:extLst>
          </p:cNvPr>
          <p:cNvSpPr txBox="1">
            <a:spLocks/>
          </p:cNvSpPr>
          <p:nvPr/>
        </p:nvSpPr>
        <p:spPr>
          <a:xfrm>
            <a:off x="484472" y="3925649"/>
            <a:ext cx="5540943" cy="28206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1800" b="1" dirty="0">
                <a:solidFill>
                  <a:srgbClr val="7F0055"/>
                </a:solidFill>
                <a:effectLst/>
                <a:latin typeface="Courier New" panose="02070309020205020404" pitchFamily="49" charset="0"/>
                <a:ea typeface="Times New Roman" panose="02020603050405020304" pitchFamily="18" charset="0"/>
              </a:rPr>
              <a:t>public</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b="1" dirty="0">
                <a:solidFill>
                  <a:srgbClr val="7F0055"/>
                </a:solidFill>
                <a:effectLst/>
                <a:latin typeface="Courier New" panose="02070309020205020404" pitchFamily="49" charset="0"/>
                <a:ea typeface="Times New Roman" panose="02020603050405020304" pitchFamily="18" charset="0"/>
              </a:rPr>
              <a:t>boolean</a:t>
            </a:r>
            <a:r>
              <a:rPr lang="en-US" sz="1800" dirty="0">
                <a:solidFill>
                  <a:srgbClr val="000000"/>
                </a:solidFill>
                <a:effectLst/>
                <a:latin typeface="Courier New" panose="02070309020205020404" pitchFamily="49" charset="0"/>
                <a:ea typeface="Times New Roman" panose="02020603050405020304" pitchFamily="18" charset="0"/>
              </a:rPr>
              <a:t> removeLast()</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a:t>
            </a:r>
            <a:r>
              <a:rPr lang="en-US" sz="1800" b="1" dirty="0">
                <a:solidFill>
                  <a:srgbClr val="7F0055"/>
                </a:solidFill>
                <a:effectLst/>
                <a:latin typeface="Courier New" panose="02070309020205020404" pitchFamily="49" charset="0"/>
                <a:ea typeface="Times New Roman" panose="02020603050405020304" pitchFamily="18" charset="0"/>
              </a:rPr>
              <a:t>if</a:t>
            </a:r>
            <a:r>
              <a:rPr lang="en-US" sz="1800" dirty="0">
                <a:solidFill>
                  <a:srgbClr val="000000"/>
                </a:solidFill>
                <a:effectLst/>
                <a:latin typeface="Courier New" panose="02070309020205020404" pitchFamily="49" charset="0"/>
                <a:ea typeface="Times New Roman" panose="02020603050405020304" pitchFamily="18" charset="0"/>
              </a:rPr>
              <a:t> (Empty()) </a:t>
            </a:r>
            <a:r>
              <a:rPr lang="en-US" sz="1800" b="1" dirty="0">
                <a:solidFill>
                  <a:srgbClr val="7F0055"/>
                </a:solidFill>
                <a:effectLst/>
                <a:latin typeface="Courier New" panose="02070309020205020404" pitchFamily="49" charset="0"/>
                <a:ea typeface="Times New Roman" panose="02020603050405020304" pitchFamily="18" charset="0"/>
              </a:rPr>
              <a:t>return</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b="1" dirty="0">
                <a:solidFill>
                  <a:srgbClr val="7F0055"/>
                </a:solidFill>
                <a:effectLst/>
                <a:latin typeface="Courier New" panose="02070309020205020404" pitchFamily="49" charset="0"/>
                <a:ea typeface="Times New Roman" panose="02020603050405020304" pitchFamily="18" charset="0"/>
              </a:rPr>
              <a:t>false</a:t>
            </a:r>
            <a:r>
              <a:rPr lang="en-US" sz="1800" dirty="0">
                <a:solidFill>
                  <a:srgbClr val="000000"/>
                </a:solidFill>
                <a:effectLst/>
                <a:latin typeface="Courier New" panose="02070309020205020404" pitchFamily="49" charset="0"/>
                <a:ea typeface="Times New Roman" panose="02020603050405020304" pitchFamily="18" charset="0"/>
              </a:rPr>
              <a:t>;</a:t>
            </a:r>
          </a:p>
          <a:p>
            <a:pPr algn="just">
              <a:lnSpc>
                <a:spcPct val="100000"/>
              </a:lnSpc>
              <a:spcBef>
                <a:spcPts val="0"/>
              </a:spcBef>
            </a:pPr>
            <a:r>
              <a:rPr lang="en-US" sz="1800" dirty="0">
                <a:solidFill>
                  <a:srgbClr val="3F7F5F"/>
                </a:solidFill>
                <a:effectLst/>
                <a:latin typeface="Courier New" panose="02070309020205020404" pitchFamily="49" charset="0"/>
                <a:ea typeface="Times New Roman" panose="02020603050405020304" pitchFamily="18" charset="0"/>
              </a:rPr>
              <a:t>  // only one node in a list</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a:t>
            </a:r>
            <a:r>
              <a:rPr lang="en-US" sz="1800" b="1" dirty="0">
                <a:solidFill>
                  <a:srgbClr val="7F0055"/>
                </a:solidFill>
                <a:effectLst/>
                <a:latin typeface="Courier New" panose="02070309020205020404" pitchFamily="49" charset="0"/>
                <a:ea typeface="Times New Roman" panose="02020603050405020304" pitchFamily="18" charset="0"/>
              </a:rPr>
              <a:t>if</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C0"/>
                </a:solidFill>
                <a:effectLst/>
                <a:latin typeface="Courier New" panose="02070309020205020404" pitchFamily="49" charset="0"/>
                <a:ea typeface="Times New Roman" panose="02020603050405020304" pitchFamily="18" charset="0"/>
              </a:rPr>
              <a:t>head</a:t>
            </a:r>
            <a:r>
              <a:rPr lang="en-US" sz="1800" dirty="0">
                <a:solidFill>
                  <a:srgbClr val="000000"/>
                </a:solidFill>
                <a:effectLst/>
                <a:latin typeface="Courier New" panose="02070309020205020404" pitchFamily="49" charset="0"/>
                <a:ea typeface="Times New Roman" panose="02020603050405020304" pitchFamily="18" charset="0"/>
              </a:rPr>
              <a:t> == </a:t>
            </a:r>
            <a:r>
              <a:rPr lang="en-US" sz="1800" dirty="0">
                <a:solidFill>
                  <a:srgbClr val="0000C0"/>
                </a:solidFill>
                <a:effectLst/>
                <a:latin typeface="Courier New" panose="02070309020205020404" pitchFamily="49" charset="0"/>
                <a:ea typeface="Times New Roman" panose="02020603050405020304" pitchFamily="18" charset="0"/>
              </a:rPr>
              <a:t>tail</a:t>
            </a:r>
            <a:r>
              <a:rPr lang="en-US" sz="1800" dirty="0">
                <a:solidFill>
                  <a:srgbClr val="000000"/>
                </a:solidFill>
                <a:effectLst/>
                <a:latin typeface="Courier New" panose="02070309020205020404" pitchFamily="49"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C0"/>
                </a:solidFill>
                <a:effectLst/>
                <a:latin typeface="Courier New" panose="02070309020205020404" pitchFamily="49" charset="0"/>
                <a:ea typeface="Times New Roman" panose="02020603050405020304" pitchFamily="18" charset="0"/>
              </a:rPr>
              <a:t>head</a:t>
            </a:r>
            <a:r>
              <a:rPr lang="en-US" sz="1800" dirty="0">
                <a:solidFill>
                  <a:srgbClr val="000000"/>
                </a:solidFill>
                <a:effectLst/>
                <a:latin typeface="Courier New" panose="02070309020205020404" pitchFamily="49" charset="0"/>
                <a:ea typeface="Times New Roman" panose="02020603050405020304" pitchFamily="18" charset="0"/>
              </a:rPr>
              <a:t> = </a:t>
            </a:r>
            <a:r>
              <a:rPr lang="en-US" sz="1800" dirty="0">
                <a:solidFill>
                  <a:srgbClr val="0000C0"/>
                </a:solidFill>
                <a:effectLst/>
                <a:latin typeface="Courier New" panose="02070309020205020404" pitchFamily="49" charset="0"/>
                <a:ea typeface="Times New Roman" panose="02020603050405020304" pitchFamily="18" charset="0"/>
              </a:rPr>
              <a:t>tail</a:t>
            </a:r>
            <a:r>
              <a:rPr lang="en-US" sz="1800" dirty="0">
                <a:solidFill>
                  <a:srgbClr val="000000"/>
                </a:solidFill>
                <a:effectLst/>
                <a:latin typeface="Courier New" panose="02070309020205020404" pitchFamily="49" charset="0"/>
                <a:ea typeface="Times New Roman" panose="02020603050405020304" pitchFamily="18" charset="0"/>
              </a:rPr>
              <a:t> = </a:t>
            </a:r>
            <a:r>
              <a:rPr lang="en-US" sz="1800" b="1" dirty="0">
                <a:solidFill>
                  <a:srgbClr val="7F0055"/>
                </a:solidFill>
                <a:effectLst/>
                <a:latin typeface="Courier New" panose="02070309020205020404" pitchFamily="49" charset="0"/>
                <a:ea typeface="Times New Roman" panose="02020603050405020304" pitchFamily="18" charset="0"/>
              </a:rPr>
              <a:t>null</a:t>
            </a:r>
            <a:r>
              <a:rPr lang="en-US" sz="1800" dirty="0">
                <a:solidFill>
                  <a:srgbClr val="000000"/>
                </a:solidFill>
                <a:effectLst/>
                <a:latin typeface="Courier New" panose="02070309020205020404" pitchFamily="49"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a:t>
            </a:r>
            <a:r>
              <a:rPr lang="en-US" sz="1800" b="1" dirty="0">
                <a:solidFill>
                  <a:srgbClr val="7F0055"/>
                </a:solidFill>
                <a:effectLst/>
                <a:latin typeface="Courier New" panose="02070309020205020404" pitchFamily="49" charset="0"/>
                <a:ea typeface="Times New Roman" panose="02020603050405020304" pitchFamily="18" charset="0"/>
              </a:rPr>
              <a:t>else</a:t>
            </a:r>
            <a:r>
              <a:rPr lang="en-US" sz="1800" dirty="0">
                <a:solidFill>
                  <a:srgbClr val="000000"/>
                </a:solidFill>
                <a:effectLst/>
                <a:latin typeface="Courier New" panose="02070309020205020404" pitchFamily="49" charset="0"/>
                <a:ea typeface="Times New Roman" panose="02020603050405020304" pitchFamily="18" charset="0"/>
              </a:rPr>
              <a:t> </a:t>
            </a:r>
          </a:p>
          <a:p>
            <a:pPr algn="just">
              <a:lnSpc>
                <a:spcPct val="100000"/>
              </a:lnSpc>
              <a:spcBef>
                <a:spcPts val="0"/>
              </a:spcBef>
            </a:pPr>
            <a:r>
              <a:rPr lang="en-US" sz="1800" dirty="0">
                <a:solidFill>
                  <a:srgbClr val="000000"/>
                </a:solidFill>
                <a:latin typeface="Courier New" panose="02070309020205020404" pitchFamily="49" charset="0"/>
                <a:ea typeface="Times New Roman" panose="02020603050405020304" pitchFamily="18" charset="0"/>
              </a:rPr>
              <a:t>  </a:t>
            </a:r>
            <a:r>
              <a:rPr lang="en-US" sz="1800" dirty="0">
                <a:solidFill>
                  <a:srgbClr val="3F7F5F"/>
                </a:solidFill>
                <a:effectLst/>
                <a:latin typeface="Courier New" panose="02070309020205020404" pitchFamily="49" charset="0"/>
                <a:ea typeface="Times New Roman" panose="02020603050405020304" pitchFamily="18" charset="0"/>
              </a:rPr>
              <a:t>// if more than one node in the list</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a:t>
            </a:r>
            <a:endParaRPr lang="ru-RU" sz="1800" dirty="0">
              <a:effectLst/>
              <a:latin typeface="Times New Roman" panose="02020603050405020304" pitchFamily="18" charset="0"/>
              <a:ea typeface="Times New Roman" panose="02020603050405020304" pitchFamily="18" charset="0"/>
            </a:endParaRPr>
          </a:p>
        </p:txBody>
      </p:sp>
      <p:sp>
        <p:nvSpPr>
          <p:cNvPr id="22" name="Подзаголовок 2">
            <a:extLst>
              <a:ext uri="{FF2B5EF4-FFF2-40B4-BE49-F238E27FC236}">
                <a16:creationId xmlns:a16="http://schemas.microsoft.com/office/drawing/2014/main" id="{91069CEC-7610-49DB-BD38-471E2699F3FC}"/>
              </a:ext>
            </a:extLst>
          </p:cNvPr>
          <p:cNvSpPr txBox="1">
            <a:spLocks/>
          </p:cNvSpPr>
          <p:nvPr/>
        </p:nvSpPr>
        <p:spPr>
          <a:xfrm>
            <a:off x="6772975" y="3990808"/>
            <a:ext cx="5171976" cy="282063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Node </a:t>
            </a:r>
            <a:r>
              <a:rPr lang="en-US" sz="1800" dirty="0">
                <a:solidFill>
                  <a:srgbClr val="6A3E3E"/>
                </a:solidFill>
                <a:effectLst/>
                <a:latin typeface="Courier New" panose="02070309020205020404" pitchFamily="49" charset="0"/>
                <a:ea typeface="Times New Roman" panose="02020603050405020304" pitchFamily="18" charset="0"/>
              </a:rPr>
              <a:t>temp</a:t>
            </a:r>
            <a:r>
              <a:rPr lang="en-US" sz="1800" dirty="0">
                <a:solidFill>
                  <a:srgbClr val="000000"/>
                </a:solidFill>
                <a:effectLst/>
                <a:latin typeface="Courier New" panose="02070309020205020404" pitchFamily="49" charset="0"/>
                <a:ea typeface="Times New Roman" panose="02020603050405020304" pitchFamily="18" charset="0"/>
              </a:rPr>
              <a:t> = </a:t>
            </a:r>
            <a:r>
              <a:rPr lang="en-US" sz="1800" dirty="0">
                <a:solidFill>
                  <a:srgbClr val="0000C0"/>
                </a:solidFill>
                <a:effectLst/>
                <a:latin typeface="Courier New" panose="02070309020205020404" pitchFamily="49" charset="0"/>
                <a:ea typeface="Times New Roman" panose="02020603050405020304" pitchFamily="18" charset="0"/>
              </a:rPr>
              <a:t>head</a:t>
            </a:r>
            <a:r>
              <a:rPr lang="en-US" sz="1800" dirty="0">
                <a:solidFill>
                  <a:srgbClr val="000000"/>
                </a:solidFill>
                <a:effectLst/>
                <a:latin typeface="Courier New" panose="02070309020205020404" pitchFamily="49" charset="0"/>
                <a:ea typeface="Times New Roman" panose="02020603050405020304" pitchFamily="18" charset="0"/>
              </a:rPr>
              <a:t>;    	</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3F7F5F"/>
                </a:solidFill>
                <a:effectLst/>
                <a:latin typeface="Courier New" panose="02070309020205020404" pitchFamily="49" charset="0"/>
                <a:ea typeface="Times New Roman" panose="02020603050405020304" pitchFamily="18" charset="0"/>
              </a:rPr>
              <a:t>// find the predecessor of  tail</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a:t>
            </a:r>
            <a:r>
              <a:rPr lang="en-US" sz="1800" b="1" dirty="0">
                <a:solidFill>
                  <a:srgbClr val="7F0055"/>
                </a:solidFill>
                <a:effectLst/>
                <a:latin typeface="Courier New" panose="02070309020205020404" pitchFamily="49" charset="0"/>
                <a:ea typeface="Times New Roman" panose="02020603050405020304" pitchFamily="18" charset="0"/>
              </a:rPr>
              <a:t>while</a:t>
            </a:r>
            <a:r>
              <a:rPr lang="en-US" sz="1800" dirty="0">
                <a:solidFill>
                  <a:srgbClr val="000000"/>
                </a:solidFill>
                <a:effectLst/>
                <a:latin typeface="Courier New" panose="02070309020205020404" pitchFamily="49" charset="0"/>
                <a:ea typeface="Times New Roman" panose="02020603050405020304" pitchFamily="18" charset="0"/>
              </a:rPr>
              <a:t>(</a:t>
            </a:r>
            <a:r>
              <a:rPr lang="en-US" sz="1800" dirty="0">
                <a:solidFill>
                  <a:srgbClr val="6A3E3E"/>
                </a:solidFill>
                <a:effectLst/>
                <a:latin typeface="Courier New" panose="02070309020205020404" pitchFamily="49" charset="0"/>
                <a:ea typeface="Times New Roman" panose="02020603050405020304" pitchFamily="18" charset="0"/>
              </a:rPr>
              <a:t>temp</a:t>
            </a:r>
            <a:r>
              <a:rPr lang="en-US" sz="1800" dirty="0">
                <a:solidFill>
                  <a:srgbClr val="000000"/>
                </a:solidFill>
                <a:latin typeface="Courier New" panose="02070309020205020404" pitchFamily="49" charset="0"/>
                <a:ea typeface="Times New Roman" panose="02020603050405020304" pitchFamily="18" charset="0"/>
              </a:rPr>
              <a:t>-&gt;</a:t>
            </a:r>
            <a:r>
              <a:rPr lang="en-US" sz="1800" dirty="0">
                <a:solidFill>
                  <a:srgbClr val="0000C0"/>
                </a:solidFill>
                <a:effectLst/>
                <a:latin typeface="Courier New" panose="02070309020205020404" pitchFamily="49" charset="0"/>
                <a:ea typeface="Times New Roman" panose="02020603050405020304" pitchFamily="18" charset="0"/>
              </a:rPr>
              <a:t>next</a:t>
            </a:r>
            <a:r>
              <a:rPr lang="en-US" sz="1800" dirty="0">
                <a:solidFill>
                  <a:srgbClr val="000000"/>
                </a:solidFill>
                <a:effectLst/>
                <a:latin typeface="Courier New" panose="02070309020205020404" pitchFamily="49" charset="0"/>
                <a:ea typeface="Times New Roman" panose="02020603050405020304" pitchFamily="18" charset="0"/>
              </a:rPr>
              <a:t> != </a:t>
            </a:r>
            <a:r>
              <a:rPr lang="en-US" sz="1800" dirty="0">
                <a:solidFill>
                  <a:srgbClr val="0000C0"/>
                </a:solidFill>
                <a:effectLst/>
                <a:latin typeface="Courier New" panose="02070309020205020404" pitchFamily="49" charset="0"/>
                <a:ea typeface="Times New Roman" panose="02020603050405020304" pitchFamily="18" charset="0"/>
              </a:rPr>
              <a:t>tail</a:t>
            </a:r>
            <a:r>
              <a:rPr lang="en-US" sz="1800" dirty="0">
                <a:solidFill>
                  <a:srgbClr val="000000"/>
                </a:solidFill>
                <a:effectLst/>
                <a:latin typeface="Courier New" panose="02070309020205020404" pitchFamily="49" charset="0"/>
                <a:ea typeface="Times New Roman" panose="02020603050405020304" pitchFamily="18" charset="0"/>
              </a:rPr>
              <a:t>)</a:t>
            </a:r>
          </a:p>
          <a:p>
            <a:pPr algn="just">
              <a:lnSpc>
                <a:spcPct val="100000"/>
              </a:lnSpc>
              <a:spcBef>
                <a:spcPts val="0"/>
              </a:spcBef>
            </a:pPr>
            <a:r>
              <a:rPr lang="en-US" sz="1800" dirty="0">
                <a:solidFill>
                  <a:srgbClr val="000000"/>
                </a:solidFill>
                <a:latin typeface="Courier New" panose="02070309020205020404" pitchFamily="49" charset="0"/>
                <a:ea typeface="Times New Roman" panose="02020603050405020304" pitchFamily="18" charset="0"/>
              </a:rPr>
              <a:t>     </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6A3E3E"/>
                </a:solidFill>
                <a:effectLst/>
                <a:latin typeface="Courier New" panose="02070309020205020404" pitchFamily="49" charset="0"/>
                <a:ea typeface="Times New Roman" panose="02020603050405020304" pitchFamily="18" charset="0"/>
              </a:rPr>
              <a:t>temp</a:t>
            </a:r>
            <a:r>
              <a:rPr lang="en-US" sz="1800" dirty="0">
                <a:solidFill>
                  <a:srgbClr val="000000"/>
                </a:solidFill>
                <a:effectLst/>
                <a:latin typeface="Courier New" panose="02070309020205020404" pitchFamily="49" charset="0"/>
                <a:ea typeface="Times New Roman" panose="02020603050405020304" pitchFamily="18" charset="0"/>
              </a:rPr>
              <a:t> = </a:t>
            </a:r>
            <a:r>
              <a:rPr lang="en-US" sz="1800" dirty="0">
                <a:solidFill>
                  <a:srgbClr val="6A3E3E"/>
                </a:solidFill>
                <a:effectLst/>
                <a:latin typeface="Courier New" panose="02070309020205020404" pitchFamily="49" charset="0"/>
                <a:ea typeface="Times New Roman" panose="02020603050405020304" pitchFamily="18" charset="0"/>
              </a:rPr>
              <a:t>temp</a:t>
            </a:r>
            <a:r>
              <a:rPr lang="en-US" sz="1800" dirty="0">
                <a:solidFill>
                  <a:srgbClr val="000000"/>
                </a:solidFill>
                <a:effectLst/>
                <a:latin typeface="Courier New" panose="02070309020205020404" pitchFamily="49" charset="0"/>
                <a:ea typeface="Times New Roman" panose="02020603050405020304" pitchFamily="18" charset="0"/>
              </a:rPr>
              <a:t>-&gt;</a:t>
            </a:r>
            <a:r>
              <a:rPr lang="en-US" sz="1800" dirty="0">
                <a:solidFill>
                  <a:srgbClr val="0000C0"/>
                </a:solidFill>
                <a:effectLst/>
                <a:latin typeface="Courier New" panose="02070309020205020404" pitchFamily="49" charset="0"/>
                <a:ea typeface="Times New Roman" panose="02020603050405020304" pitchFamily="18" charset="0"/>
              </a:rPr>
              <a:t>next</a:t>
            </a:r>
            <a:r>
              <a:rPr lang="en-US" sz="1800" dirty="0">
                <a:solidFill>
                  <a:srgbClr val="000000"/>
                </a:solidFill>
                <a:effectLst/>
                <a:latin typeface="Courier New" panose="02070309020205020404" pitchFamily="49" charset="0"/>
                <a:ea typeface="Times New Roman" panose="02020603050405020304" pitchFamily="18" charset="0"/>
              </a:rPr>
              <a:t>;</a:t>
            </a: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a:t>
            </a:r>
            <a:r>
              <a:rPr lang="en-US" sz="1800" dirty="0">
                <a:solidFill>
                  <a:srgbClr val="0000C0"/>
                </a:solidFill>
                <a:effectLst/>
                <a:latin typeface="Courier New" panose="02070309020205020404" pitchFamily="49" charset="0"/>
                <a:ea typeface="Times New Roman" panose="02020603050405020304" pitchFamily="18" charset="0"/>
              </a:rPr>
              <a:t>tail</a:t>
            </a:r>
            <a:r>
              <a:rPr lang="en-US" sz="1800" dirty="0">
                <a:solidFill>
                  <a:srgbClr val="000000"/>
                </a:solidFill>
                <a:effectLst/>
                <a:latin typeface="Courier New" panose="02070309020205020404" pitchFamily="49" charset="0"/>
                <a:ea typeface="Times New Roman" panose="02020603050405020304" pitchFamily="18" charset="0"/>
              </a:rPr>
              <a:t> = </a:t>
            </a:r>
            <a:r>
              <a:rPr lang="en-US" sz="1800" dirty="0">
                <a:solidFill>
                  <a:srgbClr val="6A3E3E"/>
                </a:solidFill>
                <a:effectLst/>
                <a:latin typeface="Courier New" panose="02070309020205020404" pitchFamily="49" charset="0"/>
                <a:ea typeface="Times New Roman" panose="02020603050405020304" pitchFamily="18" charset="0"/>
              </a:rPr>
              <a:t>temp</a:t>
            </a:r>
            <a:r>
              <a:rPr lang="en-US" sz="1800" dirty="0">
                <a:solidFill>
                  <a:srgbClr val="000000"/>
                </a:solidFill>
                <a:effectLst/>
                <a:latin typeface="Courier New" panose="02070309020205020404" pitchFamily="49" charset="0"/>
                <a:ea typeface="Times New Roman" panose="02020603050405020304" pitchFamily="18" charset="0"/>
              </a:rPr>
              <a:t>; </a:t>
            </a:r>
          </a:p>
          <a:p>
            <a:pPr algn="just">
              <a:lnSpc>
                <a:spcPct val="100000"/>
              </a:lnSpc>
              <a:spcBef>
                <a:spcPts val="0"/>
              </a:spcBef>
            </a:pPr>
            <a:r>
              <a:rPr lang="en-US" sz="1800" dirty="0">
                <a:solidFill>
                  <a:srgbClr val="000000"/>
                </a:solidFill>
                <a:latin typeface="Courier New" panose="02070309020205020404" pitchFamily="49" charset="0"/>
                <a:ea typeface="Times New Roman" panose="02020603050405020304" pitchFamily="18" charset="0"/>
              </a:rPr>
              <a:t>    </a:t>
            </a:r>
            <a:r>
              <a:rPr lang="en-US" sz="1800" dirty="0">
                <a:solidFill>
                  <a:srgbClr val="0000C0"/>
                </a:solidFill>
                <a:effectLst/>
                <a:latin typeface="Courier New" panose="02070309020205020404" pitchFamily="49" charset="0"/>
                <a:ea typeface="Times New Roman" panose="02020603050405020304" pitchFamily="18" charset="0"/>
              </a:rPr>
              <a:t>tail</a:t>
            </a:r>
            <a:r>
              <a:rPr lang="en-US" sz="1800" dirty="0">
                <a:solidFill>
                  <a:srgbClr val="000000"/>
                </a:solidFill>
                <a:latin typeface="Courier New" panose="02070309020205020404" pitchFamily="49" charset="0"/>
                <a:ea typeface="Times New Roman" panose="02020603050405020304" pitchFamily="18" charset="0"/>
              </a:rPr>
              <a:t>-&gt;</a:t>
            </a:r>
            <a:r>
              <a:rPr lang="en-US" sz="1800" dirty="0">
                <a:solidFill>
                  <a:srgbClr val="0000C0"/>
                </a:solidFill>
                <a:effectLst/>
                <a:latin typeface="Courier New" panose="02070309020205020404" pitchFamily="49" charset="0"/>
                <a:ea typeface="Times New Roman" panose="02020603050405020304" pitchFamily="18" charset="0"/>
              </a:rPr>
              <a:t>next</a:t>
            </a:r>
            <a:r>
              <a:rPr lang="en-US" sz="1800" dirty="0">
                <a:solidFill>
                  <a:srgbClr val="000000"/>
                </a:solidFill>
                <a:effectLst/>
                <a:latin typeface="Courier New" panose="02070309020205020404" pitchFamily="49" charset="0"/>
                <a:ea typeface="Times New Roman" panose="02020603050405020304" pitchFamily="18" charset="0"/>
              </a:rPr>
              <a:t> = </a:t>
            </a:r>
            <a:r>
              <a:rPr lang="en-US" sz="1800" b="1" dirty="0">
                <a:solidFill>
                  <a:srgbClr val="7F0055"/>
                </a:solidFill>
                <a:effectLst/>
                <a:latin typeface="Courier New" panose="02070309020205020404" pitchFamily="49" charset="0"/>
                <a:ea typeface="Times New Roman" panose="02020603050405020304" pitchFamily="18" charset="0"/>
              </a:rPr>
              <a:t>null</a:t>
            </a:r>
            <a:r>
              <a:rPr lang="en-US" sz="1800" dirty="0">
                <a:solidFill>
                  <a:srgbClr val="000000"/>
                </a:solidFill>
                <a:effectLst/>
                <a:latin typeface="Courier New" panose="02070309020205020404" pitchFamily="49"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  </a:t>
            </a:r>
            <a:r>
              <a:rPr lang="en-US" sz="1800" b="1" dirty="0">
                <a:solidFill>
                  <a:srgbClr val="7F0055"/>
                </a:solidFill>
                <a:effectLst/>
                <a:latin typeface="Courier New" panose="02070309020205020404" pitchFamily="49" charset="0"/>
                <a:ea typeface="Times New Roman" panose="02020603050405020304" pitchFamily="18" charset="0"/>
              </a:rPr>
              <a:t>return</a:t>
            </a:r>
            <a:r>
              <a:rPr lang="en-US" sz="1800" dirty="0">
                <a:solidFill>
                  <a:srgbClr val="000000"/>
                </a:solidFill>
                <a:effectLst/>
                <a:latin typeface="Courier New" panose="02070309020205020404" pitchFamily="49" charset="0"/>
                <a:ea typeface="Times New Roman" panose="02020603050405020304" pitchFamily="18" charset="0"/>
              </a:rPr>
              <a:t> </a:t>
            </a:r>
            <a:r>
              <a:rPr lang="en-US" sz="1800" b="1" dirty="0">
                <a:solidFill>
                  <a:srgbClr val="7F0055"/>
                </a:solidFill>
                <a:effectLst/>
                <a:latin typeface="Courier New" panose="02070309020205020404" pitchFamily="49" charset="0"/>
                <a:ea typeface="Times New Roman" panose="02020603050405020304" pitchFamily="18" charset="0"/>
              </a:rPr>
              <a:t>true</a:t>
            </a:r>
            <a:r>
              <a:rPr lang="en-US" sz="1800" dirty="0">
                <a:solidFill>
                  <a:srgbClr val="000000"/>
                </a:solidFill>
                <a:effectLst/>
                <a:latin typeface="Courier New" panose="02070309020205020404" pitchFamily="49"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1800" dirty="0">
                <a:solidFill>
                  <a:srgbClr val="000000"/>
                </a:solidFill>
                <a:effectLst/>
                <a:latin typeface="Courier New" panose="02070309020205020404" pitchFamily="49" charset="0"/>
                <a:ea typeface="Times New Roman" panose="02020603050405020304" pitchFamily="18" charset="0"/>
              </a:rPr>
              <a:t>}</a:t>
            </a:r>
            <a:endParaRPr lang="ru-R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5086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3364029" y="-2783"/>
            <a:ext cx="4572000" cy="860441"/>
          </a:xfrm>
        </p:spPr>
        <p:txBody>
          <a:bodyPr>
            <a:noAutofit/>
          </a:bodyPr>
          <a:lstStyle/>
          <a:p>
            <a:pPr algn="just"/>
            <a:r>
              <a:rPr lang="en-US" sz="2400" b="1"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E-OLYMP </a:t>
            </a:r>
            <a:r>
              <a:rPr lang="en-US" sz="2400" b="1"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9898. LinkedList Sum</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1"/>
            <a:ext cx="11107553" cy="479380"/>
          </a:xfrm>
        </p:spPr>
        <p:txBody>
          <a:bodyPr>
            <a:no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Given a linked list, find the sum of its elements.</a:t>
            </a:r>
            <a:endParaRPr lang="ru-RU" sz="20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CC0D2027-15CC-4B38-A3A7-C47E9FF80F8C}"/>
              </a:ext>
            </a:extLst>
          </p:cNvPr>
          <p:cNvSpPr>
            <a:spLocks noChangeArrowheads="1"/>
          </p:cNvSpPr>
          <p:nvPr/>
        </p:nvSpPr>
        <p:spPr bwMode="auto">
          <a:xfrm>
            <a:off x="3840480" y="33588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39595251-C3D3-449B-934E-2F6D9FB44AE7}"/>
              </a:ext>
            </a:extLst>
          </p:cNvPr>
          <p:cNvSpPr>
            <a:spLocks noChangeArrowheads="1"/>
          </p:cNvSpPr>
          <p:nvPr/>
        </p:nvSpPr>
        <p:spPr bwMode="auto">
          <a:xfrm>
            <a:off x="1604211" y="2940393"/>
            <a:ext cx="2168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a:extLst>
              <a:ext uri="{FF2B5EF4-FFF2-40B4-BE49-F238E27FC236}">
                <a16:creationId xmlns:a16="http://schemas.microsoft.com/office/drawing/2014/main" id="{927BA709-D7DD-4751-AE77-D215B4546C40}"/>
              </a:ext>
            </a:extLst>
          </p:cNvPr>
          <p:cNvSpPr>
            <a:spLocks noChangeArrowheads="1"/>
          </p:cNvSpPr>
          <p:nvPr/>
        </p:nvSpPr>
        <p:spPr bwMode="auto">
          <a:xfrm>
            <a:off x="1523999" y="2064495"/>
            <a:ext cx="150671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AB8ACC1E-BDAB-4579-8071-C1F94B7C81F1}"/>
              </a:ext>
            </a:extLst>
          </p:cNvPr>
          <p:cNvSpPr>
            <a:spLocks noChangeArrowheads="1"/>
          </p:cNvSpPr>
          <p:nvPr/>
        </p:nvSpPr>
        <p:spPr bwMode="auto">
          <a:xfrm>
            <a:off x="1523998" y="2130124"/>
            <a:ext cx="176941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7" name="Подзаголовок 2">
            <a:extLst>
              <a:ext uri="{FF2B5EF4-FFF2-40B4-BE49-F238E27FC236}">
                <a16:creationId xmlns:a16="http://schemas.microsoft.com/office/drawing/2014/main" id="{78AD850A-4B2D-4283-9630-33EB5DEFA2E4}"/>
              </a:ext>
            </a:extLst>
          </p:cNvPr>
          <p:cNvSpPr txBox="1">
            <a:spLocks/>
          </p:cNvSpPr>
          <p:nvPr/>
        </p:nvSpPr>
        <p:spPr>
          <a:xfrm>
            <a:off x="664144" y="1762834"/>
            <a:ext cx="5387161" cy="15959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 You need to implement a function</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333333"/>
                </a:solidFill>
                <a:effectLst/>
                <a:latin typeface="Courier New" panose="02070309020205020404" pitchFamily="49" charset="0"/>
                <a:ea typeface="Times New Roman" panose="02020603050405020304" pitchFamily="18" charset="0"/>
              </a:rPr>
              <a:t>int </a:t>
            </a:r>
            <a:r>
              <a:rPr lang="en-US" sz="2000" b="1" dirty="0">
                <a:solidFill>
                  <a:srgbClr val="990000"/>
                </a:solidFill>
                <a:effectLst/>
                <a:latin typeface="Courier New" panose="02070309020205020404" pitchFamily="49" charset="0"/>
                <a:ea typeface="Times New Roman" panose="02020603050405020304" pitchFamily="18" charset="0"/>
              </a:rPr>
              <a:t>sum</a:t>
            </a:r>
            <a:r>
              <a:rPr lang="en-US" sz="2000" dirty="0">
                <a:solidFill>
                  <a:srgbClr val="333333"/>
                </a:solidFill>
                <a:effectLst/>
                <a:latin typeface="Courier New" panose="02070309020205020404" pitchFamily="49" charset="0"/>
                <a:ea typeface="Times New Roman" panose="02020603050405020304" pitchFamily="18" charset="0"/>
              </a:rPr>
              <a:t>(ListNode head) // Java</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333333"/>
                </a:solidFill>
                <a:effectLst/>
                <a:latin typeface="Courier New" panose="02070309020205020404" pitchFamily="49" charset="0"/>
                <a:ea typeface="Times New Roman" panose="02020603050405020304" pitchFamily="18" charset="0"/>
              </a:rPr>
              <a:t>int </a:t>
            </a:r>
            <a:r>
              <a:rPr lang="en-US" sz="2000" b="1" dirty="0">
                <a:solidFill>
                  <a:srgbClr val="990000"/>
                </a:solidFill>
                <a:effectLst/>
                <a:latin typeface="Courier New" panose="02070309020205020404" pitchFamily="49" charset="0"/>
                <a:ea typeface="Times New Roman" panose="02020603050405020304" pitchFamily="18" charset="0"/>
              </a:rPr>
              <a:t>sum</a:t>
            </a:r>
            <a:r>
              <a:rPr lang="en-US" sz="2000" dirty="0">
                <a:solidFill>
                  <a:srgbClr val="333333"/>
                </a:solidFill>
                <a:effectLst/>
                <a:latin typeface="Courier New" panose="02070309020205020404" pitchFamily="49" charset="0"/>
                <a:ea typeface="Times New Roman" panose="02020603050405020304" pitchFamily="18" charset="0"/>
              </a:rPr>
              <a:t>(ListNode *head) // C++</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that finds the sum of linked list elements.</a:t>
            </a:r>
            <a:endParaRPr lang="ru-RU" sz="2000" dirty="0">
              <a:effectLst/>
              <a:latin typeface="Times New Roman" panose="02020603050405020304" pitchFamily="18" charset="0"/>
              <a:ea typeface="Times New Roman" panose="02020603050405020304" pitchFamily="18" charset="0"/>
            </a:endParaRPr>
          </a:p>
        </p:txBody>
      </p:sp>
      <p:sp>
        <p:nvSpPr>
          <p:cNvPr id="18" name="Подзаголовок 2">
            <a:extLst>
              <a:ext uri="{FF2B5EF4-FFF2-40B4-BE49-F238E27FC236}">
                <a16:creationId xmlns:a16="http://schemas.microsoft.com/office/drawing/2014/main" id="{A731C3CD-2B2D-42B3-8DA7-6F560C595DD6}"/>
              </a:ext>
            </a:extLst>
          </p:cNvPr>
          <p:cNvSpPr txBox="1">
            <a:spLocks/>
          </p:cNvSpPr>
          <p:nvPr/>
        </p:nvSpPr>
        <p:spPr>
          <a:xfrm>
            <a:off x="664143" y="4496227"/>
            <a:ext cx="11107553" cy="11316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The sum of elements of a linked list is 6.</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Run the </a:t>
            </a:r>
            <a:r>
              <a:rPr lang="en-US" sz="2000" i="1" dirty="0">
                <a:effectLst/>
                <a:latin typeface="Times New Roman" panose="02020603050405020304" pitchFamily="18" charset="0"/>
                <a:ea typeface="Times New Roman" panose="02020603050405020304" pitchFamily="18" charset="0"/>
              </a:rPr>
              <a:t>head</a:t>
            </a:r>
            <a:r>
              <a:rPr lang="en-US" sz="2000" dirty="0">
                <a:effectLst/>
                <a:latin typeface="Times New Roman" panose="02020603050405020304" pitchFamily="18" charset="0"/>
                <a:ea typeface="Times New Roman" panose="02020603050405020304" pitchFamily="18" charset="0"/>
              </a:rPr>
              <a:t> from the start to the end of the list, node after node and sum up the </a:t>
            </a:r>
            <a:r>
              <a:rPr lang="en-US" sz="2000" i="1" dirty="0">
                <a:effectLst/>
                <a:latin typeface="Times New Roman" panose="02020603050405020304" pitchFamily="18" charset="0"/>
                <a:ea typeface="Times New Roman" panose="02020603050405020304" pitchFamily="18" charset="0"/>
              </a:rPr>
              <a:t>val</a:t>
            </a:r>
            <a:r>
              <a:rPr lang="en-US" sz="2000" dirty="0">
                <a:effectLst/>
                <a:latin typeface="Times New Roman" panose="02020603050405020304" pitchFamily="18" charset="0"/>
                <a:ea typeface="Times New Roman" panose="02020603050405020304" pitchFamily="18" charset="0"/>
              </a:rPr>
              <a:t> numbers in the variable </a:t>
            </a:r>
            <a:r>
              <a:rPr lang="en-US" sz="2000" i="1" dirty="0">
                <a:effectLst/>
                <a:latin typeface="Times New Roman" panose="02020603050405020304" pitchFamily="18" charset="0"/>
                <a:ea typeface="Times New Roman" panose="02020603050405020304" pitchFamily="18" charset="0"/>
              </a:rPr>
              <a:t>res</a:t>
            </a:r>
            <a:r>
              <a:rPr lang="en-US" sz="2000" dirty="0">
                <a:effectLst/>
                <a:latin typeface="Times New Roman" panose="02020603050405020304" pitchFamily="18" charset="0"/>
                <a:ea typeface="Times New Roman" panose="02020603050405020304" pitchFamily="18" charset="0"/>
              </a:rPr>
              <a:t>.</a:t>
            </a:r>
            <a:endParaRPr lang="ru-RU" dirty="0">
              <a:latin typeface="Times New Roman" panose="02020603050405020304" pitchFamily="18" charset="0"/>
              <a:ea typeface="Times New Roman" panose="02020603050405020304" pitchFamily="18" charset="0"/>
            </a:endParaRPr>
          </a:p>
        </p:txBody>
      </p:sp>
      <p:graphicFrame>
        <p:nvGraphicFramePr>
          <p:cNvPr id="16" name="Объект 15">
            <a:extLst>
              <a:ext uri="{FF2B5EF4-FFF2-40B4-BE49-F238E27FC236}">
                <a16:creationId xmlns:a16="http://schemas.microsoft.com/office/drawing/2014/main" id="{8AA7B705-04C1-4FB8-B2BF-2106A72149A3}"/>
              </a:ext>
            </a:extLst>
          </p:cNvPr>
          <p:cNvGraphicFramePr>
            <a:graphicFrameLocks noChangeAspect="1"/>
          </p:cNvGraphicFramePr>
          <p:nvPr>
            <p:extLst>
              <p:ext uri="{D42A27DB-BD31-4B8C-83A1-F6EECF244321}">
                <p14:modId xmlns:p14="http://schemas.microsoft.com/office/powerpoint/2010/main" val="1007046989"/>
              </p:ext>
            </p:extLst>
          </p:nvPr>
        </p:nvGraphicFramePr>
        <p:xfrm>
          <a:off x="1040108" y="3474479"/>
          <a:ext cx="5387161" cy="629478"/>
        </p:xfrm>
        <a:graphic>
          <a:graphicData uri="http://schemas.openxmlformats.org/presentationml/2006/ole">
            <mc:AlternateContent xmlns:mc="http://schemas.openxmlformats.org/markup-compatibility/2006">
              <mc:Choice xmlns:v="urn:schemas-microsoft-com:vml" Requires="v">
                <p:oleObj name="Visio" r:id="rId3" imgW="3502798" imgH="406861" progId="Visio.Drawing.11">
                  <p:embed/>
                </p:oleObj>
              </mc:Choice>
              <mc:Fallback>
                <p:oleObj name="Visio" r:id="rId3" imgW="3502798" imgH="40686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108" y="3474479"/>
                        <a:ext cx="5387161" cy="629478"/>
                      </a:xfrm>
                      <a:prstGeom prst="rect">
                        <a:avLst/>
                      </a:prstGeom>
                      <a:noFill/>
                    </p:spPr>
                  </p:pic>
                </p:oleObj>
              </mc:Fallback>
            </mc:AlternateContent>
          </a:graphicData>
        </a:graphic>
      </p:graphicFrame>
      <p:sp>
        <p:nvSpPr>
          <p:cNvPr id="23" name="Подзаголовок 2">
            <a:extLst>
              <a:ext uri="{FF2B5EF4-FFF2-40B4-BE49-F238E27FC236}">
                <a16:creationId xmlns:a16="http://schemas.microsoft.com/office/drawing/2014/main" id="{6B28E93A-601D-4F53-B8DE-5D4542315F31}"/>
              </a:ext>
            </a:extLst>
          </p:cNvPr>
          <p:cNvSpPr txBox="1">
            <a:spLocks/>
          </p:cNvSpPr>
          <p:nvPr/>
        </p:nvSpPr>
        <p:spPr>
          <a:xfrm>
            <a:off x="7663087" y="1386769"/>
            <a:ext cx="3864769" cy="31094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7F0055"/>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sum(ListNode </a:t>
            </a:r>
            <a:r>
              <a:rPr lang="en-US" sz="2000" dirty="0">
                <a:solidFill>
                  <a:srgbClr val="6A3E3E"/>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6A3E3E"/>
                </a:solidFill>
                <a:effectLst/>
                <a:latin typeface="Courier New" panose="02070309020205020404" pitchFamily="49" charset="0"/>
                <a:ea typeface="Times New Roman" panose="02020603050405020304" pitchFamily="18" charset="0"/>
              </a:rPr>
              <a:t>res</a:t>
            </a:r>
            <a:r>
              <a:rPr lang="en-US" sz="2000" dirty="0">
                <a:solidFill>
                  <a:srgbClr val="000000"/>
                </a:solidFill>
                <a:effectLst/>
                <a:latin typeface="Courier New" panose="02070309020205020404" pitchFamily="49" charset="0"/>
                <a:ea typeface="Times New Roman" panose="02020603050405020304" pitchFamily="18" charset="0"/>
              </a:rPr>
              <a:t> = 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while</a:t>
            </a:r>
            <a:r>
              <a:rPr lang="en-US" sz="2000"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6A3E3E"/>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null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6A3E3E"/>
                </a:solidFill>
                <a:effectLst/>
                <a:latin typeface="Courier New" panose="02070309020205020404" pitchFamily="49" charset="0"/>
                <a:ea typeface="Times New Roman" panose="02020603050405020304" pitchFamily="18" charset="0"/>
              </a:rPr>
              <a:t>res</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6A3E3E"/>
                </a:solidFill>
                <a:effectLst/>
                <a:latin typeface="Courier New" panose="02070309020205020404" pitchFamily="49" charset="0"/>
                <a:ea typeface="Times New Roman" panose="02020603050405020304" pitchFamily="18" charset="0"/>
              </a:rPr>
              <a:t>head</a:t>
            </a:r>
            <a:r>
              <a:rPr lang="en-US" sz="2000" dirty="0">
                <a:solidFill>
                  <a:srgbClr val="000000"/>
                </a:solidFill>
                <a:latin typeface="Courier New" panose="02070309020205020404" pitchFamily="49" charset="0"/>
                <a:ea typeface="Times New Roman" panose="02020603050405020304" pitchFamily="18" charset="0"/>
              </a:rPr>
              <a:t>-&gt;</a:t>
            </a:r>
            <a:r>
              <a:rPr lang="en-US" sz="2000" dirty="0" err="1">
                <a:solidFill>
                  <a:srgbClr val="0000C0"/>
                </a:solidFill>
                <a:effectLst/>
                <a:latin typeface="Courier New" panose="02070309020205020404" pitchFamily="49" charset="0"/>
                <a:ea typeface="Times New Roman" panose="02020603050405020304" pitchFamily="18" charset="0"/>
              </a:rPr>
              <a:t>val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6A3E3E"/>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6A3E3E"/>
                </a:solidFill>
                <a:effectLst/>
                <a:latin typeface="Courier New" panose="02070309020205020404" pitchFamily="49" charset="0"/>
                <a:ea typeface="Times New Roman" panose="02020603050405020304" pitchFamily="18" charset="0"/>
              </a:rPr>
              <a:t>head</a:t>
            </a:r>
            <a:r>
              <a:rPr lang="en-US" sz="2000" dirty="0">
                <a:solidFill>
                  <a:srgbClr val="000000"/>
                </a:solidFill>
                <a:latin typeface="Courier New" panose="02070309020205020404" pitchFamily="49" charset="0"/>
                <a:ea typeface="Times New Roman" panose="02020603050405020304" pitchFamily="18" charset="0"/>
              </a:rPr>
              <a:t>-&gt;</a:t>
            </a:r>
            <a:r>
              <a:rPr lang="en-US" sz="2000" dirty="0">
                <a:solidFill>
                  <a:srgbClr val="0000C0"/>
                </a:solidFill>
                <a:effectLst/>
                <a:latin typeface="Courier New" panose="02070309020205020404" pitchFamily="49" charset="0"/>
                <a:ea typeface="Times New Roman" panose="02020603050405020304" pitchFamily="18" charset="0"/>
              </a:rPr>
              <a:t>next</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return</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6A3E3E"/>
                </a:solidFill>
                <a:effectLst/>
                <a:latin typeface="Courier New" panose="02070309020205020404" pitchFamily="49" charset="0"/>
                <a:ea typeface="Times New Roman" panose="02020603050405020304" pitchFamily="18" charset="0"/>
              </a:rPr>
              <a:t>res</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21467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est Memes on Linked List Data Structure | programmerCave">
            <a:extLst>
              <a:ext uri="{FF2B5EF4-FFF2-40B4-BE49-F238E27FC236}">
                <a16:creationId xmlns:a16="http://schemas.microsoft.com/office/drawing/2014/main" id="{7216338E-1409-00D3-FF36-B53E4214E967}"/>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t="15250" r="-1076" b="15578"/>
          <a:stretch/>
        </p:blipFill>
        <p:spPr bwMode="auto">
          <a:xfrm>
            <a:off x="1244600" y="117622"/>
            <a:ext cx="9956800" cy="6622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056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3364028" y="367291"/>
            <a:ext cx="4942573" cy="490367"/>
          </a:xfrm>
        </p:spPr>
        <p:txBody>
          <a:bodyPr>
            <a:noAutofit/>
          </a:bodyPr>
          <a:lstStyle/>
          <a:p>
            <a:pPr algn="just"/>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9899. LinkedList Length</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1"/>
            <a:ext cx="11107553" cy="479380"/>
          </a:xfrm>
        </p:spPr>
        <p:txBody>
          <a:bodyPr>
            <a:no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Given a linked list, find the length of the linked list.</a:t>
            </a:r>
            <a:endParaRPr lang="ru-RU" sz="20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CC0D2027-15CC-4B38-A3A7-C47E9FF80F8C}"/>
              </a:ext>
            </a:extLst>
          </p:cNvPr>
          <p:cNvSpPr>
            <a:spLocks noChangeArrowheads="1"/>
          </p:cNvSpPr>
          <p:nvPr/>
        </p:nvSpPr>
        <p:spPr bwMode="auto">
          <a:xfrm>
            <a:off x="3840480" y="33588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39595251-C3D3-449B-934E-2F6D9FB44AE7}"/>
              </a:ext>
            </a:extLst>
          </p:cNvPr>
          <p:cNvSpPr>
            <a:spLocks noChangeArrowheads="1"/>
          </p:cNvSpPr>
          <p:nvPr/>
        </p:nvSpPr>
        <p:spPr bwMode="auto">
          <a:xfrm>
            <a:off x="1604211" y="2940393"/>
            <a:ext cx="2168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a:extLst>
              <a:ext uri="{FF2B5EF4-FFF2-40B4-BE49-F238E27FC236}">
                <a16:creationId xmlns:a16="http://schemas.microsoft.com/office/drawing/2014/main" id="{927BA709-D7DD-4751-AE77-D215B4546C40}"/>
              </a:ext>
            </a:extLst>
          </p:cNvPr>
          <p:cNvSpPr>
            <a:spLocks noChangeArrowheads="1"/>
          </p:cNvSpPr>
          <p:nvPr/>
        </p:nvSpPr>
        <p:spPr bwMode="auto">
          <a:xfrm>
            <a:off x="1523999" y="2064495"/>
            <a:ext cx="150671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AB8ACC1E-BDAB-4579-8071-C1F94B7C81F1}"/>
              </a:ext>
            </a:extLst>
          </p:cNvPr>
          <p:cNvSpPr>
            <a:spLocks noChangeArrowheads="1"/>
          </p:cNvSpPr>
          <p:nvPr/>
        </p:nvSpPr>
        <p:spPr bwMode="auto">
          <a:xfrm>
            <a:off x="1523998" y="2130124"/>
            <a:ext cx="176941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7" name="Подзаголовок 2">
            <a:extLst>
              <a:ext uri="{FF2B5EF4-FFF2-40B4-BE49-F238E27FC236}">
                <a16:creationId xmlns:a16="http://schemas.microsoft.com/office/drawing/2014/main" id="{78AD850A-4B2D-4283-9630-33EB5DEFA2E4}"/>
              </a:ext>
            </a:extLst>
          </p:cNvPr>
          <p:cNvSpPr txBox="1">
            <a:spLocks/>
          </p:cNvSpPr>
          <p:nvPr/>
        </p:nvSpPr>
        <p:spPr>
          <a:xfrm>
            <a:off x="664143" y="1762834"/>
            <a:ext cx="5763125" cy="15959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 You need to implement a function</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333333"/>
                </a:solidFill>
                <a:effectLst/>
                <a:latin typeface="Courier New" panose="02070309020205020404" pitchFamily="49" charset="0"/>
                <a:ea typeface="Times New Roman" panose="02020603050405020304" pitchFamily="18" charset="0"/>
              </a:rPr>
              <a:t>int </a:t>
            </a:r>
            <a:r>
              <a:rPr lang="en-US" sz="2000" b="1" dirty="0">
                <a:solidFill>
                  <a:srgbClr val="990000"/>
                </a:solidFill>
                <a:effectLst/>
                <a:latin typeface="Courier New" panose="02070309020205020404" pitchFamily="49" charset="0"/>
                <a:ea typeface="Times New Roman" panose="02020603050405020304" pitchFamily="18" charset="0"/>
              </a:rPr>
              <a:t>length</a:t>
            </a:r>
            <a:r>
              <a:rPr lang="en-US" sz="2000" dirty="0">
                <a:solidFill>
                  <a:srgbClr val="333333"/>
                </a:solidFill>
                <a:effectLst/>
                <a:latin typeface="Courier New" panose="02070309020205020404" pitchFamily="49" charset="0"/>
                <a:ea typeface="Times New Roman" panose="02020603050405020304" pitchFamily="18" charset="0"/>
              </a:rPr>
              <a:t>(ListNode head) // Java</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333333"/>
                </a:solidFill>
                <a:effectLst/>
                <a:latin typeface="Courier New" panose="02070309020205020404" pitchFamily="49" charset="0"/>
                <a:ea typeface="Times New Roman" panose="02020603050405020304" pitchFamily="18" charset="0"/>
              </a:rPr>
              <a:t>int </a:t>
            </a:r>
            <a:r>
              <a:rPr lang="en-US" sz="2000" b="1" dirty="0">
                <a:solidFill>
                  <a:srgbClr val="990000"/>
                </a:solidFill>
                <a:effectLst/>
                <a:latin typeface="Courier New" panose="02070309020205020404" pitchFamily="49" charset="0"/>
                <a:ea typeface="Times New Roman" panose="02020603050405020304" pitchFamily="18" charset="0"/>
              </a:rPr>
              <a:t>length</a:t>
            </a:r>
            <a:r>
              <a:rPr lang="en-US" sz="2000" dirty="0">
                <a:solidFill>
                  <a:srgbClr val="333333"/>
                </a:solidFill>
                <a:effectLst/>
                <a:latin typeface="Courier New" panose="02070309020205020404" pitchFamily="49" charset="0"/>
                <a:ea typeface="Times New Roman" panose="02020603050405020304" pitchFamily="18" charset="0"/>
              </a:rPr>
              <a:t>(ListNode *head) // C++</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that finds the length of linked list.</a:t>
            </a:r>
            <a:endParaRPr lang="ru-RU" sz="2000" dirty="0">
              <a:effectLst/>
              <a:latin typeface="Times New Roman" panose="02020603050405020304" pitchFamily="18" charset="0"/>
              <a:ea typeface="Times New Roman" panose="02020603050405020304" pitchFamily="18" charset="0"/>
            </a:endParaRPr>
          </a:p>
        </p:txBody>
      </p:sp>
      <p:sp>
        <p:nvSpPr>
          <p:cNvPr id="18" name="Подзаголовок 2">
            <a:extLst>
              <a:ext uri="{FF2B5EF4-FFF2-40B4-BE49-F238E27FC236}">
                <a16:creationId xmlns:a16="http://schemas.microsoft.com/office/drawing/2014/main" id="{A731C3CD-2B2D-42B3-8DA7-6F560C595DD6}"/>
              </a:ext>
            </a:extLst>
          </p:cNvPr>
          <p:cNvSpPr txBox="1">
            <a:spLocks/>
          </p:cNvSpPr>
          <p:nvPr/>
        </p:nvSpPr>
        <p:spPr>
          <a:xfrm>
            <a:off x="664144" y="4671178"/>
            <a:ext cx="11107553" cy="124657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dirty="0">
                <a:effectLst/>
                <a:latin typeface="Times New Roman" panose="02020603050405020304" pitchFamily="18" charset="0"/>
                <a:ea typeface="Times New Roman" panose="02020603050405020304" pitchFamily="18" charset="0"/>
              </a:rPr>
              <a:t>The length of a linked list is 3.</a:t>
            </a:r>
          </a:p>
          <a:p>
            <a:r>
              <a:rPr lang="en-US" b="1" dirty="0">
                <a:solidFill>
                  <a:srgbClr val="FF0000"/>
                </a:solidFill>
                <a:latin typeface="Times New Roman" panose="02020603050405020304" pitchFamily="18" charset="0"/>
                <a:ea typeface="Times New Roman" panose="02020603050405020304" pitchFamily="18" charset="0"/>
              </a:rPr>
              <a:t>How to solve the problem?</a:t>
            </a:r>
          </a:p>
          <a:p>
            <a:r>
              <a:rPr lang="en-US" b="1" dirty="0">
                <a:solidFill>
                  <a:srgbClr val="FF0000"/>
                </a:solidFill>
                <a:latin typeface="Times New Roman" panose="02020603050405020304" pitchFamily="18" charset="0"/>
                <a:ea typeface="Times New Roman" panose="02020603050405020304" pitchFamily="18" charset="0"/>
              </a:rPr>
              <a:t>What must we change in the previous problem?</a:t>
            </a:r>
            <a:endParaRPr lang="ru-RU" b="1" dirty="0">
              <a:solidFill>
                <a:srgbClr val="FF0000"/>
              </a:solidFill>
              <a:latin typeface="Times New Roman" panose="02020603050405020304" pitchFamily="18" charset="0"/>
              <a:ea typeface="Times New Roman" panose="02020603050405020304" pitchFamily="18" charset="0"/>
            </a:endParaRPr>
          </a:p>
        </p:txBody>
      </p:sp>
      <p:graphicFrame>
        <p:nvGraphicFramePr>
          <p:cNvPr id="16" name="Объект 15">
            <a:extLst>
              <a:ext uri="{FF2B5EF4-FFF2-40B4-BE49-F238E27FC236}">
                <a16:creationId xmlns:a16="http://schemas.microsoft.com/office/drawing/2014/main" id="{8AA7B705-04C1-4FB8-B2BF-2106A72149A3}"/>
              </a:ext>
            </a:extLst>
          </p:cNvPr>
          <p:cNvGraphicFramePr>
            <a:graphicFrameLocks noChangeAspect="1"/>
          </p:cNvGraphicFramePr>
          <p:nvPr>
            <p:extLst>
              <p:ext uri="{D42A27DB-BD31-4B8C-83A1-F6EECF244321}">
                <p14:modId xmlns:p14="http://schemas.microsoft.com/office/powerpoint/2010/main" val="3653469517"/>
              </p:ext>
            </p:extLst>
          </p:nvPr>
        </p:nvGraphicFramePr>
        <p:xfrm>
          <a:off x="1040107" y="3632951"/>
          <a:ext cx="5387161" cy="629478"/>
        </p:xfrm>
        <a:graphic>
          <a:graphicData uri="http://schemas.openxmlformats.org/presentationml/2006/ole">
            <mc:AlternateContent xmlns:mc="http://schemas.openxmlformats.org/markup-compatibility/2006">
              <mc:Choice xmlns:v="urn:schemas-microsoft-com:vml" Requires="v">
                <p:oleObj name="Visio" r:id="rId3" imgW="3502798" imgH="406861" progId="Visio.Drawing.11">
                  <p:embed/>
                </p:oleObj>
              </mc:Choice>
              <mc:Fallback>
                <p:oleObj name="Visio" r:id="rId3" imgW="3502798" imgH="406861" progId="Visio.Drawing.11">
                  <p:embed/>
                  <p:pic>
                    <p:nvPicPr>
                      <p:cNvPr id="16" name="Объект 15">
                        <a:extLst>
                          <a:ext uri="{FF2B5EF4-FFF2-40B4-BE49-F238E27FC236}">
                            <a16:creationId xmlns:a16="http://schemas.microsoft.com/office/drawing/2014/main" id="{8AA7B705-04C1-4FB8-B2BF-2106A72149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107" y="3632951"/>
                        <a:ext cx="5387161" cy="629478"/>
                      </a:xfrm>
                      <a:prstGeom prst="rect">
                        <a:avLst/>
                      </a:prstGeom>
                      <a:noFill/>
                    </p:spPr>
                  </p:pic>
                </p:oleObj>
              </mc:Fallback>
            </mc:AlternateContent>
          </a:graphicData>
        </a:graphic>
      </p:graphicFrame>
      <p:sp>
        <p:nvSpPr>
          <p:cNvPr id="19" name="Подзаголовок 2">
            <a:extLst>
              <a:ext uri="{FF2B5EF4-FFF2-40B4-BE49-F238E27FC236}">
                <a16:creationId xmlns:a16="http://schemas.microsoft.com/office/drawing/2014/main" id="{4664820E-4762-4A00-BCA1-B8AE2ED9DF06}"/>
              </a:ext>
            </a:extLst>
          </p:cNvPr>
          <p:cNvSpPr txBox="1">
            <a:spLocks/>
          </p:cNvSpPr>
          <p:nvPr/>
        </p:nvSpPr>
        <p:spPr>
          <a:xfrm>
            <a:off x="7663087" y="1386768"/>
            <a:ext cx="3864769" cy="32031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7F0055"/>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sum(ListNode </a:t>
            </a:r>
            <a:r>
              <a:rPr lang="en-US" sz="2000" dirty="0">
                <a:solidFill>
                  <a:srgbClr val="6A3E3E"/>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6A3E3E"/>
                </a:solidFill>
                <a:effectLst/>
                <a:latin typeface="Courier New" panose="02070309020205020404" pitchFamily="49" charset="0"/>
                <a:ea typeface="Times New Roman" panose="02020603050405020304" pitchFamily="18" charset="0"/>
              </a:rPr>
              <a:t>res</a:t>
            </a:r>
            <a:r>
              <a:rPr lang="en-US" sz="2000" dirty="0">
                <a:solidFill>
                  <a:srgbClr val="000000"/>
                </a:solidFill>
                <a:effectLst/>
                <a:latin typeface="Courier New" panose="02070309020205020404" pitchFamily="49" charset="0"/>
                <a:ea typeface="Times New Roman" panose="02020603050405020304" pitchFamily="18" charset="0"/>
              </a:rPr>
              <a:t> = 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while</a:t>
            </a:r>
            <a:r>
              <a:rPr lang="en-US" sz="2000" dirty="0">
                <a:solidFill>
                  <a:srgbClr val="000000"/>
                </a:solidFill>
                <a:effectLst/>
                <a:latin typeface="Courier New" panose="02070309020205020404" pitchFamily="49" charset="0"/>
                <a:ea typeface="Times New Roman" panose="02020603050405020304" pitchFamily="18" charset="0"/>
              </a:rPr>
              <a:t>(</a:t>
            </a:r>
            <a:r>
              <a:rPr lang="en-US" sz="2000" dirty="0">
                <a:solidFill>
                  <a:srgbClr val="6A3E3E"/>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null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6A3E3E"/>
                </a:solidFill>
                <a:effectLst/>
                <a:latin typeface="Courier New" panose="02070309020205020404" pitchFamily="49" charset="0"/>
                <a:ea typeface="Times New Roman" panose="02020603050405020304" pitchFamily="18" charset="0"/>
              </a:rPr>
              <a:t>res</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6A3E3E"/>
                </a:solidFill>
                <a:latin typeface="Courier New" panose="02070309020205020404" pitchFamily="49" charset="0"/>
                <a:ea typeface="Times New Roman" panose="02020603050405020304" pitchFamily="18" charset="0"/>
              </a:rPr>
              <a:t>1</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6A3E3E"/>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dirty="0">
                <a:solidFill>
                  <a:srgbClr val="6A3E3E"/>
                </a:solidFill>
                <a:effectLst/>
                <a:latin typeface="Courier New" panose="02070309020205020404" pitchFamily="49" charset="0"/>
                <a:ea typeface="Times New Roman" panose="02020603050405020304" pitchFamily="18" charset="0"/>
              </a:rPr>
              <a:t>head</a:t>
            </a:r>
            <a:r>
              <a:rPr lang="en-US" sz="2000" dirty="0">
                <a:solidFill>
                  <a:srgbClr val="000000"/>
                </a:solidFill>
                <a:latin typeface="Courier New" panose="02070309020205020404" pitchFamily="49" charset="0"/>
                <a:ea typeface="Times New Roman" panose="02020603050405020304" pitchFamily="18" charset="0"/>
              </a:rPr>
              <a:t>-&gt;</a:t>
            </a:r>
            <a:r>
              <a:rPr lang="en-US" sz="2000" dirty="0">
                <a:solidFill>
                  <a:srgbClr val="0000C0"/>
                </a:solidFill>
                <a:effectLst/>
                <a:latin typeface="Courier New" panose="02070309020205020404" pitchFamily="49" charset="0"/>
                <a:ea typeface="Times New Roman" panose="02020603050405020304" pitchFamily="18" charset="0"/>
              </a:rPr>
              <a:t>next</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return</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6A3E3E"/>
                </a:solidFill>
                <a:effectLst/>
                <a:latin typeface="Courier New" panose="02070309020205020404" pitchFamily="49" charset="0"/>
                <a:ea typeface="Times New Roman" panose="02020603050405020304" pitchFamily="18" charset="0"/>
              </a:rPr>
              <a:t>res</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90162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2832848" y="367291"/>
            <a:ext cx="5473754" cy="490367"/>
          </a:xfrm>
        </p:spPr>
        <p:txBody>
          <a:bodyPr>
            <a:noAutofit/>
          </a:bodyPr>
          <a:lstStyle/>
          <a:p>
            <a:pPr algn="just"/>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10041. Print in reverse order</a:t>
            </a:r>
            <a:endParaRPr lang="ru-RU"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1"/>
            <a:ext cx="11107553" cy="479380"/>
          </a:xfrm>
        </p:spPr>
        <p:txBody>
          <a:bodyPr>
            <a:no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Given a linked list. Print its elements in the reverse order.</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39595251-C3D3-449B-934E-2F6D9FB44AE7}"/>
              </a:ext>
            </a:extLst>
          </p:cNvPr>
          <p:cNvSpPr>
            <a:spLocks noChangeArrowheads="1"/>
          </p:cNvSpPr>
          <p:nvPr/>
        </p:nvSpPr>
        <p:spPr bwMode="auto">
          <a:xfrm>
            <a:off x="1604211" y="2940393"/>
            <a:ext cx="2168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a:extLst>
              <a:ext uri="{FF2B5EF4-FFF2-40B4-BE49-F238E27FC236}">
                <a16:creationId xmlns:a16="http://schemas.microsoft.com/office/drawing/2014/main" id="{927BA709-D7DD-4751-AE77-D215B4546C40}"/>
              </a:ext>
            </a:extLst>
          </p:cNvPr>
          <p:cNvSpPr>
            <a:spLocks noChangeArrowheads="1"/>
          </p:cNvSpPr>
          <p:nvPr/>
        </p:nvSpPr>
        <p:spPr bwMode="auto">
          <a:xfrm>
            <a:off x="1523999" y="2064495"/>
            <a:ext cx="150671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AB8ACC1E-BDAB-4579-8071-C1F94B7C81F1}"/>
              </a:ext>
            </a:extLst>
          </p:cNvPr>
          <p:cNvSpPr>
            <a:spLocks noChangeArrowheads="1"/>
          </p:cNvSpPr>
          <p:nvPr/>
        </p:nvSpPr>
        <p:spPr bwMode="auto">
          <a:xfrm>
            <a:off x="1523998" y="2130124"/>
            <a:ext cx="176941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96D2EAB8-EB7B-4013-9C89-80E7F3FAA292}"/>
              </a:ext>
            </a:extLst>
          </p:cNvPr>
          <p:cNvGraphicFramePr>
            <a:graphicFrameLocks noChangeAspect="1"/>
          </p:cNvGraphicFramePr>
          <p:nvPr>
            <p:extLst>
              <p:ext uri="{D42A27DB-BD31-4B8C-83A1-F6EECF244321}">
                <p14:modId xmlns:p14="http://schemas.microsoft.com/office/powerpoint/2010/main" val="657555033"/>
              </p:ext>
            </p:extLst>
          </p:nvPr>
        </p:nvGraphicFramePr>
        <p:xfrm>
          <a:off x="2560900" y="1743515"/>
          <a:ext cx="5387161" cy="629478"/>
        </p:xfrm>
        <a:graphic>
          <a:graphicData uri="http://schemas.openxmlformats.org/presentationml/2006/ole">
            <mc:AlternateContent xmlns:mc="http://schemas.openxmlformats.org/markup-compatibility/2006">
              <mc:Choice xmlns:v="urn:schemas-microsoft-com:vml" Requires="v">
                <p:oleObj name="Visio" r:id="rId3" imgW="3502798" imgH="406861" progId="Visio.Drawing.11">
                  <p:embed/>
                </p:oleObj>
              </mc:Choice>
              <mc:Fallback>
                <p:oleObj name="Visio" r:id="rId3" imgW="3502798" imgH="406861" progId="Visio.Drawing.11">
                  <p:embed/>
                  <p:pic>
                    <p:nvPicPr>
                      <p:cNvPr id="16" name="Объект 15">
                        <a:extLst>
                          <a:ext uri="{FF2B5EF4-FFF2-40B4-BE49-F238E27FC236}">
                            <a16:creationId xmlns:a16="http://schemas.microsoft.com/office/drawing/2014/main" id="{8AA7B705-04C1-4FB8-B2BF-2106A72149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900" y="1743515"/>
                        <a:ext cx="5387161" cy="629478"/>
                      </a:xfrm>
                      <a:prstGeom prst="rect">
                        <a:avLst/>
                      </a:prstGeom>
                      <a:noFill/>
                    </p:spPr>
                  </p:pic>
                </p:oleObj>
              </mc:Fallback>
            </mc:AlternateContent>
          </a:graphicData>
        </a:graphic>
      </p:graphicFrame>
      <p:sp>
        <p:nvSpPr>
          <p:cNvPr id="20" name="Подзаголовок 2">
            <a:extLst>
              <a:ext uri="{FF2B5EF4-FFF2-40B4-BE49-F238E27FC236}">
                <a16:creationId xmlns:a16="http://schemas.microsoft.com/office/drawing/2014/main" id="{D7F37DA1-95A6-44B1-AF38-006B8111BB18}"/>
              </a:ext>
            </a:extLst>
          </p:cNvPr>
          <p:cNvSpPr txBox="1">
            <a:spLocks/>
          </p:cNvSpPr>
          <p:nvPr/>
        </p:nvSpPr>
        <p:spPr>
          <a:xfrm>
            <a:off x="664144" y="2499748"/>
            <a:ext cx="11107553" cy="4793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222222"/>
                </a:solidFill>
                <a:effectLst/>
                <a:latin typeface="Times New Roman" panose="02020603050405020304" pitchFamily="18" charset="0"/>
                <a:cs typeface="Times New Roman" panose="02020603050405020304" pitchFamily="18" charset="0"/>
              </a:rPr>
              <a:t>Function </a:t>
            </a:r>
            <a:r>
              <a:rPr lang="en-US" sz="2000" b="1" i="0" dirty="0">
                <a:solidFill>
                  <a:srgbClr val="222222"/>
                </a:solidFill>
                <a:effectLst/>
                <a:latin typeface="Times New Roman" panose="02020603050405020304" pitchFamily="18" charset="0"/>
                <a:cs typeface="Times New Roman" panose="02020603050405020304" pitchFamily="18" charset="0"/>
              </a:rPr>
              <a:t>PrintReverse</a:t>
            </a:r>
            <a:r>
              <a:rPr lang="en-US" sz="2000" b="0" i="0" dirty="0">
                <a:solidFill>
                  <a:srgbClr val="222222"/>
                </a:solidFill>
                <a:effectLst/>
                <a:latin typeface="Times New Roman" panose="02020603050405020304" pitchFamily="18" charset="0"/>
                <a:cs typeface="Times New Roman" panose="02020603050405020304" pitchFamily="18" charset="0"/>
              </a:rPr>
              <a:t> must print in one line the elements of a linked list in the reverse order: </a:t>
            </a:r>
            <a:r>
              <a:rPr lang="en-US" sz="2000" b="1" i="0" dirty="0">
                <a:solidFill>
                  <a:srgbClr val="222222"/>
                </a:solidFill>
                <a:effectLst/>
                <a:latin typeface="Times New Roman" panose="02020603050405020304" pitchFamily="18" charset="0"/>
                <a:cs typeface="Times New Roman" panose="02020603050405020304" pitchFamily="18" charset="0"/>
              </a:rPr>
              <a:t>3 2 1</a:t>
            </a:r>
            <a:r>
              <a:rPr lang="en-US" sz="2000" b="0" i="0" dirty="0">
                <a:solidFill>
                  <a:srgbClr val="222222"/>
                </a:solidFill>
                <a:effectLst/>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Подзаголовок 2">
            <a:extLst>
              <a:ext uri="{FF2B5EF4-FFF2-40B4-BE49-F238E27FC236}">
                <a16:creationId xmlns:a16="http://schemas.microsoft.com/office/drawing/2014/main" id="{763C6CF6-596A-4EAB-9FB1-891A63366D44}"/>
              </a:ext>
            </a:extLst>
          </p:cNvPr>
          <p:cNvSpPr txBox="1">
            <a:spLocks/>
          </p:cNvSpPr>
          <p:nvPr/>
        </p:nvSpPr>
        <p:spPr>
          <a:xfrm>
            <a:off x="542223" y="3464736"/>
            <a:ext cx="11107553" cy="8143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0000"/>
                </a:solidFill>
                <a:latin typeface="Times New Roman" panose="02020603050405020304" pitchFamily="18" charset="0"/>
                <a:ea typeface="Times New Roman" panose="02020603050405020304" pitchFamily="18" charset="0"/>
              </a:rPr>
              <a:t>How to solve the problem?</a:t>
            </a:r>
            <a:endParaRPr lang="ru-RU" sz="3200" b="1" dirty="0">
              <a:solidFill>
                <a:srgbClr val="FF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08588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2832848" y="367291"/>
            <a:ext cx="5473754" cy="490367"/>
          </a:xfrm>
        </p:spPr>
        <p:txBody>
          <a:bodyPr>
            <a:noAutofit/>
          </a:bodyPr>
          <a:lstStyle/>
          <a:p>
            <a:pPr algn="just"/>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10041. Print in reverse order</a:t>
            </a:r>
            <a:endParaRPr lang="ru-RU" sz="4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1"/>
            <a:ext cx="11107553" cy="479380"/>
          </a:xfrm>
        </p:spPr>
        <p:txBody>
          <a:bodyPr>
            <a:no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Given a linked list. Print its elements in the reverse order.</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39595251-C3D3-449B-934E-2F6D9FB44AE7}"/>
              </a:ext>
            </a:extLst>
          </p:cNvPr>
          <p:cNvSpPr>
            <a:spLocks noChangeArrowheads="1"/>
          </p:cNvSpPr>
          <p:nvPr/>
        </p:nvSpPr>
        <p:spPr bwMode="auto">
          <a:xfrm>
            <a:off x="1604211" y="2940393"/>
            <a:ext cx="2168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a:extLst>
              <a:ext uri="{FF2B5EF4-FFF2-40B4-BE49-F238E27FC236}">
                <a16:creationId xmlns:a16="http://schemas.microsoft.com/office/drawing/2014/main" id="{927BA709-D7DD-4751-AE77-D215B4546C40}"/>
              </a:ext>
            </a:extLst>
          </p:cNvPr>
          <p:cNvSpPr>
            <a:spLocks noChangeArrowheads="1"/>
          </p:cNvSpPr>
          <p:nvPr/>
        </p:nvSpPr>
        <p:spPr bwMode="auto">
          <a:xfrm>
            <a:off x="1523999" y="2064495"/>
            <a:ext cx="150671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AB8ACC1E-BDAB-4579-8071-C1F94B7C81F1}"/>
              </a:ext>
            </a:extLst>
          </p:cNvPr>
          <p:cNvSpPr>
            <a:spLocks noChangeArrowheads="1"/>
          </p:cNvSpPr>
          <p:nvPr/>
        </p:nvSpPr>
        <p:spPr bwMode="auto">
          <a:xfrm>
            <a:off x="1523998" y="2130124"/>
            <a:ext cx="176941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96D2EAB8-EB7B-4013-9C89-80E7F3FAA292}"/>
              </a:ext>
            </a:extLst>
          </p:cNvPr>
          <p:cNvGraphicFramePr>
            <a:graphicFrameLocks noChangeAspect="1"/>
          </p:cNvGraphicFramePr>
          <p:nvPr/>
        </p:nvGraphicFramePr>
        <p:xfrm>
          <a:off x="2560900" y="1743515"/>
          <a:ext cx="5387161" cy="629478"/>
        </p:xfrm>
        <a:graphic>
          <a:graphicData uri="http://schemas.openxmlformats.org/presentationml/2006/ole">
            <mc:AlternateContent xmlns:mc="http://schemas.openxmlformats.org/markup-compatibility/2006">
              <mc:Choice xmlns:v="urn:schemas-microsoft-com:vml" Requires="v">
                <p:oleObj name="Visio" r:id="rId3" imgW="3502798" imgH="406861" progId="Visio.Drawing.11">
                  <p:embed/>
                </p:oleObj>
              </mc:Choice>
              <mc:Fallback>
                <p:oleObj name="Visio" r:id="rId3" imgW="3502798" imgH="406861" progId="Visio.Drawing.11">
                  <p:embed/>
                  <p:pic>
                    <p:nvPicPr>
                      <p:cNvPr id="19" name="Объект 18">
                        <a:extLst>
                          <a:ext uri="{FF2B5EF4-FFF2-40B4-BE49-F238E27FC236}">
                            <a16:creationId xmlns:a16="http://schemas.microsoft.com/office/drawing/2014/main" id="{96D2EAB8-EB7B-4013-9C89-80E7F3FAA2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900" y="1743515"/>
                        <a:ext cx="5387161" cy="629478"/>
                      </a:xfrm>
                      <a:prstGeom prst="rect">
                        <a:avLst/>
                      </a:prstGeom>
                      <a:noFill/>
                    </p:spPr>
                  </p:pic>
                </p:oleObj>
              </mc:Fallback>
            </mc:AlternateContent>
          </a:graphicData>
        </a:graphic>
      </p:graphicFrame>
      <p:sp>
        <p:nvSpPr>
          <p:cNvPr id="20" name="Подзаголовок 2">
            <a:extLst>
              <a:ext uri="{FF2B5EF4-FFF2-40B4-BE49-F238E27FC236}">
                <a16:creationId xmlns:a16="http://schemas.microsoft.com/office/drawing/2014/main" id="{D7F37DA1-95A6-44B1-AF38-006B8111BB18}"/>
              </a:ext>
            </a:extLst>
          </p:cNvPr>
          <p:cNvSpPr txBox="1">
            <a:spLocks/>
          </p:cNvSpPr>
          <p:nvPr/>
        </p:nvSpPr>
        <p:spPr>
          <a:xfrm>
            <a:off x="664144" y="2499748"/>
            <a:ext cx="11107553" cy="4793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222222"/>
                </a:solidFill>
                <a:effectLst/>
                <a:latin typeface="Times New Roman" panose="02020603050405020304" pitchFamily="18" charset="0"/>
                <a:cs typeface="Times New Roman" panose="02020603050405020304" pitchFamily="18" charset="0"/>
              </a:rPr>
              <a:t>Function </a:t>
            </a:r>
            <a:r>
              <a:rPr lang="en-US" sz="2000" b="1" i="0" dirty="0">
                <a:solidFill>
                  <a:srgbClr val="222222"/>
                </a:solidFill>
                <a:effectLst/>
                <a:latin typeface="Times New Roman" panose="02020603050405020304" pitchFamily="18" charset="0"/>
                <a:cs typeface="Times New Roman" panose="02020603050405020304" pitchFamily="18" charset="0"/>
              </a:rPr>
              <a:t>PrintReverse</a:t>
            </a:r>
            <a:r>
              <a:rPr lang="en-US" sz="2000" b="0" i="0" dirty="0">
                <a:solidFill>
                  <a:srgbClr val="222222"/>
                </a:solidFill>
                <a:effectLst/>
                <a:latin typeface="Times New Roman" panose="02020603050405020304" pitchFamily="18" charset="0"/>
                <a:cs typeface="Times New Roman" panose="02020603050405020304" pitchFamily="18" charset="0"/>
              </a:rPr>
              <a:t> must print in one line the elements of a linked list in the reverse order: </a:t>
            </a:r>
            <a:r>
              <a:rPr lang="en-US" sz="2000" b="1" i="0" dirty="0">
                <a:solidFill>
                  <a:srgbClr val="222222"/>
                </a:solidFill>
                <a:effectLst/>
                <a:latin typeface="Times New Roman" panose="02020603050405020304" pitchFamily="18" charset="0"/>
                <a:cs typeface="Times New Roman" panose="02020603050405020304" pitchFamily="18" charset="0"/>
              </a:rPr>
              <a:t>3 2 1</a:t>
            </a:r>
            <a:r>
              <a:rPr lang="en-US" sz="2000" b="0" i="0" dirty="0">
                <a:solidFill>
                  <a:srgbClr val="222222"/>
                </a:solidFill>
                <a:effectLst/>
                <a:latin typeface="Times New Roman" panose="02020603050405020304" pitchFamily="18" charset="0"/>
                <a:cs typeface="Times New Roman" panose="02020603050405020304" pitchFamily="18" charset="0"/>
              </a:rPr>
              <a:t>.</a:t>
            </a:r>
            <a:endParaRPr lang="ru-RU" sz="28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8" name="Объект 7">
            <a:extLst>
              <a:ext uri="{FF2B5EF4-FFF2-40B4-BE49-F238E27FC236}">
                <a16:creationId xmlns:a16="http://schemas.microsoft.com/office/drawing/2014/main" id="{F2702955-56A7-42AD-BB4C-14E6838D92C9}"/>
              </a:ext>
            </a:extLst>
          </p:cNvPr>
          <p:cNvGraphicFramePr>
            <a:graphicFrameLocks noChangeAspect="1"/>
          </p:cNvGraphicFramePr>
          <p:nvPr>
            <p:extLst>
              <p:ext uri="{D42A27DB-BD31-4B8C-83A1-F6EECF244321}">
                <p14:modId xmlns:p14="http://schemas.microsoft.com/office/powerpoint/2010/main" val="2585779454"/>
              </p:ext>
            </p:extLst>
          </p:nvPr>
        </p:nvGraphicFramePr>
        <p:xfrm>
          <a:off x="668454" y="3544345"/>
          <a:ext cx="4981575" cy="2714625"/>
        </p:xfrm>
        <a:graphic>
          <a:graphicData uri="http://schemas.openxmlformats.org/presentationml/2006/ole">
            <mc:AlternateContent xmlns:mc="http://schemas.openxmlformats.org/markup-compatibility/2006">
              <mc:Choice xmlns:v="urn:schemas-microsoft-com:vml" Requires="v">
                <p:oleObj name="Visio" r:id="rId5" imgW="4979034" imgH="2710772" progId="Visio.Drawing.11">
                  <p:embed/>
                </p:oleObj>
              </mc:Choice>
              <mc:Fallback>
                <p:oleObj name="Visio" r:id="rId5" imgW="4979034" imgH="2710772"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8454" y="3544345"/>
                        <a:ext cx="4981575" cy="271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Подзаголовок 2">
            <a:extLst>
              <a:ext uri="{FF2B5EF4-FFF2-40B4-BE49-F238E27FC236}">
                <a16:creationId xmlns:a16="http://schemas.microsoft.com/office/drawing/2014/main" id="{4CFCBE59-2B9F-43D7-B3E4-B733B48BC29D}"/>
              </a:ext>
            </a:extLst>
          </p:cNvPr>
          <p:cNvSpPr txBox="1">
            <a:spLocks/>
          </p:cNvSpPr>
          <p:nvPr/>
        </p:nvSpPr>
        <p:spPr>
          <a:xfrm>
            <a:off x="5852160" y="3420781"/>
            <a:ext cx="5671386" cy="283818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print the elements of the tail of the linked list in reverse order; </a:t>
            </a:r>
          </a:p>
          <a:p>
            <a:pPr marL="342900" indent="-342900" algn="jus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print the value of the head.</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u="sng" dirty="0">
                <a:effectLst/>
                <a:latin typeface="Times New Roman" panose="02020603050405020304" pitchFamily="18" charset="0"/>
                <a:ea typeface="Times New Roman" panose="02020603050405020304" pitchFamily="18" charset="0"/>
              </a:rPr>
              <a:t>PrintReverse</a:t>
            </a:r>
            <a:r>
              <a:rPr lang="en-US" sz="2000" dirty="0">
                <a:solidFill>
                  <a:srgbClr val="000000"/>
                </a:solidFill>
                <a:effectLst/>
                <a:latin typeface="Times New Roman" panose="02020603050405020304" pitchFamily="18" charset="0"/>
                <a:ea typeface="Times New Roman" panose="02020603050405020304" pitchFamily="18" charset="0"/>
              </a:rPr>
              <a:t>(</a:t>
            </a:r>
            <a:r>
              <a:rPr lang="en-US" sz="2000" dirty="0" err="1">
                <a:solidFill>
                  <a:srgbClr val="000000"/>
                </a:solidFill>
                <a:effectLst/>
                <a:latin typeface="Times New Roman" panose="02020603050405020304" pitchFamily="18" charset="0"/>
                <a:ea typeface="Times New Roman" panose="02020603050405020304" pitchFamily="18" charset="0"/>
              </a:rPr>
              <a:t>ListNode</a:t>
            </a:r>
            <a:r>
              <a:rPr lang="en-US" sz="2000" dirty="0">
                <a:solidFill>
                  <a:srgbClr val="000000"/>
                </a:solidFill>
                <a:effectLst/>
                <a:latin typeface="Times New Roman" panose="02020603050405020304" pitchFamily="18" charset="0"/>
                <a:ea typeface="Times New Roman" panose="02020603050405020304" pitchFamily="18" charset="0"/>
              </a:rPr>
              <a:t> *</a:t>
            </a:r>
            <a:r>
              <a:rPr lang="en-US" sz="2000" i="1" dirty="0">
                <a:solidFill>
                  <a:srgbClr val="000000"/>
                </a:solidFill>
                <a:effectLst/>
                <a:latin typeface="Times New Roman" panose="02020603050405020304" pitchFamily="18" charset="0"/>
                <a:ea typeface="Times New Roman" panose="02020603050405020304" pitchFamily="18" charset="0"/>
              </a:rPr>
              <a:t>head</a:t>
            </a:r>
            <a:r>
              <a:rPr lang="en-US"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if </a:t>
            </a:r>
            <a:r>
              <a:rPr lang="en-US" sz="2000" i="1" dirty="0">
                <a:solidFill>
                  <a:srgbClr val="000000"/>
                </a:solidFill>
                <a:effectLst/>
                <a:latin typeface="Times New Roman" panose="02020603050405020304" pitchFamily="18" charset="0"/>
                <a:ea typeface="Times New Roman" panose="02020603050405020304" pitchFamily="18" charset="0"/>
              </a:rPr>
              <a:t>head</a:t>
            </a:r>
            <a:r>
              <a:rPr lang="en-US" sz="2000" dirty="0">
                <a:effectLst/>
                <a:latin typeface="Times New Roman" panose="02020603050405020304" pitchFamily="18" charset="0"/>
                <a:ea typeface="Times New Roman" panose="02020603050405020304" pitchFamily="18" charset="0"/>
              </a:rPr>
              <a:t> == NULL, return NULL;</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r>
              <a:rPr lang="en-US" sz="2000" u="sng" dirty="0">
                <a:effectLst/>
                <a:latin typeface="Times New Roman" panose="02020603050405020304" pitchFamily="18" charset="0"/>
                <a:ea typeface="Times New Roman" panose="02020603050405020304" pitchFamily="18" charset="0"/>
              </a:rPr>
              <a:t>PrintReverse</a:t>
            </a:r>
            <a:r>
              <a:rPr lang="en-US" sz="2000" dirty="0">
                <a:solidFill>
                  <a:srgbClr val="000000"/>
                </a:solidFill>
                <a:effectLst/>
                <a:latin typeface="Times New Roman" panose="02020603050405020304" pitchFamily="18" charset="0"/>
                <a:ea typeface="Times New Roman" panose="02020603050405020304" pitchFamily="18" charset="0"/>
              </a:rPr>
              <a:t>(</a:t>
            </a:r>
            <a:r>
              <a:rPr lang="en-US" sz="2000" i="1" dirty="0">
                <a:solidFill>
                  <a:srgbClr val="000000"/>
                </a:solidFill>
                <a:effectLst/>
                <a:latin typeface="Times New Roman" panose="02020603050405020304" pitchFamily="18" charset="0"/>
                <a:ea typeface="Times New Roman" panose="02020603050405020304" pitchFamily="18" charset="0"/>
              </a:rPr>
              <a:t>head</a:t>
            </a:r>
            <a:r>
              <a:rPr lang="en-US" sz="2000" dirty="0">
                <a:solidFill>
                  <a:srgbClr val="000000"/>
                </a:solidFill>
                <a:effectLst/>
                <a:latin typeface="Times New Roman" panose="02020603050405020304" pitchFamily="18" charset="0"/>
                <a:ea typeface="Times New Roman" panose="02020603050405020304" pitchFamily="18" charset="0"/>
              </a:rPr>
              <a:t>-&gt;</a:t>
            </a:r>
            <a:r>
              <a:rPr lang="en-US" sz="2000" i="1" dirty="0">
                <a:solidFill>
                  <a:srgbClr val="000000"/>
                </a:solidFill>
                <a:effectLst/>
                <a:latin typeface="Times New Roman" panose="02020603050405020304" pitchFamily="18" charset="0"/>
                <a:ea typeface="Times New Roman" panose="02020603050405020304" pitchFamily="18" charset="0"/>
              </a:rPr>
              <a:t>next</a:t>
            </a:r>
            <a:r>
              <a:rPr lang="en-US" sz="2000" dirty="0">
                <a:solidFill>
                  <a:srgbClr val="000000"/>
                </a:solidFill>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Times New Roman" panose="02020603050405020304" pitchFamily="18" charset="0"/>
                <a:ea typeface="Times New Roman" panose="02020603050405020304" pitchFamily="18" charset="0"/>
              </a:rPr>
              <a:t>   print </a:t>
            </a:r>
            <a:r>
              <a:rPr lang="en-US" sz="2000" i="1" dirty="0">
                <a:solidFill>
                  <a:srgbClr val="000000"/>
                </a:solidFill>
                <a:effectLst/>
                <a:latin typeface="Times New Roman" panose="02020603050405020304" pitchFamily="18" charset="0"/>
                <a:ea typeface="Times New Roman" panose="02020603050405020304" pitchFamily="18" charset="0"/>
              </a:rPr>
              <a:t>head</a:t>
            </a:r>
            <a:r>
              <a:rPr lang="en-US" sz="2000" dirty="0">
                <a:solidFill>
                  <a:srgbClr val="000000"/>
                </a:solidFill>
                <a:effectLst/>
                <a:latin typeface="Times New Roman" panose="02020603050405020304" pitchFamily="18" charset="0"/>
                <a:ea typeface="Times New Roman" panose="02020603050405020304" pitchFamily="18" charset="0"/>
              </a:rPr>
              <a:t>-&gt;</a:t>
            </a:r>
            <a:r>
              <a:rPr lang="en-US" sz="2000" i="1" dirty="0">
                <a:solidFill>
                  <a:srgbClr val="000000"/>
                </a:solidFill>
                <a:effectLst/>
                <a:latin typeface="Times New Roman" panose="02020603050405020304" pitchFamily="18" charset="0"/>
                <a:ea typeface="Times New Roman" panose="02020603050405020304" pitchFamily="18" charset="0"/>
              </a:rPr>
              <a:t>val</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5112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2832848" y="367291"/>
            <a:ext cx="5473754" cy="490367"/>
          </a:xfrm>
        </p:spPr>
        <p:txBody>
          <a:bodyPr>
            <a:noAutofit/>
          </a:bodyPr>
          <a:lstStyle/>
          <a:p>
            <a:pPr algn="just"/>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10042. LinkedList Cycle</a:t>
            </a:r>
            <a:endParaRPr lang="ru-RU"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1"/>
            <a:ext cx="11107553" cy="479380"/>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Given a linked list. Does it contain a cycle?</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39595251-C3D3-449B-934E-2F6D9FB44AE7}"/>
              </a:ext>
            </a:extLst>
          </p:cNvPr>
          <p:cNvSpPr>
            <a:spLocks noChangeArrowheads="1"/>
          </p:cNvSpPr>
          <p:nvPr/>
        </p:nvSpPr>
        <p:spPr bwMode="auto">
          <a:xfrm>
            <a:off x="1604211" y="2940393"/>
            <a:ext cx="2168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a:extLst>
              <a:ext uri="{FF2B5EF4-FFF2-40B4-BE49-F238E27FC236}">
                <a16:creationId xmlns:a16="http://schemas.microsoft.com/office/drawing/2014/main" id="{927BA709-D7DD-4751-AE77-D215B4546C40}"/>
              </a:ext>
            </a:extLst>
          </p:cNvPr>
          <p:cNvSpPr>
            <a:spLocks noChangeArrowheads="1"/>
          </p:cNvSpPr>
          <p:nvPr/>
        </p:nvSpPr>
        <p:spPr bwMode="auto">
          <a:xfrm>
            <a:off x="1523999" y="2064495"/>
            <a:ext cx="150671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AB8ACC1E-BDAB-4579-8071-C1F94B7C81F1}"/>
              </a:ext>
            </a:extLst>
          </p:cNvPr>
          <p:cNvSpPr>
            <a:spLocks noChangeArrowheads="1"/>
          </p:cNvSpPr>
          <p:nvPr/>
        </p:nvSpPr>
        <p:spPr bwMode="auto">
          <a:xfrm>
            <a:off x="1523998" y="2130124"/>
            <a:ext cx="176941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14" name="Рисунок 13">
            <a:extLst>
              <a:ext uri="{FF2B5EF4-FFF2-40B4-BE49-F238E27FC236}">
                <a16:creationId xmlns:a16="http://schemas.microsoft.com/office/drawing/2014/main" id="{D3F7824A-DA10-4B17-961A-66BD073412F3}"/>
              </a:ext>
            </a:extLst>
          </p:cNvPr>
          <p:cNvPicPr>
            <a:picLocks noChangeAspect="1"/>
          </p:cNvPicPr>
          <p:nvPr/>
        </p:nvPicPr>
        <p:blipFill>
          <a:blip r:embed="rId3"/>
          <a:stretch>
            <a:fillRect/>
          </a:stretch>
        </p:blipFill>
        <p:spPr>
          <a:xfrm>
            <a:off x="2499410" y="1713712"/>
            <a:ext cx="5932321" cy="955882"/>
          </a:xfrm>
          <a:prstGeom prst="rect">
            <a:avLst/>
          </a:prstGeom>
        </p:spPr>
      </p:pic>
      <p:sp>
        <p:nvSpPr>
          <p:cNvPr id="18" name="Подзаголовок 2">
            <a:extLst>
              <a:ext uri="{FF2B5EF4-FFF2-40B4-BE49-F238E27FC236}">
                <a16:creationId xmlns:a16="http://schemas.microsoft.com/office/drawing/2014/main" id="{B86D8B9F-A29D-4B31-945E-26FE879C149C}"/>
              </a:ext>
            </a:extLst>
          </p:cNvPr>
          <p:cNvSpPr txBox="1">
            <a:spLocks/>
          </p:cNvSpPr>
          <p:nvPr/>
        </p:nvSpPr>
        <p:spPr>
          <a:xfrm>
            <a:off x="827773" y="4044392"/>
            <a:ext cx="11107553" cy="138305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222222"/>
                </a:solidFill>
                <a:effectLst/>
                <a:latin typeface="Times New Roman" panose="02020603050405020304" pitchFamily="18" charset="0"/>
                <a:cs typeface="Times New Roman" panose="02020603050405020304" pitchFamily="18" charset="0"/>
              </a:rPr>
              <a:t>Implement a function </a:t>
            </a:r>
            <a:r>
              <a:rPr lang="en-US" sz="2000" b="1" i="0" dirty="0">
                <a:solidFill>
                  <a:srgbClr val="222222"/>
                </a:solidFill>
                <a:effectLst/>
                <a:latin typeface="Times New Roman" panose="02020603050405020304" pitchFamily="18" charset="0"/>
                <a:cs typeface="Times New Roman" panose="02020603050405020304" pitchFamily="18" charset="0"/>
              </a:rPr>
              <a:t>hasCycle</a:t>
            </a:r>
            <a:r>
              <a:rPr lang="en-US" sz="2000" b="0" i="0" dirty="0">
                <a:solidFill>
                  <a:srgbClr val="222222"/>
                </a:solidFill>
                <a:effectLst/>
                <a:latin typeface="Times New Roman" panose="02020603050405020304" pitchFamily="18" charset="0"/>
                <a:cs typeface="Times New Roman" panose="02020603050405020304" pitchFamily="18" charset="0"/>
              </a:rPr>
              <a:t> that returns </a:t>
            </a:r>
            <a:r>
              <a:rPr lang="en-US" sz="2000" b="1" i="0" dirty="0">
                <a:solidFill>
                  <a:srgbClr val="222222"/>
                </a:solidFill>
                <a:effectLst/>
                <a:latin typeface="Times New Roman" panose="02020603050405020304" pitchFamily="18" charset="0"/>
                <a:cs typeface="Times New Roman" panose="02020603050405020304" pitchFamily="18" charset="0"/>
              </a:rPr>
              <a:t>1</a:t>
            </a:r>
            <a:r>
              <a:rPr lang="en-US" sz="2000" b="0" i="0" dirty="0">
                <a:solidFill>
                  <a:srgbClr val="222222"/>
                </a:solidFill>
                <a:effectLst/>
                <a:latin typeface="Times New Roman" panose="02020603050405020304" pitchFamily="18" charset="0"/>
                <a:cs typeface="Times New Roman" panose="02020603050405020304" pitchFamily="18" charset="0"/>
              </a:rPr>
              <a:t> if linked list contains a cycle and </a:t>
            </a:r>
            <a:r>
              <a:rPr lang="en-US" sz="2000" b="1" i="0" dirty="0">
                <a:solidFill>
                  <a:srgbClr val="222222"/>
                </a:solidFill>
                <a:effectLst/>
                <a:latin typeface="Times New Roman" panose="02020603050405020304" pitchFamily="18" charset="0"/>
                <a:cs typeface="Times New Roman" panose="02020603050405020304" pitchFamily="18" charset="0"/>
              </a:rPr>
              <a:t>0</a:t>
            </a:r>
            <a:r>
              <a:rPr lang="en-US" sz="2000" b="0" i="0" dirty="0">
                <a:solidFill>
                  <a:srgbClr val="222222"/>
                </a:solidFill>
                <a:effectLst/>
                <a:latin typeface="Times New Roman" panose="02020603050405020304" pitchFamily="18" charset="0"/>
                <a:cs typeface="Times New Roman" panose="02020603050405020304" pitchFamily="18" charset="0"/>
              </a:rPr>
              <a:t> otherwise.</a:t>
            </a:r>
          </a:p>
          <a:p>
            <a:pPr algn="just">
              <a:lnSpc>
                <a:spcPct val="100000"/>
              </a:lnSpc>
              <a:spcBef>
                <a:spcPts val="0"/>
              </a:spcBef>
            </a:pPr>
            <a:endParaRPr lang="en-US" sz="20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0"/>
              </a:spcBef>
            </a:pPr>
            <a:r>
              <a:rPr lang="en-US" sz="2000" b="0" i="0" dirty="0">
                <a:solidFill>
                  <a:srgbClr val="333333"/>
                </a:solidFill>
                <a:effectLst/>
                <a:latin typeface="Times New Roman" panose="02020603050405020304" pitchFamily="18" charset="0"/>
                <a:cs typeface="Times New Roman" panose="02020603050405020304" pitchFamily="18" charset="0"/>
              </a:rPr>
              <a:t>int </a:t>
            </a:r>
            <a:r>
              <a:rPr lang="en-US" sz="2000" b="1" i="0" dirty="0">
                <a:solidFill>
                  <a:srgbClr val="990000"/>
                </a:solidFill>
                <a:effectLst/>
                <a:latin typeface="Times New Roman" panose="02020603050405020304" pitchFamily="18" charset="0"/>
                <a:cs typeface="Times New Roman" panose="02020603050405020304" pitchFamily="18" charset="0"/>
              </a:rPr>
              <a:t>hasCycle</a:t>
            </a:r>
            <a:r>
              <a:rPr lang="en-US" sz="2000" b="0" i="0" dirty="0">
                <a:solidFill>
                  <a:srgbClr val="333333"/>
                </a:solidFill>
                <a:effectLst/>
                <a:latin typeface="Times New Roman" panose="02020603050405020304" pitchFamily="18" charset="0"/>
                <a:cs typeface="Times New Roman" panose="02020603050405020304" pitchFamily="18" charset="0"/>
              </a:rPr>
              <a:t>(ListNode head)</a:t>
            </a:r>
            <a:r>
              <a:rPr lang="en-US" sz="2000" b="0" i="1" dirty="0">
                <a:solidFill>
                  <a:srgbClr val="999988"/>
                </a:solidFill>
                <a:effectLst/>
                <a:latin typeface="Times New Roman" panose="02020603050405020304" pitchFamily="18" charset="0"/>
                <a:cs typeface="Times New Roman" panose="02020603050405020304" pitchFamily="18" charset="0"/>
              </a:rPr>
              <a:t>  // Java</a:t>
            </a:r>
            <a:r>
              <a:rPr lang="en-US" sz="2000" b="0" i="0" dirty="0">
                <a:solidFill>
                  <a:srgbClr val="333333"/>
                </a:solidFill>
                <a:effectLst/>
                <a:latin typeface="Times New Roman" panose="02020603050405020304" pitchFamily="18" charset="0"/>
                <a:cs typeface="Times New Roman" panose="02020603050405020304" pitchFamily="18" charset="0"/>
              </a:rPr>
              <a:t> </a:t>
            </a:r>
          </a:p>
          <a:p>
            <a:pPr algn="just">
              <a:lnSpc>
                <a:spcPct val="100000"/>
              </a:lnSpc>
              <a:spcBef>
                <a:spcPts val="0"/>
              </a:spcBef>
            </a:pPr>
            <a:r>
              <a:rPr lang="en-US" sz="2000" b="0" i="0" dirty="0">
                <a:solidFill>
                  <a:srgbClr val="333333"/>
                </a:solidFill>
                <a:effectLst/>
                <a:latin typeface="Times New Roman" panose="02020603050405020304" pitchFamily="18" charset="0"/>
                <a:cs typeface="Times New Roman" panose="02020603050405020304" pitchFamily="18" charset="0"/>
              </a:rPr>
              <a:t>int </a:t>
            </a:r>
            <a:r>
              <a:rPr lang="en-US" sz="2000" b="1" i="0" dirty="0">
                <a:solidFill>
                  <a:srgbClr val="990000"/>
                </a:solidFill>
                <a:effectLst/>
                <a:latin typeface="Times New Roman" panose="02020603050405020304" pitchFamily="18" charset="0"/>
                <a:cs typeface="Times New Roman" panose="02020603050405020304" pitchFamily="18" charset="0"/>
              </a:rPr>
              <a:t>hasCycle</a:t>
            </a:r>
            <a:r>
              <a:rPr lang="en-US" sz="2000" b="0" i="0" dirty="0">
                <a:solidFill>
                  <a:srgbClr val="333333"/>
                </a:solidFill>
                <a:effectLst/>
                <a:latin typeface="Times New Roman" panose="02020603050405020304" pitchFamily="18" charset="0"/>
                <a:cs typeface="Times New Roman" panose="02020603050405020304" pitchFamily="18" charset="0"/>
              </a:rPr>
              <a:t>(ListNode *head)</a:t>
            </a:r>
            <a:r>
              <a:rPr lang="en-US" sz="2000" b="0" i="1" dirty="0">
                <a:solidFill>
                  <a:srgbClr val="999988"/>
                </a:solidFill>
                <a:effectLst/>
                <a:latin typeface="Times New Roman" panose="02020603050405020304" pitchFamily="18" charset="0"/>
                <a:cs typeface="Times New Roman" panose="02020603050405020304" pitchFamily="18" charset="0"/>
              </a:rPr>
              <a:t> // C, C++</a:t>
            </a:r>
            <a:r>
              <a:rPr lang="en-US" sz="2000" b="0" i="0" dirty="0">
                <a:solidFill>
                  <a:srgbClr val="333333"/>
                </a:solidFill>
                <a:effectLst/>
                <a:latin typeface="Times New Roman" panose="02020603050405020304" pitchFamily="18" charset="0"/>
                <a:cs typeface="Times New Roman" panose="02020603050405020304" pitchFamily="18" charset="0"/>
              </a:rPr>
              <a:t> </a:t>
            </a:r>
            <a:endParaRPr lang="ru-RU" sz="2000"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21" name="Объект 20">
            <a:extLst>
              <a:ext uri="{FF2B5EF4-FFF2-40B4-BE49-F238E27FC236}">
                <a16:creationId xmlns:a16="http://schemas.microsoft.com/office/drawing/2014/main" id="{F1B66108-6692-4ACA-B20A-F404ED1B543F}"/>
              </a:ext>
            </a:extLst>
          </p:cNvPr>
          <p:cNvGraphicFramePr>
            <a:graphicFrameLocks noChangeAspect="1"/>
          </p:cNvGraphicFramePr>
          <p:nvPr>
            <p:extLst>
              <p:ext uri="{D42A27DB-BD31-4B8C-83A1-F6EECF244321}">
                <p14:modId xmlns:p14="http://schemas.microsoft.com/office/powerpoint/2010/main" val="998484313"/>
              </p:ext>
            </p:extLst>
          </p:nvPr>
        </p:nvGraphicFramePr>
        <p:xfrm>
          <a:off x="2499410" y="3020377"/>
          <a:ext cx="5387161" cy="629478"/>
        </p:xfrm>
        <a:graphic>
          <a:graphicData uri="http://schemas.openxmlformats.org/presentationml/2006/ole">
            <mc:AlternateContent xmlns:mc="http://schemas.openxmlformats.org/markup-compatibility/2006">
              <mc:Choice xmlns:v="urn:schemas-microsoft-com:vml" Requires="v">
                <p:oleObj name="Visio" r:id="rId4" imgW="3502798" imgH="406861" progId="Visio.Drawing.11">
                  <p:embed/>
                </p:oleObj>
              </mc:Choice>
              <mc:Fallback>
                <p:oleObj name="Visio" r:id="rId4" imgW="3502798" imgH="406861" progId="Visio.Drawing.11">
                  <p:embed/>
                  <p:pic>
                    <p:nvPicPr>
                      <p:cNvPr id="16" name="Объект 15">
                        <a:extLst>
                          <a:ext uri="{FF2B5EF4-FFF2-40B4-BE49-F238E27FC236}">
                            <a16:creationId xmlns:a16="http://schemas.microsoft.com/office/drawing/2014/main" id="{8AA7B705-04C1-4FB8-B2BF-2106A72149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9410" y="3020377"/>
                        <a:ext cx="5387161" cy="629478"/>
                      </a:xfrm>
                      <a:prstGeom prst="rect">
                        <a:avLst/>
                      </a:prstGeom>
                      <a:noFill/>
                    </p:spPr>
                  </p:pic>
                </p:oleObj>
              </mc:Fallback>
            </mc:AlternateContent>
          </a:graphicData>
        </a:graphic>
      </p:graphicFrame>
    </p:spTree>
    <p:extLst>
      <p:ext uri="{BB962C8B-B14F-4D97-AF65-F5344CB8AC3E}">
        <p14:creationId xmlns:p14="http://schemas.microsoft.com/office/powerpoint/2010/main" val="737101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2832848" y="367291"/>
            <a:ext cx="5473754" cy="490367"/>
          </a:xfrm>
        </p:spPr>
        <p:txBody>
          <a:bodyPr>
            <a:noAutofit/>
          </a:bodyPr>
          <a:lstStyle/>
          <a:p>
            <a:pPr algn="just"/>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10042. LinkedList Cycle</a:t>
            </a:r>
            <a:endParaRPr lang="ru-RU"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1"/>
            <a:ext cx="11107553" cy="479380"/>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Given a linked list. Does it contain a cycle?</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39595251-C3D3-449B-934E-2F6D9FB44AE7}"/>
              </a:ext>
            </a:extLst>
          </p:cNvPr>
          <p:cNvSpPr>
            <a:spLocks noChangeArrowheads="1"/>
          </p:cNvSpPr>
          <p:nvPr/>
        </p:nvSpPr>
        <p:spPr bwMode="auto">
          <a:xfrm>
            <a:off x="1604211" y="2940393"/>
            <a:ext cx="2168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a:extLst>
              <a:ext uri="{FF2B5EF4-FFF2-40B4-BE49-F238E27FC236}">
                <a16:creationId xmlns:a16="http://schemas.microsoft.com/office/drawing/2014/main" id="{927BA709-D7DD-4751-AE77-D215B4546C40}"/>
              </a:ext>
            </a:extLst>
          </p:cNvPr>
          <p:cNvSpPr>
            <a:spLocks noChangeArrowheads="1"/>
          </p:cNvSpPr>
          <p:nvPr/>
        </p:nvSpPr>
        <p:spPr bwMode="auto">
          <a:xfrm>
            <a:off x="1523999" y="2064495"/>
            <a:ext cx="150671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AB8ACC1E-BDAB-4579-8071-C1F94B7C81F1}"/>
              </a:ext>
            </a:extLst>
          </p:cNvPr>
          <p:cNvSpPr>
            <a:spLocks noChangeArrowheads="1"/>
          </p:cNvSpPr>
          <p:nvPr/>
        </p:nvSpPr>
        <p:spPr bwMode="auto">
          <a:xfrm>
            <a:off x="1523998" y="2130124"/>
            <a:ext cx="176941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14" name="Рисунок 13">
            <a:extLst>
              <a:ext uri="{FF2B5EF4-FFF2-40B4-BE49-F238E27FC236}">
                <a16:creationId xmlns:a16="http://schemas.microsoft.com/office/drawing/2014/main" id="{D3F7824A-DA10-4B17-961A-66BD073412F3}"/>
              </a:ext>
            </a:extLst>
          </p:cNvPr>
          <p:cNvPicPr>
            <a:picLocks noChangeAspect="1"/>
          </p:cNvPicPr>
          <p:nvPr/>
        </p:nvPicPr>
        <p:blipFill>
          <a:blip r:embed="rId3"/>
          <a:stretch>
            <a:fillRect/>
          </a:stretch>
        </p:blipFill>
        <p:spPr>
          <a:xfrm>
            <a:off x="2499410" y="1713712"/>
            <a:ext cx="5932321" cy="955882"/>
          </a:xfrm>
          <a:prstGeom prst="rect">
            <a:avLst/>
          </a:prstGeom>
        </p:spPr>
      </p:pic>
      <p:sp>
        <p:nvSpPr>
          <p:cNvPr id="18" name="Подзаголовок 2">
            <a:extLst>
              <a:ext uri="{FF2B5EF4-FFF2-40B4-BE49-F238E27FC236}">
                <a16:creationId xmlns:a16="http://schemas.microsoft.com/office/drawing/2014/main" id="{B86D8B9F-A29D-4B31-945E-26FE879C149C}"/>
              </a:ext>
            </a:extLst>
          </p:cNvPr>
          <p:cNvSpPr txBox="1">
            <a:spLocks/>
          </p:cNvSpPr>
          <p:nvPr/>
        </p:nvSpPr>
        <p:spPr>
          <a:xfrm>
            <a:off x="827773" y="2913925"/>
            <a:ext cx="11107553" cy="79101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solidFill>
                  <a:srgbClr val="000000"/>
                </a:solidFill>
                <a:effectLst/>
                <a:latin typeface="Times New Roman" panose="02020603050405020304" pitchFamily="18" charset="0"/>
                <a:ea typeface="Times New Roman" panose="02020603050405020304" pitchFamily="18" charset="0"/>
              </a:rPr>
              <a:t>We’ll use two pointers </a:t>
            </a:r>
            <a:r>
              <a:rPr lang="en-US" sz="2000" i="1" dirty="0">
                <a:solidFill>
                  <a:srgbClr val="000000"/>
                </a:solidFill>
                <a:effectLst/>
                <a:latin typeface="Times New Roman" panose="02020603050405020304" pitchFamily="18" charset="0"/>
                <a:ea typeface="Times New Roman" panose="02020603050405020304" pitchFamily="18" charset="0"/>
              </a:rPr>
              <a:t>p</a:t>
            </a:r>
            <a:r>
              <a:rPr lang="en-US" sz="2000" dirty="0">
                <a:solidFill>
                  <a:srgbClr val="000000"/>
                </a:solidFill>
                <a:effectLst/>
                <a:latin typeface="Times New Roman" panose="02020603050405020304" pitchFamily="18" charset="0"/>
                <a:ea typeface="Times New Roman" panose="02020603050405020304" pitchFamily="18" charset="0"/>
              </a:rPr>
              <a:t> and </a:t>
            </a:r>
            <a:r>
              <a:rPr lang="en-US" sz="2000" i="1" dirty="0">
                <a:solidFill>
                  <a:srgbClr val="000000"/>
                </a:solidFill>
                <a:effectLst/>
                <a:latin typeface="Times New Roman" panose="02020603050405020304" pitchFamily="18" charset="0"/>
                <a:ea typeface="Times New Roman" panose="02020603050405020304" pitchFamily="18" charset="0"/>
              </a:rPr>
              <a:t>q</a:t>
            </a:r>
            <a:r>
              <a:rPr lang="en-US" sz="2000" dirty="0">
                <a:solidFill>
                  <a:srgbClr val="000000"/>
                </a:solidFill>
                <a:effectLst/>
                <a:latin typeface="Times New Roman" panose="02020603050405020304" pitchFamily="18" charset="0"/>
                <a:ea typeface="Times New Roman" panose="02020603050405020304" pitchFamily="18" charset="0"/>
              </a:rPr>
              <a:t>, moving them according to the principle of </a:t>
            </a:r>
            <a:r>
              <a:rPr lang="en-US" sz="2000" b="1" i="1" dirty="0">
                <a:solidFill>
                  <a:srgbClr val="000000"/>
                </a:solidFill>
                <a:effectLst/>
                <a:latin typeface="Times New Roman" panose="02020603050405020304" pitchFamily="18" charset="0"/>
                <a:ea typeface="Times New Roman" panose="02020603050405020304" pitchFamily="18" charset="0"/>
              </a:rPr>
              <a:t>baby step giant step</a:t>
            </a:r>
            <a:r>
              <a:rPr lang="en-US" sz="2000" dirty="0">
                <a:solidFill>
                  <a:srgbClr val="000000"/>
                </a:solidFill>
                <a:effectLst/>
                <a:latin typeface="Times New Roman" panose="02020603050405020304" pitchFamily="18" charset="0"/>
                <a:ea typeface="Times New Roman" panose="02020603050405020304" pitchFamily="18" charset="0"/>
              </a:rPr>
              <a:t>. </a:t>
            </a:r>
          </a:p>
          <a:p>
            <a:pPr algn="just"/>
            <a:r>
              <a:rPr lang="en-US" sz="2000" dirty="0">
                <a:solidFill>
                  <a:srgbClr val="000000"/>
                </a:solidFill>
                <a:effectLst/>
                <a:latin typeface="Times New Roman" panose="02020603050405020304" pitchFamily="18" charset="0"/>
                <a:ea typeface="Times New Roman" panose="02020603050405020304" pitchFamily="18" charset="0"/>
              </a:rPr>
              <a:t>First, assign them to the start of the list. </a:t>
            </a:r>
            <a:endParaRPr lang="ru-RU" sz="2000" dirty="0">
              <a:effectLst/>
              <a:latin typeface="Times New Roman" panose="02020603050405020304" pitchFamily="18" charset="0"/>
              <a:ea typeface="Times New Roman" panose="02020603050405020304" pitchFamily="18" charset="0"/>
            </a:endParaRPr>
          </a:p>
        </p:txBody>
      </p:sp>
      <p:pic>
        <p:nvPicPr>
          <p:cNvPr id="16" name="Рисунок 15">
            <a:extLst>
              <a:ext uri="{FF2B5EF4-FFF2-40B4-BE49-F238E27FC236}">
                <a16:creationId xmlns:a16="http://schemas.microsoft.com/office/drawing/2014/main" id="{0243813B-93FF-4413-A347-5FA7BBA23666}"/>
              </a:ext>
            </a:extLst>
          </p:cNvPr>
          <p:cNvPicPr>
            <a:picLocks noChangeAspect="1"/>
          </p:cNvPicPr>
          <p:nvPr/>
        </p:nvPicPr>
        <p:blipFill>
          <a:blip r:embed="rId4"/>
          <a:stretch>
            <a:fillRect/>
          </a:stretch>
        </p:blipFill>
        <p:spPr>
          <a:xfrm>
            <a:off x="2499410" y="3750662"/>
            <a:ext cx="7183605" cy="1217809"/>
          </a:xfrm>
          <a:prstGeom prst="rect">
            <a:avLst/>
          </a:prstGeom>
        </p:spPr>
      </p:pic>
    </p:spTree>
    <p:extLst>
      <p:ext uri="{BB962C8B-B14F-4D97-AF65-F5344CB8AC3E}">
        <p14:creationId xmlns:p14="http://schemas.microsoft.com/office/powerpoint/2010/main" val="3535354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2832848" y="367291"/>
            <a:ext cx="5473754" cy="490367"/>
          </a:xfrm>
        </p:spPr>
        <p:txBody>
          <a:bodyPr>
            <a:noAutofit/>
          </a:bodyPr>
          <a:lstStyle/>
          <a:p>
            <a:pPr algn="just"/>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10042. LinkedList Cycle</a:t>
            </a:r>
            <a:endParaRPr lang="ru-RU"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1"/>
            <a:ext cx="11107553" cy="479380"/>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Given a linked list. Does it contain a cycle?</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2">
            <a:extLst>
              <a:ext uri="{FF2B5EF4-FFF2-40B4-BE49-F238E27FC236}">
                <a16:creationId xmlns:a16="http://schemas.microsoft.com/office/drawing/2014/main" id="{39595251-C3D3-449B-934E-2F6D9FB44AE7}"/>
              </a:ext>
            </a:extLst>
          </p:cNvPr>
          <p:cNvSpPr>
            <a:spLocks noChangeArrowheads="1"/>
          </p:cNvSpPr>
          <p:nvPr/>
        </p:nvSpPr>
        <p:spPr bwMode="auto">
          <a:xfrm>
            <a:off x="1604211" y="2940393"/>
            <a:ext cx="2168892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a:extLst>
              <a:ext uri="{FF2B5EF4-FFF2-40B4-BE49-F238E27FC236}">
                <a16:creationId xmlns:a16="http://schemas.microsoft.com/office/drawing/2014/main" id="{927BA709-D7DD-4751-AE77-D215B4546C40}"/>
              </a:ext>
            </a:extLst>
          </p:cNvPr>
          <p:cNvSpPr>
            <a:spLocks noChangeArrowheads="1"/>
          </p:cNvSpPr>
          <p:nvPr/>
        </p:nvSpPr>
        <p:spPr bwMode="auto">
          <a:xfrm>
            <a:off x="1523999" y="2064495"/>
            <a:ext cx="1506716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AB8ACC1E-BDAB-4579-8071-C1F94B7C81F1}"/>
              </a:ext>
            </a:extLst>
          </p:cNvPr>
          <p:cNvSpPr>
            <a:spLocks noChangeArrowheads="1"/>
          </p:cNvSpPr>
          <p:nvPr/>
        </p:nvSpPr>
        <p:spPr bwMode="auto">
          <a:xfrm>
            <a:off x="1523998" y="2130124"/>
            <a:ext cx="176941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8" name="Подзаголовок 2">
            <a:extLst>
              <a:ext uri="{FF2B5EF4-FFF2-40B4-BE49-F238E27FC236}">
                <a16:creationId xmlns:a16="http://schemas.microsoft.com/office/drawing/2014/main" id="{B86D8B9F-A29D-4B31-945E-26FE879C149C}"/>
              </a:ext>
            </a:extLst>
          </p:cNvPr>
          <p:cNvSpPr txBox="1">
            <a:spLocks/>
          </p:cNvSpPr>
          <p:nvPr/>
        </p:nvSpPr>
        <p:spPr>
          <a:xfrm>
            <a:off x="827773" y="2913925"/>
            <a:ext cx="5130265" cy="33906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solidFill>
                  <a:srgbClr val="000000"/>
                </a:solidFill>
                <a:effectLst/>
                <a:latin typeface="Times New Roman" panose="02020603050405020304" pitchFamily="18" charset="0"/>
                <a:ea typeface="Times New Roman" panose="02020603050405020304" pitchFamily="18" charset="0"/>
              </a:rPr>
              <a:t>Iteratively move the first pointer </a:t>
            </a:r>
            <a:r>
              <a:rPr lang="en-US" sz="2000" i="1" dirty="0">
                <a:solidFill>
                  <a:srgbClr val="000000"/>
                </a:solidFill>
                <a:effectLst/>
                <a:latin typeface="Times New Roman" panose="02020603050405020304" pitchFamily="18" charset="0"/>
                <a:ea typeface="Times New Roman" panose="02020603050405020304" pitchFamily="18" charset="0"/>
              </a:rPr>
              <a:t>p</a:t>
            </a:r>
            <a:r>
              <a:rPr lang="en-US" sz="2000" dirty="0">
                <a:solidFill>
                  <a:srgbClr val="000000"/>
                </a:solidFill>
                <a:effectLst/>
                <a:latin typeface="Times New Roman" panose="02020603050405020304" pitchFamily="18" charset="0"/>
                <a:ea typeface="Times New Roman" panose="02020603050405020304" pitchFamily="18" charset="0"/>
              </a:rPr>
              <a:t> forward </a:t>
            </a:r>
            <a:r>
              <a:rPr lang="en-US" sz="2000" i="1" dirty="0">
                <a:solidFill>
                  <a:srgbClr val="000000"/>
                </a:solidFill>
                <a:effectLst/>
                <a:latin typeface="Times New Roman" panose="02020603050405020304" pitchFamily="18" charset="0"/>
                <a:ea typeface="Times New Roman" panose="02020603050405020304" pitchFamily="18" charset="0"/>
              </a:rPr>
              <a:t>one position</a:t>
            </a:r>
            <a:r>
              <a:rPr lang="en-US" sz="2000" dirty="0">
                <a:solidFill>
                  <a:srgbClr val="000000"/>
                </a:solidFill>
                <a:effectLst/>
                <a:latin typeface="Times New Roman" panose="02020603050405020304" pitchFamily="18" charset="0"/>
                <a:ea typeface="Times New Roman" panose="02020603050405020304" pitchFamily="18" charset="0"/>
              </a:rPr>
              <a:t> in the list, and the second pointer</a:t>
            </a:r>
            <a:r>
              <a:rPr lang="en-US" sz="2000" i="1" dirty="0">
                <a:solidFill>
                  <a:srgbClr val="000000"/>
                </a:solidFill>
                <a:effectLst/>
                <a:latin typeface="Times New Roman" panose="02020603050405020304" pitchFamily="18" charset="0"/>
                <a:ea typeface="Times New Roman" panose="02020603050405020304" pitchFamily="18" charset="0"/>
              </a:rPr>
              <a:t> q</a:t>
            </a:r>
            <a:r>
              <a:rPr lang="en-US" sz="2000" dirty="0">
                <a:solidFill>
                  <a:srgbClr val="000000"/>
                </a:solidFill>
                <a:effectLst/>
                <a:latin typeface="Times New Roman" panose="02020603050405020304" pitchFamily="18" charset="0"/>
                <a:ea typeface="Times New Roman" panose="02020603050405020304" pitchFamily="18" charset="0"/>
              </a:rPr>
              <a:t> move </a:t>
            </a:r>
            <a:r>
              <a:rPr lang="en-US" sz="2000" i="1" dirty="0">
                <a:solidFill>
                  <a:srgbClr val="000000"/>
                </a:solidFill>
                <a:effectLst/>
                <a:latin typeface="Times New Roman" panose="02020603050405020304" pitchFamily="18" charset="0"/>
                <a:ea typeface="Times New Roman" panose="02020603050405020304" pitchFamily="18" charset="0"/>
              </a:rPr>
              <a:t>two positions </a:t>
            </a:r>
            <a:r>
              <a:rPr lang="en-US" sz="2000" dirty="0">
                <a:solidFill>
                  <a:srgbClr val="000000"/>
                </a:solidFill>
                <a:effectLst/>
                <a:latin typeface="Times New Roman" panose="02020603050405020304" pitchFamily="18" charset="0"/>
                <a:ea typeface="Times New Roman" panose="02020603050405020304" pitchFamily="18" charset="0"/>
              </a:rPr>
              <a:t>forward in the list. We stop if:</a:t>
            </a:r>
            <a:r>
              <a:rPr lang="ru-RU" sz="2000" dirty="0">
                <a:solidFill>
                  <a:srgbClr val="000000"/>
                </a:solidFill>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rPr>
              <a:t>one of the pointers (this will be the pointer </a:t>
            </a:r>
            <a:r>
              <a:rPr lang="en-US" sz="2000" i="1" dirty="0">
                <a:solidFill>
                  <a:srgbClr val="000000"/>
                </a:solidFill>
                <a:effectLst/>
                <a:latin typeface="Times New Roman" panose="02020603050405020304" pitchFamily="18" charset="0"/>
                <a:ea typeface="Times New Roman" panose="02020603050405020304" pitchFamily="18" charset="0"/>
              </a:rPr>
              <a:t>q</a:t>
            </a:r>
            <a:r>
              <a:rPr lang="en-US" sz="2000" dirty="0">
                <a:solidFill>
                  <a:srgbClr val="000000"/>
                </a:solidFill>
                <a:effectLst/>
                <a:latin typeface="Times New Roman" panose="02020603050405020304" pitchFamily="18" charset="0"/>
                <a:ea typeface="Times New Roman" panose="02020603050405020304" pitchFamily="18" charset="0"/>
              </a:rPr>
              <a:t>) has reached the end of the list. Then the list has no cycle.</a:t>
            </a:r>
            <a:r>
              <a:rPr lang="ru-RU" sz="2000" dirty="0">
                <a:solidFill>
                  <a:srgbClr val="000000"/>
                </a:solidFill>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rPr>
              <a:t>both pointers point to one element. This means that the fast pointer </a:t>
            </a:r>
            <a:r>
              <a:rPr lang="en-US" sz="2000" i="1" dirty="0">
                <a:solidFill>
                  <a:srgbClr val="000000"/>
                </a:solidFill>
                <a:effectLst/>
                <a:latin typeface="Times New Roman" panose="02020603050405020304" pitchFamily="18" charset="0"/>
                <a:ea typeface="Times New Roman" panose="02020603050405020304" pitchFamily="18" charset="0"/>
              </a:rPr>
              <a:t>q</a:t>
            </a:r>
            <a:r>
              <a:rPr lang="en-US" sz="2000" dirty="0">
                <a:solidFill>
                  <a:srgbClr val="000000"/>
                </a:solidFill>
                <a:effectLst/>
                <a:latin typeface="Times New Roman" panose="02020603050405020304" pitchFamily="18" charset="0"/>
                <a:ea typeface="Times New Roman" panose="02020603050405020304" pitchFamily="18" charset="0"/>
              </a:rPr>
              <a:t> caught the slow pointer </a:t>
            </a:r>
            <a:r>
              <a:rPr lang="en-US" sz="2000" i="1" dirty="0">
                <a:solidFill>
                  <a:srgbClr val="000000"/>
                </a:solidFill>
                <a:effectLst/>
                <a:latin typeface="Times New Roman" panose="02020603050405020304" pitchFamily="18" charset="0"/>
                <a:ea typeface="Times New Roman" panose="02020603050405020304" pitchFamily="18" charset="0"/>
              </a:rPr>
              <a:t>p</a:t>
            </a:r>
            <a:r>
              <a:rPr lang="en-US" sz="2000" dirty="0">
                <a:solidFill>
                  <a:srgbClr val="000000"/>
                </a:solidFill>
                <a:effectLst/>
                <a:latin typeface="Times New Roman" panose="02020603050405020304" pitchFamily="18" charset="0"/>
                <a:ea typeface="Times New Roman" panose="02020603050405020304" pitchFamily="18" charset="0"/>
              </a:rPr>
              <a:t>, and the list contains a cycle.</a:t>
            </a:r>
            <a:endParaRPr lang="ru-RU" sz="2000" dirty="0">
              <a:effectLst/>
              <a:latin typeface="Times New Roman" panose="02020603050405020304" pitchFamily="18" charset="0"/>
              <a:ea typeface="Times New Roman" panose="02020603050405020304" pitchFamily="18" charset="0"/>
            </a:endParaRPr>
          </a:p>
        </p:txBody>
      </p:sp>
      <p:pic>
        <p:nvPicPr>
          <p:cNvPr id="16" name="Рисунок 15">
            <a:extLst>
              <a:ext uri="{FF2B5EF4-FFF2-40B4-BE49-F238E27FC236}">
                <a16:creationId xmlns:a16="http://schemas.microsoft.com/office/drawing/2014/main" id="{0243813B-93FF-4413-A347-5FA7BBA23666}"/>
              </a:ext>
            </a:extLst>
          </p:cNvPr>
          <p:cNvPicPr>
            <a:picLocks noChangeAspect="1"/>
          </p:cNvPicPr>
          <p:nvPr/>
        </p:nvPicPr>
        <p:blipFill>
          <a:blip r:embed="rId3"/>
          <a:stretch>
            <a:fillRect/>
          </a:stretch>
        </p:blipFill>
        <p:spPr>
          <a:xfrm>
            <a:off x="2058226" y="1521629"/>
            <a:ext cx="7183605" cy="1217809"/>
          </a:xfrm>
          <a:prstGeom prst="rect">
            <a:avLst/>
          </a:prstGeom>
        </p:spPr>
      </p:pic>
      <p:pic>
        <p:nvPicPr>
          <p:cNvPr id="8" name="Рисунок 7">
            <a:extLst>
              <a:ext uri="{FF2B5EF4-FFF2-40B4-BE49-F238E27FC236}">
                <a16:creationId xmlns:a16="http://schemas.microsoft.com/office/drawing/2014/main" id="{9ED480D8-9953-4DC1-9F40-EF1F989FEDD6}"/>
              </a:ext>
            </a:extLst>
          </p:cNvPr>
          <p:cNvPicPr>
            <a:picLocks noChangeAspect="1"/>
          </p:cNvPicPr>
          <p:nvPr/>
        </p:nvPicPr>
        <p:blipFill>
          <a:blip r:embed="rId4"/>
          <a:stretch>
            <a:fillRect/>
          </a:stretch>
        </p:blipFill>
        <p:spPr>
          <a:xfrm>
            <a:off x="6478192" y="2983327"/>
            <a:ext cx="5527277" cy="3176464"/>
          </a:xfrm>
          <a:prstGeom prst="rect">
            <a:avLst/>
          </a:prstGeom>
        </p:spPr>
      </p:pic>
    </p:spTree>
    <p:extLst>
      <p:ext uri="{BB962C8B-B14F-4D97-AF65-F5344CB8AC3E}">
        <p14:creationId xmlns:p14="http://schemas.microsoft.com/office/powerpoint/2010/main" val="2988839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2832847" y="367291"/>
            <a:ext cx="6686537" cy="490367"/>
          </a:xfrm>
        </p:spPr>
        <p:txBody>
          <a:bodyPr>
            <a:noAutofit/>
          </a:bodyPr>
          <a:lstStyle/>
          <a:p>
            <a:pPr algn="just"/>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10043. LinkedList Cycle starting point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1"/>
            <a:ext cx="11107553" cy="479380"/>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Given a linked list. Return pointer to the node where cycle starts. If there is no cycle, return </a:t>
            </a:r>
            <a:r>
              <a:rPr lang="en-US" sz="2000" b="1" dirty="0">
                <a:effectLst/>
                <a:latin typeface="Times New Roman" panose="02020603050405020304" pitchFamily="18" charset="0"/>
                <a:ea typeface="Times New Roman" panose="02020603050405020304" pitchFamily="18" charset="0"/>
              </a:rPr>
              <a:t>null</a:t>
            </a:r>
            <a:r>
              <a:rPr lang="en-US" sz="2000" dirty="0">
                <a:effectLst/>
                <a:latin typeface="Times New Roman" panose="02020603050405020304" pitchFamily="18" charset="0"/>
                <a:ea typeface="Times New Roman" panose="02020603050405020304" pitchFamily="18" charset="0"/>
              </a:rPr>
              <a:t>.</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AB8ACC1E-BDAB-4579-8071-C1F94B7C81F1}"/>
              </a:ext>
            </a:extLst>
          </p:cNvPr>
          <p:cNvSpPr>
            <a:spLocks noChangeArrowheads="1"/>
          </p:cNvSpPr>
          <p:nvPr/>
        </p:nvSpPr>
        <p:spPr bwMode="auto">
          <a:xfrm>
            <a:off x="1523998" y="2130124"/>
            <a:ext cx="176941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5" name="Подзаголовок 2">
            <a:extLst>
              <a:ext uri="{FF2B5EF4-FFF2-40B4-BE49-F238E27FC236}">
                <a16:creationId xmlns:a16="http://schemas.microsoft.com/office/drawing/2014/main" id="{41C188F7-0616-4BFD-851A-E45732E3600C}"/>
              </a:ext>
            </a:extLst>
          </p:cNvPr>
          <p:cNvSpPr txBox="1">
            <a:spLocks/>
          </p:cNvSpPr>
          <p:nvPr/>
        </p:nvSpPr>
        <p:spPr>
          <a:xfrm>
            <a:off x="873844" y="3473932"/>
            <a:ext cx="11107553" cy="477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solidFill>
                  <a:srgbClr val="222222"/>
                </a:solidFill>
                <a:effectLst/>
                <a:latin typeface="Times New Roman" panose="02020603050405020304" pitchFamily="18" charset="0"/>
                <a:ea typeface="Times New Roman" panose="02020603050405020304" pitchFamily="18" charset="0"/>
              </a:rPr>
              <a:t>Function </a:t>
            </a:r>
            <a:r>
              <a:rPr lang="en-US" sz="2000" b="1" dirty="0">
                <a:solidFill>
                  <a:srgbClr val="222222"/>
                </a:solidFill>
                <a:effectLst/>
                <a:latin typeface="Times New Roman" panose="02020603050405020304" pitchFamily="18" charset="0"/>
                <a:ea typeface="Times New Roman" panose="02020603050405020304" pitchFamily="18" charset="0"/>
              </a:rPr>
              <a:t>detectCycle</a:t>
            </a:r>
            <a:r>
              <a:rPr lang="en-US" sz="2000" dirty="0">
                <a:solidFill>
                  <a:srgbClr val="222222"/>
                </a:solidFill>
                <a:effectLst/>
                <a:latin typeface="Times New Roman" panose="02020603050405020304" pitchFamily="18" charset="0"/>
                <a:ea typeface="Times New Roman" panose="02020603050405020304" pitchFamily="18" charset="0"/>
              </a:rPr>
              <a:t> returns </a:t>
            </a:r>
            <a:r>
              <a:rPr lang="en-US" sz="2000" b="1" dirty="0">
                <a:solidFill>
                  <a:srgbClr val="222222"/>
                </a:solidFill>
                <a:effectLst/>
                <a:latin typeface="Times New Roman" panose="02020603050405020304" pitchFamily="18" charset="0"/>
                <a:ea typeface="Times New Roman" panose="02020603050405020304" pitchFamily="18" charset="0"/>
              </a:rPr>
              <a:t>null</a:t>
            </a:r>
            <a:r>
              <a:rPr lang="en-US" sz="2000" dirty="0">
                <a:solidFill>
                  <a:srgbClr val="222222"/>
                </a:solidFill>
                <a:effectLst/>
                <a:latin typeface="Times New Roman" panose="02020603050405020304" pitchFamily="18" charset="0"/>
                <a:ea typeface="Times New Roman" panose="02020603050405020304" pitchFamily="18" charset="0"/>
              </a:rPr>
              <a:t> because this linked list does not contain a cycle.</a:t>
            </a:r>
            <a:endParaRPr lang="ru-RU" sz="2000" dirty="0">
              <a:solidFill>
                <a:srgbClr val="222222"/>
              </a:solidFill>
              <a:effectLst/>
              <a:latin typeface="Times New Roman" panose="02020603050405020304" pitchFamily="18" charset="0"/>
              <a:ea typeface="Times New Roman" panose="02020603050405020304" pitchFamily="18" charset="0"/>
            </a:endParaRPr>
          </a:p>
        </p:txBody>
      </p:sp>
      <p:sp>
        <p:nvSpPr>
          <p:cNvPr id="7" name="Rectangle 2">
            <a:extLst>
              <a:ext uri="{FF2B5EF4-FFF2-40B4-BE49-F238E27FC236}">
                <a16:creationId xmlns:a16="http://schemas.microsoft.com/office/drawing/2014/main" id="{12CF7859-420E-4CD1-BC67-08F35FBD41E7}"/>
              </a:ext>
            </a:extLst>
          </p:cNvPr>
          <p:cNvSpPr>
            <a:spLocks noChangeArrowheads="1"/>
          </p:cNvSpPr>
          <p:nvPr/>
        </p:nvSpPr>
        <p:spPr bwMode="auto">
          <a:xfrm>
            <a:off x="1533622" y="1419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4" name="Объект 13">
            <a:extLst>
              <a:ext uri="{FF2B5EF4-FFF2-40B4-BE49-F238E27FC236}">
                <a16:creationId xmlns:a16="http://schemas.microsoft.com/office/drawing/2014/main" id="{B13C9E92-C548-4109-A50F-C187567C01F8}"/>
              </a:ext>
            </a:extLst>
          </p:cNvPr>
          <p:cNvGraphicFramePr>
            <a:graphicFrameLocks noChangeAspect="1"/>
          </p:cNvGraphicFramePr>
          <p:nvPr>
            <p:extLst>
              <p:ext uri="{D42A27DB-BD31-4B8C-83A1-F6EECF244321}">
                <p14:modId xmlns:p14="http://schemas.microsoft.com/office/powerpoint/2010/main" val="1333884928"/>
              </p:ext>
            </p:extLst>
          </p:nvPr>
        </p:nvGraphicFramePr>
        <p:xfrm>
          <a:off x="2599972" y="2647671"/>
          <a:ext cx="5078934" cy="593462"/>
        </p:xfrm>
        <a:graphic>
          <a:graphicData uri="http://schemas.openxmlformats.org/presentationml/2006/ole">
            <mc:AlternateContent xmlns:mc="http://schemas.openxmlformats.org/markup-compatibility/2006">
              <mc:Choice xmlns:v="urn:schemas-microsoft-com:vml" Requires="v">
                <p:oleObj name="Visio" r:id="rId3" imgW="3502798" imgH="406861" progId="Visio.Drawing.11">
                  <p:embed/>
                </p:oleObj>
              </mc:Choice>
              <mc:Fallback>
                <p:oleObj name="Visio" r:id="rId3" imgW="3502798" imgH="406861"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9972" y="2647671"/>
                        <a:ext cx="5078934" cy="593462"/>
                      </a:xfrm>
                      <a:prstGeom prst="rect">
                        <a:avLst/>
                      </a:prstGeom>
                      <a:noFill/>
                    </p:spPr>
                  </p:pic>
                </p:oleObj>
              </mc:Fallback>
            </mc:AlternateContent>
          </a:graphicData>
        </a:graphic>
      </p:graphicFrame>
      <p:sp>
        <p:nvSpPr>
          <p:cNvPr id="19" name="Подзаголовок 2">
            <a:extLst>
              <a:ext uri="{FF2B5EF4-FFF2-40B4-BE49-F238E27FC236}">
                <a16:creationId xmlns:a16="http://schemas.microsoft.com/office/drawing/2014/main" id="{A7215F1D-443F-42A4-923F-37FE7FF62AFB}"/>
              </a:ext>
            </a:extLst>
          </p:cNvPr>
          <p:cNvSpPr txBox="1">
            <a:spLocks/>
          </p:cNvSpPr>
          <p:nvPr/>
        </p:nvSpPr>
        <p:spPr>
          <a:xfrm>
            <a:off x="1053516" y="5190604"/>
            <a:ext cx="11107553" cy="406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dirty="0">
                <a:solidFill>
                  <a:srgbClr val="222222"/>
                </a:solidFill>
                <a:effectLst/>
                <a:latin typeface="Times New Roman" panose="02020603050405020304" pitchFamily="18" charset="0"/>
                <a:ea typeface="Times New Roman" panose="02020603050405020304" pitchFamily="18" charset="0"/>
              </a:rPr>
              <a:t>Function </a:t>
            </a:r>
            <a:r>
              <a:rPr lang="en-US" sz="1800" b="1" dirty="0">
                <a:solidFill>
                  <a:srgbClr val="222222"/>
                </a:solidFill>
                <a:effectLst/>
                <a:latin typeface="Times New Roman" panose="02020603050405020304" pitchFamily="18" charset="0"/>
                <a:ea typeface="Times New Roman" panose="02020603050405020304" pitchFamily="18" charset="0"/>
              </a:rPr>
              <a:t>detectCycle</a:t>
            </a:r>
            <a:r>
              <a:rPr lang="en-US" sz="1800" dirty="0">
                <a:solidFill>
                  <a:srgbClr val="222222"/>
                </a:solidFill>
                <a:effectLst/>
                <a:latin typeface="Times New Roman" panose="02020603050405020304" pitchFamily="18" charset="0"/>
                <a:ea typeface="Times New Roman" panose="02020603050405020304" pitchFamily="18" charset="0"/>
              </a:rPr>
              <a:t> returns pointer to the node with value </a:t>
            </a:r>
            <a:r>
              <a:rPr lang="en-US" sz="1800" b="1" dirty="0">
                <a:solidFill>
                  <a:srgbClr val="222222"/>
                </a:solidFill>
                <a:effectLst/>
                <a:latin typeface="Times New Roman" panose="02020603050405020304" pitchFamily="18" charset="0"/>
                <a:ea typeface="Times New Roman" panose="02020603050405020304" pitchFamily="18" charset="0"/>
              </a:rPr>
              <a:t>3</a:t>
            </a:r>
            <a:r>
              <a:rPr lang="en-US" sz="1800" dirty="0">
                <a:solidFill>
                  <a:srgbClr val="222222"/>
                </a:solidFill>
                <a:effectLst/>
                <a:latin typeface="Times New Roman" panose="02020603050405020304" pitchFamily="18" charset="0"/>
                <a:ea typeface="Times New Roman" panose="02020603050405020304" pitchFamily="18" charset="0"/>
              </a:rPr>
              <a:t> – the starting point of the cycle.</a:t>
            </a:r>
            <a:endParaRPr lang="ru-RU" sz="2000" dirty="0">
              <a:effectLst/>
              <a:latin typeface="Times New Roman" panose="02020603050405020304" pitchFamily="18" charset="0"/>
              <a:ea typeface="Times New Roman" panose="02020603050405020304" pitchFamily="18" charset="0"/>
            </a:endParaRPr>
          </a:p>
        </p:txBody>
      </p:sp>
      <p:sp>
        <p:nvSpPr>
          <p:cNvPr id="17" name="Rectangle 4">
            <a:extLst>
              <a:ext uri="{FF2B5EF4-FFF2-40B4-BE49-F238E27FC236}">
                <a16:creationId xmlns:a16="http://schemas.microsoft.com/office/drawing/2014/main" id="{E99F297E-71AE-42E1-B79F-15B728D8535F}"/>
              </a:ext>
            </a:extLst>
          </p:cNvPr>
          <p:cNvSpPr>
            <a:spLocks noChangeArrowheads="1"/>
          </p:cNvSpPr>
          <p:nvPr/>
        </p:nvSpPr>
        <p:spPr bwMode="auto">
          <a:xfrm>
            <a:off x="2704698" y="3024994"/>
            <a:ext cx="1356272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20" name="Объект 19">
            <a:extLst>
              <a:ext uri="{FF2B5EF4-FFF2-40B4-BE49-F238E27FC236}">
                <a16:creationId xmlns:a16="http://schemas.microsoft.com/office/drawing/2014/main" id="{451017BF-85F5-48FD-9DAB-F5DC0E5190AF}"/>
              </a:ext>
            </a:extLst>
          </p:cNvPr>
          <p:cNvGraphicFramePr>
            <a:graphicFrameLocks noChangeAspect="1"/>
          </p:cNvGraphicFramePr>
          <p:nvPr>
            <p:extLst>
              <p:ext uri="{D42A27DB-BD31-4B8C-83A1-F6EECF244321}">
                <p14:modId xmlns:p14="http://schemas.microsoft.com/office/powerpoint/2010/main" val="2284011117"/>
              </p:ext>
            </p:extLst>
          </p:nvPr>
        </p:nvGraphicFramePr>
        <p:xfrm>
          <a:off x="2599972" y="4032230"/>
          <a:ext cx="7832694" cy="1026807"/>
        </p:xfrm>
        <a:graphic>
          <a:graphicData uri="http://schemas.openxmlformats.org/presentationml/2006/ole">
            <mc:AlternateContent xmlns:mc="http://schemas.openxmlformats.org/markup-compatibility/2006">
              <mc:Choice xmlns:v="urn:schemas-microsoft-com:vml" Requires="v">
                <p:oleObj name="Visio" r:id="rId5" imgW="5662876" imgH="743963" progId="Visio.Drawing.11">
                  <p:embed/>
                </p:oleObj>
              </mc:Choice>
              <mc:Fallback>
                <p:oleObj name="Visio" r:id="rId5" imgW="5662876" imgH="743963"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9972" y="4032230"/>
                        <a:ext cx="7832694" cy="1026807"/>
                      </a:xfrm>
                      <a:prstGeom prst="rect">
                        <a:avLst/>
                      </a:prstGeom>
                      <a:noFill/>
                    </p:spPr>
                  </p:pic>
                </p:oleObj>
              </mc:Fallback>
            </mc:AlternateContent>
          </a:graphicData>
        </a:graphic>
      </p:graphicFrame>
      <p:sp>
        <p:nvSpPr>
          <p:cNvPr id="21" name="Подзаголовок 2">
            <a:extLst>
              <a:ext uri="{FF2B5EF4-FFF2-40B4-BE49-F238E27FC236}">
                <a16:creationId xmlns:a16="http://schemas.microsoft.com/office/drawing/2014/main" id="{921DCD3F-7A56-4B94-A5CA-1B25A12C9EAB}"/>
              </a:ext>
            </a:extLst>
          </p:cNvPr>
          <p:cNvSpPr txBox="1">
            <a:spLocks/>
          </p:cNvSpPr>
          <p:nvPr/>
        </p:nvSpPr>
        <p:spPr>
          <a:xfrm>
            <a:off x="993473" y="1643326"/>
            <a:ext cx="11107553" cy="8415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0" i="0" dirty="0">
                <a:solidFill>
                  <a:srgbClr val="333333"/>
                </a:solidFill>
                <a:effectLst/>
                <a:latin typeface="Courier New" panose="02070309020205020404" pitchFamily="49" charset="0"/>
                <a:cs typeface="Courier New" panose="02070309020205020404" pitchFamily="49" charset="0"/>
              </a:rPr>
              <a:t>ListNode </a:t>
            </a:r>
            <a:r>
              <a:rPr lang="en-US" sz="2000" b="1" i="0" dirty="0">
                <a:solidFill>
                  <a:srgbClr val="990000"/>
                </a:solidFill>
                <a:effectLst/>
                <a:latin typeface="Courier New" panose="02070309020205020404" pitchFamily="49" charset="0"/>
                <a:cs typeface="Courier New" panose="02070309020205020404" pitchFamily="49" charset="0"/>
              </a:rPr>
              <a:t>detectCycle</a:t>
            </a:r>
            <a:r>
              <a:rPr lang="en-US" sz="2000" b="0" i="0" dirty="0">
                <a:solidFill>
                  <a:srgbClr val="333333"/>
                </a:solidFill>
                <a:effectLst/>
                <a:latin typeface="Courier New" panose="02070309020205020404" pitchFamily="49" charset="0"/>
                <a:cs typeface="Courier New" panose="02070309020205020404" pitchFamily="49" charset="0"/>
              </a:rPr>
              <a:t>(ListNode head)</a:t>
            </a:r>
            <a:r>
              <a:rPr lang="ru-RU" sz="2000" b="0" i="0" dirty="0">
                <a:solidFill>
                  <a:srgbClr val="333333"/>
                </a:solidFill>
                <a:effectLst/>
                <a:latin typeface="Courier New" panose="02070309020205020404" pitchFamily="49" charset="0"/>
                <a:cs typeface="Courier New" panose="02070309020205020404" pitchFamily="49" charset="0"/>
              </a:rPr>
              <a:t> </a:t>
            </a:r>
            <a:r>
              <a:rPr lang="en-US" sz="2000" b="0" i="0" dirty="0">
                <a:solidFill>
                  <a:srgbClr val="333333"/>
                </a:solidFill>
                <a:effectLst/>
                <a:latin typeface="Courier New" panose="02070309020205020404" pitchFamily="49" charset="0"/>
                <a:cs typeface="Courier New" panose="02070309020205020404" pitchFamily="49" charset="0"/>
              </a:rPr>
              <a:t>// </a:t>
            </a:r>
            <a:r>
              <a:rPr lang="en-US" sz="2000" dirty="0">
                <a:solidFill>
                  <a:srgbClr val="333333"/>
                </a:solidFill>
                <a:latin typeface="Courier New" panose="02070309020205020404" pitchFamily="49" charset="0"/>
                <a:cs typeface="Courier New" panose="02070309020205020404" pitchFamily="49" charset="0"/>
              </a:rPr>
              <a:t>Java</a:t>
            </a:r>
            <a:endParaRPr lang="ru-RU" sz="2000" b="0" i="1" dirty="0">
              <a:solidFill>
                <a:srgbClr val="999988"/>
              </a:solidFill>
              <a:effectLst/>
              <a:latin typeface="Courier New" panose="02070309020205020404" pitchFamily="49" charset="0"/>
              <a:cs typeface="Courier New" panose="02070309020205020404" pitchFamily="49" charset="0"/>
            </a:endParaRPr>
          </a:p>
          <a:p>
            <a:pPr algn="just"/>
            <a:r>
              <a:rPr lang="en-US" sz="2000" b="0" i="0" dirty="0">
                <a:solidFill>
                  <a:srgbClr val="333333"/>
                </a:solidFill>
                <a:effectLst/>
                <a:latin typeface="Courier New" panose="02070309020205020404" pitchFamily="49" charset="0"/>
                <a:cs typeface="Courier New" panose="02070309020205020404" pitchFamily="49" charset="0"/>
              </a:rPr>
              <a:t>ListNode</a:t>
            </a:r>
            <a:r>
              <a:rPr lang="en-US" sz="2000" b="1" i="0" dirty="0">
                <a:solidFill>
                  <a:srgbClr val="333333"/>
                </a:solidFill>
                <a:effectLst/>
                <a:latin typeface="Courier New" panose="02070309020205020404" pitchFamily="49" charset="0"/>
                <a:cs typeface="Courier New" panose="02070309020205020404" pitchFamily="49" charset="0"/>
              </a:rPr>
              <a:t>*</a:t>
            </a:r>
            <a:r>
              <a:rPr lang="en-US" sz="2000" b="0" i="0" dirty="0">
                <a:solidFill>
                  <a:srgbClr val="333333"/>
                </a:solidFill>
                <a:effectLst/>
                <a:latin typeface="Courier New" panose="02070309020205020404" pitchFamily="49" charset="0"/>
                <a:cs typeface="Courier New" panose="02070309020205020404" pitchFamily="49" charset="0"/>
              </a:rPr>
              <a:t> </a:t>
            </a:r>
            <a:r>
              <a:rPr lang="en-US" sz="2000" b="1" i="0" dirty="0">
                <a:solidFill>
                  <a:srgbClr val="990000"/>
                </a:solidFill>
                <a:effectLst/>
                <a:latin typeface="Courier New" panose="02070309020205020404" pitchFamily="49" charset="0"/>
                <a:cs typeface="Courier New" panose="02070309020205020404" pitchFamily="49" charset="0"/>
              </a:rPr>
              <a:t>detectCycle</a:t>
            </a:r>
            <a:r>
              <a:rPr lang="en-US" sz="2000" b="0" i="0" dirty="0">
                <a:solidFill>
                  <a:srgbClr val="333333"/>
                </a:solidFill>
                <a:effectLst/>
                <a:latin typeface="Courier New" panose="02070309020205020404" pitchFamily="49" charset="0"/>
                <a:cs typeface="Courier New" panose="02070309020205020404" pitchFamily="49" charset="0"/>
              </a:rPr>
              <a:t>(ListNode </a:t>
            </a:r>
            <a:r>
              <a:rPr lang="en-US" sz="2000" b="1" i="0" dirty="0">
                <a:solidFill>
                  <a:srgbClr val="333333"/>
                </a:solidFill>
                <a:effectLst/>
                <a:latin typeface="Courier New" panose="02070309020205020404" pitchFamily="49" charset="0"/>
                <a:cs typeface="Courier New" panose="02070309020205020404" pitchFamily="49" charset="0"/>
              </a:rPr>
              <a:t>*</a:t>
            </a:r>
            <a:r>
              <a:rPr lang="en-US" sz="2000" b="0" i="0" dirty="0">
                <a:solidFill>
                  <a:srgbClr val="333333"/>
                </a:solidFill>
                <a:effectLst/>
                <a:latin typeface="Courier New" panose="02070309020205020404" pitchFamily="49" charset="0"/>
                <a:cs typeface="Courier New" panose="02070309020205020404" pitchFamily="49" charset="0"/>
              </a:rPr>
              <a:t>head) // C, C++</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588342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2832847" y="367291"/>
            <a:ext cx="6686537" cy="490367"/>
          </a:xfrm>
        </p:spPr>
        <p:txBody>
          <a:bodyPr>
            <a:noAutofit/>
          </a:bodyPr>
          <a:lstStyle/>
          <a:p>
            <a:pPr algn="just"/>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10043. LinkedList Cycle starting point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1"/>
            <a:ext cx="11107553" cy="479380"/>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Given a linked list. Return pointer to the node where cycle starts. If there is no cycle, return </a:t>
            </a:r>
            <a:r>
              <a:rPr lang="en-US" sz="2000" b="1" dirty="0">
                <a:effectLst/>
                <a:latin typeface="Times New Roman" panose="02020603050405020304" pitchFamily="18" charset="0"/>
                <a:ea typeface="Times New Roman" panose="02020603050405020304" pitchFamily="18" charset="0"/>
              </a:rPr>
              <a:t>null</a:t>
            </a:r>
            <a:r>
              <a:rPr lang="en-US" sz="2000" dirty="0">
                <a:effectLst/>
                <a:latin typeface="Times New Roman" panose="02020603050405020304" pitchFamily="18" charset="0"/>
                <a:ea typeface="Times New Roman" panose="02020603050405020304" pitchFamily="18" charset="0"/>
              </a:rPr>
              <a:t>.</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AB8ACC1E-BDAB-4579-8071-C1F94B7C81F1}"/>
              </a:ext>
            </a:extLst>
          </p:cNvPr>
          <p:cNvSpPr>
            <a:spLocks noChangeArrowheads="1"/>
          </p:cNvSpPr>
          <p:nvPr/>
        </p:nvSpPr>
        <p:spPr bwMode="auto">
          <a:xfrm>
            <a:off x="1523998" y="2130124"/>
            <a:ext cx="176941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12CF7859-420E-4CD1-BC67-08F35FBD41E7}"/>
              </a:ext>
            </a:extLst>
          </p:cNvPr>
          <p:cNvSpPr>
            <a:spLocks noChangeArrowheads="1"/>
          </p:cNvSpPr>
          <p:nvPr/>
        </p:nvSpPr>
        <p:spPr bwMode="auto">
          <a:xfrm>
            <a:off x="1533622" y="1419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1" name="Подзаголовок 2">
            <a:extLst>
              <a:ext uri="{FF2B5EF4-FFF2-40B4-BE49-F238E27FC236}">
                <a16:creationId xmlns:a16="http://schemas.microsoft.com/office/drawing/2014/main" id="{921DCD3F-7A56-4B94-A5CA-1B25A12C9EAB}"/>
              </a:ext>
            </a:extLst>
          </p:cNvPr>
          <p:cNvSpPr txBox="1">
            <a:spLocks/>
          </p:cNvSpPr>
          <p:nvPr/>
        </p:nvSpPr>
        <p:spPr>
          <a:xfrm>
            <a:off x="664144" y="1731382"/>
            <a:ext cx="11107553" cy="8415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Using two pointers (</a:t>
            </a:r>
            <a:r>
              <a:rPr lang="en-US" sz="2000" i="1" dirty="0">
                <a:effectLst/>
                <a:latin typeface="Times New Roman" panose="02020603050405020304" pitchFamily="18" charset="0"/>
                <a:ea typeface="Times New Roman" panose="02020603050405020304" pitchFamily="18" charset="0"/>
              </a:rPr>
              <a:t>slow</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fast</a:t>
            </a:r>
            <a:r>
              <a:rPr lang="en-US" sz="2000" dirty="0">
                <a:effectLst/>
                <a:latin typeface="Times New Roman" panose="02020603050405020304" pitchFamily="18" charset="0"/>
                <a:ea typeface="Times New Roman" panose="02020603050405020304" pitchFamily="18" charset="0"/>
              </a:rPr>
              <a:t>), we determine whether the linked list contains a loop. Let the list contains a loop, and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points to the vertex where the fast pointer meets with the slow one. Set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to the start of the list.</a:t>
            </a:r>
            <a:endParaRPr lang="ru-RU" sz="2000" dirty="0">
              <a:effectLst/>
              <a:latin typeface="Times New Roman" panose="02020603050405020304" pitchFamily="18" charset="0"/>
              <a:ea typeface="Times New Roman" panose="02020603050405020304" pitchFamily="18" charset="0"/>
            </a:endParaRPr>
          </a:p>
        </p:txBody>
      </p:sp>
      <p:sp>
        <p:nvSpPr>
          <p:cNvPr id="8" name="Rectangle 2">
            <a:extLst>
              <a:ext uri="{FF2B5EF4-FFF2-40B4-BE49-F238E27FC236}">
                <a16:creationId xmlns:a16="http://schemas.microsoft.com/office/drawing/2014/main" id="{210A5CA5-AB73-4BF6-B944-955080936F81}"/>
              </a:ext>
            </a:extLst>
          </p:cNvPr>
          <p:cNvSpPr>
            <a:spLocks noChangeArrowheads="1"/>
          </p:cNvSpPr>
          <p:nvPr/>
        </p:nvSpPr>
        <p:spPr bwMode="auto">
          <a:xfrm>
            <a:off x="7902678" y="2755481"/>
            <a:ext cx="14554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0" name="Объект 9">
            <a:extLst>
              <a:ext uri="{FF2B5EF4-FFF2-40B4-BE49-F238E27FC236}">
                <a16:creationId xmlns:a16="http://schemas.microsoft.com/office/drawing/2014/main" id="{5F74B006-809D-4FDD-AA19-5E03D831B0CF}"/>
              </a:ext>
            </a:extLst>
          </p:cNvPr>
          <p:cNvGraphicFramePr>
            <a:graphicFrameLocks noChangeAspect="1"/>
          </p:cNvGraphicFramePr>
          <p:nvPr>
            <p:extLst>
              <p:ext uri="{D42A27DB-BD31-4B8C-83A1-F6EECF244321}">
                <p14:modId xmlns:p14="http://schemas.microsoft.com/office/powerpoint/2010/main" val="2312050791"/>
              </p:ext>
            </p:extLst>
          </p:nvPr>
        </p:nvGraphicFramePr>
        <p:xfrm>
          <a:off x="7902678" y="2755482"/>
          <a:ext cx="3869019" cy="1586412"/>
        </p:xfrm>
        <a:graphic>
          <a:graphicData uri="http://schemas.openxmlformats.org/presentationml/2006/ole">
            <mc:AlternateContent xmlns:mc="http://schemas.openxmlformats.org/markup-compatibility/2006">
              <mc:Choice xmlns:v="urn:schemas-microsoft-com:vml" Requires="v">
                <p:oleObj name="Visio" r:id="rId3" imgW="3227953" imgH="1319975" progId="Visio.Drawing.11">
                  <p:embed/>
                </p:oleObj>
              </mc:Choice>
              <mc:Fallback>
                <p:oleObj name="Visio" r:id="rId3" imgW="3227953" imgH="131997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2678" y="2755482"/>
                        <a:ext cx="3869019" cy="1586412"/>
                      </a:xfrm>
                      <a:prstGeom prst="rect">
                        <a:avLst/>
                      </a:prstGeom>
                      <a:noFill/>
                    </p:spPr>
                  </p:pic>
                </p:oleObj>
              </mc:Fallback>
            </mc:AlternateContent>
          </a:graphicData>
        </a:graphic>
      </p:graphicFrame>
      <p:sp>
        <p:nvSpPr>
          <p:cNvPr id="22" name="Подзаголовок 2">
            <a:extLst>
              <a:ext uri="{FF2B5EF4-FFF2-40B4-BE49-F238E27FC236}">
                <a16:creationId xmlns:a16="http://schemas.microsoft.com/office/drawing/2014/main" id="{90EFAD50-FB2C-4193-9874-F02FB403C488}"/>
              </a:ext>
            </a:extLst>
          </p:cNvPr>
          <p:cNvSpPr txBox="1">
            <a:spLocks/>
          </p:cNvSpPr>
          <p:nvPr/>
        </p:nvSpPr>
        <p:spPr>
          <a:xfrm>
            <a:off x="664145" y="2922438"/>
            <a:ext cx="7141944" cy="117881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Let the distance from the start to the vertex where the cycle starts is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The distance from the start of the loop to the meeting point of two pointers is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 The distance from the vertex pointed to by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to the beginning of the cycle along the list is </a:t>
            </a:r>
            <a:r>
              <a:rPr lang="en-US" sz="2000" i="1" dirty="0">
                <a:effectLst/>
                <a:latin typeface="Times New Roman" panose="02020603050405020304" pitchFamily="18" charset="0"/>
                <a:ea typeface="Times New Roman" panose="02020603050405020304" pitchFamily="18" charset="0"/>
              </a:rPr>
              <a:t>z</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
        <p:nvSpPr>
          <p:cNvPr id="23" name="Подзаголовок 2">
            <a:extLst>
              <a:ext uri="{FF2B5EF4-FFF2-40B4-BE49-F238E27FC236}">
                <a16:creationId xmlns:a16="http://schemas.microsoft.com/office/drawing/2014/main" id="{166482C2-F7EC-432E-8EC4-41474573C2B2}"/>
              </a:ext>
            </a:extLst>
          </p:cNvPr>
          <p:cNvSpPr txBox="1">
            <a:spLocks/>
          </p:cNvSpPr>
          <p:nvPr/>
        </p:nvSpPr>
        <p:spPr>
          <a:xfrm>
            <a:off x="718760" y="4329845"/>
            <a:ext cx="10914710" cy="23992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Suppose the pointers have met so that the fast pointer has only gone one round of the cycle. That is, the slow one went the path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 and the fast one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z</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 Considering that a fast pointer is twice as fast as a slow one, we get an equality:</a:t>
            </a:r>
            <a:endParaRPr lang="ru-RU" sz="2000" dirty="0">
              <a:effectLst/>
              <a:latin typeface="Times New Roman" panose="02020603050405020304" pitchFamily="18" charset="0"/>
              <a:ea typeface="Times New Roman" panose="02020603050405020304" pitchFamily="18" charset="0"/>
            </a:endParaRPr>
          </a:p>
          <a:p>
            <a:pPr algn="ctr">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2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z</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imes New Roman" panose="02020603050405020304" pitchFamily="18" charset="0"/>
                <a:ea typeface="Times New Roman" panose="02020603050405020304" pitchFamily="18" charset="0"/>
              </a:rPr>
              <a:t> or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z</a:t>
            </a:r>
            <a:endParaRPr lang="ru-RU" sz="2000" dirty="0">
              <a:effectLst/>
              <a:latin typeface="Times New Roman" panose="02020603050405020304" pitchFamily="18" charset="0"/>
              <a:ea typeface="Times New Roman" panose="02020603050405020304" pitchFamily="18" charset="0"/>
            </a:endParaRPr>
          </a:p>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This means that now it is enough to iteratively move the pointers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step by step until they become equal </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will point to the same memory location</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Moreover, this will definitely happen at the node, which is the beginning of the cycle.</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69566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2832847" y="367291"/>
            <a:ext cx="6686537" cy="490367"/>
          </a:xfrm>
        </p:spPr>
        <p:txBody>
          <a:bodyPr>
            <a:noAutofit/>
          </a:bodyPr>
          <a:lstStyle/>
          <a:p>
            <a:pPr algn="just"/>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10043. LinkedList Cycle starting point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1"/>
            <a:ext cx="11107553" cy="479380"/>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Given a linked list. Return pointer to the node where cycle starts. If there is no cycle, return </a:t>
            </a:r>
            <a:r>
              <a:rPr lang="en-US" sz="2000" b="1" dirty="0">
                <a:effectLst/>
                <a:latin typeface="Times New Roman" panose="02020603050405020304" pitchFamily="18" charset="0"/>
                <a:ea typeface="Times New Roman" panose="02020603050405020304" pitchFamily="18" charset="0"/>
              </a:rPr>
              <a:t>null</a:t>
            </a:r>
            <a:r>
              <a:rPr lang="en-US" sz="2000" dirty="0">
                <a:effectLst/>
                <a:latin typeface="Times New Roman" panose="02020603050405020304" pitchFamily="18" charset="0"/>
                <a:ea typeface="Times New Roman" panose="02020603050405020304" pitchFamily="18" charset="0"/>
              </a:rPr>
              <a:t>.</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AB8ACC1E-BDAB-4579-8071-C1F94B7C81F1}"/>
              </a:ext>
            </a:extLst>
          </p:cNvPr>
          <p:cNvSpPr>
            <a:spLocks noChangeArrowheads="1"/>
          </p:cNvSpPr>
          <p:nvPr/>
        </p:nvSpPr>
        <p:spPr bwMode="auto">
          <a:xfrm>
            <a:off x="1523998" y="2130124"/>
            <a:ext cx="1769411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12CF7859-420E-4CD1-BC67-08F35FBD41E7}"/>
              </a:ext>
            </a:extLst>
          </p:cNvPr>
          <p:cNvSpPr>
            <a:spLocks noChangeArrowheads="1"/>
          </p:cNvSpPr>
          <p:nvPr/>
        </p:nvSpPr>
        <p:spPr bwMode="auto">
          <a:xfrm>
            <a:off x="1533622" y="1419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210A5CA5-AB73-4BF6-B944-955080936F81}"/>
              </a:ext>
            </a:extLst>
          </p:cNvPr>
          <p:cNvSpPr>
            <a:spLocks noChangeArrowheads="1"/>
          </p:cNvSpPr>
          <p:nvPr/>
        </p:nvSpPr>
        <p:spPr bwMode="auto">
          <a:xfrm>
            <a:off x="7902678" y="2755481"/>
            <a:ext cx="14554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0" name="Объект 9">
            <a:extLst>
              <a:ext uri="{FF2B5EF4-FFF2-40B4-BE49-F238E27FC236}">
                <a16:creationId xmlns:a16="http://schemas.microsoft.com/office/drawing/2014/main" id="{5F74B006-809D-4FDD-AA19-5E03D831B0CF}"/>
              </a:ext>
            </a:extLst>
          </p:cNvPr>
          <p:cNvGraphicFramePr>
            <a:graphicFrameLocks noChangeAspect="1"/>
          </p:cNvGraphicFramePr>
          <p:nvPr>
            <p:extLst>
              <p:ext uri="{D42A27DB-BD31-4B8C-83A1-F6EECF244321}">
                <p14:modId xmlns:p14="http://schemas.microsoft.com/office/powerpoint/2010/main" val="1991531963"/>
              </p:ext>
            </p:extLst>
          </p:nvPr>
        </p:nvGraphicFramePr>
        <p:xfrm>
          <a:off x="7764451" y="1624248"/>
          <a:ext cx="3869019" cy="1586412"/>
        </p:xfrm>
        <a:graphic>
          <a:graphicData uri="http://schemas.openxmlformats.org/presentationml/2006/ole">
            <mc:AlternateContent xmlns:mc="http://schemas.openxmlformats.org/markup-compatibility/2006">
              <mc:Choice xmlns:v="urn:schemas-microsoft-com:vml" Requires="v">
                <p:oleObj name="Visio" r:id="rId3" imgW="3227688" imgH="1319607" progId="Visio.Drawing.11">
                  <p:embed/>
                </p:oleObj>
              </mc:Choice>
              <mc:Fallback>
                <p:oleObj name="Visio" r:id="rId3" imgW="3227688" imgH="1319607" progId="Visio.Drawing.11">
                  <p:embed/>
                  <p:pic>
                    <p:nvPicPr>
                      <p:cNvPr id="10" name="Объект 9">
                        <a:extLst>
                          <a:ext uri="{FF2B5EF4-FFF2-40B4-BE49-F238E27FC236}">
                            <a16:creationId xmlns:a16="http://schemas.microsoft.com/office/drawing/2014/main" id="{5F74B006-809D-4FDD-AA19-5E03D831B0CF}"/>
                          </a:ext>
                        </a:extLst>
                      </p:cNvPr>
                      <p:cNvPicPr>
                        <a:picLocks noChangeAspect="1" noChangeArrowheads="1"/>
                      </p:cNvPicPr>
                      <p:nvPr/>
                    </p:nvPicPr>
                    <p:blipFill>
                      <a:blip r:embed="rId4"/>
                      <a:srcRect/>
                      <a:stretch>
                        <a:fillRect/>
                      </a:stretch>
                    </p:blipFill>
                    <p:spPr bwMode="auto">
                      <a:xfrm>
                        <a:off x="7764451" y="1624248"/>
                        <a:ext cx="3869019" cy="1586412"/>
                      </a:xfrm>
                      <a:prstGeom prst="rect">
                        <a:avLst/>
                      </a:prstGeom>
                      <a:noFill/>
                    </p:spPr>
                  </p:pic>
                </p:oleObj>
              </mc:Fallback>
            </mc:AlternateContent>
          </a:graphicData>
        </a:graphic>
      </p:graphicFrame>
      <p:pic>
        <p:nvPicPr>
          <p:cNvPr id="14" name="Рисунок 13">
            <a:extLst>
              <a:ext uri="{FF2B5EF4-FFF2-40B4-BE49-F238E27FC236}">
                <a16:creationId xmlns:a16="http://schemas.microsoft.com/office/drawing/2014/main" id="{683E0A95-AA6A-48B9-A781-66B926CA1E95}"/>
              </a:ext>
            </a:extLst>
          </p:cNvPr>
          <p:cNvPicPr>
            <a:picLocks noChangeAspect="1"/>
          </p:cNvPicPr>
          <p:nvPr/>
        </p:nvPicPr>
        <p:blipFill>
          <a:blip r:embed="rId5"/>
          <a:stretch>
            <a:fillRect/>
          </a:stretch>
        </p:blipFill>
        <p:spPr>
          <a:xfrm>
            <a:off x="754901" y="1420638"/>
            <a:ext cx="6528524" cy="2623965"/>
          </a:xfrm>
          <a:prstGeom prst="rect">
            <a:avLst/>
          </a:prstGeom>
        </p:spPr>
      </p:pic>
      <p:sp>
        <p:nvSpPr>
          <p:cNvPr id="20" name="Подзаголовок 2">
            <a:extLst>
              <a:ext uri="{FF2B5EF4-FFF2-40B4-BE49-F238E27FC236}">
                <a16:creationId xmlns:a16="http://schemas.microsoft.com/office/drawing/2014/main" id="{2A113473-6699-477A-9C74-2FE2CE26BE87}"/>
              </a:ext>
            </a:extLst>
          </p:cNvPr>
          <p:cNvSpPr txBox="1">
            <a:spLocks/>
          </p:cNvSpPr>
          <p:nvPr/>
        </p:nvSpPr>
        <p:spPr>
          <a:xfrm>
            <a:off x="754901" y="4329846"/>
            <a:ext cx="5867280" cy="90629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Set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to the start of the list. Iteratively move the pointers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step by step until they become equal. Pointers </a:t>
            </a:r>
            <a:r>
              <a:rPr lang="en-US" sz="2000" i="1" dirty="0">
                <a:effectLst/>
                <a:latin typeface="Times New Roman" panose="02020603050405020304" pitchFamily="18" charset="0"/>
                <a:ea typeface="Times New Roman" panose="02020603050405020304" pitchFamily="18" charset="0"/>
              </a:rPr>
              <a:t>p</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q</a:t>
            </a:r>
            <a:r>
              <a:rPr lang="en-US" sz="2000" dirty="0">
                <a:effectLst/>
                <a:latin typeface="Times New Roman" panose="02020603050405020304" pitchFamily="18" charset="0"/>
                <a:ea typeface="Times New Roman" panose="02020603050405020304" pitchFamily="18" charset="0"/>
              </a:rPr>
              <a:t> will meet at the start of the cycle.</a:t>
            </a:r>
            <a:endParaRPr lang="ru-RU" sz="20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16" name="Рисунок 15">
            <a:extLst>
              <a:ext uri="{FF2B5EF4-FFF2-40B4-BE49-F238E27FC236}">
                <a16:creationId xmlns:a16="http://schemas.microsoft.com/office/drawing/2014/main" id="{33641B81-DE78-48D2-894F-A5EE742BF878}"/>
              </a:ext>
            </a:extLst>
          </p:cNvPr>
          <p:cNvPicPr>
            <a:picLocks noChangeAspect="1"/>
          </p:cNvPicPr>
          <p:nvPr/>
        </p:nvPicPr>
        <p:blipFill>
          <a:blip r:embed="rId6"/>
          <a:stretch>
            <a:fillRect/>
          </a:stretch>
        </p:blipFill>
        <p:spPr>
          <a:xfrm>
            <a:off x="7411666" y="3790298"/>
            <a:ext cx="3972326" cy="2995008"/>
          </a:xfrm>
          <a:prstGeom prst="rect">
            <a:avLst/>
          </a:prstGeom>
        </p:spPr>
      </p:pic>
    </p:spTree>
    <p:extLst>
      <p:ext uri="{BB962C8B-B14F-4D97-AF65-F5344CB8AC3E}">
        <p14:creationId xmlns:p14="http://schemas.microsoft.com/office/powerpoint/2010/main" val="3303107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2832847" y="367291"/>
            <a:ext cx="6686537" cy="490367"/>
          </a:xfrm>
        </p:spPr>
        <p:txBody>
          <a:bodyPr>
            <a:noAutofit/>
          </a:bodyPr>
          <a:lstStyle/>
          <a:p>
            <a:r>
              <a:rPr lang="en-US" sz="2400" b="1" u="sng" dirty="0">
                <a:solidFill>
                  <a:srgbClr val="0000FF"/>
                </a:solidFill>
                <a:effectLst/>
                <a:latin typeface="Times New Roman" panose="02020603050405020304" pitchFamily="18" charset="0"/>
                <a:ea typeface="Times New Roman" panose="02020603050405020304" pitchFamily="18" charset="0"/>
                <a:hlinkClick r:id="rId2"/>
              </a:rPr>
              <a:t>10044. LinkedList Merge</a:t>
            </a:r>
            <a:endParaRPr lang="ru-RU" sz="7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0"/>
            <a:ext cx="11107553" cy="733993"/>
          </a:xfrm>
        </p:spPr>
        <p:txBody>
          <a:bodyPr>
            <a:no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Merge two sorted linked lists and return it as a new list. The new list should be made by splicing together the nodes of the first two lists.</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12CF7859-420E-4CD1-BC67-08F35FBD41E7}"/>
              </a:ext>
            </a:extLst>
          </p:cNvPr>
          <p:cNvSpPr>
            <a:spLocks noChangeArrowheads="1"/>
          </p:cNvSpPr>
          <p:nvPr/>
        </p:nvSpPr>
        <p:spPr bwMode="auto">
          <a:xfrm>
            <a:off x="1533622" y="1419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210A5CA5-AB73-4BF6-B944-955080936F81}"/>
              </a:ext>
            </a:extLst>
          </p:cNvPr>
          <p:cNvSpPr>
            <a:spLocks noChangeArrowheads="1"/>
          </p:cNvSpPr>
          <p:nvPr/>
        </p:nvSpPr>
        <p:spPr bwMode="auto">
          <a:xfrm>
            <a:off x="7902678" y="2755481"/>
            <a:ext cx="14554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7" name="Подзаголовок 2">
            <a:extLst>
              <a:ext uri="{FF2B5EF4-FFF2-40B4-BE49-F238E27FC236}">
                <a16:creationId xmlns:a16="http://schemas.microsoft.com/office/drawing/2014/main" id="{A7E6C7CE-6CE5-49A5-BEB7-A87FDDDC5439}"/>
              </a:ext>
            </a:extLst>
          </p:cNvPr>
          <p:cNvSpPr txBox="1">
            <a:spLocks/>
          </p:cNvSpPr>
          <p:nvPr/>
        </p:nvSpPr>
        <p:spPr>
          <a:xfrm>
            <a:off x="822278" y="3984294"/>
            <a:ext cx="8273596" cy="15959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 You need to implement a function</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333333"/>
                </a:solidFill>
                <a:effectLst/>
                <a:latin typeface="Courier New" panose="02070309020205020404" pitchFamily="49" charset="0"/>
                <a:ea typeface="Times New Roman" panose="02020603050405020304" pitchFamily="18" charset="0"/>
              </a:rPr>
              <a:t>ListNode </a:t>
            </a:r>
            <a:r>
              <a:rPr lang="en-US" sz="2000" b="1" dirty="0">
                <a:solidFill>
                  <a:srgbClr val="990000"/>
                </a:solidFill>
                <a:effectLst/>
                <a:latin typeface="Courier New" panose="02070309020205020404" pitchFamily="49" charset="0"/>
                <a:ea typeface="Times New Roman" panose="02020603050405020304" pitchFamily="18" charset="0"/>
              </a:rPr>
              <a:t>merge</a:t>
            </a:r>
            <a:r>
              <a:rPr lang="en-US" sz="2000" dirty="0">
                <a:solidFill>
                  <a:srgbClr val="333333"/>
                </a:solidFill>
                <a:effectLst/>
                <a:latin typeface="Courier New" panose="02070309020205020404" pitchFamily="49" charset="0"/>
                <a:ea typeface="Times New Roman" panose="02020603050405020304" pitchFamily="18" charset="0"/>
              </a:rPr>
              <a:t>(ListNode l1, ListNode l2) // Java</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333333"/>
                </a:solidFill>
                <a:effectLst/>
                <a:latin typeface="Courier New" panose="02070309020205020404" pitchFamily="49" charset="0"/>
                <a:ea typeface="Times New Roman" panose="02020603050405020304" pitchFamily="18" charset="0"/>
              </a:rPr>
              <a:t>ListNode* </a:t>
            </a:r>
            <a:r>
              <a:rPr lang="en-US" sz="2000" b="1" dirty="0">
                <a:solidFill>
                  <a:srgbClr val="990000"/>
                </a:solidFill>
                <a:effectLst/>
                <a:latin typeface="Courier New" panose="02070309020205020404" pitchFamily="49" charset="0"/>
                <a:ea typeface="Times New Roman" panose="02020603050405020304" pitchFamily="18" charset="0"/>
              </a:rPr>
              <a:t>merge</a:t>
            </a:r>
            <a:r>
              <a:rPr lang="en-US" sz="2000" dirty="0">
                <a:solidFill>
                  <a:srgbClr val="333333"/>
                </a:solidFill>
                <a:effectLst/>
                <a:latin typeface="Courier New" panose="02070309020205020404" pitchFamily="49" charset="0"/>
                <a:ea typeface="Times New Roman" panose="02020603050405020304" pitchFamily="18" charset="0"/>
              </a:rPr>
              <a:t>(ListNode *l1, ListNode *l2) // C++</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that merges two linked lists.</a:t>
            </a:r>
            <a:endParaRPr lang="ru-RU" sz="2000" dirty="0">
              <a:effectLst/>
              <a:latin typeface="Times New Roman" panose="02020603050405020304" pitchFamily="18" charset="0"/>
              <a:ea typeface="Times New Roman" panose="02020603050405020304" pitchFamily="18" charset="0"/>
            </a:endParaRPr>
          </a:p>
        </p:txBody>
      </p:sp>
      <p:sp>
        <p:nvSpPr>
          <p:cNvPr id="12" name="Rectangle 2">
            <a:extLst>
              <a:ext uri="{FF2B5EF4-FFF2-40B4-BE49-F238E27FC236}">
                <a16:creationId xmlns:a16="http://schemas.microsoft.com/office/drawing/2014/main" id="{D8935B0A-99C9-4274-8453-59E06C746252}"/>
              </a:ext>
            </a:extLst>
          </p:cNvPr>
          <p:cNvSpPr>
            <a:spLocks noChangeArrowheads="1"/>
          </p:cNvSpPr>
          <p:nvPr/>
        </p:nvSpPr>
        <p:spPr bwMode="auto">
          <a:xfrm>
            <a:off x="1615942" y="1837622"/>
            <a:ext cx="136644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38CB2D6A-2835-4C73-82FF-E0DD38C50561}"/>
              </a:ext>
            </a:extLst>
          </p:cNvPr>
          <p:cNvGraphicFramePr>
            <a:graphicFrameLocks noChangeAspect="1"/>
          </p:cNvGraphicFramePr>
          <p:nvPr>
            <p:extLst>
              <p:ext uri="{D42A27DB-BD31-4B8C-83A1-F6EECF244321}">
                <p14:modId xmlns:p14="http://schemas.microsoft.com/office/powerpoint/2010/main" val="1676858312"/>
              </p:ext>
            </p:extLst>
          </p:nvPr>
        </p:nvGraphicFramePr>
        <p:xfrm>
          <a:off x="1615942" y="1837622"/>
          <a:ext cx="9123088" cy="1877065"/>
        </p:xfrm>
        <a:graphic>
          <a:graphicData uri="http://schemas.openxmlformats.org/presentationml/2006/ole">
            <mc:AlternateContent xmlns:mc="http://schemas.openxmlformats.org/markup-compatibility/2006">
              <mc:Choice xmlns:v="urn:schemas-microsoft-com:vml" Requires="v">
                <p:oleObj name="Visio" r:id="rId3" imgW="6705659" imgH="1377822" progId="Visio.Drawing.11">
                  <p:embed/>
                </p:oleObj>
              </mc:Choice>
              <mc:Fallback>
                <p:oleObj name="Visio" r:id="rId3" imgW="6705659" imgH="137782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5942" y="1837622"/>
                        <a:ext cx="9123088" cy="1877065"/>
                      </a:xfrm>
                      <a:prstGeom prst="rect">
                        <a:avLst/>
                      </a:prstGeom>
                      <a:noFill/>
                    </p:spPr>
                  </p:pic>
                </p:oleObj>
              </mc:Fallback>
            </mc:AlternateContent>
          </a:graphicData>
        </a:graphic>
      </p:graphicFrame>
    </p:spTree>
    <p:extLst>
      <p:ext uri="{BB962C8B-B14F-4D97-AF65-F5344CB8AC3E}">
        <p14:creationId xmlns:p14="http://schemas.microsoft.com/office/powerpoint/2010/main" val="21004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fontScale="90000"/>
          </a:bodyPr>
          <a:lstStyle/>
          <a:p>
            <a:r>
              <a:rPr lang="en-US" b="1">
                <a:latin typeface="Times New Roman" panose="02020603050405020304" pitchFamily="18" charset="0"/>
                <a:cs typeface="Times New Roman" panose="02020603050405020304" pitchFamily="18" charset="0"/>
              </a:rPr>
              <a:t>Array</a:t>
            </a:r>
            <a:endParaRPr lang="ru-RU"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524000" y="972152"/>
            <a:ext cx="9144000" cy="1779757"/>
          </a:xfrm>
        </p:spPr>
        <p:txBody>
          <a:bodyPr>
            <a:noAutofit/>
          </a:bodyPr>
          <a:lstStyle/>
          <a:p>
            <a:pPr algn="just"/>
            <a:r>
              <a:rPr lang="en-US" sz="2000">
                <a:effectLst/>
                <a:latin typeface="Times New Roman" panose="02020603050405020304" pitchFamily="18" charset="0"/>
                <a:ea typeface="Times New Roman" panose="02020603050405020304" pitchFamily="18" charset="0"/>
              </a:rPr>
              <a:t>An </a:t>
            </a:r>
            <a:r>
              <a:rPr lang="en-US" sz="2000" b="1" i="1">
                <a:effectLst/>
                <a:latin typeface="Times New Roman" panose="02020603050405020304" pitchFamily="18" charset="0"/>
                <a:ea typeface="Times New Roman" panose="02020603050405020304" pitchFamily="18" charset="0"/>
              </a:rPr>
              <a:t>array</a:t>
            </a:r>
            <a:r>
              <a:rPr lang="en-US" sz="2000">
                <a:effectLst/>
                <a:latin typeface="Times New Roman" panose="02020603050405020304" pitchFamily="18" charset="0"/>
                <a:ea typeface="Times New Roman" panose="02020603050405020304" pitchFamily="18" charset="0"/>
              </a:rPr>
              <a:t> is a very useful data structure provided in programming languages. However, it has at least two limitations:</a:t>
            </a:r>
            <a:endParaRPr lang="ru-RU" sz="200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a:effectLst/>
                <a:latin typeface="Times New Roman" panose="02020603050405020304" pitchFamily="18" charset="0"/>
                <a:ea typeface="Times New Roman" panose="02020603050405020304" pitchFamily="18" charset="0"/>
              </a:rPr>
              <a:t>its size must be known at compilation time and</a:t>
            </a:r>
            <a:endParaRPr lang="ru-RU" sz="200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a:effectLst/>
                <a:latin typeface="Times New Roman" panose="02020603050405020304" pitchFamily="18" charset="0"/>
                <a:ea typeface="Times New Roman" panose="02020603050405020304" pitchFamily="18" charset="0"/>
              </a:rPr>
              <a:t>the data in the array are separated in computer memory by the same distance, which means that inserting an item inside the array requires shifting other data in this array. </a:t>
            </a:r>
            <a:endParaRPr lang="ru-RU" sz="2000">
              <a:effectLst/>
              <a:latin typeface="Times New Roman" panose="02020603050405020304" pitchFamily="18" charset="0"/>
              <a:ea typeface="Times New Roman" panose="02020603050405020304" pitchFamily="18" charset="0"/>
            </a:endParaRPr>
          </a:p>
          <a:p>
            <a:endParaRPr lang="en-US" sz="2000" dirty="0"/>
          </a:p>
        </p:txBody>
      </p:sp>
      <p:sp>
        <p:nvSpPr>
          <p:cNvPr id="4" name="Заголовок 1">
            <a:extLst>
              <a:ext uri="{FF2B5EF4-FFF2-40B4-BE49-F238E27FC236}">
                <a16:creationId xmlns:a16="http://schemas.microsoft.com/office/drawing/2014/main" id="{41D77BA8-E22F-4342-872C-D8B3246E22C4}"/>
              </a:ext>
            </a:extLst>
          </p:cNvPr>
          <p:cNvSpPr txBox="1">
            <a:spLocks/>
          </p:cNvSpPr>
          <p:nvPr/>
        </p:nvSpPr>
        <p:spPr>
          <a:xfrm>
            <a:off x="1524000" y="2998779"/>
            <a:ext cx="9144000" cy="86044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latin typeface="Times New Roman" panose="02020603050405020304" pitchFamily="18" charset="0"/>
                <a:cs typeface="Times New Roman" panose="02020603050405020304" pitchFamily="18" charset="0"/>
              </a:rPr>
              <a:t>Linked List</a:t>
            </a:r>
            <a:endParaRPr lang="ru-RU"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9FF371B4-05C3-490F-99A8-3316BBCDDAA2}"/>
              </a:ext>
            </a:extLst>
          </p:cNvPr>
          <p:cNvSpPr txBox="1">
            <a:spLocks/>
          </p:cNvSpPr>
          <p:nvPr/>
        </p:nvSpPr>
        <p:spPr>
          <a:xfrm>
            <a:off x="1524000" y="3859220"/>
            <a:ext cx="9144000" cy="17797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a:effectLst/>
                <a:latin typeface="Times New Roman" panose="02020603050405020304" pitchFamily="18" charset="0"/>
                <a:ea typeface="Times New Roman" panose="02020603050405020304" pitchFamily="18" charset="0"/>
              </a:rPr>
              <a:t>A </a:t>
            </a:r>
            <a:r>
              <a:rPr lang="en-US" sz="2000" b="1" i="1">
                <a:effectLst/>
                <a:latin typeface="Times New Roman" panose="02020603050405020304" pitchFamily="18" charset="0"/>
                <a:ea typeface="Times New Roman" panose="02020603050405020304" pitchFamily="18" charset="0"/>
              </a:rPr>
              <a:t>linked structure</a:t>
            </a:r>
            <a:r>
              <a:rPr lang="en-US" sz="2000">
                <a:effectLst/>
                <a:latin typeface="Times New Roman" panose="02020603050405020304" pitchFamily="18" charset="0"/>
                <a:ea typeface="Times New Roman" panose="02020603050405020304" pitchFamily="18" charset="0"/>
              </a:rPr>
              <a:t> is a collection of nodes storing data and links to other nodes. </a:t>
            </a:r>
          </a:p>
          <a:p>
            <a:pPr algn="just"/>
            <a:r>
              <a:rPr lang="en-US" sz="2000">
                <a:effectLst/>
                <a:latin typeface="Times New Roman" panose="02020603050405020304" pitchFamily="18" charset="0"/>
                <a:ea typeface="Times New Roman" panose="02020603050405020304" pitchFamily="18" charset="0"/>
              </a:rPr>
              <a:t>In this way, nodes can be located anywhere in memory, and passing from one node of the linked structure to another is accomplished by storing the addresses of other nodes in the linked structure.</a:t>
            </a:r>
            <a:endParaRPr lang="en-US" dirty="0"/>
          </a:p>
        </p:txBody>
      </p:sp>
      <p:pic>
        <p:nvPicPr>
          <p:cNvPr id="9" name="Рисунок 8">
            <a:extLst>
              <a:ext uri="{FF2B5EF4-FFF2-40B4-BE49-F238E27FC236}">
                <a16:creationId xmlns:a16="http://schemas.microsoft.com/office/drawing/2014/main" id="{43F89C68-01CD-419A-8792-AF90B1FEFE68}"/>
              </a:ext>
            </a:extLst>
          </p:cNvPr>
          <p:cNvPicPr>
            <a:picLocks noChangeAspect="1"/>
          </p:cNvPicPr>
          <p:nvPr/>
        </p:nvPicPr>
        <p:blipFill>
          <a:blip r:embed="rId2"/>
          <a:stretch>
            <a:fillRect/>
          </a:stretch>
        </p:blipFill>
        <p:spPr>
          <a:xfrm>
            <a:off x="7968343" y="1453260"/>
            <a:ext cx="2037806" cy="561703"/>
          </a:xfrm>
          <a:prstGeom prst="rect">
            <a:avLst/>
          </a:prstGeom>
        </p:spPr>
      </p:pic>
      <p:pic>
        <p:nvPicPr>
          <p:cNvPr id="11" name="Рисунок 10">
            <a:extLst>
              <a:ext uri="{FF2B5EF4-FFF2-40B4-BE49-F238E27FC236}">
                <a16:creationId xmlns:a16="http://schemas.microsoft.com/office/drawing/2014/main" id="{1F70D8C1-22A7-4B94-9DD1-929D080BBC1B}"/>
              </a:ext>
            </a:extLst>
          </p:cNvPr>
          <p:cNvPicPr>
            <a:picLocks noChangeAspect="1"/>
          </p:cNvPicPr>
          <p:nvPr/>
        </p:nvPicPr>
        <p:blipFill>
          <a:blip r:embed="rId3"/>
          <a:stretch>
            <a:fillRect/>
          </a:stretch>
        </p:blipFill>
        <p:spPr>
          <a:xfrm>
            <a:off x="5369515" y="5335877"/>
            <a:ext cx="5435760" cy="549971"/>
          </a:xfrm>
          <a:prstGeom prst="rect">
            <a:avLst/>
          </a:prstGeom>
        </p:spPr>
      </p:pic>
    </p:spTree>
    <p:extLst>
      <p:ext uri="{BB962C8B-B14F-4D97-AF65-F5344CB8AC3E}">
        <p14:creationId xmlns:p14="http://schemas.microsoft.com/office/powerpoint/2010/main" val="1263537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2832847" y="367291"/>
            <a:ext cx="6686537" cy="490367"/>
          </a:xfrm>
        </p:spPr>
        <p:txBody>
          <a:bodyPr>
            <a:noAutofit/>
          </a:bodyPr>
          <a:lstStyle/>
          <a:p>
            <a:r>
              <a:rPr lang="en-US" sz="2400" b="1" u="sng" dirty="0">
                <a:solidFill>
                  <a:srgbClr val="0000FF"/>
                </a:solidFill>
                <a:effectLst/>
                <a:latin typeface="Times New Roman" panose="02020603050405020304" pitchFamily="18" charset="0"/>
                <a:ea typeface="Times New Roman" panose="02020603050405020304" pitchFamily="18" charset="0"/>
                <a:hlinkClick r:id="rId2"/>
              </a:rPr>
              <a:t>10044. LinkedList Merge</a:t>
            </a:r>
            <a:endParaRPr lang="ru-RU" sz="7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0"/>
            <a:ext cx="11107553" cy="944616"/>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Let </a:t>
            </a:r>
            <a:r>
              <a:rPr lang="en-US" sz="2000" i="1" dirty="0">
                <a:effectLst/>
                <a:latin typeface="Times New Roman" panose="02020603050405020304" pitchFamily="18" charset="0"/>
                <a:ea typeface="Times New Roman" panose="02020603050405020304" pitchFamily="18" charset="0"/>
              </a:rPr>
              <a:t>res</a:t>
            </a:r>
            <a:r>
              <a:rPr lang="en-US" sz="2000" dirty="0">
                <a:effectLst/>
                <a:latin typeface="Times New Roman" panose="02020603050405020304" pitchFamily="18" charset="0"/>
                <a:ea typeface="Times New Roman" panose="02020603050405020304" pitchFamily="18" charset="0"/>
              </a:rPr>
              <a:t> be the pointer to the resulting linked list. To the end of </a:t>
            </a:r>
            <a:r>
              <a:rPr lang="en-US" sz="2000" i="1" dirty="0">
                <a:effectLst/>
                <a:latin typeface="Times New Roman" panose="02020603050405020304" pitchFamily="18" charset="0"/>
                <a:ea typeface="Times New Roman" panose="02020603050405020304" pitchFamily="18" charset="0"/>
              </a:rPr>
              <a:t>res,</a:t>
            </a:r>
            <a:r>
              <a:rPr lang="en-US" sz="2000" dirty="0">
                <a:effectLst/>
                <a:latin typeface="Times New Roman" panose="02020603050405020304" pitchFamily="18" charset="0"/>
                <a:ea typeface="Times New Roman" panose="02020603050405020304" pitchFamily="18" charset="0"/>
              </a:rPr>
              <a:t> we’ll assign the head of either the first or the second list (the one that is smaller). If the first list ends earlier, then we assign to </a:t>
            </a:r>
            <a:r>
              <a:rPr lang="en-US" sz="2000" i="1" dirty="0">
                <a:effectLst/>
                <a:latin typeface="Times New Roman" panose="02020603050405020304" pitchFamily="18" charset="0"/>
                <a:ea typeface="Times New Roman" panose="02020603050405020304" pitchFamily="18" charset="0"/>
              </a:rPr>
              <a:t>res</a:t>
            </a:r>
            <a:r>
              <a:rPr lang="en-US" sz="2000" dirty="0">
                <a:effectLst/>
                <a:latin typeface="Times New Roman" panose="02020603050405020304" pitchFamily="18" charset="0"/>
                <a:ea typeface="Times New Roman" panose="02020603050405020304" pitchFamily="18" charset="0"/>
              </a:rPr>
              <a:t> what remains from the second list. If the second list ends earlier, then we assign to </a:t>
            </a:r>
            <a:r>
              <a:rPr lang="en-US" sz="2000" i="1" dirty="0">
                <a:effectLst/>
                <a:latin typeface="Times New Roman" panose="02020603050405020304" pitchFamily="18" charset="0"/>
                <a:ea typeface="Times New Roman" panose="02020603050405020304" pitchFamily="18" charset="0"/>
              </a:rPr>
              <a:t>res</a:t>
            </a:r>
            <a:r>
              <a:rPr lang="en-US" sz="2000" dirty="0">
                <a:effectLst/>
                <a:latin typeface="Times New Roman" panose="02020603050405020304" pitchFamily="18" charset="0"/>
                <a:ea typeface="Times New Roman" panose="02020603050405020304" pitchFamily="18" charset="0"/>
              </a:rPr>
              <a:t> what remains from the first list.</a:t>
            </a: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12CF7859-420E-4CD1-BC67-08F35FBD41E7}"/>
              </a:ext>
            </a:extLst>
          </p:cNvPr>
          <p:cNvSpPr>
            <a:spLocks noChangeArrowheads="1"/>
          </p:cNvSpPr>
          <p:nvPr/>
        </p:nvSpPr>
        <p:spPr bwMode="auto">
          <a:xfrm>
            <a:off x="1533622" y="1419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210A5CA5-AB73-4BF6-B944-955080936F81}"/>
              </a:ext>
            </a:extLst>
          </p:cNvPr>
          <p:cNvSpPr>
            <a:spLocks noChangeArrowheads="1"/>
          </p:cNvSpPr>
          <p:nvPr/>
        </p:nvSpPr>
        <p:spPr bwMode="auto">
          <a:xfrm>
            <a:off x="7902678" y="2755481"/>
            <a:ext cx="14554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a:extLst>
              <a:ext uri="{FF2B5EF4-FFF2-40B4-BE49-F238E27FC236}">
                <a16:creationId xmlns:a16="http://schemas.microsoft.com/office/drawing/2014/main" id="{D8935B0A-99C9-4274-8453-59E06C746252}"/>
              </a:ext>
            </a:extLst>
          </p:cNvPr>
          <p:cNvSpPr>
            <a:spLocks noChangeArrowheads="1"/>
          </p:cNvSpPr>
          <p:nvPr/>
        </p:nvSpPr>
        <p:spPr bwMode="auto">
          <a:xfrm>
            <a:off x="1615942" y="1837622"/>
            <a:ext cx="136644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10" name="Рисунок 9">
            <a:extLst>
              <a:ext uri="{FF2B5EF4-FFF2-40B4-BE49-F238E27FC236}">
                <a16:creationId xmlns:a16="http://schemas.microsoft.com/office/drawing/2014/main" id="{511569A8-6EBA-41E2-B06E-ECD585332ED9}"/>
              </a:ext>
            </a:extLst>
          </p:cNvPr>
          <p:cNvPicPr>
            <a:picLocks noChangeAspect="1"/>
          </p:cNvPicPr>
          <p:nvPr/>
        </p:nvPicPr>
        <p:blipFill>
          <a:blip r:embed="rId3"/>
          <a:stretch>
            <a:fillRect/>
          </a:stretch>
        </p:blipFill>
        <p:spPr>
          <a:xfrm>
            <a:off x="2363903" y="2093772"/>
            <a:ext cx="7424989" cy="4767058"/>
          </a:xfrm>
          <a:prstGeom prst="rect">
            <a:avLst/>
          </a:prstGeom>
        </p:spPr>
      </p:pic>
    </p:spTree>
    <p:extLst>
      <p:ext uri="{BB962C8B-B14F-4D97-AF65-F5344CB8AC3E}">
        <p14:creationId xmlns:p14="http://schemas.microsoft.com/office/powerpoint/2010/main" val="3445029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2832847" y="367291"/>
            <a:ext cx="6686537" cy="490367"/>
          </a:xfrm>
        </p:spPr>
        <p:txBody>
          <a:bodyPr>
            <a:noAutofit/>
          </a:bodyPr>
          <a:lstStyle/>
          <a:p>
            <a:r>
              <a:rPr lang="en-US" sz="2400" b="1" u="sng" dirty="0">
                <a:solidFill>
                  <a:srgbClr val="0000FF"/>
                </a:solidFill>
                <a:effectLst/>
                <a:latin typeface="Times New Roman" panose="02020603050405020304" pitchFamily="18" charset="0"/>
                <a:ea typeface="Times New Roman" panose="02020603050405020304" pitchFamily="18" charset="0"/>
                <a:hlinkClick r:id="rId2"/>
              </a:rPr>
              <a:t>10047. LinkedList Intersection</a:t>
            </a:r>
            <a:endParaRPr lang="ru-RU" sz="8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0"/>
            <a:ext cx="11107553" cy="733993"/>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Find the point of intersection of two linked lists. Return the pointer to the node where the intersection of two lists starts.</a:t>
            </a:r>
            <a:endParaRPr lang="ru-RU" sz="20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12CF7859-420E-4CD1-BC67-08F35FBD41E7}"/>
              </a:ext>
            </a:extLst>
          </p:cNvPr>
          <p:cNvSpPr>
            <a:spLocks noChangeArrowheads="1"/>
          </p:cNvSpPr>
          <p:nvPr/>
        </p:nvSpPr>
        <p:spPr bwMode="auto">
          <a:xfrm>
            <a:off x="1533622" y="1419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210A5CA5-AB73-4BF6-B944-955080936F81}"/>
              </a:ext>
            </a:extLst>
          </p:cNvPr>
          <p:cNvSpPr>
            <a:spLocks noChangeArrowheads="1"/>
          </p:cNvSpPr>
          <p:nvPr/>
        </p:nvSpPr>
        <p:spPr bwMode="auto">
          <a:xfrm>
            <a:off x="7902678" y="2755481"/>
            <a:ext cx="14554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7" name="Подзаголовок 2">
            <a:extLst>
              <a:ext uri="{FF2B5EF4-FFF2-40B4-BE49-F238E27FC236}">
                <a16:creationId xmlns:a16="http://schemas.microsoft.com/office/drawing/2014/main" id="{A7E6C7CE-6CE5-49A5-BEB7-A87FDDDC5439}"/>
              </a:ext>
            </a:extLst>
          </p:cNvPr>
          <p:cNvSpPr txBox="1">
            <a:spLocks/>
          </p:cNvSpPr>
          <p:nvPr/>
        </p:nvSpPr>
        <p:spPr>
          <a:xfrm>
            <a:off x="822277" y="3984295"/>
            <a:ext cx="9688509" cy="171279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 You need to implement a function</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333333"/>
                </a:solidFill>
                <a:effectLst/>
                <a:latin typeface="Courier New" panose="02070309020205020404" pitchFamily="49" charset="0"/>
                <a:ea typeface="Times New Roman" panose="02020603050405020304" pitchFamily="18" charset="0"/>
              </a:rPr>
              <a:t>ListNode </a:t>
            </a:r>
            <a:r>
              <a:rPr lang="en-US" sz="2000" b="1" dirty="0">
                <a:solidFill>
                  <a:srgbClr val="990000"/>
                </a:solidFill>
                <a:effectLst/>
                <a:latin typeface="Courier New" panose="02070309020205020404" pitchFamily="49" charset="0"/>
                <a:ea typeface="Times New Roman" panose="02020603050405020304" pitchFamily="18" charset="0"/>
              </a:rPr>
              <a:t>intersection</a:t>
            </a:r>
            <a:r>
              <a:rPr lang="en-US" sz="2000" dirty="0">
                <a:solidFill>
                  <a:srgbClr val="333333"/>
                </a:solidFill>
                <a:effectLst/>
                <a:latin typeface="Courier New" panose="02070309020205020404" pitchFamily="49" charset="0"/>
                <a:ea typeface="Times New Roman" panose="02020603050405020304" pitchFamily="18" charset="0"/>
              </a:rPr>
              <a:t>(ListNode l1, ListNode l2) // Java</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dirty="0">
                <a:solidFill>
                  <a:srgbClr val="333333"/>
                </a:solidFill>
                <a:effectLst/>
                <a:latin typeface="Courier New" panose="02070309020205020404" pitchFamily="49" charset="0"/>
                <a:ea typeface="Times New Roman" panose="02020603050405020304" pitchFamily="18" charset="0"/>
              </a:rPr>
              <a:t>ListNode* </a:t>
            </a:r>
            <a:r>
              <a:rPr lang="en-US" sz="2000" b="1" dirty="0">
                <a:solidFill>
                  <a:srgbClr val="990000"/>
                </a:solidFill>
                <a:effectLst/>
                <a:latin typeface="Courier New" panose="02070309020205020404" pitchFamily="49" charset="0"/>
                <a:ea typeface="Times New Roman" panose="02020603050405020304" pitchFamily="18" charset="0"/>
              </a:rPr>
              <a:t>intersection</a:t>
            </a:r>
            <a:r>
              <a:rPr lang="en-US" sz="2000" dirty="0">
                <a:solidFill>
                  <a:srgbClr val="333333"/>
                </a:solidFill>
                <a:effectLst/>
                <a:latin typeface="Courier New" panose="02070309020205020404" pitchFamily="49" charset="0"/>
                <a:ea typeface="Times New Roman" panose="02020603050405020304" pitchFamily="18" charset="0"/>
              </a:rPr>
              <a:t>(ListNode *l1, ListNode *l2) // C++</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that finds the point of intersection of two linked lists.</a:t>
            </a:r>
            <a:endParaRPr lang="ru-RU" sz="2000" dirty="0">
              <a:effectLst/>
              <a:latin typeface="Times New Roman" panose="02020603050405020304" pitchFamily="18" charset="0"/>
              <a:ea typeface="Times New Roman" panose="02020603050405020304" pitchFamily="18" charset="0"/>
            </a:endParaRPr>
          </a:p>
        </p:txBody>
      </p:sp>
      <p:sp>
        <p:nvSpPr>
          <p:cNvPr id="12" name="Rectangle 2">
            <a:extLst>
              <a:ext uri="{FF2B5EF4-FFF2-40B4-BE49-F238E27FC236}">
                <a16:creationId xmlns:a16="http://schemas.microsoft.com/office/drawing/2014/main" id="{D8935B0A-99C9-4274-8453-59E06C746252}"/>
              </a:ext>
            </a:extLst>
          </p:cNvPr>
          <p:cNvSpPr>
            <a:spLocks noChangeArrowheads="1"/>
          </p:cNvSpPr>
          <p:nvPr/>
        </p:nvSpPr>
        <p:spPr bwMode="auto">
          <a:xfrm>
            <a:off x="1615942" y="1837622"/>
            <a:ext cx="136644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8C4702B9-1D07-412C-970A-BA7C760F8853}"/>
              </a:ext>
            </a:extLst>
          </p:cNvPr>
          <p:cNvSpPr>
            <a:spLocks noChangeArrowheads="1"/>
          </p:cNvSpPr>
          <p:nvPr/>
        </p:nvSpPr>
        <p:spPr bwMode="auto">
          <a:xfrm>
            <a:off x="1760507" y="1744343"/>
            <a:ext cx="145674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0" name="Объект 9">
            <a:extLst>
              <a:ext uri="{FF2B5EF4-FFF2-40B4-BE49-F238E27FC236}">
                <a16:creationId xmlns:a16="http://schemas.microsoft.com/office/drawing/2014/main" id="{E9962B1B-826D-489B-83F6-6B8479401E86}"/>
              </a:ext>
            </a:extLst>
          </p:cNvPr>
          <p:cNvGraphicFramePr>
            <a:graphicFrameLocks noChangeAspect="1"/>
          </p:cNvGraphicFramePr>
          <p:nvPr>
            <p:extLst>
              <p:ext uri="{D42A27DB-BD31-4B8C-83A1-F6EECF244321}">
                <p14:modId xmlns:p14="http://schemas.microsoft.com/office/powerpoint/2010/main" val="910840618"/>
              </p:ext>
            </p:extLst>
          </p:nvPr>
        </p:nvGraphicFramePr>
        <p:xfrm>
          <a:off x="1760507" y="1744344"/>
          <a:ext cx="7989885" cy="1964510"/>
        </p:xfrm>
        <a:graphic>
          <a:graphicData uri="http://schemas.openxmlformats.org/presentationml/2006/ole">
            <mc:AlternateContent xmlns:mc="http://schemas.openxmlformats.org/markup-compatibility/2006">
              <mc:Choice xmlns:v="urn:schemas-microsoft-com:vml" Requires="v">
                <p:oleObj name="Visio" r:id="rId3" imgW="5769537" imgH="1414775" progId="Visio.Drawing.11">
                  <p:embed/>
                </p:oleObj>
              </mc:Choice>
              <mc:Fallback>
                <p:oleObj name="Visio" r:id="rId3" imgW="5769537" imgH="1414775"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0507" y="1744344"/>
                        <a:ext cx="7989885" cy="1964510"/>
                      </a:xfrm>
                      <a:prstGeom prst="rect">
                        <a:avLst/>
                      </a:prstGeom>
                      <a:noFill/>
                    </p:spPr>
                  </p:pic>
                </p:oleObj>
              </mc:Fallback>
            </mc:AlternateContent>
          </a:graphicData>
        </a:graphic>
      </p:graphicFrame>
      <p:sp>
        <p:nvSpPr>
          <p:cNvPr id="16" name="Подзаголовок 2">
            <a:extLst>
              <a:ext uri="{FF2B5EF4-FFF2-40B4-BE49-F238E27FC236}">
                <a16:creationId xmlns:a16="http://schemas.microsoft.com/office/drawing/2014/main" id="{B672102F-B0A3-4F98-BD86-CEEA713171A4}"/>
              </a:ext>
            </a:extLst>
          </p:cNvPr>
          <p:cNvSpPr txBox="1">
            <a:spLocks/>
          </p:cNvSpPr>
          <p:nvPr/>
        </p:nvSpPr>
        <p:spPr>
          <a:xfrm>
            <a:off x="822277" y="5847869"/>
            <a:ext cx="11107553" cy="50568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0000"/>
                </a:solidFill>
                <a:latin typeface="Times New Roman" panose="02020603050405020304" pitchFamily="18" charset="0"/>
                <a:ea typeface="Times New Roman" panose="02020603050405020304" pitchFamily="18" charset="0"/>
              </a:rPr>
              <a:t>How to solve a problem?</a:t>
            </a:r>
            <a:endParaRPr lang="ru-RU" b="1" dirty="0">
              <a:solidFill>
                <a:srgbClr val="FF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9612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2832847" y="367291"/>
            <a:ext cx="6686537" cy="490367"/>
          </a:xfrm>
        </p:spPr>
        <p:txBody>
          <a:bodyPr>
            <a:noAutofit/>
          </a:bodyPr>
          <a:lstStyle/>
          <a:p>
            <a:r>
              <a:rPr lang="en-US" sz="2400" b="1" u="sng" dirty="0">
                <a:solidFill>
                  <a:srgbClr val="0000FF"/>
                </a:solidFill>
                <a:effectLst/>
                <a:latin typeface="Times New Roman" panose="02020603050405020304" pitchFamily="18" charset="0"/>
                <a:ea typeface="Times New Roman" panose="02020603050405020304" pitchFamily="18" charset="0"/>
                <a:hlinkClick r:id="rId2"/>
              </a:rPr>
              <a:t>10047. LinkedList Intersection</a:t>
            </a:r>
            <a:endParaRPr lang="ru-RU" sz="8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0"/>
            <a:ext cx="11107553" cy="1116338"/>
          </a:xfrm>
        </p:spPr>
        <p:txBody>
          <a:bodyPr>
            <a:noAutofit/>
          </a:bodyPr>
          <a:lstStyle/>
          <a:p>
            <a:pPr algn="just"/>
            <a:r>
              <a:rPr lang="en-US" sz="2000" dirty="0">
                <a:solidFill>
                  <a:srgbClr val="000000"/>
                </a:solidFill>
                <a:effectLst/>
                <a:latin typeface="Times New Roman" panose="02020603050405020304" pitchFamily="18" charset="0"/>
                <a:ea typeface="Times New Roman" panose="02020603050405020304" pitchFamily="18" charset="0"/>
              </a:rPr>
              <a:t>Let’s assume that input lists have the same length. </a:t>
            </a:r>
          </a:p>
          <a:p>
            <a:pPr algn="just"/>
            <a:r>
              <a:rPr lang="en-US" sz="2000" dirty="0">
                <a:solidFill>
                  <a:srgbClr val="000000"/>
                </a:solidFill>
                <a:effectLst/>
                <a:latin typeface="Times New Roman" panose="02020603050405020304" pitchFamily="18" charset="0"/>
                <a:ea typeface="Times New Roman" panose="02020603050405020304" pitchFamily="18" charset="0"/>
              </a:rPr>
              <a:t>Set up to each of its heads a pointer. Move consecutively both pointers one position to the right until they point to the same memory location.</a:t>
            </a:r>
            <a:endParaRPr lang="ru-RU" sz="20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12CF7859-420E-4CD1-BC67-08F35FBD41E7}"/>
              </a:ext>
            </a:extLst>
          </p:cNvPr>
          <p:cNvSpPr>
            <a:spLocks noChangeArrowheads="1"/>
          </p:cNvSpPr>
          <p:nvPr/>
        </p:nvSpPr>
        <p:spPr bwMode="auto">
          <a:xfrm>
            <a:off x="1533622" y="1419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210A5CA5-AB73-4BF6-B944-955080936F81}"/>
              </a:ext>
            </a:extLst>
          </p:cNvPr>
          <p:cNvSpPr>
            <a:spLocks noChangeArrowheads="1"/>
          </p:cNvSpPr>
          <p:nvPr/>
        </p:nvSpPr>
        <p:spPr bwMode="auto">
          <a:xfrm>
            <a:off x="7902678" y="2755481"/>
            <a:ext cx="14554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a:extLst>
              <a:ext uri="{FF2B5EF4-FFF2-40B4-BE49-F238E27FC236}">
                <a16:creationId xmlns:a16="http://schemas.microsoft.com/office/drawing/2014/main" id="{D8935B0A-99C9-4274-8453-59E06C746252}"/>
              </a:ext>
            </a:extLst>
          </p:cNvPr>
          <p:cNvSpPr>
            <a:spLocks noChangeArrowheads="1"/>
          </p:cNvSpPr>
          <p:nvPr/>
        </p:nvSpPr>
        <p:spPr bwMode="auto">
          <a:xfrm>
            <a:off x="1615942" y="1837622"/>
            <a:ext cx="136644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8C4702B9-1D07-412C-970A-BA7C760F8853}"/>
              </a:ext>
            </a:extLst>
          </p:cNvPr>
          <p:cNvSpPr>
            <a:spLocks noChangeArrowheads="1"/>
          </p:cNvSpPr>
          <p:nvPr/>
        </p:nvSpPr>
        <p:spPr bwMode="auto">
          <a:xfrm>
            <a:off x="1760507" y="1744343"/>
            <a:ext cx="145674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15" name="Рисунок 14">
            <a:extLst>
              <a:ext uri="{FF2B5EF4-FFF2-40B4-BE49-F238E27FC236}">
                <a16:creationId xmlns:a16="http://schemas.microsoft.com/office/drawing/2014/main" id="{71017225-DE06-407D-86B6-7AA887F3DA24}"/>
              </a:ext>
            </a:extLst>
          </p:cNvPr>
          <p:cNvPicPr>
            <a:picLocks noChangeAspect="1"/>
          </p:cNvPicPr>
          <p:nvPr/>
        </p:nvPicPr>
        <p:blipFill>
          <a:blip r:embed="rId3"/>
          <a:stretch>
            <a:fillRect/>
          </a:stretch>
        </p:blipFill>
        <p:spPr>
          <a:xfrm>
            <a:off x="2666347" y="2649689"/>
            <a:ext cx="5595269" cy="2323572"/>
          </a:xfrm>
          <a:prstGeom prst="rect">
            <a:avLst/>
          </a:prstGeom>
        </p:spPr>
      </p:pic>
    </p:spTree>
    <p:extLst>
      <p:ext uri="{BB962C8B-B14F-4D97-AF65-F5344CB8AC3E}">
        <p14:creationId xmlns:p14="http://schemas.microsoft.com/office/powerpoint/2010/main" val="2839658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2832847" y="367291"/>
            <a:ext cx="6686537" cy="490367"/>
          </a:xfrm>
        </p:spPr>
        <p:txBody>
          <a:bodyPr>
            <a:noAutofit/>
          </a:bodyPr>
          <a:lstStyle/>
          <a:p>
            <a:r>
              <a:rPr lang="en-US" sz="2400" b="1" u="sng" dirty="0">
                <a:solidFill>
                  <a:srgbClr val="0000FF"/>
                </a:solidFill>
                <a:effectLst/>
                <a:latin typeface="Times New Roman" panose="02020603050405020304" pitchFamily="18" charset="0"/>
                <a:ea typeface="Times New Roman" panose="02020603050405020304" pitchFamily="18" charset="0"/>
                <a:hlinkClick r:id="rId2"/>
              </a:rPr>
              <a:t>10047. LinkedList Intersection</a:t>
            </a:r>
            <a:endParaRPr lang="ru-RU" sz="8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64144" y="1115190"/>
            <a:ext cx="11107553" cy="785496"/>
          </a:xfrm>
        </p:spPr>
        <p:txBody>
          <a:bodyPr>
            <a:noAutofit/>
          </a:bodyPr>
          <a:lstStyle/>
          <a:p>
            <a:pPr algn="just"/>
            <a:r>
              <a:rPr lang="en-US" sz="2000" dirty="0">
                <a:solidFill>
                  <a:srgbClr val="000000"/>
                </a:solidFill>
                <a:effectLst/>
                <a:latin typeface="Times New Roman" panose="02020603050405020304" pitchFamily="18" charset="0"/>
                <a:ea typeface="Times New Roman" panose="02020603050405020304" pitchFamily="18" charset="0"/>
              </a:rPr>
              <a:t>Let the lengths of the lists are different and equals to </a:t>
            </a:r>
            <a:r>
              <a:rPr lang="en-US" sz="2000" i="1" dirty="0">
                <a:solidFill>
                  <a:srgbClr val="000000"/>
                </a:solidFill>
                <a:effectLst/>
                <a:latin typeface="Times New Roman" panose="02020603050405020304" pitchFamily="18" charset="0"/>
                <a:ea typeface="Times New Roman" panose="02020603050405020304" pitchFamily="18" charset="0"/>
              </a:rPr>
              <a:t>lenA</a:t>
            </a:r>
            <a:r>
              <a:rPr lang="en-US" sz="2000" dirty="0">
                <a:solidFill>
                  <a:srgbClr val="000000"/>
                </a:solidFill>
                <a:effectLst/>
                <a:latin typeface="Times New Roman" panose="02020603050405020304" pitchFamily="18" charset="0"/>
                <a:ea typeface="Times New Roman" panose="02020603050405020304" pitchFamily="18" charset="0"/>
              </a:rPr>
              <a:t> and </a:t>
            </a:r>
            <a:r>
              <a:rPr lang="en-US" sz="2000" i="1" dirty="0">
                <a:solidFill>
                  <a:srgbClr val="000000"/>
                </a:solidFill>
                <a:effectLst/>
                <a:latin typeface="Times New Roman" panose="02020603050405020304" pitchFamily="18" charset="0"/>
                <a:ea typeface="Times New Roman" panose="02020603050405020304" pitchFamily="18" charset="0"/>
              </a:rPr>
              <a:t>lenB</a:t>
            </a:r>
            <a:r>
              <a:rPr lang="en-US" sz="2000" dirty="0">
                <a:solidFill>
                  <a:srgbClr val="000000"/>
                </a:solidFill>
                <a:effectLst/>
                <a:latin typeface="Times New Roman" panose="02020603050405020304" pitchFamily="18" charset="0"/>
                <a:ea typeface="Times New Roman" panose="02020603050405020304" pitchFamily="18" charset="0"/>
              </a:rPr>
              <a:t> (they can be computed in O(</a:t>
            </a:r>
            <a:r>
              <a:rPr lang="en-US" sz="2000" i="1" dirty="0">
                <a:solidFill>
                  <a:srgbClr val="000000"/>
                </a:solidFill>
                <a:effectLst/>
                <a:latin typeface="Times New Roman" panose="02020603050405020304" pitchFamily="18" charset="0"/>
                <a:ea typeface="Times New Roman" panose="02020603050405020304" pitchFamily="18" charset="0"/>
              </a:rPr>
              <a:t>n</a:t>
            </a:r>
            <a:r>
              <a:rPr lang="en-US" sz="2000" dirty="0">
                <a:solidFill>
                  <a:srgbClr val="000000"/>
                </a:solidFill>
                <a:effectLst/>
                <a:latin typeface="Times New Roman" panose="02020603050405020304" pitchFamily="18" charset="0"/>
                <a:ea typeface="Times New Roman" panose="02020603050405020304" pitchFamily="18" charset="0"/>
              </a:rPr>
              <a:t>)).</a:t>
            </a:r>
          </a:p>
          <a:p>
            <a:pPr algn="just"/>
            <a:r>
              <a:rPr lang="en-US" sz="2000" dirty="0">
                <a:solidFill>
                  <a:srgbClr val="000000"/>
                </a:solidFill>
                <a:effectLst/>
                <a:latin typeface="Times New Roman" panose="02020603050405020304" pitchFamily="18" charset="0"/>
                <a:ea typeface="Times New Roman" panose="02020603050405020304" pitchFamily="18" charset="0"/>
              </a:rPr>
              <a:t>Set up two pointers to the heads of the lists.</a:t>
            </a:r>
            <a:endParaRPr lang="ru-RU" sz="2000" dirty="0">
              <a:effectLst/>
              <a:latin typeface="Times New Roman" panose="02020603050405020304" pitchFamily="18" charset="0"/>
              <a:ea typeface="Times New Roman" panose="02020603050405020304" pitchFamily="18" charset="0"/>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Rectangle 2">
            <a:extLst>
              <a:ext uri="{FF2B5EF4-FFF2-40B4-BE49-F238E27FC236}">
                <a16:creationId xmlns:a16="http://schemas.microsoft.com/office/drawing/2014/main" id="{1B5C811F-4DD7-4A69-B33D-25D4E7C4D5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2">
            <a:extLst>
              <a:ext uri="{FF2B5EF4-FFF2-40B4-BE49-F238E27FC236}">
                <a16:creationId xmlns:a16="http://schemas.microsoft.com/office/drawing/2014/main" id="{63C89064-E671-432A-953F-FC360F9C36A8}"/>
              </a:ext>
            </a:extLst>
          </p:cNvPr>
          <p:cNvSpPr>
            <a:spLocks noChangeArrowheads="1"/>
          </p:cNvSpPr>
          <p:nvPr/>
        </p:nvSpPr>
        <p:spPr bwMode="auto">
          <a:xfrm>
            <a:off x="5650029" y="4284127"/>
            <a:ext cx="138925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12CF7859-420E-4CD1-BC67-08F35FBD41E7}"/>
              </a:ext>
            </a:extLst>
          </p:cNvPr>
          <p:cNvSpPr>
            <a:spLocks noChangeArrowheads="1"/>
          </p:cNvSpPr>
          <p:nvPr/>
        </p:nvSpPr>
        <p:spPr bwMode="auto">
          <a:xfrm>
            <a:off x="1533622" y="1419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210A5CA5-AB73-4BF6-B944-955080936F81}"/>
              </a:ext>
            </a:extLst>
          </p:cNvPr>
          <p:cNvSpPr>
            <a:spLocks noChangeArrowheads="1"/>
          </p:cNvSpPr>
          <p:nvPr/>
        </p:nvSpPr>
        <p:spPr bwMode="auto">
          <a:xfrm>
            <a:off x="7902678" y="2755481"/>
            <a:ext cx="1455431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2" name="Rectangle 2">
            <a:extLst>
              <a:ext uri="{FF2B5EF4-FFF2-40B4-BE49-F238E27FC236}">
                <a16:creationId xmlns:a16="http://schemas.microsoft.com/office/drawing/2014/main" id="{D8935B0A-99C9-4274-8453-59E06C746252}"/>
              </a:ext>
            </a:extLst>
          </p:cNvPr>
          <p:cNvSpPr>
            <a:spLocks noChangeArrowheads="1"/>
          </p:cNvSpPr>
          <p:nvPr/>
        </p:nvSpPr>
        <p:spPr bwMode="auto">
          <a:xfrm>
            <a:off x="1615942" y="1837622"/>
            <a:ext cx="1366447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8C4702B9-1D07-412C-970A-BA7C760F8853}"/>
              </a:ext>
            </a:extLst>
          </p:cNvPr>
          <p:cNvSpPr>
            <a:spLocks noChangeArrowheads="1"/>
          </p:cNvSpPr>
          <p:nvPr/>
        </p:nvSpPr>
        <p:spPr bwMode="auto">
          <a:xfrm>
            <a:off x="1760507" y="1744343"/>
            <a:ext cx="1456749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Подзаголовок 2">
            <a:extLst>
              <a:ext uri="{FF2B5EF4-FFF2-40B4-BE49-F238E27FC236}">
                <a16:creationId xmlns:a16="http://schemas.microsoft.com/office/drawing/2014/main" id="{4B89F2B9-441B-4141-8B45-FB59E04EC3BD}"/>
              </a:ext>
            </a:extLst>
          </p:cNvPr>
          <p:cNvSpPr txBox="1">
            <a:spLocks/>
          </p:cNvSpPr>
          <p:nvPr/>
        </p:nvSpPr>
        <p:spPr>
          <a:xfrm>
            <a:off x="664143" y="3953336"/>
            <a:ext cx="11107553" cy="8305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solidFill>
                  <a:srgbClr val="000000"/>
                </a:solidFill>
                <a:latin typeface="Times New Roman" panose="02020603050405020304" pitchFamily="18" charset="0"/>
                <a:ea typeface="Times New Roman" panose="02020603050405020304" pitchFamily="18" charset="0"/>
              </a:rPr>
              <a:t>Move the pointer, set on the head of a longer list, | </a:t>
            </a:r>
            <a:r>
              <a:rPr lang="en-US" sz="2000" i="1" dirty="0">
                <a:solidFill>
                  <a:srgbClr val="000000"/>
                </a:solidFill>
                <a:latin typeface="Times New Roman" panose="02020603050405020304" pitchFamily="18" charset="0"/>
                <a:ea typeface="Times New Roman" panose="02020603050405020304" pitchFamily="18" charset="0"/>
              </a:rPr>
              <a:t>lenA</a:t>
            </a:r>
            <a:r>
              <a:rPr lang="en-US" sz="2000" dirty="0">
                <a:solidFill>
                  <a:srgbClr val="000000"/>
                </a:solidFill>
                <a:latin typeface="Times New Roman" panose="02020603050405020304" pitchFamily="18" charset="0"/>
                <a:ea typeface="Times New Roman" panose="02020603050405020304" pitchFamily="18" charset="0"/>
              </a:rPr>
              <a:t> – </a:t>
            </a:r>
            <a:r>
              <a:rPr lang="en-US" sz="2000" i="1" dirty="0">
                <a:solidFill>
                  <a:srgbClr val="000000"/>
                </a:solidFill>
                <a:latin typeface="Times New Roman" panose="02020603050405020304" pitchFamily="18" charset="0"/>
                <a:ea typeface="Times New Roman" panose="02020603050405020304" pitchFamily="18" charset="0"/>
              </a:rPr>
              <a:t>lenB</a:t>
            </a:r>
            <a:r>
              <a:rPr lang="en-US" sz="2000" dirty="0">
                <a:solidFill>
                  <a:srgbClr val="000000"/>
                </a:solidFill>
                <a:latin typeface="Times New Roman" panose="02020603050405020304" pitchFamily="18" charset="0"/>
                <a:ea typeface="Times New Roman" panose="02020603050405020304" pitchFamily="18" charset="0"/>
              </a:rPr>
              <a:t> | positions forward. </a:t>
            </a:r>
          </a:p>
          <a:p>
            <a:pPr algn="just"/>
            <a:r>
              <a:rPr lang="en-US" sz="2000" dirty="0">
                <a:solidFill>
                  <a:srgbClr val="000000"/>
                </a:solidFill>
                <a:latin typeface="Times New Roman" panose="02020603050405020304" pitchFamily="18" charset="0"/>
                <a:ea typeface="Times New Roman" panose="02020603050405020304" pitchFamily="18" charset="0"/>
              </a:rPr>
              <a:t>Then solve the problem as if the lists have the same length.</a:t>
            </a:r>
            <a:endParaRPr lang="ru-RU" sz="2000" dirty="0">
              <a:latin typeface="Times New Roman" panose="02020603050405020304" pitchFamily="18" charset="0"/>
              <a:ea typeface="Times New Roman" panose="02020603050405020304" pitchFamily="18" charset="0"/>
            </a:endParaRPr>
          </a:p>
        </p:txBody>
      </p:sp>
      <p:pic>
        <p:nvPicPr>
          <p:cNvPr id="10" name="Рисунок 9">
            <a:extLst>
              <a:ext uri="{FF2B5EF4-FFF2-40B4-BE49-F238E27FC236}">
                <a16:creationId xmlns:a16="http://schemas.microsoft.com/office/drawing/2014/main" id="{46FDEDB6-6E2C-4B39-983A-DF6C23B00144}"/>
              </a:ext>
            </a:extLst>
          </p:cNvPr>
          <p:cNvPicPr>
            <a:picLocks noChangeAspect="1"/>
          </p:cNvPicPr>
          <p:nvPr/>
        </p:nvPicPr>
        <p:blipFill>
          <a:blip r:embed="rId3"/>
          <a:stretch>
            <a:fillRect/>
          </a:stretch>
        </p:blipFill>
        <p:spPr>
          <a:xfrm>
            <a:off x="2291603" y="1953914"/>
            <a:ext cx="6467386" cy="1957814"/>
          </a:xfrm>
          <a:prstGeom prst="rect">
            <a:avLst/>
          </a:prstGeom>
        </p:spPr>
      </p:pic>
      <p:pic>
        <p:nvPicPr>
          <p:cNvPr id="16" name="Рисунок 15">
            <a:extLst>
              <a:ext uri="{FF2B5EF4-FFF2-40B4-BE49-F238E27FC236}">
                <a16:creationId xmlns:a16="http://schemas.microsoft.com/office/drawing/2014/main" id="{70F67AFA-F4DC-4892-871F-6724E2353935}"/>
              </a:ext>
            </a:extLst>
          </p:cNvPr>
          <p:cNvPicPr>
            <a:picLocks noChangeAspect="1"/>
          </p:cNvPicPr>
          <p:nvPr/>
        </p:nvPicPr>
        <p:blipFill>
          <a:blip r:embed="rId4"/>
          <a:stretch>
            <a:fillRect/>
          </a:stretch>
        </p:blipFill>
        <p:spPr>
          <a:xfrm>
            <a:off x="2291603" y="4916932"/>
            <a:ext cx="6421023" cy="1943779"/>
          </a:xfrm>
          <a:prstGeom prst="rect">
            <a:avLst/>
          </a:prstGeom>
        </p:spPr>
      </p:pic>
    </p:spTree>
    <p:extLst>
      <p:ext uri="{BB962C8B-B14F-4D97-AF65-F5344CB8AC3E}">
        <p14:creationId xmlns:p14="http://schemas.microsoft.com/office/powerpoint/2010/main" val="1862509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a:bodyPr>
          <a:lstStyle/>
          <a:p>
            <a:r>
              <a:rPr lang="en-US" sz="5400" b="1" dirty="0">
                <a:effectLst/>
                <a:latin typeface="Times New Roman" panose="02020603050405020304" pitchFamily="18" charset="0"/>
                <a:ea typeface="Times New Roman" panose="02020603050405020304" pitchFamily="18" charset="0"/>
              </a:rPr>
              <a:t>Singly Linked List</a:t>
            </a:r>
            <a:endParaRPr lang="ru-RU" sz="199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524000" y="1193075"/>
            <a:ext cx="9144000" cy="452846"/>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Each </a:t>
            </a:r>
            <a:r>
              <a:rPr lang="en-US" sz="2000" b="1" i="1" dirty="0">
                <a:effectLst/>
                <a:latin typeface="Times New Roman" panose="02020603050405020304" pitchFamily="18" charset="0"/>
                <a:ea typeface="Times New Roman" panose="02020603050405020304" pitchFamily="18" charset="0"/>
              </a:rPr>
              <a:t>node</a:t>
            </a:r>
            <a:r>
              <a:rPr lang="en-US" sz="2000" dirty="0">
                <a:effectLst/>
                <a:latin typeface="Times New Roman" panose="02020603050405020304" pitchFamily="18" charset="0"/>
                <a:ea typeface="Times New Roman" panose="02020603050405020304" pitchFamily="18" charset="0"/>
              </a:rPr>
              <a:t> in the list is an instance of the following class definition:</a:t>
            </a:r>
            <a:endParaRPr lang="en-US" dirty="0"/>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a:extLst>
              <a:ext uri="{FF2B5EF4-FFF2-40B4-BE49-F238E27FC236}">
                <a16:creationId xmlns:a16="http://schemas.microsoft.com/office/drawing/2014/main" id="{9004FEEA-D0F2-4FC1-A00A-3D6C79403051}"/>
              </a:ext>
            </a:extLst>
          </p:cNvPr>
          <p:cNvGraphicFramePr>
            <a:graphicFrameLocks noChangeAspect="1"/>
          </p:cNvGraphicFramePr>
          <p:nvPr>
            <p:extLst>
              <p:ext uri="{D42A27DB-BD31-4B8C-83A1-F6EECF244321}">
                <p14:modId xmlns:p14="http://schemas.microsoft.com/office/powerpoint/2010/main" val="1216674293"/>
              </p:ext>
            </p:extLst>
          </p:nvPr>
        </p:nvGraphicFramePr>
        <p:xfrm>
          <a:off x="2727615" y="1863212"/>
          <a:ext cx="2551612" cy="1476290"/>
        </p:xfrm>
        <a:graphic>
          <a:graphicData uri="http://schemas.openxmlformats.org/presentationml/2006/ole">
            <mc:AlternateContent xmlns:mc="http://schemas.openxmlformats.org/markup-compatibility/2006">
              <mc:Choice xmlns:v="urn:schemas-microsoft-com:vml" Requires="v">
                <p:oleObj name="Visio" r:id="rId2" imgW="1338943" imgH="764721" progId="Visio.Drawing.11">
                  <p:embed/>
                </p:oleObj>
              </mc:Choice>
              <mc:Fallback>
                <p:oleObj name="Visio" r:id="rId2" imgW="1338943" imgH="76472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615" y="1863212"/>
                        <a:ext cx="2551612" cy="1476290"/>
                      </a:xfrm>
                      <a:prstGeom prst="rect">
                        <a:avLst/>
                      </a:prstGeom>
                      <a:noFill/>
                    </p:spPr>
                  </p:pic>
                </p:oleObj>
              </mc:Fallback>
            </mc:AlternateContent>
          </a:graphicData>
        </a:graphic>
      </p:graphicFrame>
      <p:sp>
        <p:nvSpPr>
          <p:cNvPr id="8" name="Подзаголовок 2">
            <a:extLst>
              <a:ext uri="{FF2B5EF4-FFF2-40B4-BE49-F238E27FC236}">
                <a16:creationId xmlns:a16="http://schemas.microsoft.com/office/drawing/2014/main" id="{095CDC7A-6613-454A-824A-B1E0652E535C}"/>
              </a:ext>
            </a:extLst>
          </p:cNvPr>
          <p:cNvSpPr txBox="1">
            <a:spLocks/>
          </p:cNvSpPr>
          <p:nvPr/>
        </p:nvSpPr>
        <p:spPr>
          <a:xfrm>
            <a:off x="6912773" y="1583327"/>
            <a:ext cx="4952393" cy="5162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7F0055"/>
                </a:solidFill>
                <a:effectLst/>
                <a:latin typeface="Courier New" panose="02070309020205020404" pitchFamily="49" charset="0"/>
                <a:ea typeface="Times New Roman" panose="02020603050405020304" pitchFamily="18" charset="0"/>
              </a:rPr>
              <a:t>class</a:t>
            </a:r>
            <a:r>
              <a:rPr lang="en-US" sz="2000" dirty="0">
                <a:solidFill>
                  <a:srgbClr val="000000"/>
                </a:solidFill>
                <a:effectLst/>
                <a:latin typeface="Courier New" panose="02070309020205020404" pitchFamily="49" charset="0"/>
                <a:ea typeface="Times New Roman" panose="02020603050405020304" pitchFamily="18" charset="0"/>
              </a:rPr>
              <a:t> Node</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public:</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data;</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Node *next;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dirty="0">
                <a:solidFill>
                  <a:srgbClr val="000000"/>
                </a:solidFill>
                <a:latin typeface="Courier New" panose="02070309020205020404" pitchFamily="49" charset="0"/>
                <a:ea typeface="Times New Roman" panose="02020603050405020304" pitchFamily="18" charset="0"/>
              </a:rPr>
              <a:t>  	</a:t>
            </a:r>
            <a:r>
              <a:rPr lang="en-US" sz="2000" dirty="0">
                <a:solidFill>
                  <a:srgbClr val="000000"/>
                </a:solidFill>
                <a:effectLst/>
                <a:latin typeface="Courier New" panose="02070309020205020404" pitchFamily="49" charset="0"/>
                <a:ea typeface="Times New Roman" panose="02020603050405020304" pitchFamily="18" charset="0"/>
              </a:rPr>
              <a:t>Node</a:t>
            </a:r>
            <a:r>
              <a:rPr lang="en-US" dirty="0">
                <a:solidFill>
                  <a:srgbClr val="000000"/>
                </a:solidFill>
                <a:effectLst/>
                <a:latin typeface="Courier New" panose="02070309020205020404" pitchFamily="49" charset="0"/>
                <a:ea typeface="Times New Roman" panose="02020603050405020304" pitchFamily="18" charset="0"/>
              </a:rPr>
              <a:t>()</a:t>
            </a:r>
            <a:endParaRPr lang="ru-RU"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this</a:t>
            </a:r>
            <a:r>
              <a:rPr lang="en-US" sz="2000" b="1" dirty="0">
                <a:solidFill>
                  <a:srgbClr val="000000"/>
                </a:solidFill>
                <a:latin typeface="Courier New" panose="02070309020205020404" pitchFamily="49" charset="0"/>
                <a:ea typeface="Times New Roman" panose="02020603050405020304" pitchFamily="18" charset="0"/>
              </a:rPr>
              <a:t>-&gt;</a:t>
            </a:r>
            <a:r>
              <a:rPr lang="en-US" sz="2000" dirty="0">
                <a:solidFill>
                  <a:srgbClr val="000000"/>
                </a:solidFill>
                <a:effectLst/>
                <a:latin typeface="Courier New" panose="02070309020205020404" pitchFamily="49" charset="0"/>
                <a:ea typeface="Times New Roman" panose="02020603050405020304" pitchFamily="18" charset="0"/>
              </a:rPr>
              <a:t>data = 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this</a:t>
            </a:r>
            <a:r>
              <a:rPr lang="en-US" sz="2000" b="1" dirty="0">
                <a:solidFill>
                  <a:srgbClr val="000000"/>
                </a:solidFill>
                <a:latin typeface="Courier New" panose="02070309020205020404" pitchFamily="49" charset="0"/>
                <a:ea typeface="Times New Roman" panose="02020603050405020304" pitchFamily="18" charset="0"/>
              </a:rPr>
              <a:t>-&gt;</a:t>
            </a:r>
            <a:r>
              <a:rPr lang="en-US" sz="2000" dirty="0">
                <a:solidFill>
                  <a:srgbClr val="000000"/>
                </a:solidFill>
                <a:effectLst/>
                <a:latin typeface="Courier New" panose="02070309020205020404" pitchFamily="49" charset="0"/>
                <a:ea typeface="Times New Roman" panose="02020603050405020304" pitchFamily="18" charset="0"/>
              </a:rPr>
              <a:t>next = </a:t>
            </a:r>
            <a:r>
              <a:rPr lang="en-US" sz="2000" b="1" dirty="0">
                <a:solidFill>
                  <a:srgbClr val="7F0055"/>
                </a:solidFill>
                <a:effectLst/>
                <a:latin typeface="Courier New" panose="02070309020205020404" pitchFamily="49" charset="0"/>
                <a:ea typeface="Times New Roman" panose="02020603050405020304" pitchFamily="18" charset="0"/>
              </a:rPr>
              <a:t>null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latin typeface="Courier New" panose="02070309020205020404" pitchFamily="49" charset="0"/>
                <a:ea typeface="Times New Roman" panose="02020603050405020304" pitchFamily="18" charset="0"/>
              </a:rPr>
              <a:t>	</a:t>
            </a:r>
            <a:r>
              <a:rPr lang="en-US" sz="2000" dirty="0">
                <a:solidFill>
                  <a:srgbClr val="000000"/>
                </a:solidFill>
                <a:effectLst/>
                <a:latin typeface="Courier New" panose="02070309020205020404" pitchFamily="49" charset="0"/>
                <a:ea typeface="Times New Roman" panose="02020603050405020304" pitchFamily="18" charset="0"/>
              </a:rPr>
              <a:t>Node(</a:t>
            </a:r>
            <a:r>
              <a:rPr lang="en-US" sz="2000" b="1" dirty="0">
                <a:solidFill>
                  <a:srgbClr val="7F0055"/>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data)</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this</a:t>
            </a:r>
            <a:r>
              <a:rPr lang="en-US" sz="2000" b="1" dirty="0">
                <a:solidFill>
                  <a:srgbClr val="000000"/>
                </a:solidFill>
                <a:latin typeface="Courier New" panose="02070309020205020404" pitchFamily="49" charset="0"/>
                <a:ea typeface="Times New Roman" panose="02020603050405020304" pitchFamily="18" charset="0"/>
              </a:rPr>
              <a:t>-&gt;</a:t>
            </a:r>
            <a:r>
              <a:rPr lang="en-US" sz="2000" dirty="0">
                <a:solidFill>
                  <a:srgbClr val="000000"/>
                </a:solidFill>
                <a:effectLst/>
                <a:latin typeface="Courier New" panose="02070309020205020404" pitchFamily="49" charset="0"/>
                <a:ea typeface="Times New Roman" panose="02020603050405020304" pitchFamily="18" charset="0"/>
              </a:rPr>
              <a:t>data = data;</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this</a:t>
            </a:r>
            <a:r>
              <a:rPr lang="en-US" sz="2000" b="1" dirty="0">
                <a:solidFill>
                  <a:srgbClr val="000000"/>
                </a:solidFill>
                <a:latin typeface="Courier New" panose="02070309020205020404" pitchFamily="49" charset="0"/>
                <a:ea typeface="Times New Roman" panose="02020603050405020304" pitchFamily="18" charset="0"/>
              </a:rPr>
              <a:t>-&gt;</a:t>
            </a:r>
            <a:r>
              <a:rPr lang="en-US" sz="2000" dirty="0">
                <a:solidFill>
                  <a:srgbClr val="000000"/>
                </a:solidFill>
                <a:effectLst/>
                <a:latin typeface="Courier New" panose="02070309020205020404" pitchFamily="49" charset="0"/>
                <a:ea typeface="Times New Roman" panose="02020603050405020304" pitchFamily="18" charset="0"/>
              </a:rPr>
              <a:t>next = </a:t>
            </a:r>
            <a:r>
              <a:rPr lang="en-US" sz="2000" b="1" dirty="0">
                <a:solidFill>
                  <a:srgbClr val="7F0055"/>
                </a:solidFill>
                <a:effectLst/>
                <a:latin typeface="Courier New" panose="02070309020205020404" pitchFamily="49" charset="0"/>
                <a:ea typeface="Times New Roman" panose="02020603050405020304" pitchFamily="18" charset="0"/>
              </a:rPr>
              <a:t>null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
        <p:nvSpPr>
          <p:cNvPr id="9" name="Подзаголовок 2">
            <a:extLst>
              <a:ext uri="{FF2B5EF4-FFF2-40B4-BE49-F238E27FC236}">
                <a16:creationId xmlns:a16="http://schemas.microsoft.com/office/drawing/2014/main" id="{45E2D7CF-6939-4D07-8C89-30CAE1D4469F}"/>
              </a:ext>
            </a:extLst>
          </p:cNvPr>
          <p:cNvSpPr txBox="1">
            <a:spLocks/>
          </p:cNvSpPr>
          <p:nvPr/>
        </p:nvSpPr>
        <p:spPr>
          <a:xfrm>
            <a:off x="1435082" y="3850105"/>
            <a:ext cx="5341103" cy="147629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The </a:t>
            </a:r>
            <a:r>
              <a:rPr lang="en-US" sz="2000" b="1" i="1" dirty="0">
                <a:effectLst/>
                <a:latin typeface="Times New Roman" panose="02020603050405020304" pitchFamily="18" charset="0"/>
                <a:ea typeface="Times New Roman" panose="02020603050405020304" pitchFamily="18" charset="0"/>
              </a:rPr>
              <a:t>data</a:t>
            </a:r>
            <a:r>
              <a:rPr lang="en-US" sz="2000" dirty="0">
                <a:effectLst/>
                <a:latin typeface="Times New Roman" panose="02020603050405020304" pitchFamily="18" charset="0"/>
                <a:ea typeface="Times New Roman" panose="02020603050405020304" pitchFamily="18" charset="0"/>
              </a:rPr>
              <a:t> member is used to store information, and this member is important to the user. </a:t>
            </a:r>
          </a:p>
          <a:p>
            <a:pPr algn="just"/>
            <a:r>
              <a:rPr lang="en-US" sz="2000" dirty="0">
                <a:effectLst/>
                <a:latin typeface="Times New Roman" panose="02020603050405020304" pitchFamily="18" charset="0"/>
                <a:ea typeface="Times New Roman" panose="02020603050405020304" pitchFamily="18" charset="0"/>
              </a:rPr>
              <a:t>The </a:t>
            </a:r>
            <a:r>
              <a:rPr lang="en-US" sz="2000" b="1" i="1" dirty="0">
                <a:effectLst/>
                <a:latin typeface="Times New Roman" panose="02020603050405020304" pitchFamily="18" charset="0"/>
                <a:ea typeface="Times New Roman" panose="02020603050405020304" pitchFamily="18" charset="0"/>
              </a:rPr>
              <a:t>next</a:t>
            </a:r>
            <a:r>
              <a:rPr lang="en-US" sz="2000" dirty="0">
                <a:effectLst/>
                <a:latin typeface="Times New Roman" panose="02020603050405020304" pitchFamily="18" charset="0"/>
                <a:ea typeface="Times New Roman" panose="02020603050405020304" pitchFamily="18" charset="0"/>
              </a:rPr>
              <a:t> member is used to link nodes to form a linked list. </a:t>
            </a:r>
            <a:endParaRPr lang="en-US" sz="2800" dirty="0"/>
          </a:p>
        </p:txBody>
      </p:sp>
    </p:spTree>
    <p:extLst>
      <p:ext uri="{BB962C8B-B14F-4D97-AF65-F5344CB8AC3E}">
        <p14:creationId xmlns:p14="http://schemas.microsoft.com/office/powerpoint/2010/main" val="3797678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a:bodyPr>
          <a:lstStyle/>
          <a:p>
            <a:r>
              <a:rPr lang="en-US" sz="5400" b="1" dirty="0">
                <a:effectLst/>
                <a:latin typeface="Times New Roman" panose="02020603050405020304" pitchFamily="18" charset="0"/>
                <a:ea typeface="Times New Roman" panose="02020603050405020304" pitchFamily="18" charset="0"/>
              </a:rPr>
              <a:t>Singly Linked List</a:t>
            </a:r>
            <a:endParaRPr lang="ru-RU" sz="199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3599850" y="2834013"/>
            <a:ext cx="4735628" cy="452846"/>
          </a:xfrm>
        </p:spPr>
        <p:txBody>
          <a:bodyPr>
            <a:noAutofit/>
          </a:bodyPr>
          <a:lstStyle/>
          <a:p>
            <a:pPr algn="just"/>
            <a:r>
              <a:rPr lang="en-US" sz="2800" b="1" dirty="0">
                <a:solidFill>
                  <a:srgbClr val="FF0000"/>
                </a:solidFill>
                <a:effectLst/>
                <a:latin typeface="Times New Roman" panose="02020603050405020304" pitchFamily="18" charset="0"/>
                <a:ea typeface="Times New Roman" panose="02020603050405020304" pitchFamily="18" charset="0"/>
              </a:rPr>
              <a:t>How to create this linked list?</a:t>
            </a:r>
            <a:endParaRPr lang="en-US" sz="3200" b="1" dirty="0">
              <a:solidFill>
                <a:srgbClr val="FF0000"/>
              </a:solidFill>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5" name="Объект 4">
            <a:extLst>
              <a:ext uri="{FF2B5EF4-FFF2-40B4-BE49-F238E27FC236}">
                <a16:creationId xmlns:a16="http://schemas.microsoft.com/office/drawing/2014/main" id="{230AB3FE-3998-41FA-B13F-DE6994613753}"/>
              </a:ext>
            </a:extLst>
          </p:cNvPr>
          <p:cNvGraphicFramePr>
            <a:graphicFrameLocks noChangeAspect="1"/>
          </p:cNvGraphicFramePr>
          <p:nvPr>
            <p:extLst>
              <p:ext uri="{D42A27DB-BD31-4B8C-83A1-F6EECF244321}">
                <p14:modId xmlns:p14="http://schemas.microsoft.com/office/powerpoint/2010/main" val="3255522404"/>
              </p:ext>
            </p:extLst>
          </p:nvPr>
        </p:nvGraphicFramePr>
        <p:xfrm>
          <a:off x="2743199" y="1277739"/>
          <a:ext cx="6208295" cy="1381516"/>
        </p:xfrm>
        <a:graphic>
          <a:graphicData uri="http://schemas.openxmlformats.org/presentationml/2006/ole">
            <mc:AlternateContent xmlns:mc="http://schemas.openxmlformats.org/markup-compatibility/2006">
              <mc:Choice xmlns:v="urn:schemas-microsoft-com:vml" Requires="v">
                <p:oleObj name="Visio" r:id="rId2" imgW="3466851" imgH="766881" progId="Visio.Drawing.11">
                  <p:embed/>
                </p:oleObj>
              </mc:Choice>
              <mc:Fallback>
                <p:oleObj name="Visio" r:id="rId2" imgW="3466851" imgH="76688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9" y="1277739"/>
                        <a:ext cx="6208295" cy="1381516"/>
                      </a:xfrm>
                      <a:prstGeom prst="rect">
                        <a:avLst/>
                      </a:prstGeom>
                      <a:noFill/>
                    </p:spPr>
                  </p:pic>
                </p:oleObj>
              </mc:Fallback>
            </mc:AlternateContent>
          </a:graphicData>
        </a:graphic>
      </p:graphicFrame>
      <p:sp>
        <p:nvSpPr>
          <p:cNvPr id="10" name="Подзаголовок 2">
            <a:extLst>
              <a:ext uri="{FF2B5EF4-FFF2-40B4-BE49-F238E27FC236}">
                <a16:creationId xmlns:a16="http://schemas.microsoft.com/office/drawing/2014/main" id="{FF931502-EC83-4700-ACCA-AE68891E8AE0}"/>
              </a:ext>
            </a:extLst>
          </p:cNvPr>
          <p:cNvSpPr txBox="1">
            <a:spLocks/>
          </p:cNvSpPr>
          <p:nvPr/>
        </p:nvSpPr>
        <p:spPr>
          <a:xfrm>
            <a:off x="1111718" y="3571142"/>
            <a:ext cx="2719137" cy="4528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latin typeface="Times New Roman" panose="02020603050405020304" pitchFamily="18" charset="0"/>
                <a:ea typeface="Times New Roman" panose="02020603050405020304" pitchFamily="18" charset="0"/>
              </a:rPr>
              <a:t>1. Create a new node</a:t>
            </a:r>
            <a:endParaRPr lang="en-US" b="1" dirty="0"/>
          </a:p>
        </p:txBody>
      </p:sp>
      <p:graphicFrame>
        <p:nvGraphicFramePr>
          <p:cNvPr id="11" name="Объект 10">
            <a:extLst>
              <a:ext uri="{FF2B5EF4-FFF2-40B4-BE49-F238E27FC236}">
                <a16:creationId xmlns:a16="http://schemas.microsoft.com/office/drawing/2014/main" id="{31D2464F-17FE-49C3-9198-99541BFCEC59}"/>
              </a:ext>
            </a:extLst>
          </p:cNvPr>
          <p:cNvGraphicFramePr>
            <a:graphicFrameLocks noChangeAspect="1"/>
          </p:cNvGraphicFramePr>
          <p:nvPr>
            <p:extLst>
              <p:ext uri="{D42A27DB-BD31-4B8C-83A1-F6EECF244321}">
                <p14:modId xmlns:p14="http://schemas.microsoft.com/office/powerpoint/2010/main" val="4268281737"/>
              </p:ext>
            </p:extLst>
          </p:nvPr>
        </p:nvGraphicFramePr>
        <p:xfrm>
          <a:off x="5778365" y="3794301"/>
          <a:ext cx="2719137" cy="1411860"/>
        </p:xfrm>
        <a:graphic>
          <a:graphicData uri="http://schemas.openxmlformats.org/presentationml/2006/ole">
            <mc:AlternateContent xmlns:mc="http://schemas.openxmlformats.org/markup-compatibility/2006">
              <mc:Choice xmlns:v="urn:schemas-microsoft-com:vml" Requires="v">
                <p:oleObj name="Visio" r:id="rId4" imgW="1486800" imgH="766800" progId="Visio.Drawing.11">
                  <p:embed/>
                </p:oleObj>
              </mc:Choice>
              <mc:Fallback>
                <p:oleObj name="Visio" r:id="rId4" imgW="1486800" imgH="766800"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8365" y="3794301"/>
                        <a:ext cx="2719137" cy="1411860"/>
                      </a:xfrm>
                      <a:prstGeom prst="rect">
                        <a:avLst/>
                      </a:prstGeom>
                      <a:noFill/>
                      <a:ln>
                        <a:noFill/>
                      </a:ln>
                    </p:spPr>
                  </p:pic>
                </p:oleObj>
              </mc:Fallback>
            </mc:AlternateContent>
          </a:graphicData>
        </a:graphic>
      </p:graphicFrame>
      <p:sp>
        <p:nvSpPr>
          <p:cNvPr id="12" name="Подзаголовок 2">
            <a:extLst>
              <a:ext uri="{FF2B5EF4-FFF2-40B4-BE49-F238E27FC236}">
                <a16:creationId xmlns:a16="http://schemas.microsoft.com/office/drawing/2014/main" id="{8D45118A-9655-418A-8FB3-CD32240703AF}"/>
              </a:ext>
            </a:extLst>
          </p:cNvPr>
          <p:cNvSpPr txBox="1">
            <a:spLocks/>
          </p:cNvSpPr>
          <p:nvPr/>
        </p:nvSpPr>
        <p:spPr>
          <a:xfrm>
            <a:off x="1111718" y="4182084"/>
            <a:ext cx="3809906" cy="452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ru-RU" sz="2000" dirty="0" err="1">
                <a:effectLst/>
                <a:latin typeface="Courier New" panose="02070309020205020404" pitchFamily="49" charset="0"/>
                <a:ea typeface="Times New Roman" panose="02020603050405020304" pitchFamily="18" charset="0"/>
              </a:rPr>
              <a:t>Node</a:t>
            </a:r>
            <a:r>
              <a:rPr lang="ru-RU" sz="2000" dirty="0">
                <a:effectLst/>
                <a:latin typeface="Courier New" panose="02070309020205020404" pitchFamily="49" charset="0"/>
                <a:ea typeface="Times New Roman" panose="02020603050405020304" pitchFamily="18" charset="0"/>
              </a:rPr>
              <a:t> </a:t>
            </a:r>
            <a:r>
              <a:rPr lang="en-US" sz="2000" dirty="0">
                <a:effectLst/>
                <a:latin typeface="Courier New" panose="02070309020205020404" pitchFamily="49" charset="0"/>
                <a:ea typeface="Times New Roman" panose="02020603050405020304" pitchFamily="18" charset="0"/>
              </a:rPr>
              <a:t>*</a:t>
            </a:r>
            <a:r>
              <a:rPr lang="ru-RU" sz="2000" dirty="0" err="1">
                <a:effectLst/>
                <a:latin typeface="Courier New" panose="02070309020205020404" pitchFamily="49" charset="0"/>
                <a:ea typeface="Times New Roman" panose="02020603050405020304" pitchFamily="18" charset="0"/>
              </a:rPr>
              <a:t>p</a:t>
            </a:r>
            <a:r>
              <a:rPr lang="ru-RU" sz="2000" dirty="0">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new</a:t>
            </a:r>
            <a:r>
              <a:rPr lang="en-US" sz="2000" dirty="0">
                <a:solidFill>
                  <a:srgbClr val="000000"/>
                </a:solidFill>
                <a:effectLst/>
                <a:latin typeface="Courier New" panose="02070309020205020404" pitchFamily="49" charset="0"/>
                <a:ea typeface="Times New Roman" panose="02020603050405020304" pitchFamily="18" charset="0"/>
              </a:rPr>
              <a:t> </a:t>
            </a:r>
            <a:r>
              <a:rPr lang="ru-RU" sz="2000" dirty="0">
                <a:effectLst/>
                <a:latin typeface="Courier New" panose="02070309020205020404" pitchFamily="49" charset="0"/>
                <a:ea typeface="Times New Roman" panose="02020603050405020304" pitchFamily="18" charset="0"/>
              </a:rPr>
              <a:t>Node(</a:t>
            </a:r>
            <a:r>
              <a:rPr lang="en-US" sz="2000" dirty="0">
                <a:effectLst/>
                <a:latin typeface="Courier New" panose="02070309020205020404" pitchFamily="49" charset="0"/>
                <a:ea typeface="Times New Roman" panose="02020603050405020304" pitchFamily="18" charset="0"/>
              </a:rPr>
              <a:t>10</a:t>
            </a:r>
            <a:r>
              <a:rPr lang="ru-RU" sz="2000" dirty="0">
                <a:effectLst/>
                <a:latin typeface="Courier New" panose="02070309020205020404" pitchFamily="49" charset="0"/>
                <a:ea typeface="Times New Roman" panose="02020603050405020304" pitchFamily="18" charset="0"/>
              </a:rPr>
              <a:t>);</a:t>
            </a:r>
            <a:endParaRPr lang="en-US" sz="2800" b="1" dirty="0"/>
          </a:p>
        </p:txBody>
      </p:sp>
    </p:spTree>
    <p:extLst>
      <p:ext uri="{BB962C8B-B14F-4D97-AF65-F5344CB8AC3E}">
        <p14:creationId xmlns:p14="http://schemas.microsoft.com/office/powerpoint/2010/main" val="897646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a:bodyPr>
          <a:lstStyle/>
          <a:p>
            <a:r>
              <a:rPr lang="en-US" sz="5400" b="1" dirty="0">
                <a:effectLst/>
                <a:latin typeface="Times New Roman" panose="02020603050405020304" pitchFamily="18" charset="0"/>
                <a:ea typeface="Times New Roman" panose="02020603050405020304" pitchFamily="18" charset="0"/>
              </a:rPr>
              <a:t>Singly Linked List</a:t>
            </a:r>
            <a:endParaRPr lang="ru-RU" sz="199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3599850" y="2834013"/>
            <a:ext cx="4735628" cy="452846"/>
          </a:xfrm>
        </p:spPr>
        <p:txBody>
          <a:bodyPr>
            <a:noAutofit/>
          </a:bodyPr>
          <a:lstStyle/>
          <a:p>
            <a:pPr algn="just"/>
            <a:r>
              <a:rPr lang="en-US" sz="2800" b="1" dirty="0">
                <a:solidFill>
                  <a:srgbClr val="FF0000"/>
                </a:solidFill>
                <a:effectLst/>
                <a:latin typeface="Times New Roman" panose="02020603050405020304" pitchFamily="18" charset="0"/>
                <a:ea typeface="Times New Roman" panose="02020603050405020304" pitchFamily="18" charset="0"/>
              </a:rPr>
              <a:t>How to create this linked list?</a:t>
            </a:r>
            <a:endParaRPr lang="en-US" sz="3200" b="1" dirty="0">
              <a:solidFill>
                <a:srgbClr val="FF0000"/>
              </a:solidFill>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5" name="Объект 4">
            <a:extLst>
              <a:ext uri="{FF2B5EF4-FFF2-40B4-BE49-F238E27FC236}">
                <a16:creationId xmlns:a16="http://schemas.microsoft.com/office/drawing/2014/main" id="{230AB3FE-3998-41FA-B13F-DE6994613753}"/>
              </a:ext>
            </a:extLst>
          </p:cNvPr>
          <p:cNvGraphicFramePr>
            <a:graphicFrameLocks noChangeAspect="1"/>
          </p:cNvGraphicFramePr>
          <p:nvPr/>
        </p:nvGraphicFramePr>
        <p:xfrm>
          <a:off x="2743199" y="1277739"/>
          <a:ext cx="6208295" cy="1381516"/>
        </p:xfrm>
        <a:graphic>
          <a:graphicData uri="http://schemas.openxmlformats.org/presentationml/2006/ole">
            <mc:AlternateContent xmlns:mc="http://schemas.openxmlformats.org/markup-compatibility/2006">
              <mc:Choice xmlns:v="urn:schemas-microsoft-com:vml" Requires="v">
                <p:oleObj name="Visio" r:id="rId2" imgW="3466851" imgH="766881" progId="Visio.Drawing.11">
                  <p:embed/>
                </p:oleObj>
              </mc:Choice>
              <mc:Fallback>
                <p:oleObj name="Visio" r:id="rId2" imgW="3466851" imgH="766881" progId="Visio.Drawing.11">
                  <p:embed/>
                  <p:pic>
                    <p:nvPicPr>
                      <p:cNvPr id="5" name="Объект 4">
                        <a:extLst>
                          <a:ext uri="{FF2B5EF4-FFF2-40B4-BE49-F238E27FC236}">
                            <a16:creationId xmlns:a16="http://schemas.microsoft.com/office/drawing/2014/main" id="{230AB3FE-3998-41FA-B13F-DE6994613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9" y="1277739"/>
                        <a:ext cx="6208295" cy="1381516"/>
                      </a:xfrm>
                      <a:prstGeom prst="rect">
                        <a:avLst/>
                      </a:prstGeom>
                      <a:noFill/>
                    </p:spPr>
                  </p:pic>
                </p:oleObj>
              </mc:Fallback>
            </mc:AlternateContent>
          </a:graphicData>
        </a:graphic>
      </p:graphicFrame>
      <p:sp>
        <p:nvSpPr>
          <p:cNvPr id="10" name="Подзаголовок 2">
            <a:extLst>
              <a:ext uri="{FF2B5EF4-FFF2-40B4-BE49-F238E27FC236}">
                <a16:creationId xmlns:a16="http://schemas.microsoft.com/office/drawing/2014/main" id="{FF931502-EC83-4700-ACCA-AE68891E8AE0}"/>
              </a:ext>
            </a:extLst>
          </p:cNvPr>
          <p:cNvSpPr txBox="1">
            <a:spLocks/>
          </p:cNvSpPr>
          <p:nvPr/>
        </p:nvSpPr>
        <p:spPr>
          <a:xfrm>
            <a:off x="1111718" y="3571141"/>
            <a:ext cx="2719137" cy="7506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latin typeface="Times New Roman" panose="02020603050405020304" pitchFamily="18" charset="0"/>
                <a:ea typeface="Times New Roman" panose="02020603050405020304" pitchFamily="18" charset="0"/>
              </a:rPr>
              <a:t>1. Create a new node</a:t>
            </a:r>
          </a:p>
          <a:p>
            <a:pPr algn="just"/>
            <a:r>
              <a:rPr lang="en-US" sz="2000" b="1" dirty="0">
                <a:latin typeface="Times New Roman" panose="02020603050405020304" pitchFamily="18" charset="0"/>
              </a:rPr>
              <a:t>2. </a:t>
            </a:r>
            <a:r>
              <a:rPr lang="en-US" sz="2000" b="1" dirty="0">
                <a:latin typeface="Times New Roman" panose="02020603050405020304" pitchFamily="18" charset="0"/>
                <a:ea typeface="Times New Roman" panose="02020603050405020304" pitchFamily="18" charset="0"/>
              </a:rPr>
              <a:t>Create second node</a:t>
            </a:r>
            <a:endParaRPr lang="en-US" sz="2000" b="1" dirty="0"/>
          </a:p>
        </p:txBody>
      </p:sp>
      <p:sp>
        <p:nvSpPr>
          <p:cNvPr id="12" name="Подзаголовок 2">
            <a:extLst>
              <a:ext uri="{FF2B5EF4-FFF2-40B4-BE49-F238E27FC236}">
                <a16:creationId xmlns:a16="http://schemas.microsoft.com/office/drawing/2014/main" id="{8D45118A-9655-418A-8FB3-CD32240703AF}"/>
              </a:ext>
            </a:extLst>
          </p:cNvPr>
          <p:cNvSpPr txBox="1">
            <a:spLocks/>
          </p:cNvSpPr>
          <p:nvPr/>
        </p:nvSpPr>
        <p:spPr>
          <a:xfrm>
            <a:off x="1111718" y="4813385"/>
            <a:ext cx="3711294" cy="452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latin typeface="Courier New" panose="02070309020205020404" pitchFamily="49" charset="0"/>
                <a:ea typeface="Times New Roman" panose="02020603050405020304" pitchFamily="18" charset="0"/>
              </a:rPr>
              <a:t>p</a:t>
            </a:r>
            <a:r>
              <a:rPr lang="en-US" sz="2000" dirty="0">
                <a:effectLst/>
                <a:latin typeface="Courier New" panose="02070309020205020404" pitchFamily="49" charset="0"/>
                <a:ea typeface="Times New Roman" panose="02020603050405020304" pitchFamily="18" charset="0"/>
              </a:rPr>
              <a:t>-&gt;</a:t>
            </a:r>
            <a:r>
              <a:rPr lang="ru-RU" sz="2000" dirty="0" err="1">
                <a:effectLst/>
                <a:latin typeface="Courier New" panose="02070309020205020404" pitchFamily="49" charset="0"/>
                <a:ea typeface="Times New Roman" panose="02020603050405020304" pitchFamily="18" charset="0"/>
              </a:rPr>
              <a:t>next</a:t>
            </a:r>
            <a:r>
              <a:rPr lang="ru-RU" sz="2000" dirty="0">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new</a:t>
            </a:r>
            <a:r>
              <a:rPr lang="ru-RU" sz="2000" dirty="0">
                <a:effectLst/>
                <a:latin typeface="Courier New" panose="02070309020205020404" pitchFamily="49" charset="0"/>
                <a:ea typeface="Times New Roman" panose="02020603050405020304" pitchFamily="18" charset="0"/>
              </a:rPr>
              <a:t> Node(15);</a:t>
            </a:r>
            <a:endParaRPr lang="ru-RU" sz="2000" dirty="0">
              <a:effectLst/>
              <a:latin typeface="Times New Roman" panose="02020603050405020304" pitchFamily="18" charset="0"/>
              <a:ea typeface="Times New Roman" panose="02020603050405020304" pitchFamily="18" charset="0"/>
            </a:endParaRPr>
          </a:p>
        </p:txBody>
      </p:sp>
      <p:sp>
        <p:nvSpPr>
          <p:cNvPr id="7" name="Rectangle 2">
            <a:extLst>
              <a:ext uri="{FF2B5EF4-FFF2-40B4-BE49-F238E27FC236}">
                <a16:creationId xmlns:a16="http://schemas.microsoft.com/office/drawing/2014/main" id="{9EF58C31-6AA0-477F-8F22-23F94A58D35A}"/>
              </a:ext>
            </a:extLst>
          </p:cNvPr>
          <p:cNvSpPr>
            <a:spLocks noChangeArrowheads="1"/>
          </p:cNvSpPr>
          <p:nvPr/>
        </p:nvSpPr>
        <p:spPr bwMode="auto">
          <a:xfrm>
            <a:off x="5380522" y="3664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A2FB2B49-E340-4364-AF89-8F3BB2233599}"/>
              </a:ext>
            </a:extLst>
          </p:cNvPr>
          <p:cNvGraphicFramePr>
            <a:graphicFrameLocks noChangeAspect="1"/>
          </p:cNvGraphicFramePr>
          <p:nvPr>
            <p:extLst>
              <p:ext uri="{D42A27DB-BD31-4B8C-83A1-F6EECF244321}">
                <p14:modId xmlns:p14="http://schemas.microsoft.com/office/powerpoint/2010/main" val="4012071245"/>
              </p:ext>
            </p:extLst>
          </p:nvPr>
        </p:nvGraphicFramePr>
        <p:xfrm>
          <a:off x="5765533" y="3797566"/>
          <a:ext cx="4523874" cy="1409361"/>
        </p:xfrm>
        <a:graphic>
          <a:graphicData uri="http://schemas.openxmlformats.org/presentationml/2006/ole">
            <mc:AlternateContent xmlns:mc="http://schemas.openxmlformats.org/markup-compatibility/2006">
              <mc:Choice xmlns:v="urn:schemas-microsoft-com:vml" Requires="v">
                <p:oleObj name="Visio" r:id="rId4" imgW="2476977" imgH="766881" progId="Visio.Drawing.11">
                  <p:embed/>
                </p:oleObj>
              </mc:Choice>
              <mc:Fallback>
                <p:oleObj name="Visio" r:id="rId4" imgW="2476977" imgH="766881"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5533" y="3797566"/>
                        <a:ext cx="4523874" cy="1409361"/>
                      </a:xfrm>
                      <a:prstGeom prst="rect">
                        <a:avLst/>
                      </a:prstGeom>
                      <a:noFill/>
                    </p:spPr>
                  </p:pic>
                </p:oleObj>
              </mc:Fallback>
            </mc:AlternateContent>
          </a:graphicData>
        </a:graphic>
      </p:graphicFrame>
    </p:spTree>
    <p:extLst>
      <p:ext uri="{BB962C8B-B14F-4D97-AF65-F5344CB8AC3E}">
        <p14:creationId xmlns:p14="http://schemas.microsoft.com/office/powerpoint/2010/main" val="806541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a:bodyPr>
          <a:lstStyle/>
          <a:p>
            <a:r>
              <a:rPr lang="en-US" sz="5400" b="1" dirty="0">
                <a:effectLst/>
                <a:latin typeface="Times New Roman" panose="02020603050405020304" pitchFamily="18" charset="0"/>
                <a:ea typeface="Times New Roman" panose="02020603050405020304" pitchFamily="18" charset="0"/>
              </a:rPr>
              <a:t>Singly Linked List</a:t>
            </a:r>
            <a:endParaRPr lang="ru-RU" sz="199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3599850" y="2834013"/>
            <a:ext cx="4735628" cy="452846"/>
          </a:xfrm>
        </p:spPr>
        <p:txBody>
          <a:bodyPr>
            <a:noAutofit/>
          </a:bodyPr>
          <a:lstStyle/>
          <a:p>
            <a:pPr algn="just"/>
            <a:r>
              <a:rPr lang="en-US" sz="2800" b="1" dirty="0">
                <a:solidFill>
                  <a:srgbClr val="FF0000"/>
                </a:solidFill>
                <a:effectLst/>
                <a:latin typeface="Times New Roman" panose="02020603050405020304" pitchFamily="18" charset="0"/>
                <a:ea typeface="Times New Roman" panose="02020603050405020304" pitchFamily="18" charset="0"/>
              </a:rPr>
              <a:t>How to create this linked list?</a:t>
            </a:r>
            <a:endParaRPr lang="en-US" sz="3200" b="1" dirty="0">
              <a:solidFill>
                <a:srgbClr val="FF0000"/>
              </a:solidFill>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5" name="Объект 4">
            <a:extLst>
              <a:ext uri="{FF2B5EF4-FFF2-40B4-BE49-F238E27FC236}">
                <a16:creationId xmlns:a16="http://schemas.microsoft.com/office/drawing/2014/main" id="{230AB3FE-3998-41FA-B13F-DE6994613753}"/>
              </a:ext>
            </a:extLst>
          </p:cNvPr>
          <p:cNvGraphicFramePr>
            <a:graphicFrameLocks noChangeAspect="1"/>
          </p:cNvGraphicFramePr>
          <p:nvPr>
            <p:extLst>
              <p:ext uri="{D42A27DB-BD31-4B8C-83A1-F6EECF244321}">
                <p14:modId xmlns:p14="http://schemas.microsoft.com/office/powerpoint/2010/main" val="2671092800"/>
              </p:ext>
            </p:extLst>
          </p:nvPr>
        </p:nvGraphicFramePr>
        <p:xfrm>
          <a:off x="2743199" y="1277739"/>
          <a:ext cx="6208295" cy="1381516"/>
        </p:xfrm>
        <a:graphic>
          <a:graphicData uri="http://schemas.openxmlformats.org/presentationml/2006/ole">
            <mc:AlternateContent xmlns:mc="http://schemas.openxmlformats.org/markup-compatibility/2006">
              <mc:Choice xmlns:v="urn:schemas-microsoft-com:vml" Requires="v">
                <p:oleObj name="Visio" r:id="rId2" imgW="3466851" imgH="766881" progId="Visio.Drawing.11">
                  <p:embed/>
                </p:oleObj>
              </mc:Choice>
              <mc:Fallback>
                <p:oleObj name="Visio" r:id="rId2" imgW="3466851" imgH="766881" progId="Visio.Drawing.11">
                  <p:embed/>
                  <p:pic>
                    <p:nvPicPr>
                      <p:cNvPr id="5" name="Объект 4">
                        <a:extLst>
                          <a:ext uri="{FF2B5EF4-FFF2-40B4-BE49-F238E27FC236}">
                            <a16:creationId xmlns:a16="http://schemas.microsoft.com/office/drawing/2014/main" id="{230AB3FE-3998-41FA-B13F-DE6994613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9" y="1277739"/>
                        <a:ext cx="6208295" cy="1381516"/>
                      </a:xfrm>
                      <a:prstGeom prst="rect">
                        <a:avLst/>
                      </a:prstGeom>
                      <a:noFill/>
                    </p:spPr>
                  </p:pic>
                </p:oleObj>
              </mc:Fallback>
            </mc:AlternateContent>
          </a:graphicData>
        </a:graphic>
      </p:graphicFrame>
      <p:sp>
        <p:nvSpPr>
          <p:cNvPr id="10" name="Подзаголовок 2">
            <a:extLst>
              <a:ext uri="{FF2B5EF4-FFF2-40B4-BE49-F238E27FC236}">
                <a16:creationId xmlns:a16="http://schemas.microsoft.com/office/drawing/2014/main" id="{FF931502-EC83-4700-ACCA-AE68891E8AE0}"/>
              </a:ext>
            </a:extLst>
          </p:cNvPr>
          <p:cNvSpPr txBox="1">
            <a:spLocks/>
          </p:cNvSpPr>
          <p:nvPr/>
        </p:nvSpPr>
        <p:spPr>
          <a:xfrm>
            <a:off x="1111718" y="3571141"/>
            <a:ext cx="2719137" cy="12176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latin typeface="Times New Roman" panose="02020603050405020304" pitchFamily="18" charset="0"/>
                <a:ea typeface="Times New Roman" panose="02020603050405020304" pitchFamily="18" charset="0"/>
              </a:rPr>
              <a:t>1. Create a new node</a:t>
            </a:r>
          </a:p>
          <a:p>
            <a:pPr algn="just"/>
            <a:r>
              <a:rPr lang="en-US" sz="2000" b="1" dirty="0">
                <a:latin typeface="Times New Roman" panose="02020603050405020304" pitchFamily="18" charset="0"/>
              </a:rPr>
              <a:t>2. </a:t>
            </a:r>
            <a:r>
              <a:rPr lang="en-US" sz="2000" b="1" dirty="0">
                <a:latin typeface="Times New Roman" panose="02020603050405020304" pitchFamily="18" charset="0"/>
                <a:ea typeface="Times New Roman" panose="02020603050405020304" pitchFamily="18" charset="0"/>
              </a:rPr>
              <a:t>Create second node</a:t>
            </a:r>
          </a:p>
          <a:p>
            <a:pPr algn="just"/>
            <a:r>
              <a:rPr lang="en-US" sz="2000" b="1" dirty="0">
                <a:latin typeface="Times New Roman" panose="02020603050405020304" pitchFamily="18" charset="0"/>
              </a:rPr>
              <a:t>3. </a:t>
            </a:r>
            <a:r>
              <a:rPr lang="en-US" sz="2000" b="1" dirty="0">
                <a:latin typeface="Times New Roman" panose="02020603050405020304" pitchFamily="18" charset="0"/>
                <a:ea typeface="Times New Roman" panose="02020603050405020304" pitchFamily="18" charset="0"/>
              </a:rPr>
              <a:t>Create third node</a:t>
            </a:r>
            <a:endParaRPr lang="en-US" sz="2000" b="1" dirty="0"/>
          </a:p>
          <a:p>
            <a:pPr algn="just"/>
            <a:endParaRPr lang="en-US" sz="2000" b="1" dirty="0"/>
          </a:p>
        </p:txBody>
      </p:sp>
      <p:sp>
        <p:nvSpPr>
          <p:cNvPr id="12" name="Подзаголовок 2">
            <a:extLst>
              <a:ext uri="{FF2B5EF4-FFF2-40B4-BE49-F238E27FC236}">
                <a16:creationId xmlns:a16="http://schemas.microsoft.com/office/drawing/2014/main" id="{8D45118A-9655-418A-8FB3-CD32240703AF}"/>
              </a:ext>
            </a:extLst>
          </p:cNvPr>
          <p:cNvSpPr txBox="1">
            <a:spLocks/>
          </p:cNvSpPr>
          <p:nvPr/>
        </p:nvSpPr>
        <p:spPr>
          <a:xfrm>
            <a:off x="1089258" y="5007204"/>
            <a:ext cx="4441966" cy="452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latin typeface="Courier New" panose="02070309020205020404" pitchFamily="49" charset="0"/>
                <a:ea typeface="Times New Roman" panose="02020603050405020304" pitchFamily="18" charset="0"/>
              </a:rPr>
              <a:t>p</a:t>
            </a:r>
            <a:r>
              <a:rPr lang="en-US" sz="2000" dirty="0">
                <a:effectLst/>
                <a:latin typeface="Courier New" panose="02070309020205020404" pitchFamily="49" charset="0"/>
                <a:ea typeface="Times New Roman" panose="02020603050405020304" pitchFamily="18" charset="0"/>
              </a:rPr>
              <a:t>-&gt;</a:t>
            </a:r>
            <a:r>
              <a:rPr lang="ru-RU" sz="2000" dirty="0" err="1">
                <a:effectLst/>
                <a:latin typeface="Courier New" panose="02070309020205020404" pitchFamily="49" charset="0"/>
                <a:ea typeface="Times New Roman" panose="02020603050405020304" pitchFamily="18" charset="0"/>
              </a:rPr>
              <a:t>next</a:t>
            </a:r>
            <a:r>
              <a:rPr lang="en-US" sz="2000" dirty="0">
                <a:latin typeface="Courier New" panose="02070309020205020404" pitchFamily="49" charset="0"/>
                <a:ea typeface="Times New Roman" panose="02020603050405020304" pitchFamily="18" charset="0"/>
              </a:rPr>
              <a:t>-&gt;</a:t>
            </a:r>
            <a:r>
              <a:rPr lang="ru-RU" sz="2000" dirty="0" err="1">
                <a:effectLst/>
                <a:latin typeface="Courier New" panose="02070309020205020404" pitchFamily="49" charset="0"/>
                <a:ea typeface="Times New Roman" panose="02020603050405020304" pitchFamily="18" charset="0"/>
              </a:rPr>
              <a:t>next</a:t>
            </a:r>
            <a:r>
              <a:rPr lang="ru-RU" sz="2000" dirty="0">
                <a:effectLst/>
                <a:latin typeface="Courier New" panose="02070309020205020404" pitchFamily="49" charset="0"/>
                <a:ea typeface="Times New Roman" panose="02020603050405020304" pitchFamily="18" charset="0"/>
              </a:rPr>
              <a:t>=</a:t>
            </a:r>
            <a:r>
              <a:rPr lang="en-US" sz="2000" b="1" dirty="0">
                <a:solidFill>
                  <a:srgbClr val="7F0055"/>
                </a:solidFill>
                <a:effectLst/>
                <a:latin typeface="Courier New" panose="02070309020205020404" pitchFamily="49" charset="0"/>
                <a:ea typeface="Times New Roman" panose="02020603050405020304" pitchFamily="18" charset="0"/>
              </a:rPr>
              <a:t>new</a:t>
            </a:r>
            <a:r>
              <a:rPr lang="ru-RU" sz="2000" dirty="0">
                <a:effectLst/>
                <a:latin typeface="Courier New" panose="02070309020205020404" pitchFamily="49" charset="0"/>
                <a:ea typeface="Times New Roman" panose="02020603050405020304" pitchFamily="18" charset="0"/>
              </a:rPr>
              <a:t> Node(</a:t>
            </a:r>
            <a:r>
              <a:rPr lang="en-US" sz="2000" dirty="0">
                <a:effectLst/>
                <a:latin typeface="Courier New" panose="02070309020205020404" pitchFamily="49" charset="0"/>
                <a:ea typeface="Times New Roman" panose="02020603050405020304" pitchFamily="18" charset="0"/>
              </a:rPr>
              <a:t>30</a:t>
            </a:r>
            <a:r>
              <a:rPr lang="ru-RU" sz="2000" dirty="0">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
        <p:nvSpPr>
          <p:cNvPr id="7" name="Rectangle 2">
            <a:extLst>
              <a:ext uri="{FF2B5EF4-FFF2-40B4-BE49-F238E27FC236}">
                <a16:creationId xmlns:a16="http://schemas.microsoft.com/office/drawing/2014/main" id="{9EF58C31-6AA0-477F-8F22-23F94A58D35A}"/>
              </a:ext>
            </a:extLst>
          </p:cNvPr>
          <p:cNvSpPr>
            <a:spLocks noChangeArrowheads="1"/>
          </p:cNvSpPr>
          <p:nvPr/>
        </p:nvSpPr>
        <p:spPr bwMode="auto">
          <a:xfrm>
            <a:off x="5380522" y="3664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A4BBF5D2-C104-46B6-AE24-4AC64E4A3292}"/>
              </a:ext>
            </a:extLst>
          </p:cNvPr>
          <p:cNvGraphicFramePr>
            <a:graphicFrameLocks noChangeAspect="1"/>
          </p:cNvGraphicFramePr>
          <p:nvPr>
            <p:extLst>
              <p:ext uri="{D42A27DB-BD31-4B8C-83A1-F6EECF244321}">
                <p14:modId xmlns:p14="http://schemas.microsoft.com/office/powerpoint/2010/main" val="2671092800"/>
              </p:ext>
            </p:extLst>
          </p:nvPr>
        </p:nvGraphicFramePr>
        <p:xfrm>
          <a:off x="4966635" y="3852111"/>
          <a:ext cx="6208295" cy="1381516"/>
        </p:xfrm>
        <a:graphic>
          <a:graphicData uri="http://schemas.openxmlformats.org/presentationml/2006/ole">
            <mc:AlternateContent xmlns:mc="http://schemas.openxmlformats.org/markup-compatibility/2006">
              <mc:Choice xmlns:v="urn:schemas-microsoft-com:vml" Requires="v">
                <p:oleObj name="Visio" r:id="rId4" imgW="3466851" imgH="766881" progId="Visio.Drawing.11">
                  <p:embed/>
                </p:oleObj>
              </mc:Choice>
              <mc:Fallback>
                <p:oleObj name="Visio" r:id="rId4" imgW="3466851" imgH="766881" progId="Visio.Drawing.11">
                  <p:embed/>
                  <p:pic>
                    <p:nvPicPr>
                      <p:cNvPr id="5" name="Объект 4">
                        <a:extLst>
                          <a:ext uri="{FF2B5EF4-FFF2-40B4-BE49-F238E27FC236}">
                            <a16:creationId xmlns:a16="http://schemas.microsoft.com/office/drawing/2014/main" id="{230AB3FE-3998-41FA-B13F-DE6994613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635" y="3852111"/>
                        <a:ext cx="6208295" cy="1381516"/>
                      </a:xfrm>
                      <a:prstGeom prst="rect">
                        <a:avLst/>
                      </a:prstGeom>
                      <a:noFill/>
                    </p:spPr>
                  </p:pic>
                </p:oleObj>
              </mc:Fallback>
            </mc:AlternateContent>
          </a:graphicData>
        </a:graphic>
      </p:graphicFrame>
      <p:sp>
        <p:nvSpPr>
          <p:cNvPr id="13" name="Подзаголовок 2">
            <a:extLst>
              <a:ext uri="{FF2B5EF4-FFF2-40B4-BE49-F238E27FC236}">
                <a16:creationId xmlns:a16="http://schemas.microsoft.com/office/drawing/2014/main" id="{F8C45166-A216-4108-98ED-3AA33E6204C2}"/>
              </a:ext>
            </a:extLst>
          </p:cNvPr>
          <p:cNvSpPr txBox="1">
            <a:spLocks/>
          </p:cNvSpPr>
          <p:nvPr/>
        </p:nvSpPr>
        <p:spPr>
          <a:xfrm>
            <a:off x="1434165" y="5760631"/>
            <a:ext cx="9657347" cy="4528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b="1" dirty="0">
                <a:solidFill>
                  <a:schemeClr val="accent6">
                    <a:lumMod val="75000"/>
                  </a:schemeClr>
                </a:solidFill>
                <a:latin typeface="Times New Roman" panose="02020603050405020304" pitchFamily="18" charset="0"/>
                <a:ea typeface="Times New Roman" panose="02020603050405020304" pitchFamily="18" charset="0"/>
              </a:rPr>
              <a:t>T</a:t>
            </a:r>
            <a:r>
              <a:rPr lang="en-US" sz="1800" b="1" dirty="0">
                <a:solidFill>
                  <a:schemeClr val="accent6">
                    <a:lumMod val="75000"/>
                  </a:schemeClr>
                </a:solidFill>
                <a:effectLst/>
                <a:latin typeface="Times New Roman" panose="02020603050405020304" pitchFamily="18" charset="0"/>
                <a:ea typeface="Times New Roman" panose="02020603050405020304" pitchFamily="18" charset="0"/>
              </a:rPr>
              <a:t>he longer the linked list, the longer the chain of </a:t>
            </a:r>
            <a:r>
              <a:rPr lang="en-US" sz="1800" b="1" i="1" dirty="0">
                <a:solidFill>
                  <a:schemeClr val="accent6">
                    <a:lumMod val="75000"/>
                  </a:schemeClr>
                </a:solidFill>
                <a:effectLst/>
                <a:latin typeface="Times New Roman" panose="02020603050405020304" pitchFamily="18" charset="0"/>
                <a:ea typeface="Times New Roman" panose="02020603050405020304" pitchFamily="18" charset="0"/>
              </a:rPr>
              <a:t>next</a:t>
            </a:r>
            <a:r>
              <a:rPr lang="en-US" sz="1800" b="1" dirty="0">
                <a:solidFill>
                  <a:schemeClr val="accent6">
                    <a:lumMod val="75000"/>
                  </a:schemeClr>
                </a:solidFill>
                <a:effectLst/>
                <a:latin typeface="Times New Roman" panose="02020603050405020304" pitchFamily="18" charset="0"/>
                <a:ea typeface="Times New Roman" panose="02020603050405020304" pitchFamily="18" charset="0"/>
              </a:rPr>
              <a:t>s to access the nodes at the end of the list</a:t>
            </a:r>
            <a:endParaRPr lang="en-US" sz="3200" b="1" dirty="0">
              <a:solidFill>
                <a:schemeClr val="accent6">
                  <a:lumMod val="75000"/>
                </a:schemeClr>
              </a:solidFill>
            </a:endParaRPr>
          </a:p>
        </p:txBody>
      </p:sp>
      <p:sp>
        <p:nvSpPr>
          <p:cNvPr id="14" name="Подзаголовок 2">
            <a:extLst>
              <a:ext uri="{FF2B5EF4-FFF2-40B4-BE49-F238E27FC236}">
                <a16:creationId xmlns:a16="http://schemas.microsoft.com/office/drawing/2014/main" id="{76052262-5DD7-4881-A7FC-ED2367464C5C}"/>
              </a:ext>
            </a:extLst>
          </p:cNvPr>
          <p:cNvSpPr txBox="1">
            <a:spLocks/>
          </p:cNvSpPr>
          <p:nvPr/>
        </p:nvSpPr>
        <p:spPr>
          <a:xfrm>
            <a:off x="3599850" y="6214219"/>
            <a:ext cx="4735628" cy="4528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800" b="1" dirty="0">
                <a:solidFill>
                  <a:srgbClr val="FF0000"/>
                </a:solidFill>
                <a:latin typeface="Times New Roman" panose="02020603050405020304" pitchFamily="18" charset="0"/>
                <a:ea typeface="Times New Roman" panose="02020603050405020304" pitchFamily="18" charset="0"/>
              </a:rPr>
              <a:t>How to solve this problem?</a:t>
            </a:r>
            <a:endParaRPr lang="en-US" sz="3200" b="1" dirty="0">
              <a:solidFill>
                <a:srgbClr val="FF0000"/>
              </a:solidFill>
            </a:endParaRPr>
          </a:p>
        </p:txBody>
      </p:sp>
    </p:spTree>
    <p:extLst>
      <p:ext uri="{BB962C8B-B14F-4D97-AF65-F5344CB8AC3E}">
        <p14:creationId xmlns:p14="http://schemas.microsoft.com/office/powerpoint/2010/main" val="847250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a:bodyPr>
          <a:lstStyle/>
          <a:p>
            <a:r>
              <a:rPr lang="en-US" sz="5400" b="1" dirty="0">
                <a:effectLst/>
                <a:latin typeface="Times New Roman" panose="02020603050405020304" pitchFamily="18" charset="0"/>
                <a:ea typeface="Times New Roman" panose="02020603050405020304" pitchFamily="18" charset="0"/>
              </a:rPr>
              <a:t>Singly Linked List</a:t>
            </a:r>
            <a:endParaRPr lang="ru-RU" sz="199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25643" y="1298018"/>
            <a:ext cx="4456495" cy="1085878"/>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Let’s keep two pointers to the linked list: </a:t>
            </a:r>
          </a:p>
          <a:p>
            <a:pPr marL="342900" indent="-342900" algn="just">
              <a:lnSpc>
                <a:spcPct val="100000"/>
              </a:lnSpc>
              <a:spcBef>
                <a:spcPts val="0"/>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one to the first node (</a:t>
            </a:r>
            <a:r>
              <a:rPr lang="en-US" sz="2000" b="1" dirty="0">
                <a:effectLst/>
                <a:latin typeface="Times New Roman" panose="02020603050405020304" pitchFamily="18" charset="0"/>
                <a:ea typeface="Times New Roman" panose="02020603050405020304" pitchFamily="18" charset="0"/>
              </a:rPr>
              <a:t>head</a:t>
            </a:r>
            <a:r>
              <a:rPr lang="en-US" sz="2000" dirty="0">
                <a:effectLst/>
                <a:latin typeface="Times New Roman" panose="02020603050405020304" pitchFamily="18" charset="0"/>
                <a:ea typeface="Times New Roman" panose="02020603050405020304" pitchFamily="18" charset="0"/>
              </a:rPr>
              <a:t>)</a:t>
            </a:r>
          </a:p>
          <a:p>
            <a:pPr marL="342900" indent="-342900" algn="just">
              <a:lnSpc>
                <a:spcPct val="100000"/>
              </a:lnSpc>
              <a:spcBef>
                <a:spcPts val="0"/>
              </a:spcBef>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and one to the last (</a:t>
            </a:r>
            <a:r>
              <a:rPr lang="en-US" sz="2000" b="1" dirty="0">
                <a:effectLst/>
                <a:latin typeface="Times New Roman" panose="02020603050405020304" pitchFamily="18" charset="0"/>
                <a:ea typeface="Times New Roman" panose="02020603050405020304" pitchFamily="18" charset="0"/>
              </a:rPr>
              <a:t>tail</a:t>
            </a:r>
            <a:r>
              <a:rPr lang="en-US" sz="2000" dirty="0">
                <a:effectLst/>
                <a:latin typeface="Times New Roman" panose="02020603050405020304" pitchFamily="18" charset="0"/>
                <a:ea typeface="Times New Roman" panose="02020603050405020304" pitchFamily="18" charset="0"/>
              </a:rPr>
              <a:t>)</a:t>
            </a:r>
            <a:endParaRPr lang="en-US" sz="2000" b="1" dirty="0">
              <a:solidFill>
                <a:srgbClr val="FF0000"/>
              </a:solidFill>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9EF58C31-6AA0-477F-8F22-23F94A58D35A}"/>
              </a:ext>
            </a:extLst>
          </p:cNvPr>
          <p:cNvSpPr>
            <a:spLocks noChangeArrowheads="1"/>
          </p:cNvSpPr>
          <p:nvPr/>
        </p:nvSpPr>
        <p:spPr bwMode="auto">
          <a:xfrm>
            <a:off x="5380522" y="3664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CC0D2027-15CC-4B38-A3A7-C47E9FF80F8C}"/>
              </a:ext>
            </a:extLst>
          </p:cNvPr>
          <p:cNvSpPr>
            <a:spLocks noChangeArrowheads="1"/>
          </p:cNvSpPr>
          <p:nvPr/>
        </p:nvSpPr>
        <p:spPr bwMode="auto">
          <a:xfrm>
            <a:off x="3840480" y="33588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 name="Объект 8">
            <a:extLst>
              <a:ext uri="{FF2B5EF4-FFF2-40B4-BE49-F238E27FC236}">
                <a16:creationId xmlns:a16="http://schemas.microsoft.com/office/drawing/2014/main" id="{194F0B71-8E5C-456F-A0E8-90D50872BB85}"/>
              </a:ext>
            </a:extLst>
          </p:cNvPr>
          <p:cNvGraphicFramePr>
            <a:graphicFrameLocks noChangeAspect="1"/>
          </p:cNvGraphicFramePr>
          <p:nvPr>
            <p:extLst>
              <p:ext uri="{D42A27DB-BD31-4B8C-83A1-F6EECF244321}">
                <p14:modId xmlns:p14="http://schemas.microsoft.com/office/powerpoint/2010/main" val="3678331052"/>
              </p:ext>
            </p:extLst>
          </p:nvPr>
        </p:nvGraphicFramePr>
        <p:xfrm>
          <a:off x="6096000" y="1231988"/>
          <a:ext cx="4797000" cy="1463085"/>
        </p:xfrm>
        <a:graphic>
          <a:graphicData uri="http://schemas.openxmlformats.org/presentationml/2006/ole">
            <mc:AlternateContent xmlns:mc="http://schemas.openxmlformats.org/markup-compatibility/2006">
              <mc:Choice xmlns:v="urn:schemas-microsoft-com:vml" Requires="v">
                <p:oleObj name="Visio" r:id="rId2" imgW="3808866" imgH="1160444" progId="Visio.Drawing.11">
                  <p:embed/>
                </p:oleObj>
              </mc:Choice>
              <mc:Fallback>
                <p:oleObj name="Visio" r:id="rId2" imgW="3808866" imgH="1160444"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31988"/>
                        <a:ext cx="4797000" cy="1463085"/>
                      </a:xfrm>
                      <a:prstGeom prst="rect">
                        <a:avLst/>
                      </a:prstGeom>
                      <a:noFill/>
                    </p:spPr>
                  </p:pic>
                </p:oleObj>
              </mc:Fallback>
            </mc:AlternateContent>
          </a:graphicData>
        </a:graphic>
      </p:graphicFrame>
      <p:sp>
        <p:nvSpPr>
          <p:cNvPr id="15" name="Подзаголовок 2">
            <a:extLst>
              <a:ext uri="{FF2B5EF4-FFF2-40B4-BE49-F238E27FC236}">
                <a16:creationId xmlns:a16="http://schemas.microsoft.com/office/drawing/2014/main" id="{E3CFF926-80CD-4F1A-8781-312146EE7BF0}"/>
              </a:ext>
            </a:extLst>
          </p:cNvPr>
          <p:cNvSpPr txBox="1">
            <a:spLocks/>
          </p:cNvSpPr>
          <p:nvPr/>
        </p:nvSpPr>
        <p:spPr>
          <a:xfrm>
            <a:off x="625642" y="2404175"/>
            <a:ext cx="4456495" cy="434211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7F0055"/>
                </a:solidFill>
                <a:effectLst/>
                <a:latin typeface="Courier New" panose="02070309020205020404" pitchFamily="49" charset="0"/>
                <a:ea typeface="Times New Roman" panose="02020603050405020304" pitchFamily="18" charset="0"/>
              </a:rPr>
              <a:t>class</a:t>
            </a:r>
            <a:r>
              <a:rPr lang="en-US" sz="2000" dirty="0">
                <a:solidFill>
                  <a:srgbClr val="000000"/>
                </a:solidFill>
                <a:effectLst/>
                <a:latin typeface="Courier New" panose="02070309020205020404" pitchFamily="49" charset="0"/>
                <a:ea typeface="Times New Roman" panose="02020603050405020304" pitchFamily="18" charset="0"/>
              </a:rPr>
              <a:t> LinkedList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public</a:t>
            </a:r>
            <a:endParaRPr lang="en-US" sz="2000" dirty="0">
              <a:solidFill>
                <a:srgbClr val="000000"/>
              </a:solidFill>
              <a:effectLst/>
              <a:latin typeface="Courier New" panose="02070309020205020404" pitchFamily="49" charset="0"/>
              <a:ea typeface="Times New Roman" panose="02020603050405020304" pitchFamily="18" charset="0"/>
            </a:endParaRPr>
          </a:p>
          <a:p>
            <a:pPr algn="just">
              <a:lnSpc>
                <a:spcPct val="100000"/>
              </a:lnSpc>
              <a:spcBef>
                <a:spcPts val="0"/>
              </a:spcBef>
            </a:pPr>
            <a:r>
              <a:rPr lang="en-US" sz="2000" dirty="0">
                <a:solidFill>
                  <a:srgbClr val="000000"/>
                </a:solidFill>
                <a:latin typeface="Courier New" panose="02070309020205020404" pitchFamily="49" charset="0"/>
                <a:ea typeface="Times New Roman" panose="02020603050405020304" pitchFamily="18" charset="0"/>
              </a:rPr>
              <a:t>    </a:t>
            </a:r>
            <a:r>
              <a:rPr lang="en-US" sz="2000" dirty="0">
                <a:solidFill>
                  <a:srgbClr val="000000"/>
                </a:solidFill>
                <a:effectLst/>
                <a:latin typeface="Courier New" panose="02070309020205020404" pitchFamily="49" charset="0"/>
                <a:ea typeface="Times New Roman" panose="02020603050405020304" pitchFamily="18" charset="0"/>
              </a:rPr>
              <a:t>Node *</a:t>
            </a: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LinkedList()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null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tail</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null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solidFill>
                  <a:srgbClr val="7F0055"/>
                </a:solidFill>
                <a:effectLst/>
                <a:latin typeface="Courier New" panose="02070309020205020404" pitchFamily="49" charset="0"/>
                <a:ea typeface="Times New Roman" panose="02020603050405020304" pitchFamily="18" charset="0"/>
              </a:rPr>
              <a:t>    </a:t>
            </a:r>
            <a:r>
              <a:rPr lang="en-US" sz="2000" b="1" dirty="0" err="1">
                <a:solidFill>
                  <a:srgbClr val="7F0055"/>
                </a:solidFill>
                <a:effectLst/>
                <a:latin typeface="Courier New" panose="02070309020205020404" pitchFamily="49" charset="0"/>
                <a:ea typeface="Times New Roman" panose="02020603050405020304" pitchFamily="18" charset="0"/>
              </a:rPr>
              <a:t>boolean</a:t>
            </a:r>
            <a:r>
              <a:rPr lang="en-US" sz="2000" dirty="0">
                <a:solidFill>
                  <a:srgbClr val="000000"/>
                </a:solidFill>
                <a:effectLst/>
                <a:latin typeface="Courier New" panose="02070309020205020404" pitchFamily="49" charset="0"/>
                <a:ea typeface="Times New Roman" panose="02020603050405020304" pitchFamily="18" charset="0"/>
              </a:rPr>
              <a:t> Empty()</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r>
              <a:rPr lang="en-US" sz="2000" b="1" dirty="0">
                <a:solidFill>
                  <a:srgbClr val="7F0055"/>
                </a:solidFill>
                <a:effectLst/>
                <a:latin typeface="Courier New" panose="02070309020205020404" pitchFamily="49" charset="0"/>
                <a:ea typeface="Times New Roman" panose="02020603050405020304" pitchFamily="18" charset="0"/>
              </a:rPr>
              <a:t>return</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C0"/>
                </a:solidFill>
                <a:effectLst/>
                <a:latin typeface="Courier New" panose="02070309020205020404" pitchFamily="49" charset="0"/>
                <a:ea typeface="Times New Roman" panose="02020603050405020304" pitchFamily="18" charset="0"/>
              </a:rPr>
              <a:t>head</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null</a:t>
            </a: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endParaRPr lang="en-US" b="1" dirty="0">
              <a:solidFill>
                <a:srgbClr val="FF0000"/>
              </a:solidFill>
            </a:endParaRPr>
          </a:p>
        </p:txBody>
      </p:sp>
      <p:sp>
        <p:nvSpPr>
          <p:cNvPr id="16" name="Подзаголовок 2">
            <a:extLst>
              <a:ext uri="{FF2B5EF4-FFF2-40B4-BE49-F238E27FC236}">
                <a16:creationId xmlns:a16="http://schemas.microsoft.com/office/drawing/2014/main" id="{0243A505-49CE-4B58-9F2A-ECE7AF56A3EB}"/>
              </a:ext>
            </a:extLst>
          </p:cNvPr>
          <p:cNvSpPr txBox="1">
            <a:spLocks/>
          </p:cNvSpPr>
          <p:nvPr/>
        </p:nvSpPr>
        <p:spPr>
          <a:xfrm>
            <a:off x="5303520" y="3094645"/>
            <a:ext cx="5589480" cy="12944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 list is declared with the statement: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endParaRPr lang="ru-RU" sz="2000" b="1" dirty="0">
              <a:solidFill>
                <a:srgbClr val="FF0000"/>
              </a:solidFill>
              <a:latin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Linked</a:t>
            </a:r>
            <a:r>
              <a:rPr lang="ru-RU" sz="2000" dirty="0">
                <a:effectLst/>
                <a:latin typeface="Courier New" panose="02070309020205020404" pitchFamily="49" charset="0"/>
                <a:ea typeface="Times New Roman" panose="02020603050405020304" pitchFamily="18" charset="0"/>
              </a:rPr>
              <a:t>List</a:t>
            </a:r>
            <a:r>
              <a:rPr lang="en-US" sz="2000" dirty="0">
                <a:effectLst/>
                <a:latin typeface="Courier New" panose="02070309020205020404" pitchFamily="49" charset="0"/>
                <a:ea typeface="Times New Roman" panose="02020603050405020304" pitchFamily="18" charset="0"/>
              </a:rPr>
              <a:t> *</a:t>
            </a:r>
            <a:r>
              <a:rPr lang="ru-RU" sz="2000" dirty="0" err="1">
                <a:effectLst/>
                <a:latin typeface="Courier New" panose="02070309020205020404" pitchFamily="49" charset="0"/>
                <a:ea typeface="Times New Roman" panose="02020603050405020304" pitchFamily="18" charset="0"/>
              </a:rPr>
              <a:t>list</a:t>
            </a:r>
            <a:r>
              <a:rPr lang="ru-RU" sz="2000" dirty="0">
                <a:effectLst/>
                <a:latin typeface="Courier New" panose="02070309020205020404" pitchFamily="49" charset="0"/>
                <a:ea typeface="Times New Roman" panose="02020603050405020304" pitchFamily="18" charset="0"/>
              </a:rPr>
              <a:t>=</a:t>
            </a:r>
            <a:r>
              <a:rPr lang="en-US" sz="2000" b="1" dirty="0">
                <a:solidFill>
                  <a:srgbClr val="7F0055"/>
                </a:solidFill>
                <a:effectLst/>
                <a:latin typeface="Courier New" panose="02070309020205020404" pitchFamily="49" charset="0"/>
                <a:ea typeface="Times New Roman" panose="02020603050405020304" pitchFamily="18" charset="0"/>
              </a:rPr>
              <a:t>new</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effectLst/>
                <a:latin typeface="Courier New" panose="02070309020205020404" pitchFamily="49" charset="0"/>
                <a:ea typeface="Times New Roman" panose="02020603050405020304" pitchFamily="18" charset="0"/>
              </a:rPr>
              <a:t>Linked</a:t>
            </a:r>
            <a:r>
              <a:rPr lang="ru-RU" sz="2000" dirty="0">
                <a:effectLst/>
                <a:latin typeface="Courier New" panose="02070309020205020404" pitchFamily="49" charset="0"/>
                <a:ea typeface="Times New Roman" panose="02020603050405020304" pitchFamily="18" charset="0"/>
              </a:rPr>
              <a:t>List();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endParaRPr lang="en-US" sz="2000" b="1" dirty="0">
              <a:solidFill>
                <a:srgbClr val="FF0000"/>
              </a:solidFill>
            </a:endParaRPr>
          </a:p>
        </p:txBody>
      </p:sp>
    </p:spTree>
    <p:extLst>
      <p:ext uri="{BB962C8B-B14F-4D97-AF65-F5344CB8AC3E}">
        <p14:creationId xmlns:p14="http://schemas.microsoft.com/office/powerpoint/2010/main" val="350137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Autofit/>
          </a:bodyPr>
          <a:lstStyle/>
          <a:p>
            <a:pPr indent="342900" algn="just"/>
            <a:r>
              <a:rPr lang="en-US" sz="3600" b="1" dirty="0">
                <a:effectLst/>
                <a:latin typeface="Times New Roman" panose="02020603050405020304" pitchFamily="18" charset="0"/>
                <a:ea typeface="Times New Roman" panose="02020603050405020304" pitchFamily="18" charset="0"/>
              </a:rPr>
              <a:t>Insert element to the start of Linked List</a:t>
            </a:r>
            <a:endParaRPr lang="ru-RU" sz="3600" dirty="0">
              <a:effectLst/>
              <a:latin typeface="Times New Roman" panose="02020603050405020304" pitchFamily="18" charset="0"/>
              <a:ea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625643" y="1298018"/>
            <a:ext cx="11203805" cy="1085878"/>
          </a:xfrm>
        </p:spPr>
        <p:txBody>
          <a:bodyPr>
            <a:noAutofit/>
          </a:bodyPr>
          <a:lstStyle/>
          <a:p>
            <a:pPr algn="just"/>
            <a:r>
              <a:rPr lang="ru-RU" sz="2000" b="1" dirty="0">
                <a:latin typeface="Times New Roman" panose="02020603050405020304" pitchFamily="18" charset="0"/>
                <a:ea typeface="Times New Roman" panose="02020603050405020304" pitchFamily="18" charset="0"/>
              </a:rPr>
              <a:t>1. </a:t>
            </a:r>
            <a:r>
              <a:rPr lang="en-US" sz="2000" dirty="0">
                <a:effectLst/>
                <a:latin typeface="Times New Roman" panose="02020603050405020304" pitchFamily="18" charset="0"/>
                <a:ea typeface="Times New Roman" panose="02020603050405020304" pitchFamily="18" charset="0"/>
              </a:rPr>
              <a:t>An empty node </a:t>
            </a:r>
            <a:r>
              <a:rPr lang="en-US" sz="2000" i="1" dirty="0">
                <a:effectLst/>
                <a:latin typeface="Times New Roman" panose="02020603050405020304" pitchFamily="18" charset="0"/>
                <a:ea typeface="Times New Roman" panose="02020603050405020304" pitchFamily="18" charset="0"/>
              </a:rPr>
              <a:t>temp</a:t>
            </a:r>
            <a:r>
              <a:rPr lang="en-US" sz="2000" dirty="0">
                <a:effectLst/>
                <a:latin typeface="Times New Roman" panose="02020603050405020304" pitchFamily="18" charset="0"/>
                <a:ea typeface="Times New Roman" panose="02020603050405020304" pitchFamily="18" charset="0"/>
              </a:rPr>
              <a:t> is created. The node’s info member is initialized to a particular integer.</a:t>
            </a:r>
            <a:endParaRPr lang="ru-RU" sz="2000" dirty="0">
              <a:effectLst/>
              <a:latin typeface="Times New Roman" panose="02020603050405020304" pitchFamily="18" charset="0"/>
              <a:ea typeface="Times New Roman" panose="02020603050405020304" pitchFamily="18" charset="0"/>
            </a:endParaRPr>
          </a:p>
          <a:p>
            <a:pPr algn="just"/>
            <a:endParaRPr lang="ru-RU" sz="2000" dirty="0">
              <a:effectLst/>
              <a:latin typeface="Times New Roman" panose="02020603050405020304" pitchFamily="18" charset="0"/>
              <a:ea typeface="Times New Roman" panose="02020603050405020304" pitchFamily="18" charset="0"/>
            </a:endParaRPr>
          </a:p>
          <a:p>
            <a:r>
              <a:rPr lang="en-US" sz="2000" dirty="0">
                <a:solidFill>
                  <a:srgbClr val="000000"/>
                </a:solidFill>
                <a:effectLst/>
                <a:latin typeface="Courier New" panose="02070309020205020404" pitchFamily="49" charset="0"/>
                <a:ea typeface="Times New Roman" panose="02020603050405020304" pitchFamily="18" charset="0"/>
              </a:rPr>
              <a:t>Node *</a:t>
            </a:r>
            <a:r>
              <a:rPr lang="en-US" sz="2000" dirty="0">
                <a:solidFill>
                  <a:srgbClr val="6A3E3E"/>
                </a:solidFill>
                <a:effectLst/>
                <a:latin typeface="Courier New" panose="02070309020205020404" pitchFamily="49" charset="0"/>
                <a:ea typeface="Times New Roman" panose="02020603050405020304" pitchFamily="18" charset="0"/>
              </a:rPr>
              <a:t>temp</a:t>
            </a:r>
            <a:r>
              <a:rPr lang="en-US" sz="2000" dirty="0">
                <a:solidFill>
                  <a:srgbClr val="000000"/>
                </a:solidFill>
                <a:effectLst/>
                <a:latin typeface="Courier New" panose="02070309020205020404" pitchFamily="49" charset="0"/>
                <a:ea typeface="Times New Roman" panose="02020603050405020304" pitchFamily="18" charset="0"/>
              </a:rPr>
              <a:t> = </a:t>
            </a:r>
            <a:r>
              <a:rPr lang="en-US" sz="2000" b="1" dirty="0">
                <a:solidFill>
                  <a:srgbClr val="7F0055"/>
                </a:solidFill>
                <a:effectLst/>
                <a:latin typeface="Courier New" panose="02070309020205020404" pitchFamily="49" charset="0"/>
                <a:ea typeface="Times New Roman" panose="02020603050405020304" pitchFamily="18" charset="0"/>
              </a:rPr>
              <a:t>new</a:t>
            </a:r>
            <a:r>
              <a:rPr lang="en-US" sz="2000" dirty="0">
                <a:solidFill>
                  <a:srgbClr val="000000"/>
                </a:solidFill>
                <a:effectLst/>
                <a:latin typeface="Courier New" panose="02070309020205020404" pitchFamily="49" charset="0"/>
                <a:ea typeface="Times New Roman" panose="02020603050405020304" pitchFamily="18" charset="0"/>
              </a:rPr>
              <a:t> Node(5);</a:t>
            </a:r>
            <a:endParaRPr lang="en-US" b="1" dirty="0">
              <a:solidFill>
                <a:srgbClr val="FF0000"/>
              </a:solidFill>
            </a:endParaRPr>
          </a:p>
        </p:txBody>
      </p:sp>
      <p:sp>
        <p:nvSpPr>
          <p:cNvPr id="6" name="Rectangle 2">
            <a:extLst>
              <a:ext uri="{FF2B5EF4-FFF2-40B4-BE49-F238E27FC236}">
                <a16:creationId xmlns:a16="http://schemas.microsoft.com/office/drawing/2014/main" id="{62924117-3147-4985-AE37-DC71D22A65FC}"/>
              </a:ext>
            </a:extLst>
          </p:cNvPr>
          <p:cNvSpPr>
            <a:spLocks noChangeArrowheads="1"/>
          </p:cNvSpPr>
          <p:nvPr/>
        </p:nvSpPr>
        <p:spPr bwMode="auto">
          <a:xfrm>
            <a:off x="3910148" y="127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 name="Rectangle 2">
            <a:extLst>
              <a:ext uri="{FF2B5EF4-FFF2-40B4-BE49-F238E27FC236}">
                <a16:creationId xmlns:a16="http://schemas.microsoft.com/office/drawing/2014/main" id="{0F18A484-D76F-4D95-A1EF-28608BA04638}"/>
              </a:ext>
            </a:extLst>
          </p:cNvPr>
          <p:cNvSpPr>
            <a:spLocks noChangeArrowheads="1"/>
          </p:cNvSpPr>
          <p:nvPr/>
        </p:nvSpPr>
        <p:spPr bwMode="auto">
          <a:xfrm>
            <a:off x="1771047" y="1144868"/>
            <a:ext cx="2183136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9EF58C31-6AA0-477F-8F22-23F94A58D35A}"/>
              </a:ext>
            </a:extLst>
          </p:cNvPr>
          <p:cNvSpPr>
            <a:spLocks noChangeArrowheads="1"/>
          </p:cNvSpPr>
          <p:nvPr/>
        </p:nvSpPr>
        <p:spPr bwMode="auto">
          <a:xfrm>
            <a:off x="5380522" y="366435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
            <a:extLst>
              <a:ext uri="{FF2B5EF4-FFF2-40B4-BE49-F238E27FC236}">
                <a16:creationId xmlns:a16="http://schemas.microsoft.com/office/drawing/2014/main" id="{CC0D2027-15CC-4B38-A3A7-C47E9FF80F8C}"/>
              </a:ext>
            </a:extLst>
          </p:cNvPr>
          <p:cNvSpPr>
            <a:spLocks noChangeArrowheads="1"/>
          </p:cNvSpPr>
          <p:nvPr/>
        </p:nvSpPr>
        <p:spPr bwMode="auto">
          <a:xfrm>
            <a:off x="3840480" y="33588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227127B4-23FA-465B-A3F5-3C5700EAB670}"/>
              </a:ext>
            </a:extLst>
          </p:cNvPr>
          <p:cNvSpPr>
            <a:spLocks noChangeArrowheads="1"/>
          </p:cNvSpPr>
          <p:nvPr/>
        </p:nvSpPr>
        <p:spPr bwMode="auto">
          <a:xfrm>
            <a:off x="904775" y="2709762"/>
            <a:ext cx="1766869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0" name="Объект 9">
            <a:extLst>
              <a:ext uri="{FF2B5EF4-FFF2-40B4-BE49-F238E27FC236}">
                <a16:creationId xmlns:a16="http://schemas.microsoft.com/office/drawing/2014/main" id="{ACEFA09B-31F6-45A5-A5C4-60A887ECF9FF}"/>
              </a:ext>
            </a:extLst>
          </p:cNvPr>
          <p:cNvGraphicFramePr>
            <a:graphicFrameLocks noChangeAspect="1"/>
          </p:cNvGraphicFramePr>
          <p:nvPr>
            <p:extLst>
              <p:ext uri="{D42A27DB-BD31-4B8C-83A1-F6EECF244321}">
                <p14:modId xmlns:p14="http://schemas.microsoft.com/office/powerpoint/2010/main" val="332166376"/>
              </p:ext>
            </p:extLst>
          </p:nvPr>
        </p:nvGraphicFramePr>
        <p:xfrm>
          <a:off x="904775" y="3016128"/>
          <a:ext cx="9932273" cy="2444571"/>
        </p:xfrm>
        <a:graphic>
          <a:graphicData uri="http://schemas.openxmlformats.org/presentationml/2006/ole">
            <mc:AlternateContent xmlns:mc="http://schemas.openxmlformats.org/markup-compatibility/2006">
              <mc:Choice xmlns:v="urn:schemas-microsoft-com:vml" Requires="v">
                <p:oleObj name="Visio" r:id="rId2" imgW="4911429" imgH="1205732" progId="Visio.Drawing.11">
                  <p:embed/>
                </p:oleObj>
              </mc:Choice>
              <mc:Fallback>
                <p:oleObj name="Visio" r:id="rId2" imgW="4911429" imgH="1205732" progId="Visio.Drawing.11">
                  <p:embed/>
                  <p:pic>
                    <p:nvPicPr>
                      <p:cNvPr id="0" name="Object 1"/>
                      <p:cNvPicPr>
                        <a:picLocks noChangeAspect="1" noChangeArrowheads="1"/>
                      </p:cNvPicPr>
                      <p:nvPr/>
                    </p:nvPicPr>
                    <p:blipFill>
                      <a:blip r:embed="rId3"/>
                      <a:srcRect/>
                      <a:stretch>
                        <a:fillRect/>
                      </a:stretch>
                    </p:blipFill>
                    <p:spPr bwMode="auto">
                      <a:xfrm>
                        <a:off x="904775" y="3016128"/>
                        <a:ext cx="9932273" cy="2444571"/>
                      </a:xfrm>
                      <a:prstGeom prst="rect">
                        <a:avLst/>
                      </a:prstGeom>
                      <a:noFill/>
                    </p:spPr>
                  </p:pic>
                </p:oleObj>
              </mc:Fallback>
            </mc:AlternateContent>
          </a:graphicData>
        </a:graphic>
      </p:graphicFrame>
    </p:spTree>
    <p:extLst>
      <p:ext uri="{BB962C8B-B14F-4D97-AF65-F5344CB8AC3E}">
        <p14:creationId xmlns:p14="http://schemas.microsoft.com/office/powerpoint/2010/main" val="269988255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TotalTime>
  <Words>2566</Words>
  <Application>Microsoft Macintosh PowerPoint</Application>
  <PresentationFormat>Widescreen</PresentationFormat>
  <Paragraphs>260</Paragraphs>
  <Slides>33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Arial</vt:lpstr>
      <vt:lpstr>Calibri</vt:lpstr>
      <vt:lpstr>Calibri Light</vt:lpstr>
      <vt:lpstr>Courier New</vt:lpstr>
      <vt:lpstr>Symbol</vt:lpstr>
      <vt:lpstr>Times New Roman</vt:lpstr>
      <vt:lpstr>Wingdings</vt:lpstr>
      <vt:lpstr>Тема Office</vt:lpstr>
      <vt:lpstr>Visio</vt:lpstr>
      <vt:lpstr>Linked List</vt:lpstr>
      <vt:lpstr>PowerPoint Presentation</vt:lpstr>
      <vt:lpstr>Array</vt:lpstr>
      <vt:lpstr>Singly Linked List</vt:lpstr>
      <vt:lpstr>Singly Linked List</vt:lpstr>
      <vt:lpstr>Singly Linked List</vt:lpstr>
      <vt:lpstr>Singly Linked List</vt:lpstr>
      <vt:lpstr>Singly Linked List</vt:lpstr>
      <vt:lpstr>Insert element to the start of Linked List</vt:lpstr>
      <vt:lpstr>Insert element to the start of Linked List</vt:lpstr>
      <vt:lpstr>Insert element to the start of Linked List</vt:lpstr>
      <vt:lpstr>Insert element to the start of Linked List</vt:lpstr>
      <vt:lpstr>Insert element to the end of Linked List</vt:lpstr>
      <vt:lpstr>Insert element to the end of Linked List</vt:lpstr>
      <vt:lpstr>Insert element to the end of Linked List</vt:lpstr>
      <vt:lpstr>Delete element from the start of Linked List</vt:lpstr>
      <vt:lpstr>Delete element from the end of Linked List</vt:lpstr>
      <vt:lpstr>Delete element from the end of Linked List</vt:lpstr>
      <vt:lpstr>E-OLYMP 9898. LinkedList Sum </vt:lpstr>
      <vt:lpstr>E-OLYMP 9899. LinkedList Length</vt:lpstr>
      <vt:lpstr>E-OLYMP 10041. Print in reverse order</vt:lpstr>
      <vt:lpstr>E-OLYMP 10041. Print in reverse order</vt:lpstr>
      <vt:lpstr>E-OLYMP 10042. LinkedList Cycle</vt:lpstr>
      <vt:lpstr>E-OLYMP 10042. LinkedList Cycle</vt:lpstr>
      <vt:lpstr>E-OLYMP 10042. LinkedList Cycle</vt:lpstr>
      <vt:lpstr>E-OLYMP 10043. LinkedList Cycle starting point</vt:lpstr>
      <vt:lpstr>E-OLYMP 10043. LinkedList Cycle starting point</vt:lpstr>
      <vt:lpstr>E-OLYMP 10043. LinkedList Cycle starting point</vt:lpstr>
      <vt:lpstr>10044. LinkedList Merge</vt:lpstr>
      <vt:lpstr>10044. LinkedList Merge</vt:lpstr>
      <vt:lpstr>10047. LinkedList Intersection</vt:lpstr>
      <vt:lpstr>10047. LinkedList Intersection</vt:lpstr>
      <vt:lpstr>10047. LinkedList Intersection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Mykhailo Medvediev</dc:creator>
  <cp:lastModifiedBy>Azar Aliyev</cp:lastModifiedBy>
  <cp:revision>61</cp:revision>
  <dcterms:created xsi:type="dcterms:W3CDTF">2021-09-06T11:36:46Z</dcterms:created>
  <dcterms:modified xsi:type="dcterms:W3CDTF">2024-02-04T15:03:53Z</dcterms:modified>
</cp:coreProperties>
</file>