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0" r:id="rId2"/>
    <p:sldId id="272" r:id="rId3"/>
    <p:sldId id="273" r:id="rId4"/>
    <p:sldId id="274" r:id="rId5"/>
    <p:sldId id="271" r:id="rId6"/>
    <p:sldId id="275" r:id="rId7"/>
    <p:sldId id="276" r:id="rId8"/>
    <p:sldId id="277" r:id="rId9"/>
    <p:sldId id="278" r:id="rId10"/>
    <p:sldId id="279" r:id="rId11"/>
    <p:sldId id="280" r:id="rId12"/>
    <p:sldId id="281" r:id="rId13"/>
    <p:sldId id="282" r:id="rId14"/>
    <p:sldId id="283" r:id="rId15"/>
    <p:sldId id="284" r:id="rId16"/>
    <p:sldId id="285" r:id="rId17"/>
    <p:sldId id="286"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84" autoAdjust="0"/>
    <p:restoredTop sz="96115" autoAdjust="0"/>
  </p:normalViewPr>
  <p:slideViewPr>
    <p:cSldViewPr snapToGrid="0">
      <p:cViewPr varScale="1">
        <p:scale>
          <a:sx n="116" d="100"/>
          <a:sy n="116" d="100"/>
        </p:scale>
        <p:origin x="52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D574F-2787-4613-8447-FB9D789EC986}" type="datetimeFigureOut">
              <a:rPr lang="ru-RU" smtClean="0"/>
              <a:t>09.04.2023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5366D-96BA-47FF-B003-49BEBFA863D8}" type="slidenum">
              <a:rPr lang="ru-RU" smtClean="0"/>
              <a:t>‹#›</a:t>
            </a:fld>
            <a:endParaRPr lang="ru-RU"/>
          </a:p>
        </p:txBody>
      </p:sp>
    </p:spTree>
    <p:extLst>
      <p:ext uri="{BB962C8B-B14F-4D97-AF65-F5344CB8AC3E}">
        <p14:creationId xmlns:p14="http://schemas.microsoft.com/office/powerpoint/2010/main" val="3507543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09.04.2023</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09.04.2023</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e-olymp.com/en/problems/977" TargetMode="Externa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e-olymp.com/en/problems/977" TargetMode="Externa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hyperlink" Target="https://www.e-olymp.com/en/problems/97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e-olymp.com/en/problems/6033" TargetMode="Externa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e-olymp.com/en/problems/6033" TargetMode="Externa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e-olymp.com/en/problems/776" TargetMode="Externa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e-olymp.com/en/problems/8760"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e-olymp.com/en/problems/876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e-olymp.com/en/problems/8760"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e-olymp.com/en/problems/978" TargetMode="Externa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e-olymp.com/en/problems/978" TargetMode="External"/><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2570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Imagine that you stay at the entrance to labyrinth. You know that somewhere there is a way out and it must be found. Labyrinth is a set of tunnels, located deep underground. You, unfortunately, do not have a flashlight or a torch, but you have a hint and a lack of fear in the dark.</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Described conditions are sufficient to find a way out. It's enough to use the rule of </a:t>
            </a:r>
            <a:r>
              <a:rPr lang="en-US" sz="2000" b="1" dirty="0">
                <a:effectLst/>
                <a:latin typeface="Times New Roman CYR" panose="02020603050405020304" pitchFamily="18" charset="0"/>
                <a:ea typeface="Times New Roman" panose="02020603050405020304" pitchFamily="18" charset="0"/>
                <a:cs typeface="Times New Roman" panose="02020603050405020304" pitchFamily="18" charset="0"/>
              </a:rPr>
              <a:t>"right hand":</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the entrance of the labyrinth, you should take the right hand on the wall and keep moving so that the right-hand slides continuously along the wall. Doing so, you are sure to find an exit (unless of course there is a path to it from the point of entry; otherwise, you will be taken back to the entrance).</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pic>
        <p:nvPicPr>
          <p:cNvPr id="199689" name="Picture 9">
            <a:extLst>
              <a:ext uri="{FF2B5EF4-FFF2-40B4-BE49-F238E27FC236}">
                <a16:creationId xmlns:a16="http://schemas.microsoft.com/office/drawing/2014/main" id="{5AC117E3-EEEE-4865-A284-5141F05B2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077" y="3614056"/>
            <a:ext cx="4420598" cy="2505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46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977. Is it a tree?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38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Undirected graph without loops and multiple edges is given with the adjacency matrix. Determine whether the graph is a tree.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vertices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in the graph. In the next lines the adjacency matrix of size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given, where 1 denotes the presence of an edge, and 0 its absence. The matrix is symmetric with respect to the main diagonal.</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message YES, if the graph is a tree, and NO otherwise.</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145481"/>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0 1 0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1 0 1</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0 1 0</a:t>
            </a:r>
            <a:endParaRPr lang="ru-RU" sz="66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2724143" y="3145481"/>
            <a:ext cx="2199604" cy="8586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YES</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155563F4-6554-4438-AB0D-AA398F3C09C2}"/>
              </a:ext>
            </a:extLst>
          </p:cNvPr>
          <p:cNvGraphicFramePr>
            <a:graphicFrameLocks noChangeAspect="1"/>
          </p:cNvGraphicFramePr>
          <p:nvPr>
            <p:extLst>
              <p:ext uri="{D42A27DB-BD31-4B8C-83A1-F6EECF244321}">
                <p14:modId xmlns:p14="http://schemas.microsoft.com/office/powerpoint/2010/main" val="1759422811"/>
              </p:ext>
            </p:extLst>
          </p:nvPr>
        </p:nvGraphicFramePr>
        <p:xfrm>
          <a:off x="5524902" y="3889758"/>
          <a:ext cx="3041584" cy="642588"/>
        </p:xfrm>
        <a:graphic>
          <a:graphicData uri="http://schemas.openxmlformats.org/presentationml/2006/ole">
            <mc:AlternateContent xmlns:mc="http://schemas.openxmlformats.org/markup-compatibility/2006">
              <mc:Choice xmlns:v="urn:schemas-microsoft-com:vml" Requires="v">
                <p:oleObj name="Visio" r:id="rId3" imgW="2017656" imgH="411241" progId="Visio.Drawing.11">
                  <p:embed/>
                </p:oleObj>
              </mc:Choice>
              <mc:Fallback>
                <p:oleObj name="Visio" r:id="rId3" imgW="2017656" imgH="41124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902" y="3889758"/>
                        <a:ext cx="3041584" cy="642588"/>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A569CF86-7730-48A5-8147-78E1DD5D250F}"/>
              </a:ext>
            </a:extLst>
          </p:cNvPr>
          <p:cNvSpPr txBox="1"/>
          <p:nvPr/>
        </p:nvSpPr>
        <p:spPr>
          <a:xfrm>
            <a:off x="5207267" y="4629088"/>
            <a:ext cx="3975234" cy="400110"/>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Graph in a sample input is a tree</a:t>
            </a:r>
            <a:endParaRPr lang="ru-RU"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600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977. Is it a tree?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686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If graph is a tree</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then:</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Graph is connected;</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|V| = |E| + 1;</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Graph does not contain cycles;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endPar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From the first two conditions implies third condition</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Graph is a tree is two first conditions are satisfied</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p>
        </p:txBody>
      </p:sp>
      <p:graphicFrame>
        <p:nvGraphicFramePr>
          <p:cNvPr id="3" name="Объект 2">
            <a:extLst>
              <a:ext uri="{FF2B5EF4-FFF2-40B4-BE49-F238E27FC236}">
                <a16:creationId xmlns:a16="http://schemas.microsoft.com/office/drawing/2014/main" id="{89E36E20-AF2C-4D9D-AC23-D9495113FB5D}"/>
              </a:ext>
            </a:extLst>
          </p:cNvPr>
          <p:cNvGraphicFramePr>
            <a:graphicFrameLocks noChangeAspect="1"/>
          </p:cNvGraphicFramePr>
          <p:nvPr>
            <p:extLst>
              <p:ext uri="{D42A27DB-BD31-4B8C-83A1-F6EECF244321}">
                <p14:modId xmlns:p14="http://schemas.microsoft.com/office/powerpoint/2010/main" val="2751305955"/>
              </p:ext>
            </p:extLst>
          </p:nvPr>
        </p:nvGraphicFramePr>
        <p:xfrm>
          <a:off x="1816162" y="3607685"/>
          <a:ext cx="8219975" cy="2940706"/>
        </p:xfrm>
        <a:graphic>
          <a:graphicData uri="http://schemas.openxmlformats.org/presentationml/2006/ole">
            <mc:AlternateContent xmlns:mc="http://schemas.openxmlformats.org/markup-compatibility/2006">
              <mc:Choice xmlns:v="urn:schemas-microsoft-com:vml" Requires="v">
                <p:oleObj name="Visio" r:id="rId3" imgW="5591012" imgH="2004139" progId="Visio.Drawing.11">
                  <p:embed/>
                </p:oleObj>
              </mc:Choice>
              <mc:Fallback>
                <p:oleObj name="Visio" r:id="rId3" imgW="5591012" imgH="200413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62" y="3607685"/>
                        <a:ext cx="8219975" cy="2940706"/>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B25DC83F-CCB6-4734-9A3B-2961821FE33C}"/>
              </a:ext>
            </a:extLst>
          </p:cNvPr>
          <p:cNvSpPr txBox="1"/>
          <p:nvPr/>
        </p:nvSpPr>
        <p:spPr>
          <a:xfrm>
            <a:off x="6657900" y="1003546"/>
            <a:ext cx="5296677" cy="2554545"/>
          </a:xfrm>
          <a:prstGeom prst="rect">
            <a:avLst/>
          </a:prstGeom>
          <a:noFill/>
        </p:spPr>
        <p:txBody>
          <a:bodyPr wrap="square">
            <a:spAutoFit/>
          </a:bodyPr>
          <a:lstStyle/>
          <a:p>
            <a:r>
              <a:rPr lang="en-US" sz="2000" b="1" dirty="0">
                <a:solidFill>
                  <a:srgbClr val="7030A0"/>
                </a:solidFill>
                <a:effectLst/>
                <a:latin typeface="Times New Roman" panose="02020603050405020304" pitchFamily="18" charset="0"/>
                <a:ea typeface="Times New Roman" panose="02020603050405020304" pitchFamily="18" charset="0"/>
              </a:rPr>
              <a:t>Run the depth first search from the first vertex. If there exists a back edge, then the graph has a cycle and is not a tree. </a:t>
            </a:r>
          </a:p>
          <a:p>
            <a:endParaRPr lang="en-US" sz="2000" b="1" dirty="0">
              <a:solidFill>
                <a:srgbClr val="7030A0"/>
              </a:solidFill>
              <a:latin typeface="Times New Roman" panose="02020603050405020304" pitchFamily="18" charset="0"/>
              <a:ea typeface="Times New Roman" panose="02020603050405020304" pitchFamily="18" charset="0"/>
            </a:endParaRPr>
          </a:p>
          <a:p>
            <a:r>
              <a:rPr lang="en-US" sz="2000" b="1" dirty="0">
                <a:solidFill>
                  <a:srgbClr val="7030A0"/>
                </a:solidFill>
                <a:effectLst/>
                <a:latin typeface="Times New Roman" panose="02020603050405020304" pitchFamily="18" charset="0"/>
                <a:ea typeface="Times New Roman" panose="02020603050405020304" pitchFamily="18" charset="0"/>
              </a:rPr>
              <a:t>In the variable </a:t>
            </a:r>
            <a:r>
              <a:rPr lang="en-US" sz="2000" b="1" i="1" dirty="0">
                <a:solidFill>
                  <a:srgbClr val="7030A0"/>
                </a:solidFill>
                <a:effectLst/>
                <a:latin typeface="Times New Roman" panose="02020603050405020304" pitchFamily="18" charset="0"/>
                <a:ea typeface="Times New Roman" panose="02020603050405020304" pitchFamily="18" charset="0"/>
              </a:rPr>
              <a:t>с</a:t>
            </a:r>
            <a:r>
              <a:rPr lang="en-US" sz="2000" b="1" dirty="0">
                <a:solidFill>
                  <a:srgbClr val="7030A0"/>
                </a:solidFill>
                <a:effectLst/>
                <a:latin typeface="Times New Roman" panose="02020603050405020304" pitchFamily="18" charset="0"/>
                <a:ea typeface="Times New Roman" panose="02020603050405020304" pitchFamily="18" charset="0"/>
              </a:rPr>
              <a:t> count the number of visited nodes during the search. If at the end of the algorithm the value of </a:t>
            </a:r>
            <a:r>
              <a:rPr lang="en-US" sz="2000" b="1" i="1" dirty="0">
                <a:solidFill>
                  <a:srgbClr val="7030A0"/>
                </a:solidFill>
                <a:effectLst/>
                <a:latin typeface="Times New Roman" panose="02020603050405020304" pitchFamily="18" charset="0"/>
                <a:ea typeface="Times New Roman" panose="02020603050405020304" pitchFamily="18" charset="0"/>
              </a:rPr>
              <a:t>с</a:t>
            </a:r>
            <a:r>
              <a:rPr lang="en-US" sz="2000" b="1" dirty="0">
                <a:solidFill>
                  <a:srgbClr val="7030A0"/>
                </a:solidFill>
                <a:effectLst/>
                <a:latin typeface="Times New Roman" panose="02020603050405020304" pitchFamily="18" charset="0"/>
                <a:ea typeface="Times New Roman" panose="02020603050405020304" pitchFamily="18" charset="0"/>
              </a:rPr>
              <a:t> is not equal to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the graph is not connected.</a:t>
            </a:r>
            <a:endParaRPr lang="ru-RU" sz="2000" b="1" dirty="0">
              <a:solidFill>
                <a:srgbClr val="7030A0"/>
              </a:solidFill>
            </a:endParaRPr>
          </a:p>
        </p:txBody>
      </p:sp>
    </p:spTree>
    <p:extLst>
      <p:ext uri="{BB962C8B-B14F-4D97-AF65-F5344CB8AC3E}">
        <p14:creationId xmlns:p14="http://schemas.microsoft.com/office/powerpoint/2010/main" val="201442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977. Is it a tree?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686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function </a:t>
            </a:r>
            <a:r>
              <a:rPr lang="en-US" sz="2000" b="1" i="1" dirty="0">
                <a:effectLst/>
                <a:latin typeface="Times New Roman" panose="02020603050405020304" pitchFamily="18" charset="0"/>
                <a:ea typeface="Times New Roman" panose="02020603050405020304" pitchFamily="18" charset="0"/>
              </a:rPr>
              <a:t>dfs</a:t>
            </a:r>
            <a:r>
              <a:rPr lang="en-US" sz="2000" dirty="0">
                <a:effectLst/>
                <a:latin typeface="Times New Roman" panose="02020603050405020304" pitchFamily="18" charset="0"/>
                <a:ea typeface="Times New Roman" panose="02020603050405020304" pitchFamily="18" charset="0"/>
              </a:rPr>
              <a:t> starts the depth first search from the vertex </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 We came to the vertex </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 from the vertex </a:t>
            </a:r>
            <a:r>
              <a:rPr lang="en-US" sz="2000" i="1" dirty="0">
                <a:effectLst/>
                <a:latin typeface="Times New Roman" panose="02020603050405020304" pitchFamily="18" charset="0"/>
                <a:ea typeface="Times New Roman" panose="02020603050405020304" pitchFamily="18" charset="0"/>
              </a:rPr>
              <a:t>prev</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prev</a:t>
            </a:r>
            <a:r>
              <a:rPr lang="en-US" sz="2000" dirty="0">
                <a:effectLst/>
                <a:latin typeface="Times New Roman" panose="02020603050405020304" pitchFamily="18" charset="0"/>
                <a:ea typeface="Times New Roman" panose="02020603050405020304" pitchFamily="18" charset="0"/>
              </a:rPr>
              <a:t> = -1 if </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 is a root of the depth first search tree). Calculate in the variable </a:t>
            </a:r>
            <a:r>
              <a:rPr lang="en-US" sz="2000" i="1" dirty="0">
                <a:effectLst/>
                <a:latin typeface="Times New Roman" panose="02020603050405020304" pitchFamily="18" charset="0"/>
                <a:ea typeface="Times New Roman" panose="02020603050405020304" pitchFamily="18" charset="0"/>
              </a:rPr>
              <a:t>с</a:t>
            </a:r>
            <a:r>
              <a:rPr lang="en-US" sz="2000" dirty="0">
                <a:effectLst/>
                <a:latin typeface="Times New Roman" panose="02020603050405020304" pitchFamily="18" charset="0"/>
                <a:ea typeface="Times New Roman" panose="02020603050405020304" pitchFamily="18" charset="0"/>
              </a:rPr>
              <a:t> the number of visited vertices during the search.</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void</a:t>
            </a:r>
            <a:r>
              <a:rPr lang="en-US" sz="2000" dirty="0">
                <a:effectLst/>
                <a:latin typeface="Courier New" panose="02070309020205020404" pitchFamily="49" charset="0"/>
                <a:ea typeface="Times New Roman" panose="02020603050405020304" pitchFamily="18" charset="0"/>
              </a:rPr>
              <a:t> dfs(</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effectLst/>
                <a:latin typeface="Courier New" panose="02070309020205020404" pitchFamily="49" charset="0"/>
                <a:ea typeface="Times New Roman" panose="02020603050405020304" pitchFamily="18" charset="0"/>
              </a:rPr>
              <a:t> v, </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effectLst/>
                <a:latin typeface="Courier New" panose="02070309020205020404" pitchFamily="49" charset="0"/>
                <a:ea typeface="Times New Roman" panose="02020603050405020304" pitchFamily="18" charset="0"/>
              </a:rPr>
              <a:t> prev)</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if</a:t>
            </a:r>
            <a:r>
              <a:rPr lang="en-US" sz="2000" dirty="0">
                <a:effectLst/>
                <a:latin typeface="Courier New" panose="02070309020205020404" pitchFamily="49" charset="0"/>
                <a:ea typeface="Times New Roman" panose="02020603050405020304" pitchFamily="18" charset="0"/>
              </a:rPr>
              <a:t> (flag) </a:t>
            </a:r>
            <a:r>
              <a:rPr lang="en-US" sz="2000" dirty="0">
                <a:solidFill>
                  <a:srgbClr val="0000FF"/>
                </a:solidFill>
                <a:effectLst/>
                <a:latin typeface="Courier New" panose="02070309020205020404" pitchFamily="49" charset="0"/>
                <a:ea typeface="Times New Roman" panose="02020603050405020304" pitchFamily="18" charset="0"/>
              </a:rPr>
              <a:t>return</a:t>
            </a: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used[v] = 1; c++;</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edge (</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is a </a:t>
            </a:r>
            <a:r>
              <a:rPr lang="en-US" sz="2000" i="1" dirty="0">
                <a:effectLst/>
                <a:latin typeface="Times New Roman" panose="02020603050405020304" pitchFamily="18" charset="0"/>
                <a:ea typeface="Times New Roman" panose="02020603050405020304" pitchFamily="18" charset="0"/>
              </a:rPr>
              <a:t>back edge</a:t>
            </a:r>
            <a:r>
              <a:rPr lang="en-US" sz="2000" dirty="0">
                <a:effectLst/>
                <a:latin typeface="Times New Roman" panose="02020603050405020304" pitchFamily="18" charset="0"/>
                <a:ea typeface="Times New Roman" panose="02020603050405020304" pitchFamily="18" charset="0"/>
              </a:rPr>
              <a:t> that creates a cycle,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prev</a:t>
            </a:r>
            <a:r>
              <a:rPr lang="en-US" sz="2000" dirty="0">
                <a:effectLst/>
                <a:latin typeface="Times New Roman" panose="02020603050405020304" pitchFamily="18" charset="0"/>
                <a:ea typeface="Times New Roman" panose="02020603050405020304" pitchFamily="18" charset="0"/>
              </a:rPr>
              <a:t> and the vertex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was visited before (used[</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effectLst/>
                <a:latin typeface="Courier New" panose="02070309020205020404" pitchFamily="49" charset="0"/>
                <a:ea typeface="Times New Roman" panose="02020603050405020304" pitchFamily="18" charset="0"/>
              </a:rPr>
              <a:t>(</a:t>
            </a:r>
            <a:r>
              <a:rPr lang="en-US" sz="2000" dirty="0">
                <a:solidFill>
                  <a:srgbClr val="0000FF"/>
                </a:solidFill>
                <a:effectLst/>
                <a:latin typeface="Courier New" panose="02070309020205020404" pitchFamily="49" charset="0"/>
                <a:ea typeface="Times New Roman" panose="02020603050405020304" pitchFamily="18" charset="0"/>
              </a:rPr>
              <a:t>int </a:t>
            </a:r>
            <a:r>
              <a:rPr lang="en-US" sz="2000" dirty="0">
                <a:effectLst/>
                <a:latin typeface="Courier New" panose="02070309020205020404" pitchFamily="49" charset="0"/>
                <a:ea typeface="Times New Roman" panose="02020603050405020304" pitchFamily="18" charset="0"/>
              </a:rPr>
              <a:t>i = 0; i &lt; n; i++)</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if</a:t>
            </a:r>
            <a:r>
              <a:rPr lang="en-US" sz="2000" dirty="0">
                <a:effectLst/>
                <a:latin typeface="Courier New" panose="02070309020205020404" pitchFamily="49" charset="0"/>
                <a:ea typeface="Times New Roman" panose="02020603050405020304" pitchFamily="18" charset="0"/>
              </a:rPr>
              <a:t> ((i != prev) &amp;&amp; m[v][i])</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if</a:t>
            </a:r>
            <a:r>
              <a:rPr lang="en-US" sz="2000" dirty="0">
                <a:effectLst/>
                <a:latin typeface="Courier New" panose="02070309020205020404" pitchFamily="49" charset="0"/>
                <a:ea typeface="Times New Roman" panose="02020603050405020304" pitchFamily="18" charset="0"/>
              </a:rPr>
              <a:t>(used[i]) flag = 1; </a:t>
            </a:r>
            <a:r>
              <a:rPr lang="en-US" sz="2000" dirty="0">
                <a:solidFill>
                  <a:srgbClr val="0000FF"/>
                </a:solidFill>
                <a:effectLst/>
                <a:latin typeface="Courier New" panose="02070309020205020404" pitchFamily="49" charset="0"/>
                <a:ea typeface="Times New Roman" panose="02020603050405020304" pitchFamily="18" charset="0"/>
              </a:rPr>
              <a:t>else</a:t>
            </a:r>
            <a:r>
              <a:rPr lang="en-US" sz="2000" dirty="0">
                <a:effectLst/>
                <a:latin typeface="Courier New" panose="02070309020205020404" pitchFamily="49" charset="0"/>
                <a:ea typeface="Times New Roman" panose="02020603050405020304" pitchFamily="18" charset="0"/>
              </a:rPr>
              <a:t> dfs(</a:t>
            </a:r>
            <a:r>
              <a:rPr lang="en-US" sz="2000" dirty="0" err="1">
                <a:effectLst/>
                <a:latin typeface="Courier New" panose="02070309020205020404" pitchFamily="49" charset="0"/>
                <a:ea typeface="Times New Roman" panose="02020603050405020304" pitchFamily="18" charset="0"/>
              </a:rPr>
              <a:t>i,v</a:t>
            </a: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14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6033. Kastenlauf</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38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There are some points on a plane, given with its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x</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y</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coordinates: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point 0 – Jo’s home, start;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points from 1 to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n</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stores selling beer;</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point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n</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+ 1) – Bergkirchweih,</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finish;</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Jo and his friends want to run to the local fair, called </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Bergkirchweih</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They can run from one point to another only if the distance between them is no more than 1000 meters (they have only 20 bottles of beer and must drink one bottle every 50 meters). We must answer the question: can friends reach the </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Bergkirchweih</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1FA37521-721A-4701-BE5E-E658B67AD571}"/>
              </a:ext>
            </a:extLst>
          </p:cNvPr>
          <p:cNvGraphicFramePr>
            <a:graphicFrameLocks noChangeAspect="1"/>
          </p:cNvGraphicFramePr>
          <p:nvPr>
            <p:extLst>
              <p:ext uri="{D42A27DB-BD31-4B8C-83A1-F6EECF244321}">
                <p14:modId xmlns:p14="http://schemas.microsoft.com/office/powerpoint/2010/main" val="970886899"/>
              </p:ext>
            </p:extLst>
          </p:nvPr>
        </p:nvGraphicFramePr>
        <p:xfrm>
          <a:off x="1886551" y="3340790"/>
          <a:ext cx="7487039" cy="2838629"/>
        </p:xfrm>
        <a:graphic>
          <a:graphicData uri="http://schemas.openxmlformats.org/presentationml/2006/ole">
            <mc:AlternateContent xmlns:mc="http://schemas.openxmlformats.org/markup-compatibility/2006">
              <mc:Choice xmlns:v="urn:schemas-microsoft-com:vml" Requires="v">
                <p:oleObj name="Visio" r:id="rId3" imgW="5747978" imgH="2184002" progId="Visio.Drawing.11">
                  <p:embed/>
                </p:oleObj>
              </mc:Choice>
              <mc:Fallback>
                <p:oleObj name="Visio" r:id="rId3" imgW="5747978" imgH="218400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551" y="3340790"/>
                        <a:ext cx="7487039" cy="2838629"/>
                      </a:xfrm>
                      <a:prstGeom prst="rect">
                        <a:avLst/>
                      </a:prstGeom>
                      <a:noFill/>
                    </p:spPr>
                  </p:pic>
                </p:oleObj>
              </mc:Fallback>
            </mc:AlternateContent>
          </a:graphicData>
        </a:graphic>
      </p:graphicFrame>
    </p:spTree>
    <p:extLst>
      <p:ext uri="{BB962C8B-B14F-4D97-AF65-F5344CB8AC3E}">
        <p14:creationId xmlns:p14="http://schemas.microsoft.com/office/powerpoint/2010/main" val="220198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6033. Kastenlauf</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1" y="825738"/>
            <a:ext cx="8790878" cy="14843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Let’s build a graph with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n</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+ 2) vertices, numbered from 0 to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n</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+ 2. The edge exists between two vertices only if the Manhattan distance between them is no more than 1000. Manhattan distance between two points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1</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1</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and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2</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2</a:t>
            </a: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 equals to</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ctr"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2</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1</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2</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en-US" sz="2000" i="1" dirty="0">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aseline="-25000" dirty="0">
                <a:effectLst/>
                <a:latin typeface="Times New Roman CYR" panose="02020603050405020304" pitchFamily="18" charset="0"/>
                <a:ea typeface="Times New Roman" panose="02020603050405020304" pitchFamily="18" charset="0"/>
                <a:cs typeface="Times New Roman CYR" panose="02020603050405020304" pitchFamily="18" charset="0"/>
              </a:rPr>
              <a:t>1</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832FB920-852C-41C1-957A-2A6DF6BD345A}"/>
              </a:ext>
            </a:extLst>
          </p:cNvPr>
          <p:cNvGraphicFramePr>
            <a:graphicFrameLocks noChangeAspect="1"/>
          </p:cNvGraphicFramePr>
          <p:nvPr>
            <p:extLst>
              <p:ext uri="{D42A27DB-BD31-4B8C-83A1-F6EECF244321}">
                <p14:modId xmlns:p14="http://schemas.microsoft.com/office/powerpoint/2010/main" val="9510493"/>
              </p:ext>
            </p:extLst>
          </p:nvPr>
        </p:nvGraphicFramePr>
        <p:xfrm>
          <a:off x="8356761" y="1024338"/>
          <a:ext cx="3089709" cy="1411677"/>
        </p:xfrm>
        <a:graphic>
          <a:graphicData uri="http://schemas.openxmlformats.org/presentationml/2006/ole">
            <mc:AlternateContent xmlns:mc="http://schemas.openxmlformats.org/markup-compatibility/2006">
              <mc:Choice xmlns:v="urn:schemas-microsoft-com:vml" Requires="v">
                <p:oleObj name="Visio" r:id="rId3" imgW="2206978" imgH="1012439" progId="Visio.Drawing.11">
                  <p:embed/>
                </p:oleObj>
              </mc:Choice>
              <mc:Fallback>
                <p:oleObj name="Visio" r:id="rId3" imgW="2206978" imgH="101243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6761" y="1024338"/>
                        <a:ext cx="3089709" cy="1411677"/>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D202D6DE-A9AD-4BEF-B1AE-C5F532665337}"/>
              </a:ext>
            </a:extLst>
          </p:cNvPr>
          <p:cNvSpPr txBox="1"/>
          <p:nvPr/>
        </p:nvSpPr>
        <p:spPr>
          <a:xfrm>
            <a:off x="509907" y="2310063"/>
            <a:ext cx="8566715" cy="4708981"/>
          </a:xfrm>
          <a:prstGeom prst="rect">
            <a:avLst/>
          </a:prstGeom>
          <a:noFill/>
        </p:spPr>
        <p:txBody>
          <a:bodyPr wrap="square">
            <a:spAutoFit/>
          </a:bodyPr>
          <a:lstStyle/>
          <a:p>
            <a:pPr algn="just" fontAlgn="auto" hangingPunct="1"/>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scanf(</a:t>
            </a:r>
            <a:r>
              <a:rPr lang="en-US" sz="2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&amp;n);</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0 = Jo's house, start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1 .. n - stores selling beer</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n+1 - Bergkirchweih, finish</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 = 0; i &lt; n + 2; 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scanf(</a:t>
            </a:r>
            <a:r>
              <a:rPr lang="en-US" sz="20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 %d"</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&amp;x[i], &amp;y[i]);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 = 0; i &lt; n + 2; 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(j = i + 1; j &lt; n + 2; j++)</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if</a:t>
            </a:r>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(abs(x[i] - x[j]) + abs(y[i] - y[j]) &lt;= 1000)</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g[i][j] = g[j][i] = 1;</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A727686-6E25-4C8A-853F-3AED5AC27A90}"/>
              </a:ext>
            </a:extLst>
          </p:cNvPr>
          <p:cNvSpPr txBox="1"/>
          <p:nvPr/>
        </p:nvSpPr>
        <p:spPr>
          <a:xfrm>
            <a:off x="5438274" y="2590309"/>
            <a:ext cx="6641431" cy="4093428"/>
          </a:xfrm>
          <a:prstGeom prst="rect">
            <a:avLst/>
          </a:prstGeom>
          <a:noFill/>
        </p:spPr>
        <p:txBody>
          <a:bodyPr wrap="square">
            <a:spAutoFit/>
          </a:bodyPr>
          <a:lstStyle/>
          <a:p>
            <a:pPr algn="just" hangingPunct="0"/>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For each test case read first the number </a:t>
            </a:r>
            <a:r>
              <a:rPr lang="en-US" sz="2000" b="1" i="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of stores with beer.</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r>
              <a:rPr lang="en-US" sz="2000" b="1" dirty="0">
                <a:solidFill>
                  <a:srgbClr val="7030A0"/>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algn="just" hangingPunct="0"/>
            <a:endParaRPr lang="en-US" sz="2000" b="1" dirty="0">
              <a:solidFill>
                <a:srgbClr val="7030A0"/>
              </a:solidFill>
              <a:latin typeface="Courier New" panose="02070309020205020404" pitchFamily="49" charset="0"/>
              <a:ea typeface="Times New Roman" panose="02020603050405020304" pitchFamily="18" charset="0"/>
              <a:cs typeface="Times New Roman" panose="02020603050405020304" pitchFamily="18" charset="0"/>
            </a:endParaRPr>
          </a:p>
          <a:p>
            <a:pPr algn="just" hangingPunct="0"/>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Read the coordinates of Jo’s house, stores selling beer and Bergkirchweih.</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b="1" dirty="0">
                <a:solidFill>
                  <a:srgbClr val="7030A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Construct an adjacency matrix. If the Manhattan distance between points (</a:t>
            </a:r>
            <a:r>
              <a:rPr lang="en-US" sz="2000" b="1" i="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1" i="1" baseline="-25000"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i</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a:t>
            </a:r>
            <a:r>
              <a:rPr lang="en-US" sz="2000" b="1" i="1"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1" i="1" baseline="-25000"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i</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and (</a:t>
            </a:r>
            <a:r>
              <a:rPr lang="en-US" sz="2000" b="1" i="1"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x</a:t>
            </a:r>
            <a:r>
              <a:rPr lang="en-US" sz="2000" b="1" i="1" baseline="-25000"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j</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a:t>
            </a:r>
            <a:r>
              <a:rPr lang="en-US" sz="2000" b="1" i="1"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y</a:t>
            </a:r>
            <a:r>
              <a:rPr lang="en-US" sz="2000" b="1" i="1" baseline="-25000" dirty="0" err="1">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j</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is no more than 1000, then exists an edge between vertices </a:t>
            </a:r>
            <a:r>
              <a:rPr lang="en-US" sz="2000" b="1" i="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i</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and </a:t>
            </a:r>
            <a:r>
              <a:rPr lang="en-US" sz="2000" b="1" i="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j</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(g[i][j] = g[j][i] = 1).</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2000" b="1" dirty="0">
                <a:solidFill>
                  <a:srgbClr val="7030A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r>
              <a:rPr lang="en-US" sz="2000" b="1" dirty="0">
                <a:solidFill>
                  <a:srgbClr val="7030A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50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Connected components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599768" y="825737"/>
            <a:ext cx="11096957" cy="17208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The</a:t>
            </a:r>
            <a:r>
              <a:rPr lang="en-US" sz="2000" b="1" i="1" dirty="0">
                <a:effectLst/>
                <a:latin typeface="Times New Roman CYR" panose="02020603050405020304" pitchFamily="18" charset="0"/>
                <a:ea typeface="Times New Roman" panose="02020603050405020304" pitchFamily="18" charset="0"/>
                <a:cs typeface="Times New Roman" panose="02020603050405020304" pitchFamily="18" charset="0"/>
              </a:rPr>
              <a:t> connected component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of the undirected graph G = (V, E) is such subgraph G = (V’, E’) that for any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u</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v</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V’ there exists a path from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u</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to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v</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along the edges from E’. </a:t>
            </a:r>
          </a:p>
          <a:p>
            <a:pPr algn="just" hangingPunct="0">
              <a:lnSpc>
                <a:spcPct val="100000"/>
              </a:lnSpc>
              <a:spcBef>
                <a:spcPts val="0"/>
              </a:spcBef>
            </a:pPr>
            <a:endPar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Searching for all connected components in a graph means dividing its vertices into several groups such that inside one group you can go from any vertex to any other, and there is no path between different groups. For example, the following graph has 3 connected components:</a:t>
            </a:r>
          </a:p>
        </p:txBody>
      </p:sp>
      <p:graphicFrame>
        <p:nvGraphicFramePr>
          <p:cNvPr id="3" name="Объект 2">
            <a:extLst>
              <a:ext uri="{FF2B5EF4-FFF2-40B4-BE49-F238E27FC236}">
                <a16:creationId xmlns:a16="http://schemas.microsoft.com/office/drawing/2014/main" id="{199841BB-B775-4525-B5D6-E1A0470206CD}"/>
              </a:ext>
            </a:extLst>
          </p:cNvPr>
          <p:cNvGraphicFramePr>
            <a:graphicFrameLocks noChangeAspect="1"/>
          </p:cNvGraphicFramePr>
          <p:nvPr>
            <p:extLst>
              <p:ext uri="{D42A27DB-BD31-4B8C-83A1-F6EECF244321}">
                <p14:modId xmlns:p14="http://schemas.microsoft.com/office/powerpoint/2010/main" val="3711904062"/>
              </p:ext>
            </p:extLst>
          </p:nvPr>
        </p:nvGraphicFramePr>
        <p:xfrm>
          <a:off x="3469139" y="2900516"/>
          <a:ext cx="4061882" cy="1270165"/>
        </p:xfrm>
        <a:graphic>
          <a:graphicData uri="http://schemas.openxmlformats.org/presentationml/2006/ole">
            <mc:AlternateContent xmlns:mc="http://schemas.openxmlformats.org/markup-compatibility/2006">
              <mc:Choice xmlns:v="urn:schemas-microsoft-com:vml" Requires="v">
                <p:oleObj name="Visio" r:id="rId2" imgW="2926889" imgH="910980" progId="Visio.Drawing.11">
                  <p:embed/>
                </p:oleObj>
              </mc:Choice>
              <mc:Fallback>
                <p:oleObj name="Visio" r:id="rId2" imgW="2926889" imgH="91098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9139" y="2900516"/>
                        <a:ext cx="4061882" cy="1270165"/>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35524F98-BCDF-409E-B961-E5F27C8A8CB4}"/>
              </a:ext>
            </a:extLst>
          </p:cNvPr>
          <p:cNvSpPr txBox="1"/>
          <p:nvPr/>
        </p:nvSpPr>
        <p:spPr>
          <a:xfrm>
            <a:off x="737418" y="4524642"/>
            <a:ext cx="8632723" cy="400110"/>
          </a:xfrm>
          <a:prstGeom prst="rect">
            <a:avLst/>
          </a:prstGeom>
          <a:noFill/>
        </p:spPr>
        <p:txBody>
          <a:bodyPr wrap="square">
            <a:spAutoFit/>
          </a:bodyPr>
          <a:lstStyle/>
          <a:p>
            <a:pPr algn="just" hangingPunct="0"/>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Graph is called </a:t>
            </a:r>
            <a:r>
              <a:rPr lang="en-US" sz="2000" b="1" i="1" dirty="0">
                <a:effectLst/>
                <a:latin typeface="Times New Roman CYR" panose="02020603050405020304" pitchFamily="18" charset="0"/>
                <a:ea typeface="Times New Roman" panose="02020603050405020304" pitchFamily="18" charset="0"/>
                <a:cs typeface="Times New Roman" panose="02020603050405020304" pitchFamily="18" charset="0"/>
              </a:rPr>
              <a:t>connected</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if it contains only one connected component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Connected components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599768" y="825737"/>
            <a:ext cx="11096957" cy="590936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To find the connected components, we’ll make a series of depth first search rounds. Run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from the first vertex. All the vertices that will be visited, are assigned to the first connected component. Look for the next unvisited vertex and run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from it. All the vertices visited from it form the second connected component. We continue the process of calling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until unvisited vertices exists.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ru-RU"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b="1"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number of connected components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res</a:t>
            </a: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can be found in the next way</a:t>
            </a:r>
            <a:r>
              <a:rPr lang="ru-RU"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ru-RU" sz="20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res = 0;</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(i = </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1</a:t>
            </a: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i &lt;</a:t>
            </a:r>
            <a:r>
              <a:rPr lang="en-US" sz="2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n; 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ru-RU" sz="20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(!used[i])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dfs(i);</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res++;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lnSpc>
                <a:spcPct val="100000"/>
              </a:lnSpc>
              <a:spcBef>
                <a:spcPts val="0"/>
              </a:spcBef>
            </a:pPr>
            <a:r>
              <a:rPr lang="ru-RU" sz="20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To find the number of connected components for the graph given above, the following calls will be made:</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dfs(1): visit vertices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1, 2, 3. First connected component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res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1;</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dfs(4): visit vertices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4, 5. Second connected component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res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2</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marL="342900" lvl="0" indent="-342900" algn="just" hangingPunct="0">
              <a:lnSpc>
                <a:spcPct val="100000"/>
              </a:lnSpc>
              <a:spcBef>
                <a:spcPts val="0"/>
              </a:spcBef>
              <a:buFont typeface="Symbol" panose="05050102010706020507" pitchFamily="18" charset="2"/>
              <a:buChar char=""/>
              <a:tabLst>
                <a:tab pos="817245" algn="l"/>
              </a:tabLst>
            </a:pPr>
            <a:r>
              <a:rPr lang="en-US" sz="20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dfs(6): visit vertices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6. Third connected component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res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3</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4BF96E61-ED8B-4282-8B31-E201060A6A84}"/>
              </a:ext>
            </a:extLst>
          </p:cNvPr>
          <p:cNvGraphicFramePr>
            <a:graphicFrameLocks noChangeAspect="1"/>
          </p:cNvGraphicFramePr>
          <p:nvPr>
            <p:extLst>
              <p:ext uri="{D42A27DB-BD31-4B8C-83A1-F6EECF244321}">
                <p14:modId xmlns:p14="http://schemas.microsoft.com/office/powerpoint/2010/main" val="448107670"/>
              </p:ext>
            </p:extLst>
          </p:nvPr>
        </p:nvGraphicFramePr>
        <p:xfrm>
          <a:off x="4630994" y="3244645"/>
          <a:ext cx="6388532" cy="1570703"/>
        </p:xfrm>
        <a:graphic>
          <a:graphicData uri="http://schemas.openxmlformats.org/presentationml/2006/ole">
            <mc:AlternateContent xmlns:mc="http://schemas.openxmlformats.org/markup-compatibility/2006">
              <mc:Choice xmlns:v="urn:schemas-microsoft-com:vml" Requires="v">
                <p:oleObj name="Visio" r:id="rId2" imgW="4031944" imgH="991700" progId="Visio.Drawing.11">
                  <p:embed/>
                </p:oleObj>
              </mc:Choice>
              <mc:Fallback>
                <p:oleObj name="Visio" r:id="rId2" imgW="4031944" imgH="99170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994" y="3244645"/>
                        <a:ext cx="6388532" cy="1570703"/>
                      </a:xfrm>
                      <a:prstGeom prst="rect">
                        <a:avLst/>
                      </a:prstGeom>
                      <a:noFill/>
                    </p:spPr>
                  </p:pic>
                </p:oleObj>
              </mc:Fallback>
            </mc:AlternateContent>
          </a:graphicData>
        </a:graphic>
      </p:graphicFrame>
    </p:spTree>
    <p:extLst>
      <p:ext uri="{BB962C8B-B14F-4D97-AF65-F5344CB8AC3E}">
        <p14:creationId xmlns:p14="http://schemas.microsoft.com/office/powerpoint/2010/main" val="291246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776. Roads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0944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Given non-connected graph. Find minimum edges to add to get a connected graph.</a:t>
            </a:r>
          </a:p>
          <a:p>
            <a:pPr algn="just">
              <a:lnSpc>
                <a:spcPct val="100000"/>
              </a:lnSpc>
              <a:spcBef>
                <a:spcPts val="0"/>
              </a:spcBef>
            </a:pPr>
            <a:endParaRPr lang="en-US" sz="2000" b="1"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two natural numbers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 10000) – number of cities and the number of existing roads. The following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lines contain two integers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a</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b</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the numbers of cities connected to an existing road.</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minimum number of roads to be constructed, to exist a path from any city to any.</a:t>
            </a:r>
          </a:p>
          <a:p>
            <a:pPr algn="just" hangingPunct="0">
              <a:lnSpc>
                <a:spcPct val="100000"/>
              </a:lnSpc>
              <a:spcBef>
                <a:spcPts val="0"/>
              </a:spcBef>
            </a:pPr>
            <a:endPar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
        <p:nvSpPr>
          <p:cNvPr id="6" name="Подзаголовок 2">
            <a:extLst>
              <a:ext uri="{FF2B5EF4-FFF2-40B4-BE49-F238E27FC236}">
                <a16:creationId xmlns:a16="http://schemas.microsoft.com/office/drawing/2014/main" id="{156F4C20-4C49-4095-BCF5-BB9855DED420}"/>
              </a:ext>
            </a:extLst>
          </p:cNvPr>
          <p:cNvSpPr txBox="1">
            <a:spLocks/>
          </p:cNvSpPr>
          <p:nvPr/>
        </p:nvSpPr>
        <p:spPr>
          <a:xfrm>
            <a:off x="844010" y="2732526"/>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7 5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3 2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6 7</a:t>
            </a:r>
            <a:endParaRPr lang="ru-RU" sz="72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D5C62C20-2ADF-43D2-BB32-A7563734344A}"/>
              </a:ext>
            </a:extLst>
          </p:cNvPr>
          <p:cNvSpPr txBox="1">
            <a:spLocks/>
          </p:cNvSpPr>
          <p:nvPr/>
        </p:nvSpPr>
        <p:spPr>
          <a:xfrm>
            <a:off x="2897204" y="2721852"/>
            <a:ext cx="2199604" cy="8586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86242AB2-0F24-4D51-9758-5F004A1783EE}"/>
              </a:ext>
            </a:extLst>
          </p:cNvPr>
          <p:cNvGraphicFramePr>
            <a:graphicFrameLocks noChangeAspect="1"/>
          </p:cNvGraphicFramePr>
          <p:nvPr>
            <p:extLst>
              <p:ext uri="{D42A27DB-BD31-4B8C-83A1-F6EECF244321}">
                <p14:modId xmlns:p14="http://schemas.microsoft.com/office/powerpoint/2010/main" val="3494344322"/>
              </p:ext>
            </p:extLst>
          </p:nvPr>
        </p:nvGraphicFramePr>
        <p:xfrm>
          <a:off x="7255032" y="3039453"/>
          <a:ext cx="2723535" cy="1994702"/>
        </p:xfrm>
        <a:graphic>
          <a:graphicData uri="http://schemas.openxmlformats.org/presentationml/2006/ole">
            <mc:AlternateContent xmlns:mc="http://schemas.openxmlformats.org/markup-compatibility/2006">
              <mc:Choice xmlns:v="urn:schemas-microsoft-com:vml" Requires="v">
                <p:oleObj name="Visio" r:id="rId3" imgW="2026940" imgH="1486796" progId="Visio.Drawing.11">
                  <p:embed/>
                </p:oleObj>
              </mc:Choice>
              <mc:Fallback>
                <p:oleObj name="Visio" r:id="rId3" imgW="2026940" imgH="148679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032" y="3039453"/>
                        <a:ext cx="2723535" cy="1994702"/>
                      </a:xfrm>
                      <a:prstGeom prst="rect">
                        <a:avLst/>
                      </a:prstGeom>
                      <a:noFill/>
                    </p:spPr>
                  </p:pic>
                </p:oleObj>
              </mc:Fallback>
            </mc:AlternateContent>
          </a:graphicData>
        </a:graphic>
      </p:graphicFrame>
      <p:sp>
        <p:nvSpPr>
          <p:cNvPr id="10" name="TextBox 9">
            <a:extLst>
              <a:ext uri="{FF2B5EF4-FFF2-40B4-BE49-F238E27FC236}">
                <a16:creationId xmlns:a16="http://schemas.microsoft.com/office/drawing/2014/main" id="{7B2EBFBD-9506-4011-856A-EF37770CEBE4}"/>
              </a:ext>
            </a:extLst>
          </p:cNvPr>
          <p:cNvSpPr txBox="1"/>
          <p:nvPr/>
        </p:nvSpPr>
        <p:spPr>
          <a:xfrm>
            <a:off x="6270367" y="5153427"/>
            <a:ext cx="5164281" cy="707886"/>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Graph contains 3 connected components. </a:t>
            </a:r>
          </a:p>
          <a:p>
            <a:pPr algn="just"/>
            <a:r>
              <a:rPr lang="en-US" sz="2000" b="1" dirty="0">
                <a:solidFill>
                  <a:srgbClr val="7030A0"/>
                </a:solidFill>
                <a:effectLst/>
                <a:latin typeface="Times New Roman" panose="02020603050405020304" pitchFamily="18" charset="0"/>
                <a:ea typeface="Times New Roman" panose="02020603050405020304" pitchFamily="18" charset="0"/>
              </a:rPr>
              <a:t>To connect them, it is enough to add 2 edges.</a:t>
            </a:r>
            <a:endParaRPr lang="en-US" b="1" dirty="0">
              <a:solidFill>
                <a:srgbClr val="7030A0"/>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E9D94ECC-5567-4B27-BDAC-5F00CDDD8191}"/>
              </a:ext>
            </a:extLst>
          </p:cNvPr>
          <p:cNvSpPr txBox="1"/>
          <p:nvPr/>
        </p:nvSpPr>
        <p:spPr>
          <a:xfrm>
            <a:off x="844010" y="5232085"/>
            <a:ext cx="5077624" cy="1015663"/>
          </a:xfrm>
          <a:prstGeom prst="rect">
            <a:avLst/>
          </a:prstGeom>
          <a:noFill/>
        </p:spPr>
        <p:txBody>
          <a:bodyPr wrap="square">
            <a:spAutoFit/>
          </a:bodyPr>
          <a:lstStyle/>
          <a:p>
            <a:pPr algn="just" hangingPunct="0"/>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Construct adjacency list because </a:t>
            </a:r>
            <a:r>
              <a:rPr lang="en-US" sz="2000" b="1" i="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 ≤ 10.000.</a:t>
            </a:r>
          </a:p>
          <a:p>
            <a:pPr algn="just" hangingPunct="0"/>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Use DFS to count the number of connected components.</a:t>
            </a:r>
            <a:endParaRPr lang="ru-RU" sz="12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70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6032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Let's try to complicate the task. Let labyrinth be a collection of linked underground rooms and tunnels. There is only one entrance to the labyrinth (it is also the exit), and in each room there is a piece of gold. Your task is to collect all the pieces (exactly all!) and return to the same place where you entered the labyrinth.</a:t>
            </a:r>
          </a:p>
          <a:p>
            <a:pPr algn="just" hangingPunct="0">
              <a:lnSpc>
                <a:spcPct val="100000"/>
              </a:lnSpc>
              <a:spcBef>
                <a:spcPts val="0"/>
              </a:spcBef>
            </a:pP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If you do not impose additional conditions or your abilities (skills), the problem in this formulation is not solvable. In any case, a deterministic algorithm that 100% guarantees success in collecting all the golden pieces does not exist.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D54FC979-3551-4D9C-A9E4-3A335D2AC801}"/>
              </a:ext>
            </a:extLst>
          </p:cNvPr>
          <p:cNvGraphicFramePr>
            <a:graphicFrameLocks noChangeAspect="1"/>
          </p:cNvGraphicFramePr>
          <p:nvPr>
            <p:extLst>
              <p:ext uri="{D42A27DB-BD31-4B8C-83A1-F6EECF244321}">
                <p14:modId xmlns:p14="http://schemas.microsoft.com/office/powerpoint/2010/main" val="3309401431"/>
              </p:ext>
            </p:extLst>
          </p:nvPr>
        </p:nvGraphicFramePr>
        <p:xfrm>
          <a:off x="3367925" y="3554952"/>
          <a:ext cx="5038807" cy="2704881"/>
        </p:xfrm>
        <a:graphic>
          <a:graphicData uri="http://schemas.openxmlformats.org/presentationml/2006/ole">
            <mc:AlternateContent xmlns:mc="http://schemas.openxmlformats.org/markup-compatibility/2006">
              <mc:Choice xmlns:v="urn:schemas-microsoft-com:vml" Requires="v">
                <p:oleObj name="Visio" r:id="rId2" imgW="3108303" imgH="1667036" progId="Visio.Drawing.11">
                  <p:embed/>
                </p:oleObj>
              </mc:Choice>
              <mc:Fallback>
                <p:oleObj name="Visio" r:id="rId2" imgW="3108303" imgH="166703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7925" y="3554952"/>
                        <a:ext cx="5038807" cy="2704881"/>
                      </a:xfrm>
                      <a:prstGeom prst="rect">
                        <a:avLst/>
                      </a:prstGeom>
                      <a:noFill/>
                    </p:spPr>
                  </p:pic>
                </p:oleObj>
              </mc:Fallback>
            </mc:AlternateContent>
          </a:graphicData>
        </a:graphic>
      </p:graphicFrame>
    </p:spTree>
    <p:extLst>
      <p:ext uri="{BB962C8B-B14F-4D97-AF65-F5344CB8AC3E}">
        <p14:creationId xmlns:p14="http://schemas.microsoft.com/office/powerpoint/2010/main" val="240933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7"/>
            <a:ext cx="10852715" cy="19655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Suppose that in the latest version of the problem in each room there is a lamp that can be turned on only if you enter this room. Gold Miner (i.e. you) is already armed with a torch, as well as chalk, that can make any mark on the labyrinth walls. Once you enter a dark room, you can easily find the switch that turns the lamp on here. We assume that any two adjacent rooms are connected directly with the short tunnel. So, being in the one side of the tunnel and looking into it, we can surely determine whether the light is burning on the other side or not (each tunnel always connects two rooms).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ctr"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84F6DE-2442-4D0F-8F44-357288376690}"/>
              </a:ext>
            </a:extLst>
          </p:cNvPr>
          <p:cNvSpPr txBox="1"/>
          <p:nvPr/>
        </p:nvSpPr>
        <p:spPr>
          <a:xfrm>
            <a:off x="844010" y="3070516"/>
            <a:ext cx="6097604" cy="3785652"/>
          </a:xfrm>
          <a:prstGeom prst="rect">
            <a:avLst/>
          </a:prstGeom>
          <a:noFill/>
        </p:spPr>
        <p:txBody>
          <a:bodyPr wrap="square">
            <a:spAutoFit/>
          </a:body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In this formulation, there exists a solution to the problem. It can be described by two rules:</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endPar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1. If in the current room there is a tunnel leading to the room that is not visited yet (where the light is off), then we should go there. At the same time entering into a dark room, we usually turn on the light and mark with chalk tunnel through which we came here.</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2. If from the current room we can </a:t>
            </a:r>
            <a:r>
              <a:rPr lang="en-US" sz="2000" b="1" i="1" dirty="0">
                <a:effectLst/>
                <a:latin typeface="Times New Roman CYR" panose="02020603050405020304" pitchFamily="18" charset="0"/>
                <a:ea typeface="Times New Roman" panose="02020603050405020304" pitchFamily="18" charset="0"/>
                <a:cs typeface="Times New Roman" panose="02020603050405020304" pitchFamily="18" charset="0"/>
              </a:rPr>
              <a:t>not</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go to unvisited room (conditions in 1 are not satisfied), we return back through the tunnel along which we first came here (this tunnel is marked with chalk).</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4FA68A17-9D53-4C0C-99D4-AF94D56229D2}"/>
              </a:ext>
            </a:extLst>
          </p:cNvPr>
          <p:cNvPicPr>
            <a:picLocks noChangeAspect="1"/>
          </p:cNvPicPr>
          <p:nvPr/>
        </p:nvPicPr>
        <p:blipFill>
          <a:blip r:embed="rId2"/>
          <a:stretch>
            <a:fillRect/>
          </a:stretch>
        </p:blipFill>
        <p:spPr>
          <a:xfrm>
            <a:off x="7099112" y="3070516"/>
            <a:ext cx="5092888" cy="3345813"/>
          </a:xfrm>
          <a:prstGeom prst="rect">
            <a:avLst/>
          </a:prstGeom>
        </p:spPr>
      </p:pic>
    </p:spTree>
    <p:extLst>
      <p:ext uri="{BB962C8B-B14F-4D97-AF65-F5344CB8AC3E}">
        <p14:creationId xmlns:p14="http://schemas.microsoft.com/office/powerpoint/2010/main" val="132482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7"/>
            <a:ext cx="10852715" cy="5401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b="1" dirty="0">
                <a:effectLst/>
                <a:latin typeface="Times New Roman CYR" panose="02020603050405020304" pitchFamily="18" charset="0"/>
                <a:ea typeface="Times New Roman" panose="02020603050405020304" pitchFamily="18" charset="0"/>
                <a:cs typeface="Times New Roman" panose="02020603050405020304" pitchFamily="18" charset="0"/>
              </a:rPr>
              <a:t>Depth-first search</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(DFS) is one of the methods to traverse a graph G = (V, E), the essence of which is to go "deep" while it is possible. While depth searching, the vertices of the graph are numbered, and the edges are marked. The traverse of vertices takes place according to the principle: </a:t>
            </a:r>
          </a:p>
          <a:p>
            <a:pPr algn="just" hangingPunct="0">
              <a:lnSpc>
                <a:spcPct val="100000"/>
              </a:lnSpc>
              <a:spcBef>
                <a:spcPts val="0"/>
              </a:spcBef>
            </a:pPr>
            <a:endParaRPr lang="en-US" sz="2000" dirty="0">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if the current vertex has an edge leading to unvisited vertex, then go there; </a:t>
            </a:r>
          </a:p>
          <a:p>
            <a:pPr algn="just" hangingPunct="0">
              <a:lnSpc>
                <a:spcPct val="100000"/>
              </a:lnSpc>
              <a:spcBef>
                <a:spcPts val="0"/>
              </a:spcBef>
            </a:pPr>
            <a:r>
              <a:rPr lang="en-US"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otherwise return back</a:t>
            </a:r>
            <a:endPar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DFS starts with choosing the initial vertex</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 v</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of the graph G, which is immediately marked as visited. Then for each unlabeled vertex that is adjacent to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v</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we recursively call </a:t>
            </a:r>
            <a:r>
              <a:rPr lang="en-US" sz="2000" b="1" i="1" dirty="0">
                <a:effectLst/>
                <a:latin typeface="Times New Roman CYR" panose="02020603050405020304" pitchFamily="18" charset="0"/>
                <a:ea typeface="Times New Roman" panose="02020603050405020304" pitchFamily="18" charset="0"/>
                <a:cs typeface="Times New Roman" panose="02020603050405020304" pitchFamily="18" charset="0"/>
              </a:rPr>
              <a:t>dfs</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When all the vertices that are reachable from </a:t>
            </a:r>
            <a:r>
              <a:rPr lang="en-US" sz="2000" i="1" dirty="0">
                <a:effectLst/>
                <a:latin typeface="Times New Roman CYR" panose="02020603050405020304" pitchFamily="18" charset="0"/>
                <a:ea typeface="Times New Roman" panose="02020603050405020304" pitchFamily="18" charset="0"/>
                <a:cs typeface="Times New Roman" panose="02020603050405020304" pitchFamily="18" charset="0"/>
              </a:rPr>
              <a:t>v</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will be marked, the search ends. If in some (not initial) step of traversing the search stops, but some vertices marked as unvisited (this possible in the case of oriented or disconnected graph) then we randomly select one of unvisited vertices and start the search from it. The search process continues until all the vertices in G will be marked (visited).</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b="1" dirty="0">
                <a:effectLst/>
                <a:latin typeface="Times New Roman CYR" panose="02020603050405020304" pitchFamily="18" charset="0"/>
                <a:ea typeface="Times New Roman" panose="02020603050405020304" pitchFamily="18" charset="0"/>
                <a:cs typeface="Times New Roman" panose="02020603050405020304" pitchFamily="18" charset="0"/>
              </a:rPr>
              <a:t> </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Depth First Search can be run on a graph represented by</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p>
          <a:p>
            <a:pPr marL="342900" lvl="0" indent="-342900" algn="just" hangingPunct="0">
              <a:lnSpc>
                <a:spcPct val="100000"/>
              </a:lnSpc>
              <a:spcBef>
                <a:spcPts val="0"/>
              </a:spcBef>
              <a:buFont typeface="Symbol" panose="05050102010706020507" pitchFamily="18" charset="2"/>
              <a:buChar char=""/>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adjacency matrix</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p>
          <a:p>
            <a:pPr marL="342900" lvl="0" indent="-342900" algn="just" hangingPunct="0">
              <a:lnSpc>
                <a:spcPct val="100000"/>
              </a:lnSpc>
              <a:spcBef>
                <a:spcPts val="0"/>
              </a:spcBef>
              <a:buFont typeface="Symbol" panose="05050102010706020507" pitchFamily="18" charset="2"/>
              <a:buChar char=""/>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adjacency list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593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8760. 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38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Undirected graph is given. Run depth first search from the given vertex v and print the numbers of vertices in the order of their first visit.</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number of vertices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and edges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of undirected graph. Each of the next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lines contains two vertices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 – an undirected edge of the graph. The last line contains vertex </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Run </a:t>
            </a:r>
            <a:r>
              <a:rPr lang="en-US" sz="2000" b="1" i="1" dirty="0">
                <a:effectLst/>
                <a:latin typeface="Times New Roman" panose="02020603050405020304" pitchFamily="18" charset="0"/>
                <a:ea typeface="Times New Roman" panose="02020603050405020304" pitchFamily="18" charset="0"/>
              </a:rPr>
              <a:t>dfs</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v</a:t>
            </a:r>
            <a:r>
              <a:rPr lang="en-US" sz="2000" dirty="0">
                <a:effectLst/>
                <a:latin typeface="Times New Roman" panose="02020603050405020304" pitchFamily="18" charset="0"/>
                <a:ea typeface="Times New Roman" panose="02020603050405020304" pitchFamily="18" charset="0"/>
              </a:rPr>
              <a:t>) and print in one line the numbers of vertices in the order of their first visit.</a:t>
            </a: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145481"/>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3 3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2</a:t>
            </a:r>
            <a:endParaRPr lang="ru-RU" sz="54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2724143" y="3145481"/>
            <a:ext cx="2199604" cy="16286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 1</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2 1 3</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Подзаголовок 2">
            <a:extLst>
              <a:ext uri="{FF2B5EF4-FFF2-40B4-BE49-F238E27FC236}">
                <a16:creationId xmlns:a16="http://schemas.microsoft.com/office/drawing/2014/main" id="{9B91FD40-8E12-4E0D-880E-71A42B122300}"/>
              </a:ext>
            </a:extLst>
          </p:cNvPr>
          <p:cNvSpPr txBox="1">
            <a:spLocks/>
          </p:cNvSpPr>
          <p:nvPr/>
        </p:nvSpPr>
        <p:spPr>
          <a:xfrm>
            <a:off x="7908953" y="3180160"/>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5 3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5</a:t>
            </a:r>
            <a:endParaRPr lang="ru-RU" sz="6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9" name="Подзаголовок 2">
            <a:extLst>
              <a:ext uri="{FF2B5EF4-FFF2-40B4-BE49-F238E27FC236}">
                <a16:creationId xmlns:a16="http://schemas.microsoft.com/office/drawing/2014/main" id="{1507BE7E-FBB1-4B86-9BDB-3A03A5BD3E3D}"/>
              </a:ext>
            </a:extLst>
          </p:cNvPr>
          <p:cNvSpPr txBox="1">
            <a:spLocks/>
          </p:cNvSpPr>
          <p:nvPr/>
        </p:nvSpPr>
        <p:spPr>
          <a:xfrm>
            <a:off x="9789086" y="3180160"/>
            <a:ext cx="2199604" cy="16286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 2</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5 2 3 1</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78195" name="Picture 19">
            <a:extLst>
              <a:ext uri="{FF2B5EF4-FFF2-40B4-BE49-F238E27FC236}">
                <a16:creationId xmlns:a16="http://schemas.microsoft.com/office/drawing/2014/main" id="{60A3A0C0-34F9-42B1-ACBE-EC09CEE38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257" y="4486605"/>
            <a:ext cx="5387247" cy="20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785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8760. 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3784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CYR" panose="02020603050405020304" pitchFamily="18" charset="0"/>
              </a:rPr>
              <a:t>Let</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m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be the adjacency matrix of the graph</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(m[</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j</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 1</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if there exists an edge between vertices </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and </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j</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and</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m[</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r>
              <a:rPr lang="ru-RU" sz="2000" i="1" dirty="0">
                <a:effectLst/>
                <a:latin typeface="Times New Roman CYR" panose="02020603050405020304" pitchFamily="18" charset="0"/>
                <a:ea typeface="Times New Roman" panose="02020603050405020304" pitchFamily="18" charset="0"/>
                <a:cs typeface="Times New Roman" panose="02020603050405020304" pitchFamily="18" charset="0"/>
              </a:rPr>
              <a:t>j</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 0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otherwise</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 an array where</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1</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if vertex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 used</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visited</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and </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used</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 0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otherwise</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The numeration of the vertices in the graph starts from</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 1 (</a:t>
            </a: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zero’s row and column are not used</a:t>
            </a:r>
            <a:r>
              <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E904E844-B734-4572-AEA3-4721E16DF749}"/>
              </a:ext>
            </a:extLst>
          </p:cNvPr>
          <p:cNvSpPr txBox="1"/>
          <p:nvPr/>
        </p:nvSpPr>
        <p:spPr>
          <a:xfrm>
            <a:off x="844010" y="2204185"/>
            <a:ext cx="9954928" cy="4524315"/>
          </a:xfrm>
          <a:prstGeom prst="rect">
            <a:avLst/>
          </a:prstGeom>
          <a:noFill/>
        </p:spPr>
        <p:txBody>
          <a:bodyPr wrap="square">
            <a:spAutoFit/>
          </a:bodyPr>
          <a:lstStyle/>
          <a:p>
            <a:pPr algn="just" fontAlgn="auto" hangingPunct="1"/>
            <a:r>
              <a:rPr lang="en-US" sz="1800" dirty="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#define</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6F008A"/>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101</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g[</a:t>
            </a:r>
            <a:r>
              <a:rPr lang="en-US" sz="1800" dirty="0">
                <a:solidFill>
                  <a:srgbClr val="6F008A"/>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6F008A"/>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used[</a:t>
            </a:r>
            <a:r>
              <a:rPr lang="en-US" sz="1800" dirty="0">
                <a:solidFill>
                  <a:srgbClr val="6F008A"/>
                </a:solidFill>
                <a:effectLst/>
                <a:latin typeface="Courier New" panose="02070309020205020404" pitchFamily="49" charset="0"/>
                <a:ea typeface="Times New Roman" panose="02020603050405020304" pitchFamily="18" charset="0"/>
                <a:cs typeface="Times New Roman" panose="02020603050405020304" pitchFamily="18" charset="0"/>
              </a:rPr>
              <a:t>MAX</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depth first search from the vertex v </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dfs(</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v</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we entered the vertex v, print it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18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v</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mark vertex v visited</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used[</a:t>
            </a:r>
            <a:r>
              <a:rPr lang="en-US" sz="1800" dirty="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v</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 1;</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find an edge along which we can get into unvisited vertex i </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 = 1; i &lt;= n; i++)</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ru-RU"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((g[</a:t>
            </a:r>
            <a:r>
              <a:rPr lang="en-US" sz="1800" dirty="0">
                <a:solidFill>
                  <a:srgbClr val="808080"/>
                </a:solidFill>
                <a:effectLst/>
                <a:latin typeface="Courier New" panose="02070309020205020404" pitchFamily="49" charset="0"/>
                <a:ea typeface="Times New Roman" panose="02020603050405020304" pitchFamily="18" charset="0"/>
                <a:cs typeface="Times New Roman" panose="02020603050405020304" pitchFamily="18" charset="0"/>
              </a:rPr>
              <a:t>v</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 == 1) &amp;&amp; (used[i] == 0)) dfs(i);</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algn="just"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4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5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8760. Depth First Search</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9"/>
            <a:ext cx="10852715" cy="4832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hangingPunct="0">
              <a:lnSpc>
                <a:spcPct val="100000"/>
              </a:lnSpc>
              <a:spcBef>
                <a:spcPts val="0"/>
              </a:spcBef>
            </a:pPr>
            <a:r>
              <a:rPr lang="en-US" sz="2000" dirty="0">
                <a:effectLst/>
                <a:latin typeface="Times New Roman CYR" panose="02020603050405020304" pitchFamily="18" charset="0"/>
                <a:ea typeface="Times New Roman" panose="02020603050405020304" pitchFamily="18" charset="0"/>
                <a:cs typeface="Times New Roman" panose="02020603050405020304" pitchFamily="18" charset="0"/>
              </a:rPr>
              <a:t>Consider the implementation of depth-first search using the adjacency list.</a:t>
            </a:r>
            <a:endParaRPr lang="ru-RU" sz="20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04E844-B734-4572-AEA3-4721E16DF749}"/>
              </a:ext>
            </a:extLst>
          </p:cNvPr>
          <p:cNvSpPr txBox="1"/>
          <p:nvPr/>
        </p:nvSpPr>
        <p:spPr>
          <a:xfrm>
            <a:off x="495275" y="1309037"/>
            <a:ext cx="11569567" cy="5355312"/>
          </a:xfrm>
          <a:prstGeom prst="rect">
            <a:avLst/>
          </a:prstGeom>
          <a:noFill/>
        </p:spPr>
        <p:txBody>
          <a:bodyPr wrap="square">
            <a:spAutoFit/>
          </a:bodyPr>
          <a:lstStyle/>
          <a:p>
            <a:pPr fontAlgn="auto" hangingPunct="1"/>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void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dfs(</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v)</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We switch on the lamp in the room (in the vertex v of the graph)</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used[v] = 1;</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 print the vertex v</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printf(</a:t>
            </a:r>
            <a:r>
              <a:rPr lang="en-US" sz="1800" dirty="0">
                <a:solidFill>
                  <a:srgbClr val="A31515"/>
                </a:solidFill>
                <a:effectLst/>
                <a:latin typeface="Courier New" panose="02070309020205020404" pitchFamily="49" charset="0"/>
                <a:ea typeface="Times New Roman" panose="02020603050405020304" pitchFamily="18" charset="0"/>
                <a:cs typeface="Times New Roman" panose="02020603050405020304" pitchFamily="18" charset="0"/>
              </a:rPr>
              <a:t>"%d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v);</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looking for a tunnel, through which you can get to the room that is not</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 visited</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g[v] contains list of vertices adjacent to v: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 g[v] = (to</a:t>
            </a:r>
            <a:r>
              <a:rPr lang="en-US" sz="1800" baseline="-25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1</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to</a:t>
            </a:r>
            <a:r>
              <a:rPr lang="en-US" sz="1800" baseline="-250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to</a:t>
            </a:r>
            <a:r>
              <a:rPr lang="en-US" sz="1800" baseline="-25000" dirty="0" err="1">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k</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 (g[v][0], g[v][1],…, g[v][k]),k = g[v].size()</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i = 0; i &lt; g[v].size(); i++)</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to = g[v][i];</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We have an edge (v, to). If </a:t>
            </a:r>
            <a:r>
              <a:rPr lang="en-US" sz="1800" i="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to</a:t>
            </a:r>
            <a:r>
              <a:rPr lang="en-US" sz="1800"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 is not visited, go there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if</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(used[to] == 0) dfs(to);</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a:p>
            <a:pPr fontAlgn="auto" hangingPunct="1"/>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ru-RU" sz="1800" dirty="0">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12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978. Get a tree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38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connected undirected graph without loops and multiple edges is given. You are allowed to remove the edges from it. Obtain a tree from the graph.</a:t>
            </a:r>
          </a:p>
          <a:p>
            <a:pPr algn="just">
              <a:lnSpc>
                <a:spcPct val="100000"/>
              </a:lnSpc>
              <a:spcBef>
                <a:spcPts val="0"/>
              </a:spcBef>
            </a:pPr>
            <a:endParaRPr lang="en-US" sz="2000" b="1" dirty="0">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vertices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and the number of edges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of the graph. The next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pairs of numbers define the edges. It is guaranteed that the graph is connected.</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pairs of numbers – the edges that will be included in a tree. The edges can be displayed in any order.</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145481"/>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4 1</a:t>
            </a:r>
            <a:endParaRPr lang="ru-RU" sz="6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2724143" y="3145481"/>
            <a:ext cx="2199604" cy="16286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1 2</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Times New Roman" panose="02020603050405020304" pitchFamily="18" charset="0"/>
              </a:rPr>
              <a:t>2 3</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Times New Roman" panose="02020603050405020304" pitchFamily="18" charset="0"/>
              </a:rPr>
              <a:t>3 4</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459C4064-5661-4246-89C8-665AF5DE8F28}"/>
              </a:ext>
            </a:extLst>
          </p:cNvPr>
          <p:cNvGraphicFramePr>
            <a:graphicFrameLocks noChangeAspect="1"/>
          </p:cNvGraphicFramePr>
          <p:nvPr>
            <p:extLst>
              <p:ext uri="{D42A27DB-BD31-4B8C-83A1-F6EECF244321}">
                <p14:modId xmlns:p14="http://schemas.microsoft.com/office/powerpoint/2010/main" val="2323378278"/>
              </p:ext>
            </p:extLst>
          </p:nvPr>
        </p:nvGraphicFramePr>
        <p:xfrm>
          <a:off x="5196655" y="3128209"/>
          <a:ext cx="1645920" cy="1645920"/>
        </p:xfrm>
        <a:graphic>
          <a:graphicData uri="http://schemas.openxmlformats.org/presentationml/2006/ole">
            <mc:AlternateContent xmlns:mc="http://schemas.openxmlformats.org/markup-compatibility/2006">
              <mc:Choice xmlns:v="urn:schemas-microsoft-com:vml" Requires="v">
                <p:oleObj name="Visio" r:id="rId3" imgW="1126750" imgH="1126692" progId="Visio.Drawing.11">
                  <p:embed/>
                </p:oleObj>
              </mc:Choice>
              <mc:Fallback>
                <p:oleObj name="Visio" r:id="rId3" imgW="1126750" imgH="11266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655" y="3128209"/>
                        <a:ext cx="1645920" cy="1645920"/>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6BE2F17C-03AF-4454-B4BC-50988EF5A36C}"/>
              </a:ext>
            </a:extLst>
          </p:cNvPr>
          <p:cNvSpPr txBox="1"/>
          <p:nvPr/>
        </p:nvSpPr>
        <p:spPr>
          <a:xfrm>
            <a:off x="2883969" y="5334233"/>
            <a:ext cx="6424061" cy="1015663"/>
          </a:xfrm>
          <a:prstGeom prst="rect">
            <a:avLst/>
          </a:prstGeom>
          <a:noFill/>
        </p:spPr>
        <p:txBody>
          <a:bodyPr wrap="square">
            <a:spAutoFit/>
          </a:bodyPr>
          <a:lstStyle/>
          <a:p>
            <a:pPr algn="just" hangingPunct="0"/>
            <a:r>
              <a:rPr lang="en-US" sz="2000" b="1" dirty="0">
                <a:solidFill>
                  <a:srgbClr val="7030A0"/>
                </a:solidFill>
                <a:effectLst/>
                <a:latin typeface="Times New Roman CYR" panose="02020603050405020304" pitchFamily="18" charset="0"/>
                <a:ea typeface="Times New Roman" panose="02020603050405020304" pitchFamily="18" charset="0"/>
                <a:cs typeface="Times New Roman CYR" panose="02020603050405020304" pitchFamily="18" charset="0"/>
              </a:rPr>
              <a:t>Run depth first search from the vertex</a:t>
            </a:r>
            <a:r>
              <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 1. </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Print all the edges along which the depth first search passes</a:t>
            </a:r>
            <a:r>
              <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 – </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this will be the resulting tree</a:t>
            </a:r>
            <a:r>
              <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 (</a:t>
            </a:r>
            <a:r>
              <a:rPr lang="en-US"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depth first search tree</a:t>
            </a:r>
            <a:r>
              <a:rPr lang="ru-RU" sz="20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rPr>
              <a:t>).</a:t>
            </a:r>
            <a:endParaRPr lang="ru-RU" sz="1200" b="1" dirty="0">
              <a:solidFill>
                <a:srgbClr val="7030A0"/>
              </a:solidFill>
              <a:effectLst/>
              <a:latin typeface="Times New Roman CYR"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28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978. Get a tree</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3891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connected undirected graph without loops and multiple edges is given. You are allowed to remove the edges from it. Obtain a tree from the graph.</a:t>
            </a:r>
          </a:p>
          <a:p>
            <a:pPr algn="just">
              <a:lnSpc>
                <a:spcPct val="100000"/>
              </a:lnSpc>
              <a:spcBef>
                <a:spcPts val="0"/>
              </a:spcBef>
            </a:pPr>
            <a:endParaRPr lang="en-US" sz="2000" b="1" dirty="0">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vertices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and the number of edges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of the graph. The next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pairs of numbers define the edges. It is guaranteed that the graph is connected.</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pairs of numbers – the edges that will be included in a tree. The edges can be displayed in any order.</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145481"/>
            <a:ext cx="2053194" cy="20617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4 1</a:t>
            </a:r>
            <a:endParaRPr lang="ru-RU" sz="6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2724143" y="3145481"/>
            <a:ext cx="2199604" cy="16286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1 2</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Times New Roman" panose="02020603050405020304" pitchFamily="18" charset="0"/>
              </a:rPr>
              <a:t>2 3</a:t>
            </a:r>
          </a:p>
          <a:p>
            <a:pPr algn="just">
              <a:lnSpc>
                <a:spcPct val="100000"/>
              </a:lnSpc>
              <a:spcBef>
                <a:spcPts val="0"/>
              </a:spcBef>
            </a:pPr>
            <a:r>
              <a:rPr lang="en-US" sz="2000" dirty="0">
                <a:latin typeface="Courier New" panose="02070309020205020404" pitchFamily="49" charset="0"/>
                <a:ea typeface="Times New Roman" panose="02020603050405020304" pitchFamily="18" charset="0"/>
                <a:cs typeface="Times New Roman" panose="02020603050405020304" pitchFamily="18" charset="0"/>
              </a:rPr>
              <a:t>3 4</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4BBC4C9B-65A3-47DE-BFA7-27F0F4A2258D}"/>
              </a:ext>
            </a:extLst>
          </p:cNvPr>
          <p:cNvGraphicFramePr>
            <a:graphicFrameLocks noChangeAspect="1"/>
          </p:cNvGraphicFramePr>
          <p:nvPr>
            <p:extLst>
              <p:ext uri="{D42A27DB-BD31-4B8C-83A1-F6EECF244321}">
                <p14:modId xmlns:p14="http://schemas.microsoft.com/office/powerpoint/2010/main" val="3564835763"/>
              </p:ext>
            </p:extLst>
          </p:nvPr>
        </p:nvGraphicFramePr>
        <p:xfrm>
          <a:off x="4368115" y="3340790"/>
          <a:ext cx="7200245" cy="2337252"/>
        </p:xfrm>
        <a:graphic>
          <a:graphicData uri="http://schemas.openxmlformats.org/presentationml/2006/ole">
            <mc:AlternateContent xmlns:mc="http://schemas.openxmlformats.org/markup-compatibility/2006">
              <mc:Choice xmlns:v="urn:schemas-microsoft-com:vml" Requires="v">
                <p:oleObj name="Visio" r:id="rId3" imgW="5456362" imgH="1774879" progId="Visio.Drawing.11">
                  <p:embed/>
                </p:oleObj>
              </mc:Choice>
              <mc:Fallback>
                <p:oleObj name="Visio" r:id="rId3" imgW="5456362" imgH="177487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115" y="3340790"/>
                        <a:ext cx="7200245" cy="2337252"/>
                      </a:xfrm>
                      <a:prstGeom prst="rect">
                        <a:avLst/>
                      </a:prstGeom>
                      <a:noFill/>
                    </p:spPr>
                  </p:pic>
                </p:oleObj>
              </mc:Fallback>
            </mc:AlternateContent>
          </a:graphicData>
        </a:graphic>
      </p:graphicFrame>
    </p:spTree>
    <p:extLst>
      <p:ext uri="{BB962C8B-B14F-4D97-AF65-F5344CB8AC3E}">
        <p14:creationId xmlns:p14="http://schemas.microsoft.com/office/powerpoint/2010/main" val="23784585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2927</Words>
  <Application>Microsoft Macintosh PowerPoint</Application>
  <PresentationFormat>Widescreen</PresentationFormat>
  <Paragraphs>229</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Calibri Light</vt:lpstr>
      <vt:lpstr>Courier New</vt:lpstr>
      <vt:lpstr>Symbol</vt:lpstr>
      <vt:lpstr>Times New Roman</vt:lpstr>
      <vt:lpstr>Times New Roman CYR</vt:lpstr>
      <vt:lpstr>Тема Office</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Azar Aliyev</cp:lastModifiedBy>
  <cp:revision>158</cp:revision>
  <dcterms:created xsi:type="dcterms:W3CDTF">2021-09-06T11:36:46Z</dcterms:created>
  <dcterms:modified xsi:type="dcterms:W3CDTF">2023-04-09T18:37:07Z</dcterms:modified>
</cp:coreProperties>
</file>