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80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5535" autoAdjust="0"/>
  </p:normalViewPr>
  <p:slideViewPr>
    <p:cSldViewPr snapToGrid="0">
      <p:cViewPr varScale="1">
        <p:scale>
          <a:sx n="99" d="100"/>
          <a:sy n="99" d="100"/>
        </p:scale>
        <p:origin x="7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1DED5-4EED-4622-B5D2-50BB1B85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B725C-1E63-40A2-8681-A95E31E2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54B33-C986-421E-82DE-ADCCDDE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44601-EC16-49FF-B7E9-BD8ED75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3F98B-DF93-49EA-AC8E-E8C38F2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3CB-F52F-4547-827C-4770474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EF9F7-B7C8-47B9-92D1-FE9F6934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2876F-8D0E-42A5-9422-000EC20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9F252-FD75-4C8E-A333-1C087011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88EE0-1157-43D5-8C15-CF09CEF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5146F-6B57-4569-9D63-1C02AC9C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5FE119-0A15-4013-8529-8EF1B22C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074DB-8E8F-48FB-A18D-58A88796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97BA9-C29C-4A9A-A032-CC3763C8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2A629-1C8F-4E5A-9D4F-1A2795A3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E0BA-8D5A-4CFF-B780-433AF710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DB154-9F37-40C8-A14D-45BD294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42E20-FC54-4919-B881-FC6E795C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1C222-3B9F-4F81-803D-4B7F9423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CD27C-54F6-4264-95B2-4F9124E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B98E0-9BA1-4853-A7E7-BBEEAF6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2161C-96C9-4AEF-BBB4-2DD10348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77D2-F49F-449B-BA62-548D4A5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77228-BAEE-4556-8154-9F9DAA84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8CDE4-C468-4804-8795-84BEF56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2690-FA9F-4609-BDB4-EBF900C1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A7F0B-F6C7-4AF1-A86B-D9F2C4B45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865DD3-A24F-45B8-A6DB-71B86492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C57FA-51AC-4999-A48D-3207A96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EB41A-EC94-4F80-818E-092FA93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F068EB-E730-477C-8C2E-3F375ED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A982-A901-4B82-AF09-6FF74678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256E8-55B5-49CE-8CCD-4526712E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886E1E-DFB2-4980-86F0-5569D3B8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5FD8C1-D5E3-4271-897F-D63E8712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B5BB2-4309-4741-97EB-FF74C38A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8249D8-941C-4288-A05C-4F8378BD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8C6BA9-3797-4362-B3EE-B336385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D1C1C8-67F0-44B8-9E13-CB6DF0B0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9D8D-6B97-4E57-AD18-7030A15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49DF1A-BE00-4427-9C24-05298523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E2C30B-E21C-4377-BECA-067C09B2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84CD34-5C99-42C0-9B18-6CA540A3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2A0301-F28E-4212-B76B-3A3C04B7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232B55-BAEB-430B-AD19-4B8533BE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5E67FF-2221-4FC6-8100-8F09CDD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740EC-4505-4DE6-A05D-F153D0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75EBC-539E-43EF-A4B0-0441E1E0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CA841-9EE3-40A3-9687-D17ECCDD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1BB9F7-BDEB-482D-A977-E26368D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BE4D0-BA77-48D7-A311-3DBC6AE1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BAF0C-1FAF-481C-9E0B-1B1C3560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D636E-6D74-4DEA-AB8D-9B6EAE7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2B02F4-B18C-4F12-B3C7-1BF982E3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2B20D-CBD7-46F5-9D13-EA2070E2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8ECBE4-BA7D-4F73-BC33-7DA8E51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124270-20FB-4B0E-9B1D-B142C6A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BA85F5-35FF-45A0-9A44-7B7B93E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56CF0-3DC0-4731-AF6E-8DF3431C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A40EEC-831D-4265-9F95-A5106D2F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62F55-419B-4976-B438-044095DD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27D0-5327-42F8-A98F-4D324E2C0DCB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761C6-EFAA-4F17-94ED-2EF53FFD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CE264-6131-4EE3-A6FE-E2360B525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olymp.com/en/problems/4763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www.e-olymp.com/en/problems/476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www.e-olymp.com/en/problems/507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olymp.com/en/problems/5074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s://www.e-olymp.com/en/problems/507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olymp.com/en/problems/3987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olymp.com/en/problems/99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olymp.com/en/problems/99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99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30"/>
            <a:ext cx="11212286" cy="1651304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az-Latn-AZ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pair G = (V, E), where </a:t>
            </a:r>
            <a:endParaRPr lang="en-US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is a finite set of vertices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is a set of edges, which is defined as a binary relation 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V: E </a:t>
            </a:r>
            <a:r>
              <a:rPr lang="ru-RU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Í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´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directed graph is called a </a:t>
            </a:r>
            <a:r>
              <a:rPr lang="az-Latn-AZ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digraph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Edges – loops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a vertex to itself.</a:t>
            </a:r>
            <a:endParaRPr lang="ru-RU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00A5A7-F1C8-4A33-9433-CF438683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7" y="2865119"/>
            <a:ext cx="2402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4AACD2B-460B-4E90-8D2D-7410CA3BD407}"/>
              </a:ext>
            </a:extLst>
          </p:cNvPr>
          <p:cNvSpPr txBox="1">
            <a:spLocks/>
          </p:cNvSpPr>
          <p:nvPr/>
        </p:nvSpPr>
        <p:spPr>
          <a:xfrm>
            <a:off x="4761483" y="3430674"/>
            <a:ext cx="4807390" cy="1190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az-Latn-AZ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Directed graph G = {V, E}, where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hangingPunct="0"/>
            <a:r>
              <a:rPr lang="ru-RU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= {1, 2, 3, 4, 5, 6}, 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hangingPunct="0"/>
            <a:r>
              <a:rPr lang="ru-RU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{{1, 3}, {3, 2}, {2, 2}, {2, 4}, {5, 6}}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63294F-D89F-4D20-A1F2-CB52B271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2799515"/>
            <a:ext cx="18739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CDA3D55-658D-456D-873D-23ADB8211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6724"/>
              </p:ext>
            </p:extLst>
          </p:nvPr>
        </p:nvGraphicFramePr>
        <p:xfrm>
          <a:off x="1524000" y="2799515"/>
          <a:ext cx="2840264" cy="2137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1846902" imgH="1392150" progId="Visio.Drawing.11">
                  <p:embed/>
                </p:oleObj>
              </mc:Choice>
              <mc:Fallback>
                <p:oleObj name="Visio" r:id="rId3" imgW="1846902" imgH="13921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9515"/>
                        <a:ext cx="2840264" cy="2137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5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4763. From list of edges to adjacency matrix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2"/>
            <a:ext cx="10381078" cy="21378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simple not directed graph is given by the list of its edges. Print its representation as an adjacency matrix.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first line contains two integers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100) – number of vertices and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*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 1) / 2) – number of edges. Next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lines contain m pairs of integers, each pair gives one edge of the graph.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the adjacency matrix of the graph.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3460751"/>
            <a:ext cx="2199604" cy="150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1 3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3472239"/>
            <a:ext cx="2199604" cy="132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0 1 1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1 0 1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1 1 0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4FED4B5-5BD4-4B10-AF9D-A1BB8E9AF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40137"/>
              </p:ext>
            </p:extLst>
          </p:nvPr>
        </p:nvGraphicFramePr>
        <p:xfrm>
          <a:off x="6410426" y="3332191"/>
          <a:ext cx="2079056" cy="169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4" imgW="1378883" imgH="1126980" progId="Visio.Drawing.11">
                  <p:embed/>
                </p:oleObj>
              </mc:Choice>
              <mc:Fallback>
                <p:oleObj name="Visio" r:id="rId4" imgW="1378883" imgH="11269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426" y="3332191"/>
                        <a:ext cx="2079056" cy="16919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384BB3FA-031F-4E65-9FD1-6ACCC835F015}"/>
              </a:ext>
            </a:extLst>
          </p:cNvPr>
          <p:cNvSpPr txBox="1">
            <a:spLocks/>
          </p:cNvSpPr>
          <p:nvPr/>
        </p:nvSpPr>
        <p:spPr>
          <a:xfrm>
            <a:off x="3896396" y="5307996"/>
            <a:ext cx="4539374" cy="712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the edges, construct the adjacency matrix of undirected graph and print it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0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4761. Loops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381078" cy="1691922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adjacency matrix of an undirected graph is given. Determine whether it contains loops.</a:t>
            </a:r>
          </a:p>
          <a:p>
            <a:pPr algn="just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Input.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contains the number of vertices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 ≤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≤ 100). Then given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lines with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elements in each – the description of adjacency matrix.</a:t>
            </a:r>
          </a:p>
          <a:p>
            <a:pPr algn="just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“YES” if graph contains loops and “NO” otherwise.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2608148"/>
            <a:ext cx="2199604" cy="150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</a:t>
            </a: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1 0 1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2619636"/>
            <a:ext cx="2199604" cy="132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384BB3FA-031F-4E65-9FD1-6ACCC835F015}"/>
              </a:ext>
            </a:extLst>
          </p:cNvPr>
          <p:cNvSpPr txBox="1">
            <a:spLocks/>
          </p:cNvSpPr>
          <p:nvPr/>
        </p:nvSpPr>
        <p:spPr>
          <a:xfrm>
            <a:off x="2779865" y="6078017"/>
            <a:ext cx="7442164" cy="48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Graph contains loops if there exists such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for which g[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 = 1.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40C6924-92F3-4A9E-A05F-DB057EC1DACD}"/>
              </a:ext>
            </a:extLst>
          </p:cNvPr>
          <p:cNvSpPr txBox="1">
            <a:spLocks/>
          </p:cNvSpPr>
          <p:nvPr/>
        </p:nvSpPr>
        <p:spPr>
          <a:xfrm>
            <a:off x="1053736" y="4257388"/>
            <a:ext cx="2199604" cy="150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 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</a:t>
            </a: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1 1 1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</a:t>
            </a: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B20B817-6458-463C-9E60-7B4C318F4CC0}"/>
              </a:ext>
            </a:extLst>
          </p:cNvPr>
          <p:cNvSpPr txBox="1">
            <a:spLocks/>
          </p:cNvSpPr>
          <p:nvPr/>
        </p:nvSpPr>
        <p:spPr>
          <a:xfrm>
            <a:off x="3896396" y="4268876"/>
            <a:ext cx="2199604" cy="132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 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YES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BA004F-A1E2-4FFE-A0F6-0813484C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5738"/>
            <a:ext cx="1696567" cy="14665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CE4A05-2213-4873-9C43-F2939502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62262"/>
            <a:ext cx="1691922" cy="1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5073. Multiedges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381078" cy="16919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 is given with a list of edges. Check whether it contains multiedges.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Input.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contains number of vertices in a graph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 ≤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≤ 100) and number of edges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 ≤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≤ 10000). Each of the next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lines contains pair of integers – the edges of the graph.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“YES” if graph contains multiedges and “NO” otherwise.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2754265"/>
            <a:ext cx="2199604" cy="150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4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1 3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2 1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2765753"/>
            <a:ext cx="2199604" cy="132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384BB3FA-031F-4E65-9FD1-6ACCC835F015}"/>
              </a:ext>
            </a:extLst>
          </p:cNvPr>
          <p:cNvSpPr txBox="1">
            <a:spLocks/>
          </p:cNvSpPr>
          <p:nvPr/>
        </p:nvSpPr>
        <p:spPr>
          <a:xfrm>
            <a:off x="8202600" y="2882269"/>
            <a:ext cx="3790477" cy="337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Let g be an adjacency matrix.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For each input edge 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) increase the value of g[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 by 1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for some values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value 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g[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][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b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] 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greater than 1, there exists more than one edge 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b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)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40C6924-92F3-4A9E-A05F-DB057EC1DACD}"/>
              </a:ext>
            </a:extLst>
          </p:cNvPr>
          <p:cNvSpPr txBox="1">
            <a:spLocks/>
          </p:cNvSpPr>
          <p:nvPr/>
        </p:nvSpPr>
        <p:spPr>
          <a:xfrm>
            <a:off x="1053736" y="4574892"/>
            <a:ext cx="2199604" cy="1933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 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4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B20B817-6458-463C-9E60-7B4C318F4CC0}"/>
              </a:ext>
            </a:extLst>
          </p:cNvPr>
          <p:cNvSpPr txBox="1">
            <a:spLocks/>
          </p:cNvSpPr>
          <p:nvPr/>
        </p:nvSpPr>
        <p:spPr>
          <a:xfrm>
            <a:off x="3896396" y="4586381"/>
            <a:ext cx="2199604" cy="132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 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YES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4EF906-AE9D-414A-AD4D-786B9140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75" y="2882269"/>
            <a:ext cx="1810050" cy="15646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F0DD1C-7327-4040-8439-C08D582CB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707" y="4586381"/>
            <a:ext cx="1725618" cy="14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29" y="1094551"/>
            <a:ext cx="10956616" cy="992230"/>
          </a:xfrm>
        </p:spPr>
        <p:txBody>
          <a:bodyPr>
            <a:noAutofit/>
          </a:bodyPr>
          <a:lstStyle/>
          <a:p>
            <a:pPr algn="just" hangingPunct="0">
              <a:lnSpc>
                <a:spcPct val="100000"/>
              </a:lnSpc>
              <a:spcBef>
                <a:spcPts val="0"/>
              </a:spcBef>
            </a:pP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vertex in an undirected graph is the number of incident edges. </a:t>
            </a:r>
            <a:endParaRPr lang="en-US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0000"/>
              </a:lnSpc>
              <a:spcBef>
                <a:spcPts val="0"/>
              </a:spcBef>
            </a:pP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directed graphs there is distinguished </a:t>
            </a: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vertices; the sum of the input and output</a:t>
            </a: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vertex.</a:t>
            </a:r>
            <a:endParaRPr lang="ru-RU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FAAD926-5610-4DD8-ABBE-0FAF9DA0387D}"/>
              </a:ext>
            </a:extLst>
          </p:cNvPr>
          <p:cNvSpPr txBox="1">
            <a:spLocks/>
          </p:cNvSpPr>
          <p:nvPr/>
        </p:nvSpPr>
        <p:spPr>
          <a:xfrm>
            <a:off x="1524000" y="111711"/>
            <a:ext cx="9144000" cy="860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5A8E0EA-84AE-4A82-9594-4D4999A5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229" y="2678351"/>
            <a:ext cx="18030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715945F-4299-474A-AA2C-B6DF0FBAD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69775"/>
              </p:ext>
            </p:extLst>
          </p:nvPr>
        </p:nvGraphicFramePr>
        <p:xfrm>
          <a:off x="2343351" y="2328362"/>
          <a:ext cx="6863818" cy="220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Visio" r:id="rId3" imgW="3772855" imgH="1205877" progId="Visio.Drawing.11">
                  <p:embed/>
                </p:oleObj>
              </mc:Choice>
              <mc:Fallback>
                <p:oleObj name="Visio" r:id="rId3" imgW="3772855" imgH="120587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351" y="2328362"/>
                        <a:ext cx="6863818" cy="2201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4D5F7ED-786C-4710-8EE5-75ED0DB85DE1}"/>
              </a:ext>
            </a:extLst>
          </p:cNvPr>
          <p:cNvSpPr txBox="1">
            <a:spLocks/>
          </p:cNvSpPr>
          <p:nvPr/>
        </p:nvSpPr>
        <p:spPr>
          <a:xfrm>
            <a:off x="1094213" y="5068643"/>
            <a:ext cx="8964187" cy="415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 hangingPunct="1"/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Degree of the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i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-</a:t>
            </a:r>
            <a:r>
              <a:rPr lang="en-US" sz="2000" b="1" dirty="0" err="1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th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vertex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equals to the sum of elements of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i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-</a:t>
            </a:r>
            <a:r>
              <a:rPr lang="en-US" sz="2000" b="1" dirty="0" err="1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th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 in the matrix.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5074. Degrees of vertices by a list of edges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381078" cy="16919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 is given with a list of edges. Find the degrees of all its vertices.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Input.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contains the number of vertices in a graph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 ≤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≤ 100) and the number of edges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 ≤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1) / 2). The given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pairs of integers – the edges of the graph.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numbers – the degrees of graph vertices.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2754264"/>
            <a:ext cx="2199604" cy="1942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4 4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3 4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2765753"/>
            <a:ext cx="2199604" cy="1604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315F36F-C193-48A7-81DB-5DF3BE81F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53721"/>
              </p:ext>
            </p:extLst>
          </p:nvPr>
        </p:nvGraphicFramePr>
        <p:xfrm>
          <a:off x="1743878" y="4218218"/>
          <a:ext cx="9690936" cy="252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Visio" r:id="rId4" imgW="5914778" imgH="1541471" progId="Visio.Drawing.11">
                  <p:embed/>
                </p:oleObj>
              </mc:Choice>
              <mc:Fallback>
                <p:oleObj name="Visio" r:id="rId4" imgW="5914778" imgH="154147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878" y="4218218"/>
                        <a:ext cx="9690936" cy="2528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45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29" y="1094551"/>
            <a:ext cx="8117164" cy="466211"/>
          </a:xfrm>
        </p:spPr>
        <p:txBody>
          <a:bodyPr>
            <a:noAutofit/>
          </a:bodyPr>
          <a:lstStyle/>
          <a:p>
            <a:pPr algn="just" hangingPunct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Undirected graph is called 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if all its vertices have the same degree.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FAAD926-5610-4DD8-ABBE-0FAF9DA0387D}"/>
              </a:ext>
            </a:extLst>
          </p:cNvPr>
          <p:cNvSpPr txBox="1">
            <a:spLocks/>
          </p:cNvSpPr>
          <p:nvPr/>
        </p:nvSpPr>
        <p:spPr>
          <a:xfrm>
            <a:off x="1524000" y="111711"/>
            <a:ext cx="9144000" cy="860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graph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5A8E0EA-84AE-4A82-9594-4D4999A5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229" y="2678351"/>
            <a:ext cx="18030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4D5F7ED-786C-4710-8EE5-75ED0DB85DE1}"/>
              </a:ext>
            </a:extLst>
          </p:cNvPr>
          <p:cNvSpPr txBox="1">
            <a:spLocks/>
          </p:cNvSpPr>
          <p:nvPr/>
        </p:nvSpPr>
        <p:spPr>
          <a:xfrm>
            <a:off x="4102037" y="4945183"/>
            <a:ext cx="3987926" cy="415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 hangingPunct="1"/>
            <a:r>
              <a:rPr lang="en-US" sz="2000" b="1" dirty="0">
                <a:solidFill>
                  <a:srgbClr val="FF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How to check if graph is regular?</a:t>
            </a:r>
            <a:endParaRPr lang="ru-RU" sz="2000" b="1" dirty="0">
              <a:solidFill>
                <a:srgbClr val="FF000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A580C1-7EFE-4E91-BD04-9536D609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072" y="1956656"/>
            <a:ext cx="17964899" cy="5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92E2FEF-F2F2-42EC-86A9-49D3E94B1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05092"/>
              </p:ext>
            </p:extLst>
          </p:nvPr>
        </p:nvGraphicFramePr>
        <p:xfrm>
          <a:off x="2471590" y="1912817"/>
          <a:ext cx="7025338" cy="221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Visio" r:id="rId3" imgW="4323560" imgH="1364624" progId="Visio.Drawing.11">
                  <p:embed/>
                </p:oleObj>
              </mc:Choice>
              <mc:Fallback>
                <p:oleObj name="Visio" r:id="rId3" imgW="4323560" imgH="13646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590" y="1912817"/>
                        <a:ext cx="7025338" cy="2212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07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5076. Regular graph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381078" cy="16919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Undirected graph is called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if all its vertices have the same degree.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is given by list of edges. Check, is it regular.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First line contains number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100) of vertices and number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1) / 2) of edges in a graph. Then given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pairs of numbers – the edges of graph.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“YES” if graph is regular and “NO” otherwise.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3100774"/>
            <a:ext cx="2199604" cy="1942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3112263"/>
            <a:ext cx="2199604" cy="1604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YES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6285E59-FED9-40DE-AAF7-4FFC20F0CF01}"/>
              </a:ext>
            </a:extLst>
          </p:cNvPr>
          <p:cNvSpPr txBox="1">
            <a:spLocks/>
          </p:cNvSpPr>
          <p:nvPr/>
        </p:nvSpPr>
        <p:spPr>
          <a:xfrm>
            <a:off x="1053736" y="4803425"/>
            <a:ext cx="2199604" cy="1942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 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3 2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47ADF93-EF6E-482D-A26B-1F39E61E692E}"/>
              </a:ext>
            </a:extLst>
          </p:cNvPr>
          <p:cNvSpPr txBox="1">
            <a:spLocks/>
          </p:cNvSpPr>
          <p:nvPr/>
        </p:nvSpPr>
        <p:spPr>
          <a:xfrm>
            <a:off x="3896396" y="4814914"/>
            <a:ext cx="2199604" cy="1604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27BA84-EA4E-4F9E-AB06-2981C272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69" y="5004884"/>
            <a:ext cx="1696567" cy="1581546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D0BAA8D-D66A-4CE1-ABD6-4C411832E638}"/>
              </a:ext>
            </a:extLst>
          </p:cNvPr>
          <p:cNvSpPr txBox="1">
            <a:spLocks/>
          </p:cNvSpPr>
          <p:nvPr/>
        </p:nvSpPr>
        <p:spPr>
          <a:xfrm>
            <a:off x="9076621" y="4294907"/>
            <a:ext cx="1761425" cy="842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How to solve</a:t>
            </a:r>
          </a:p>
          <a:p>
            <a:pPr fontAlgn="auto" hangingPunct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a problem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?</a:t>
            </a:r>
            <a:endParaRPr lang="ru-RU" sz="2000" b="1" dirty="0">
              <a:solidFill>
                <a:srgbClr val="FF000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5C390D-2373-4A02-A109-C20EB4F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13" y="3112263"/>
            <a:ext cx="1696567" cy="15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28" y="1094551"/>
            <a:ext cx="10523479" cy="466211"/>
          </a:xfrm>
        </p:spPr>
        <p:txBody>
          <a:bodyPr>
            <a:noAutofit/>
          </a:bodyPr>
          <a:lstStyle/>
          <a:p>
            <a:pPr algn="just" hangingPunct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Undirected graph is called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if any pair of its different vertices is connected with at least one edge.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FAAD926-5610-4DD8-ABBE-0FAF9DA0387D}"/>
              </a:ext>
            </a:extLst>
          </p:cNvPr>
          <p:cNvSpPr txBox="1">
            <a:spLocks/>
          </p:cNvSpPr>
          <p:nvPr/>
        </p:nvSpPr>
        <p:spPr>
          <a:xfrm>
            <a:off x="1524000" y="111711"/>
            <a:ext cx="9144000" cy="860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5A8E0EA-84AE-4A82-9594-4D4999A5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229" y="2678351"/>
            <a:ext cx="18030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A580C1-7EFE-4E91-BD04-9536D609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072" y="1956656"/>
            <a:ext cx="17964899" cy="5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16C9CEB-534C-4BFA-97B3-87F95701D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503989"/>
              </p:ext>
            </p:extLst>
          </p:nvPr>
        </p:nvGraphicFramePr>
        <p:xfrm>
          <a:off x="2695072" y="1956656"/>
          <a:ext cx="6557492" cy="213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Visio" r:id="rId3" imgW="4223329" imgH="1370280" progId="Visio.Drawing.11">
                  <p:embed/>
                </p:oleObj>
              </mc:Choice>
              <mc:Fallback>
                <p:oleObj name="Visio" r:id="rId3" imgW="4223329" imgH="13702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072" y="1956656"/>
                        <a:ext cx="6557492" cy="2131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76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3987. Complete graph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381078" cy="19428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Undirected graph is called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if any pair of its different vertices is connected with at least one edge. For a given list of graph edges, check whether it is complete.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first line contains the number of vertices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100) and the number of edges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10000) in the graph. Then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pairs of numbers are given – the graph edges.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 Print “YES” if graph is complete and “NO” otherwise.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3100774"/>
            <a:ext cx="2199604" cy="1942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2 3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3112263"/>
            <a:ext cx="2199604" cy="1604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YES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D0BAA8D-D66A-4CE1-ABD6-4C411832E638}"/>
              </a:ext>
            </a:extLst>
          </p:cNvPr>
          <p:cNvSpPr txBox="1">
            <a:spLocks/>
          </p:cNvSpPr>
          <p:nvPr/>
        </p:nvSpPr>
        <p:spPr>
          <a:xfrm>
            <a:off x="6803396" y="4599586"/>
            <a:ext cx="4098990" cy="842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is complete if all cells of adjacency matrix (except the diagonal elements) contain ones.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FD90894-A53D-4971-A24B-5864863B7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95958"/>
              </p:ext>
            </p:extLst>
          </p:nvPr>
        </p:nvGraphicFramePr>
        <p:xfrm>
          <a:off x="2468479" y="4716379"/>
          <a:ext cx="2199604" cy="145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Visio" r:id="rId4" imgW="1486826" imgH="983027" progId="Visio.Drawing.11">
                  <p:embed/>
                </p:oleObj>
              </mc:Choice>
              <mc:Fallback>
                <p:oleObj name="Visio" r:id="rId4" imgW="1486826" imgH="9830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479" y="4716379"/>
                        <a:ext cx="2199604" cy="1452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1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29"/>
            <a:ext cx="11212286" cy="1651303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  <a:r>
              <a:rPr lang="az-Latn-AZ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set of edges E is unordered pairs of vertices. </a:t>
            </a:r>
            <a:endParaRPr lang="en-US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edge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in an undirected graph is </a:t>
            </a: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incident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vertices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graph G contains an edge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we say that the vertex 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 an undirected graph adjacency relation is symmetric. </a:t>
            </a:r>
            <a:endParaRPr lang="ru-RU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00A5A7-F1C8-4A33-9433-CF438683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7" y="2865119"/>
            <a:ext cx="2402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4AACD2B-460B-4E90-8D2D-7410CA3BD407}"/>
              </a:ext>
            </a:extLst>
          </p:cNvPr>
          <p:cNvSpPr txBox="1">
            <a:spLocks/>
          </p:cNvSpPr>
          <p:nvPr/>
        </p:nvSpPr>
        <p:spPr>
          <a:xfrm>
            <a:off x="4761483" y="3430674"/>
            <a:ext cx="4807390" cy="1190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US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az-Latn-AZ" sz="2000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irected graph G = {V, E}, where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hangingPunct="0"/>
            <a:r>
              <a:rPr lang="ru-RU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= {1, 2, 3, 4, 5, 6}, 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hangingPunct="0"/>
            <a:r>
              <a:rPr lang="ru-RU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{{1, 3}, {3, 2}, {2, 4}, {5, 6}}</a:t>
            </a:r>
            <a:endParaRPr lang="ru-RU" sz="2000" b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63294F-D89F-4D20-A1F2-CB52B271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2799515"/>
            <a:ext cx="18739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2543B2-8123-464C-B5D2-C3F3CFEA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3112637"/>
            <a:ext cx="18978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34BF50D-5C67-4E28-A33A-80A526AD9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11969"/>
              </p:ext>
            </p:extLst>
          </p:nvPr>
        </p:nvGraphicFramePr>
        <p:xfrm>
          <a:off x="1125154" y="3112638"/>
          <a:ext cx="2876478" cy="174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Visio" r:id="rId3" imgW="1846902" imgH="1126692" progId="Visio.Drawing.11">
                  <p:embed/>
                </p:oleObj>
              </mc:Choice>
              <mc:Fallback>
                <p:oleObj name="Visio" r:id="rId3" imgW="1846902" imgH="11266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154" y="3112638"/>
                        <a:ext cx="2876478" cy="1749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76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Graphs. Adjacency matrix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30"/>
            <a:ext cx="11212286" cy="1423672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adjacency matrix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graph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(V, E), |V| =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defined to be a boolean matrix A 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* n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that 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1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between verteces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 is an edge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0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between verteces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 is 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edge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00A5A7-F1C8-4A33-9433-CF438683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7" y="2865119"/>
            <a:ext cx="2402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63294F-D89F-4D20-A1F2-CB52B271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2799515"/>
            <a:ext cx="18739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2543B2-8123-464C-B5D2-C3F3CFEA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3112637"/>
            <a:ext cx="18978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65D581-48DD-42C7-B48C-EBEE7D31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87" y="2500064"/>
            <a:ext cx="17126588" cy="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0C43A75-E97D-4881-BE4C-6AD766D1C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04887"/>
              </p:ext>
            </p:extLst>
          </p:nvPr>
        </p:nvGraphicFramePr>
        <p:xfrm>
          <a:off x="330926" y="2437653"/>
          <a:ext cx="5470196" cy="228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Visio" r:id="rId3" imgW="3696831" imgH="1539963" progId="Visio.Drawing.11">
                  <p:embed/>
                </p:oleObj>
              </mc:Choice>
              <mc:Fallback>
                <p:oleObj name="Visio" r:id="rId3" imgW="3696831" imgH="15399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26" y="2437653"/>
                        <a:ext cx="5470196" cy="2283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FD09D26D-DCD8-40D5-8B76-EE449D5D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642" y="4823431"/>
            <a:ext cx="16437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3F9F6D0E-DB8D-4676-9B4E-E59289DB0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60603"/>
              </p:ext>
            </p:extLst>
          </p:nvPr>
        </p:nvGraphicFramePr>
        <p:xfrm>
          <a:off x="5197642" y="4823432"/>
          <a:ext cx="6317869" cy="203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Visio" r:id="rId5" imgW="3934738" imgH="1270733" progId="Visio.Drawing.11">
                  <p:embed/>
                </p:oleObj>
              </mc:Choice>
              <mc:Fallback>
                <p:oleObj name="Visio" r:id="rId5" imgW="3934738" imgH="127073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642" y="4823432"/>
                        <a:ext cx="6317869" cy="2034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2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Graphs. Adjacency matrix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30"/>
            <a:ext cx="11212286" cy="1423672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az-Latn-AZ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adjacency matrix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graph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(V, E), |V| =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defined to be a boolean matrix A 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* n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that 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1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between verteces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 is an edge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0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between verteces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z-Latn-AZ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 is 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az-Latn-AZ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edge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00A5A7-F1C8-4A33-9433-CF438683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7" y="2865119"/>
            <a:ext cx="2402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63294F-D89F-4D20-A1F2-CB52B271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2799515"/>
            <a:ext cx="18739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2543B2-8123-464C-B5D2-C3F3CFEA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3112637"/>
            <a:ext cx="18978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65D581-48DD-42C7-B48C-EBEE7D31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87" y="2500064"/>
            <a:ext cx="17126588" cy="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D09D26D-DCD8-40D5-8B76-EE449D5D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642" y="4823431"/>
            <a:ext cx="16437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0A2E2195-02D5-42E9-9032-14EF384AE0F3}"/>
              </a:ext>
            </a:extLst>
          </p:cNvPr>
          <p:cNvSpPr txBox="1">
            <a:spLocks/>
          </p:cNvSpPr>
          <p:nvPr/>
        </p:nvSpPr>
        <p:spPr>
          <a:xfrm>
            <a:off x="2112114" y="2797453"/>
            <a:ext cx="7967771" cy="38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hangingPunct="0"/>
            <a:r>
              <a:rPr lang="en-US" b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adjacency matrix of an undirected graph is symmetric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97FB4C-0FC5-486C-9303-BACC8CDE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981" y="3565981"/>
            <a:ext cx="206461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42B391E-E370-46D1-BA66-2C09E7BCB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81438"/>
              </p:ext>
            </p:extLst>
          </p:nvPr>
        </p:nvGraphicFramePr>
        <p:xfrm>
          <a:off x="3878981" y="3565981"/>
          <a:ext cx="4129237" cy="200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Visio" r:id="rId3" imgW="2437321" imgH="1177219" progId="Visio.Drawing.11">
                  <p:embed/>
                </p:oleObj>
              </mc:Choice>
              <mc:Fallback>
                <p:oleObj name="Visio" r:id="rId3" imgW="2437321" imgH="11772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981" y="3565981"/>
                        <a:ext cx="4129237" cy="2000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4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992. Cities and roads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5" y="1062342"/>
            <a:ext cx="10852715" cy="235175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Galaxy contains </a:t>
            </a:r>
            <a:r>
              <a:rPr lang="en-US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cities, some of them are connected with two-way roads.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adjacency matrix of the graph. Find the number of edges in 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line contains the number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(0 ≤ 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≤ 100). Each of the next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lines contains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numbers, each of which is one or zero. Moreover, if the position (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of square matrix is one, then the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city are connected by road, and if zero, it is not connected.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 the number of roads on a planet.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33AA44-E37E-4AB5-A435-C5F676C7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70" y="4127143"/>
            <a:ext cx="18192287" cy="5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C32800B7-71CD-439C-8134-356D4CF9A698}"/>
              </a:ext>
            </a:extLst>
          </p:cNvPr>
          <p:cNvSpPr txBox="1">
            <a:spLocks/>
          </p:cNvSpPr>
          <p:nvPr/>
        </p:nvSpPr>
        <p:spPr>
          <a:xfrm>
            <a:off x="4313335" y="5878307"/>
            <a:ext cx="2963363" cy="43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solve a problem?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838D290E-6A11-4FE9-8D0A-86C96C7570B9}"/>
              </a:ext>
            </a:extLst>
          </p:cNvPr>
          <p:cNvSpPr txBox="1">
            <a:spLocks/>
          </p:cNvSpPr>
          <p:nvPr/>
        </p:nvSpPr>
        <p:spPr>
          <a:xfrm>
            <a:off x="1053735" y="3397251"/>
            <a:ext cx="10852715" cy="2351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3460750"/>
            <a:ext cx="2199604" cy="2351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0 1 0 0 0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1 0 1 1 0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0 1 0 0 0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0 1 0 0 0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0 0 0 0 0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3536495"/>
            <a:ext cx="2199604" cy="2351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64B281-2E41-491B-B939-D32723DE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056" y="3820853"/>
            <a:ext cx="164260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965978C-3CA1-4D2A-B094-D7E508F5D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18970"/>
              </p:ext>
            </p:extLst>
          </p:nvPr>
        </p:nvGraphicFramePr>
        <p:xfrm>
          <a:off x="6739056" y="3820853"/>
          <a:ext cx="5102428" cy="174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4" imgW="3507337" imgH="1198712" progId="Visio.Drawing.11">
                  <p:embed/>
                </p:oleObj>
              </mc:Choice>
              <mc:Fallback>
                <p:oleObj name="Visio" r:id="rId4" imgW="3507337" imgH="119871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56" y="3820853"/>
                        <a:ext cx="5102428" cy="1747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3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Graphs. Adjacency matrix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30"/>
            <a:ext cx="11212286" cy="1423672"/>
          </a:xfrm>
        </p:spPr>
        <p:txBody>
          <a:bodyPr>
            <a:noAutofit/>
          </a:bodyPr>
          <a:lstStyle/>
          <a:p>
            <a:pPr algn="just" hangingPunct="0"/>
            <a:r>
              <a:rPr lang="en-US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Adjacency list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for each vertex </a:t>
            </a:r>
            <a:r>
              <a:rPr lang="en-US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list of vertices adjacent to it. </a:t>
            </a:r>
          </a:p>
          <a:p>
            <a:pPr algn="just" hangingPunct="0"/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memory cells required to represent the graph using the adjacency list has order of |V| + |E|. </a:t>
            </a:r>
          </a:p>
          <a:p>
            <a:pPr algn="just" hangingPunct="0"/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Adjacency list can be declared like</a:t>
            </a:r>
            <a:endParaRPr lang="ru-RU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 hangingPunct="1"/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vector&lt;vector&lt;</a:t>
            </a:r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&gt; g;</a:t>
            </a:r>
            <a:endParaRPr lang="ru-RU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00A5A7-F1C8-4A33-9433-CF438683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7" y="2865119"/>
            <a:ext cx="2402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63294F-D89F-4D20-A1F2-CB52B271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2799515"/>
            <a:ext cx="18739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2543B2-8123-464C-B5D2-C3F3CFEA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54" y="3112637"/>
            <a:ext cx="18978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65D581-48DD-42C7-B48C-EBEE7D31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87" y="2500064"/>
            <a:ext cx="17126588" cy="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D09D26D-DCD8-40D5-8B76-EE449D5D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642" y="4823431"/>
            <a:ext cx="16437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97FB4C-0FC5-486C-9303-BACC8CDE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981" y="3565981"/>
            <a:ext cx="206461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79A2CC0-B673-4500-9073-29AE291B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069" y="3090688"/>
            <a:ext cx="180942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E979EC6-78A7-46FF-885A-BDA5A289F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91184"/>
              </p:ext>
            </p:extLst>
          </p:nvPr>
        </p:nvGraphicFramePr>
        <p:xfrm>
          <a:off x="3222069" y="3090689"/>
          <a:ext cx="5894771" cy="327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Visio" r:id="rId3" imgW="3969157" imgH="2207003" progId="Visio.Drawing.11">
                  <p:embed/>
                </p:oleObj>
              </mc:Choice>
              <mc:Fallback>
                <p:oleObj name="Visio" r:id="rId3" imgW="3969157" imgH="22070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069" y="3090689"/>
                        <a:ext cx="5894771" cy="327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69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3981. From adjacency matrix to adjacency list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5" y="1062342"/>
            <a:ext cx="10852715" cy="2137837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simple undirected graph is given with an adjacency matrix. Print its representation in the form of adjacency list.</a:t>
            </a: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first line contains the number of vertices in a graph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≤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100). Then the adjacency matrix is given. It is guaranteed that a graph does not contain loops.</a:t>
            </a: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 Print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lines – the adjacency lists of the graph. Print in the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 the number of edges adjacent to the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vertex, and then the vertex numbers where these edges go in increasing order.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33AA44-E37E-4AB5-A435-C5F676C7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70" y="4127143"/>
            <a:ext cx="18192287" cy="5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838D290E-6A11-4FE9-8D0A-86C96C7570B9}"/>
              </a:ext>
            </a:extLst>
          </p:cNvPr>
          <p:cNvSpPr txBox="1">
            <a:spLocks/>
          </p:cNvSpPr>
          <p:nvPr/>
        </p:nvSpPr>
        <p:spPr>
          <a:xfrm>
            <a:off x="1053734" y="3412156"/>
            <a:ext cx="10852715" cy="2351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6" y="3460750"/>
            <a:ext cx="2199604" cy="2351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0 0 1 0 0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1 0 1 0 0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0 0 0 0 1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1 1 0 0 0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1 1 0 0 0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3896396" y="3472239"/>
            <a:ext cx="2199604" cy="1836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6060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6060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2 1 3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6060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1 5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6060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2 1 2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6060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2 1 2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A76A22-B2C9-4840-AA44-7E90BD9E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686" y="3568677"/>
            <a:ext cx="143632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2CAFCD7-7F20-468D-A473-AAAC0ACC0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670249"/>
              </p:ext>
            </p:extLst>
          </p:nvPr>
        </p:nvGraphicFramePr>
        <p:xfrm>
          <a:off x="6183687" y="3568678"/>
          <a:ext cx="5722762" cy="242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Visio" r:id="rId4" imgW="4366678" imgH="1846899" progId="Visio.Drawing.11">
                  <p:embed/>
                </p:oleObj>
              </mc:Choice>
              <mc:Fallback>
                <p:oleObj name="Visio" r:id="rId4" imgW="4366678" imgH="18468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687" y="3568678"/>
                        <a:ext cx="5722762" cy="2424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47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3981. From adjacency matrix to adjacency list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29" y="1094550"/>
            <a:ext cx="5338672" cy="503969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&gt; g;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scanf(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&amp;n);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g.resize(n + 1);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(i = 1; i &lt;= n; i++)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(j = 1; j &lt;= n; j++)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scanf(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&amp;val);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(val) g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.push_back(j);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(i = 1; i &lt;= n; i++)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printf(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g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.size());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(j = 0; j &lt; g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.size(); j++)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printf(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 %d"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g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printf(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33AA44-E37E-4AB5-A435-C5F676C7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70" y="4127143"/>
            <a:ext cx="18192287" cy="5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A76A22-B2C9-4840-AA44-7E90BD9E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686" y="3568677"/>
            <a:ext cx="143632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EA1BD0F-9BD0-42A9-8654-781095EABB8C}"/>
              </a:ext>
            </a:extLst>
          </p:cNvPr>
          <p:cNvSpPr txBox="1">
            <a:spLocks/>
          </p:cNvSpPr>
          <p:nvPr/>
        </p:nvSpPr>
        <p:spPr>
          <a:xfrm>
            <a:off x="4559306" y="1094551"/>
            <a:ext cx="5338672" cy="518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 adjacency list of the graph.</a:t>
            </a:r>
            <a:endParaRPr lang="ru-RU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79E23F9B-8E94-43A6-BD55-B139542FFD6B}"/>
              </a:ext>
            </a:extLst>
          </p:cNvPr>
          <p:cNvSpPr txBox="1">
            <a:spLocks/>
          </p:cNvSpPr>
          <p:nvPr/>
        </p:nvSpPr>
        <p:spPr>
          <a:xfrm>
            <a:off x="4559306" y="1912034"/>
            <a:ext cx="5338672" cy="114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the input data. 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Vertices are numbered from 1 to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 an adjacency list of the graph.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A194A622-0483-4DC6-9B66-84BA3BFBD4D0}"/>
              </a:ext>
            </a:extLst>
          </p:cNvPr>
          <p:cNvSpPr txBox="1">
            <a:spLocks/>
          </p:cNvSpPr>
          <p:nvPr/>
        </p:nvSpPr>
        <p:spPr>
          <a:xfrm>
            <a:off x="5329327" y="4178152"/>
            <a:ext cx="3015775" cy="365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 an adjacency list.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3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29" y="1094551"/>
            <a:ext cx="10956616" cy="992230"/>
          </a:xfrm>
        </p:spPr>
        <p:txBody>
          <a:bodyPr>
            <a:noAutofit/>
          </a:bodyPr>
          <a:lstStyle/>
          <a:p>
            <a:pPr algn="just" hangingPunct="0"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edges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list of pairs, where each pair represents two vertices connected with an edge. </a:t>
            </a:r>
          </a:p>
          <a:p>
            <a:pPr algn="just" hangingPunct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line usually contains number of vertices </a:t>
            </a:r>
            <a:r>
              <a:rPr lang="en-US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(sometimes it can contain number </a:t>
            </a:r>
            <a:r>
              <a:rPr lang="en-US" sz="2000" i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edges also). Pairs of vertices starts from the second line.</a:t>
            </a:r>
            <a:endParaRPr lang="ru-RU" sz="20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33AA44-E37E-4AB5-A435-C5F676C7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70" y="4127143"/>
            <a:ext cx="18192287" cy="5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A76A22-B2C9-4840-AA44-7E90BD9E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686" y="3568677"/>
            <a:ext cx="143632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FAAD926-5610-4DD8-ABBE-0FAF9DA0387D}"/>
              </a:ext>
            </a:extLst>
          </p:cNvPr>
          <p:cNvSpPr txBox="1">
            <a:spLocks/>
          </p:cNvSpPr>
          <p:nvPr/>
        </p:nvSpPr>
        <p:spPr>
          <a:xfrm>
            <a:off x="1524000" y="111711"/>
            <a:ext cx="9144000" cy="860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edges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34B93BE-A839-470F-93BC-37DD550B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42" y="2340089"/>
            <a:ext cx="16657885" cy="5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549BC13-7D1F-413E-98EB-5203CBABE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334887"/>
              </p:ext>
            </p:extLst>
          </p:nvPr>
        </p:nvGraphicFramePr>
        <p:xfrm>
          <a:off x="1971642" y="2340090"/>
          <a:ext cx="8073345" cy="254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3" imgW="4671532" imgH="1471713" progId="Visio.Drawing.11">
                  <p:embed/>
                </p:oleObj>
              </mc:Choice>
              <mc:Fallback>
                <p:oleObj name="Visio" r:id="rId3" imgW="4671532" imgH="14717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42" y="2340090"/>
                        <a:ext cx="8073345" cy="254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05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1917</Words>
  <Application>Microsoft Office PowerPoint</Application>
  <PresentationFormat>Широкоэкранный</PresentationFormat>
  <Paragraphs>209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Times New Roman</vt:lpstr>
      <vt:lpstr>Times New Roman CYR</vt:lpstr>
      <vt:lpstr>Тема Office</vt:lpstr>
      <vt:lpstr>Visio</vt:lpstr>
      <vt:lpstr>Документ Microsoft Office Visio</vt:lpstr>
      <vt:lpstr>Graphs</vt:lpstr>
      <vt:lpstr>Graphs</vt:lpstr>
      <vt:lpstr>Graphs. Adjacency matrix</vt:lpstr>
      <vt:lpstr>Graphs. Adjacency matrix</vt:lpstr>
      <vt:lpstr>E-OLYMP 992. Cities and roads </vt:lpstr>
      <vt:lpstr>Graphs. Adjacency matrix</vt:lpstr>
      <vt:lpstr>E-OLYMP 3981. From adjacency matrix to adjacency list </vt:lpstr>
      <vt:lpstr>E-OLYMP 3981. From adjacency matrix to adjacency list </vt:lpstr>
      <vt:lpstr>Презентация PowerPoint</vt:lpstr>
      <vt:lpstr>E-OLYMP 4763. From list of edges to adjacency matrix </vt:lpstr>
      <vt:lpstr>E-OLYMP 4761. Loops </vt:lpstr>
      <vt:lpstr>E-OLYMP 5073. Multiedges </vt:lpstr>
      <vt:lpstr>Презентация PowerPoint</vt:lpstr>
      <vt:lpstr>E-OLYMP 5074. Degrees of vertices by a list of edges</vt:lpstr>
      <vt:lpstr>Презентация PowerPoint</vt:lpstr>
      <vt:lpstr>E-OLYMP 5076. Regular graph</vt:lpstr>
      <vt:lpstr>Презентация PowerPoint</vt:lpstr>
      <vt:lpstr>E-OLYMP 3987. Complete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Mykhailo Medvediev</dc:creator>
  <cp:lastModifiedBy>Mykhailo Medvediev</cp:lastModifiedBy>
  <cp:revision>57</cp:revision>
  <dcterms:created xsi:type="dcterms:W3CDTF">2021-09-06T11:36:46Z</dcterms:created>
  <dcterms:modified xsi:type="dcterms:W3CDTF">2021-10-07T19:48:17Z</dcterms:modified>
</cp:coreProperties>
</file>