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70" r:id="rId11"/>
    <p:sldId id="266" r:id="rId12"/>
    <p:sldId id="272" r:id="rId13"/>
    <p:sldId id="267" r:id="rId14"/>
    <p:sldId id="273" r:id="rId15"/>
    <p:sldId id="298" r:id="rId16"/>
    <p:sldId id="299" r:id="rId17"/>
    <p:sldId id="306" r:id="rId18"/>
    <p:sldId id="295" r:id="rId19"/>
    <p:sldId id="294" r:id="rId20"/>
    <p:sldId id="301" r:id="rId21"/>
    <p:sldId id="282" r:id="rId22"/>
    <p:sldId id="283" r:id="rId23"/>
    <p:sldId id="284" r:id="rId24"/>
    <p:sldId id="285" r:id="rId25"/>
    <p:sldId id="286" r:id="rId26"/>
    <p:sldId id="287" r:id="rId27"/>
    <p:sldId id="303" r:id="rId28"/>
    <p:sldId id="305" r:id="rId29"/>
    <p:sldId id="293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VsGHAfShvzbHXC+yPU1jfFE8e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5356A5-8A87-4EB1-94B0-0BFE6656BF8D}">
  <a:tblStyle styleId="{F25356A5-8A87-4EB1-94B0-0BFE6656BF8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E9AFDD9-B76C-4FC0-88C9-D738AC3BD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4E116A7-BE59-402D-BD66-D01566D63A8D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5315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6" name="Google Shape;2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6" name="Google Shape;2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7374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7386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1850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5869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6067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5724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924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05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773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8256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8259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3459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3089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6" name="Google Shape;2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32347" y="1159740"/>
            <a:ext cx="887930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4000" b="1" dirty="0"/>
              <a:t>온라인 오픈마켓 쇼핑몰</a:t>
            </a:r>
          </a:p>
        </p:txBody>
      </p:sp>
      <p:sp>
        <p:nvSpPr>
          <p:cNvPr id="85" name="Google Shape;85;p1"/>
          <p:cNvSpPr txBox="1"/>
          <p:nvPr/>
        </p:nvSpPr>
        <p:spPr>
          <a:xfrm>
            <a:off x="5766751" y="4542410"/>
            <a:ext cx="269343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김태민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김혜인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안민상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전주영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47" y="536573"/>
            <a:ext cx="1795688" cy="6443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"/>
          <p:cNvGrpSpPr/>
          <p:nvPr/>
        </p:nvGrpSpPr>
        <p:grpSpPr>
          <a:xfrm>
            <a:off x="445273" y="2198329"/>
            <a:ext cx="8014915" cy="117262"/>
            <a:chOff x="445273" y="2198329"/>
            <a:chExt cx="8014915" cy="117262"/>
          </a:xfrm>
        </p:grpSpPr>
        <p:sp>
          <p:nvSpPr>
            <p:cNvPr id="88" name="Google Shape;88;p1"/>
            <p:cNvSpPr/>
            <p:nvPr/>
          </p:nvSpPr>
          <p:spPr>
            <a:xfrm>
              <a:off x="445273" y="2267883"/>
              <a:ext cx="8014915" cy="47708"/>
            </a:xfrm>
            <a:prstGeom prst="rect">
              <a:avLst/>
            </a:prstGeom>
            <a:solidFill>
              <a:srgbClr val="F7CAA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445273" y="2198329"/>
              <a:ext cx="8014915" cy="47708"/>
            </a:xfrm>
            <a:prstGeom prst="rect">
              <a:avLst/>
            </a:prstGeom>
            <a:solidFill>
              <a:srgbClr val="FBE4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2052945" y="811032"/>
            <a:ext cx="6407243" cy="137182"/>
            <a:chOff x="2052945" y="811032"/>
            <a:chExt cx="6407243" cy="137182"/>
          </a:xfrm>
        </p:grpSpPr>
        <p:sp>
          <p:nvSpPr>
            <p:cNvPr id="91" name="Google Shape;91;p1"/>
            <p:cNvSpPr/>
            <p:nvPr/>
          </p:nvSpPr>
          <p:spPr>
            <a:xfrm>
              <a:off x="2052945" y="811032"/>
              <a:ext cx="6407243" cy="63611"/>
            </a:xfrm>
            <a:prstGeom prst="rect">
              <a:avLst/>
            </a:prstGeom>
            <a:solidFill>
              <a:srgbClr val="F7CAA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2052945" y="900506"/>
              <a:ext cx="6407243" cy="47708"/>
            </a:xfrm>
            <a:prstGeom prst="rect">
              <a:avLst/>
            </a:prstGeom>
            <a:solidFill>
              <a:srgbClr val="FBE4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"/>
          <p:cNvSpPr/>
          <p:nvPr/>
        </p:nvSpPr>
        <p:spPr>
          <a:xfrm>
            <a:off x="7223951" y="489408"/>
            <a:ext cx="12362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2021.0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6.28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A9F000-A861-4F83-80C3-5DCA7416C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33" y="3761604"/>
            <a:ext cx="4418126" cy="16560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Chart(</a:t>
            </a:r>
            <a:r>
              <a:rPr lang="ko-KR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구매 관리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김혜인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" name="Google Shape;244;p10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245" name="Google Shape;245;p10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10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248" name="Google Shape;248;p10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0" name="Google Shape;2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/>
          <p:nvPr/>
        </p:nvSpPr>
        <p:spPr>
          <a:xfrm>
            <a:off x="8046720" y="6361041"/>
            <a:ext cx="548640" cy="496957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0"/>
          <p:cNvSpPr/>
          <p:nvPr/>
        </p:nvSpPr>
        <p:spPr>
          <a:xfrm>
            <a:off x="8595360" y="6361042"/>
            <a:ext cx="548640" cy="4969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C0F39F-F8D0-4654-AFC8-6E6F8CB8C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81" y="2274148"/>
            <a:ext cx="8467734" cy="28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7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USECASE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p11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260" name="Google Shape;260;p11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11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263" name="Google Shape;263;p11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5" name="Google Shape;26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874" y="1069789"/>
            <a:ext cx="8014916" cy="571464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1"/>
          <p:cNvSpPr/>
          <p:nvPr/>
        </p:nvSpPr>
        <p:spPr>
          <a:xfrm>
            <a:off x="8046720" y="6361041"/>
            <a:ext cx="548640" cy="496957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8595360" y="6361042"/>
            <a:ext cx="548640" cy="4969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p11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260" name="Google Shape;260;p11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11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263" name="Google Shape;263;p11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5" name="Google Shape;26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1"/>
          <p:cNvSpPr/>
          <p:nvPr/>
        </p:nvSpPr>
        <p:spPr>
          <a:xfrm>
            <a:off x="8046720" y="6361041"/>
            <a:ext cx="548640" cy="496957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8595360" y="6361042"/>
            <a:ext cx="548640" cy="4969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01A4D0-7232-4119-9388-2D35733B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19" y="1282011"/>
            <a:ext cx="6838161" cy="529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6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D078619-8306-4CCB-A1F8-9FFACDFFA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09" y="1448343"/>
            <a:ext cx="8360229" cy="3924928"/>
          </a:xfrm>
          <a:prstGeom prst="rect">
            <a:avLst/>
          </a:prstGeom>
        </p:spPr>
      </p:pic>
      <p:sp>
        <p:nvSpPr>
          <p:cNvPr id="273" name="Google Shape;273;p12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주요 기능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12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275" name="Google Shape;275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2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278" name="Google Shape;278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0" name="Google Shape;28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71B58-600F-433B-84FF-DB616989DEF2}"/>
              </a:ext>
            </a:extLst>
          </p:cNvPr>
          <p:cNvSpPr txBox="1"/>
          <p:nvPr/>
        </p:nvSpPr>
        <p:spPr>
          <a:xfrm>
            <a:off x="182879" y="107355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ACA91A6-BB83-4A25-B5B9-54D629E54571}"/>
              </a:ext>
            </a:extLst>
          </p:cNvPr>
          <p:cNvCxnSpPr>
            <a:cxnSpLocks/>
          </p:cNvCxnSpPr>
          <p:nvPr/>
        </p:nvCxnSpPr>
        <p:spPr>
          <a:xfrm flipH="1">
            <a:off x="704435" y="2264229"/>
            <a:ext cx="2970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F8CF94-8737-4EED-945F-042894F9F89E}"/>
              </a:ext>
            </a:extLst>
          </p:cNvPr>
          <p:cNvSpPr txBox="1"/>
          <p:nvPr/>
        </p:nvSpPr>
        <p:spPr>
          <a:xfrm>
            <a:off x="1123132" y="2141118"/>
            <a:ext cx="1244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카테고리 사이드바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4B2009E-6304-4813-B240-0B7AA231AB9B}"/>
              </a:ext>
            </a:extLst>
          </p:cNvPr>
          <p:cNvCxnSpPr>
            <a:cxnSpLocks/>
          </p:cNvCxnSpPr>
          <p:nvPr/>
        </p:nvCxnSpPr>
        <p:spPr>
          <a:xfrm>
            <a:off x="7583165" y="3418583"/>
            <a:ext cx="2394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5C9D2E-A8A2-4B46-A3C3-85022EC2EB1F}"/>
              </a:ext>
            </a:extLst>
          </p:cNvPr>
          <p:cNvSpPr txBox="1"/>
          <p:nvPr/>
        </p:nvSpPr>
        <p:spPr>
          <a:xfrm>
            <a:off x="6578569" y="3305889"/>
            <a:ext cx="1244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메뉴  사이드바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340B34-DBFB-4C33-9DFE-1E752052CF88}"/>
              </a:ext>
            </a:extLst>
          </p:cNvPr>
          <p:cNvSpPr/>
          <p:nvPr/>
        </p:nvSpPr>
        <p:spPr>
          <a:xfrm>
            <a:off x="251908" y="1456877"/>
            <a:ext cx="330879" cy="1591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B6DD81-35BD-4819-BDFE-07BEB560DD81}"/>
              </a:ext>
            </a:extLst>
          </p:cNvPr>
          <p:cNvSpPr/>
          <p:nvPr/>
        </p:nvSpPr>
        <p:spPr>
          <a:xfrm>
            <a:off x="7984182" y="1456877"/>
            <a:ext cx="611178" cy="4228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B8E144-6898-4FB8-AC2E-4C76A670C5E5}"/>
              </a:ext>
            </a:extLst>
          </p:cNvPr>
          <p:cNvSpPr/>
          <p:nvPr/>
        </p:nvSpPr>
        <p:spPr>
          <a:xfrm>
            <a:off x="2861388" y="1619946"/>
            <a:ext cx="2804874" cy="3924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D2C13-F159-48F8-B178-6F1ED17149D0}"/>
              </a:ext>
            </a:extLst>
          </p:cNvPr>
          <p:cNvSpPr txBox="1"/>
          <p:nvPr/>
        </p:nvSpPr>
        <p:spPr>
          <a:xfrm>
            <a:off x="3831772" y="3645159"/>
            <a:ext cx="17764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카테고리에 따른 제품 출력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BBD56D-72C2-4169-A724-2798552F0DA2}"/>
              </a:ext>
            </a:extLst>
          </p:cNvPr>
          <p:cNvSpPr/>
          <p:nvPr/>
        </p:nvSpPr>
        <p:spPr>
          <a:xfrm>
            <a:off x="7984182" y="4161453"/>
            <a:ext cx="611178" cy="15325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8C3A5E-2DEB-48E1-ABED-EDBFA941BE4C}"/>
              </a:ext>
            </a:extLst>
          </p:cNvPr>
          <p:cNvSpPr txBox="1"/>
          <p:nvPr/>
        </p:nvSpPr>
        <p:spPr>
          <a:xfrm>
            <a:off x="6659335" y="4745913"/>
            <a:ext cx="1244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1"/>
                </a:solidFill>
              </a:rPr>
              <a:t>히스토리 창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4B667C-7DA1-42FD-A37A-2CF0662387E7}"/>
              </a:ext>
            </a:extLst>
          </p:cNvPr>
          <p:cNvCxnSpPr>
            <a:endCxn id="27" idx="3"/>
          </p:cNvCxnSpPr>
          <p:nvPr/>
        </p:nvCxnSpPr>
        <p:spPr>
          <a:xfrm>
            <a:off x="7482177" y="4869023"/>
            <a:ext cx="421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주요 기능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12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275" name="Google Shape;275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2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278" name="Google Shape;278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0" name="Google Shape;28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71B58-600F-433B-84FF-DB616989DEF2}"/>
              </a:ext>
            </a:extLst>
          </p:cNvPr>
          <p:cNvSpPr txBox="1"/>
          <p:nvPr/>
        </p:nvSpPr>
        <p:spPr>
          <a:xfrm>
            <a:off x="517859" y="1266018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5C9D2E-A8A2-4B46-A3C3-85022EC2EB1F}"/>
              </a:ext>
            </a:extLst>
          </p:cNvPr>
          <p:cNvSpPr txBox="1"/>
          <p:nvPr/>
        </p:nvSpPr>
        <p:spPr>
          <a:xfrm>
            <a:off x="1526136" y="5315306"/>
            <a:ext cx="1244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구글 로그인 가능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03C54C-7104-44B4-9E9B-213D6D33C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768" y="1915173"/>
            <a:ext cx="5137083" cy="330497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ACC074-99F6-4B4B-B31E-E98FD6E4F635}"/>
              </a:ext>
            </a:extLst>
          </p:cNvPr>
          <p:cNvSpPr/>
          <p:nvPr/>
        </p:nvSpPr>
        <p:spPr>
          <a:xfrm>
            <a:off x="1649900" y="4733731"/>
            <a:ext cx="869365" cy="266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7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AB1193-1976-4C8A-B892-4B17C2DD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76" y="665586"/>
            <a:ext cx="7000875" cy="6162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E243B5-E26E-4265-846D-A7F930BCB337}"/>
              </a:ext>
            </a:extLst>
          </p:cNvPr>
          <p:cNvSpPr txBox="1"/>
          <p:nvPr/>
        </p:nvSpPr>
        <p:spPr>
          <a:xfrm>
            <a:off x="294198" y="35780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회원가입 페이지</a:t>
            </a:r>
            <a:endParaRPr kumimoji="1" lang="ja-JP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9A3F7A-821E-4E30-AC52-CC4FF7E569D3}"/>
              </a:ext>
            </a:extLst>
          </p:cNvPr>
          <p:cNvSpPr/>
          <p:nvPr/>
        </p:nvSpPr>
        <p:spPr>
          <a:xfrm>
            <a:off x="4216893" y="4182386"/>
            <a:ext cx="3400148" cy="667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4F3CF-A263-45CD-841F-9EBEDA79B148}"/>
              </a:ext>
            </a:extLst>
          </p:cNvPr>
          <p:cNvSpPr txBox="1"/>
          <p:nvPr/>
        </p:nvSpPr>
        <p:spPr>
          <a:xfrm>
            <a:off x="5848184" y="3628559"/>
            <a:ext cx="207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메인페이지에</a:t>
            </a:r>
            <a:r>
              <a:rPr lang="ko-KR" altLang="en-US" sz="1200" dirty="0">
                <a:solidFill>
                  <a:srgbClr val="FF0000"/>
                </a:solidFill>
              </a:rPr>
              <a:t> 관심사를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기반으로 제품이 출력</a:t>
            </a:r>
          </a:p>
        </p:txBody>
      </p:sp>
    </p:spTree>
    <p:extLst>
      <p:ext uri="{BB962C8B-B14F-4D97-AF65-F5344CB8AC3E}">
        <p14:creationId xmlns:p14="http://schemas.microsoft.com/office/powerpoint/2010/main" val="64780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6B3E1C-142B-4D4C-A7A2-DB8D85A5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737"/>
            <a:ext cx="9144000" cy="4962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A871EA-7C85-4407-A072-5860215A75EE}"/>
              </a:ext>
            </a:extLst>
          </p:cNvPr>
          <p:cNvSpPr txBox="1"/>
          <p:nvPr/>
        </p:nvSpPr>
        <p:spPr>
          <a:xfrm>
            <a:off x="238539" y="357809"/>
            <a:ext cx="528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회원이 체크한 관심사를 기준으로 </a:t>
            </a:r>
            <a:r>
              <a:rPr kumimoji="1" lang="en-US" altLang="ko-KR" dirty="0"/>
              <a:t>recommend </a:t>
            </a:r>
            <a:r>
              <a:rPr kumimoji="1" lang="ko-KR" altLang="en-US" dirty="0"/>
              <a:t>출력</a:t>
            </a:r>
            <a:endParaRPr kumimoji="1" lang="ja-JP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83A475-B2D9-4C4A-873A-1B382A1FD536}"/>
              </a:ext>
            </a:extLst>
          </p:cNvPr>
          <p:cNvSpPr/>
          <p:nvPr/>
        </p:nvSpPr>
        <p:spPr>
          <a:xfrm>
            <a:off x="659958" y="2761091"/>
            <a:ext cx="1645920" cy="483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797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2DC43-F2A9-4A1B-94B6-5FF69FC45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81" y="429206"/>
            <a:ext cx="5617638" cy="61115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A871EA-7C85-4407-A072-5860215A75EE}"/>
              </a:ext>
            </a:extLst>
          </p:cNvPr>
          <p:cNvSpPr txBox="1"/>
          <p:nvPr/>
        </p:nvSpPr>
        <p:spPr>
          <a:xfrm>
            <a:off x="238539" y="357809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제품 검색 기능</a:t>
            </a:r>
            <a:endParaRPr kumimoji="1" lang="ja-JP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83A475-B2D9-4C4A-873A-1B382A1FD536}"/>
              </a:ext>
            </a:extLst>
          </p:cNvPr>
          <p:cNvSpPr/>
          <p:nvPr/>
        </p:nvSpPr>
        <p:spPr>
          <a:xfrm>
            <a:off x="2563402" y="2275899"/>
            <a:ext cx="4683373" cy="1425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8FFFD-AC56-4F5B-92DF-B91D3ABF3C33}"/>
              </a:ext>
            </a:extLst>
          </p:cNvPr>
          <p:cNvSpPr txBox="1"/>
          <p:nvPr/>
        </p:nvSpPr>
        <p:spPr>
          <a:xfrm>
            <a:off x="7335646" y="2513044"/>
            <a:ext cx="1690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제일 </a:t>
            </a:r>
            <a:r>
              <a:rPr lang="ko-KR" altLang="en-US" b="1" dirty="0">
                <a:solidFill>
                  <a:srgbClr val="FF0000"/>
                </a:solidFill>
              </a:rPr>
              <a:t>저렴한</a:t>
            </a:r>
            <a:r>
              <a:rPr lang="ko-KR" altLang="en-US" b="1" dirty="0"/>
              <a:t> 가격의 제품부터 차례대로 출력됨</a:t>
            </a:r>
          </a:p>
        </p:txBody>
      </p:sp>
    </p:spTree>
    <p:extLst>
      <p:ext uri="{BB962C8B-B14F-4D97-AF65-F5344CB8AC3E}">
        <p14:creationId xmlns:p14="http://schemas.microsoft.com/office/powerpoint/2010/main" val="4196220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6596F2-4A64-42EC-BC8D-22864C2DC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698" y="1571995"/>
            <a:ext cx="6188603" cy="4592320"/>
          </a:xfrm>
          <a:prstGeom prst="rect">
            <a:avLst/>
          </a:prstGeom>
        </p:spPr>
      </p:pic>
      <p:sp>
        <p:nvSpPr>
          <p:cNvPr id="273" name="Google Shape;273;p12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주요 기능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12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275" name="Google Shape;275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2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278" name="Google Shape;278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0" name="Google Shape;28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71B58-600F-433B-84FF-DB616989DEF2}"/>
              </a:ext>
            </a:extLst>
          </p:cNvPr>
          <p:cNvSpPr txBox="1"/>
          <p:nvPr/>
        </p:nvSpPr>
        <p:spPr>
          <a:xfrm>
            <a:off x="517859" y="1266018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제품 상세 페이지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5C9D2E-A8A2-4B46-A3C3-85022EC2EB1F}"/>
              </a:ext>
            </a:extLst>
          </p:cNvPr>
          <p:cNvSpPr txBox="1"/>
          <p:nvPr/>
        </p:nvSpPr>
        <p:spPr>
          <a:xfrm>
            <a:off x="4814838" y="2174786"/>
            <a:ext cx="1244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장바구니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ACC074-99F6-4B4B-B31E-E98FD6E4F635}"/>
              </a:ext>
            </a:extLst>
          </p:cNvPr>
          <p:cNvSpPr/>
          <p:nvPr/>
        </p:nvSpPr>
        <p:spPr>
          <a:xfrm>
            <a:off x="4418754" y="2236340"/>
            <a:ext cx="306492" cy="123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9D6711-2F16-4BAD-B11D-C503E53812E5}"/>
              </a:ext>
            </a:extLst>
          </p:cNvPr>
          <p:cNvSpPr/>
          <p:nvPr/>
        </p:nvSpPr>
        <p:spPr>
          <a:xfrm>
            <a:off x="1324451" y="5162894"/>
            <a:ext cx="6251302" cy="1307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3BCF28-6D3B-4E81-BF67-1C317DD34FDA}"/>
              </a:ext>
            </a:extLst>
          </p:cNvPr>
          <p:cNvSpPr txBox="1"/>
          <p:nvPr/>
        </p:nvSpPr>
        <p:spPr>
          <a:xfrm>
            <a:off x="7575753" y="5634021"/>
            <a:ext cx="1244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댓글 페이지</a:t>
            </a:r>
          </a:p>
        </p:txBody>
      </p:sp>
    </p:spTree>
    <p:extLst>
      <p:ext uri="{BB962C8B-B14F-4D97-AF65-F5344CB8AC3E}">
        <p14:creationId xmlns:p14="http://schemas.microsoft.com/office/powerpoint/2010/main" val="162251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주요 기능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12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275" name="Google Shape;275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2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278" name="Google Shape;278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0" name="Google Shape;28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71B58-600F-433B-84FF-DB616989DEF2}"/>
              </a:ext>
            </a:extLst>
          </p:cNvPr>
          <p:cNvSpPr txBox="1"/>
          <p:nvPr/>
        </p:nvSpPr>
        <p:spPr>
          <a:xfrm>
            <a:off x="517859" y="1266018"/>
            <a:ext cx="2278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 회원 </a:t>
            </a:r>
            <a:r>
              <a:rPr lang="en-US" altLang="ko-KR" dirty="0"/>
              <a:t>– </a:t>
            </a:r>
            <a:r>
              <a:rPr lang="ko-KR" altLang="en-US" dirty="0"/>
              <a:t>장바구니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300FE6-58FB-4AD4-89DE-3FDD62353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32589"/>
            <a:ext cx="9144000" cy="239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9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345725" y="332031"/>
            <a:ext cx="15743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2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100" name="Google Shape;100;p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103" name="Google Shape;103;p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519896" y="1502734"/>
            <a:ext cx="2459400" cy="473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선정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과정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 기간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역할 분담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개발환경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Chart</a:t>
            </a:r>
            <a:endParaRPr lang="en-US" altLang="ko-K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altLang="ko-K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USECASE</a:t>
            </a:r>
            <a:endParaRPr lang="en-US" altLang="ko-K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altLang="ko-K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lang="en-US" altLang="ko-K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주요 기능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805053" y="1492423"/>
            <a:ext cx="47607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· · · · · · · · · · · · · · · · · · · · · · · · · · · · · · · · · · · · · · · · · ·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· · · · · · · · · · · · · · · · · · · · · · · · · · · · · · · · · · · · · · · · · ·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· · · · · · · · · · · · · · · · · · · · · · · · · · · · · · · · · · · · · · · · · ·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· · · · · · · · · · · · · · · · · · · · · · · · · · · · · · · · · · · · · · · · · ·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· · · · · · · · · · · · · · · · · · · · · · · · · · · · · · · · · · · · · · · · · ·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· · · · · · · · · · · · · · · · · · · · · · · · · · · · · · · · · · · · · · · · · ·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· · · · · · · · · · · · · · · · · · · · · · · · · · · · · · · · · · · · · · · · · ·</a:t>
            </a:r>
            <a:endParaRPr lang="ko-KR" alt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· · · · · · · · · · · · · · · · · · · · · · · · · · · · · · · · · · · · · · · · · ·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2"/>
          <p:cNvGrpSpPr/>
          <p:nvPr/>
        </p:nvGrpSpPr>
        <p:grpSpPr>
          <a:xfrm>
            <a:off x="7565887" y="1492423"/>
            <a:ext cx="474870" cy="4232461"/>
            <a:chOff x="7565887" y="1492423"/>
            <a:chExt cx="474870" cy="4232461"/>
          </a:xfrm>
        </p:grpSpPr>
        <p:sp>
          <p:nvSpPr>
            <p:cNvPr id="109" name="Google Shape;109;p2"/>
            <p:cNvSpPr/>
            <p:nvPr/>
          </p:nvSpPr>
          <p:spPr>
            <a:xfrm>
              <a:off x="7565896" y="1492423"/>
              <a:ext cx="474861" cy="445707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7565888" y="2022479"/>
              <a:ext cx="474861" cy="445707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565889" y="2572548"/>
              <a:ext cx="474861" cy="445707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565890" y="3122617"/>
              <a:ext cx="474861" cy="445707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565890" y="3649741"/>
              <a:ext cx="474861" cy="445707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565891" y="4176865"/>
              <a:ext cx="474861" cy="445707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565887" y="4752811"/>
              <a:ext cx="474861" cy="445707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565887" y="5279177"/>
              <a:ext cx="474861" cy="445707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주요 기능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12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275" name="Google Shape;275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2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278" name="Google Shape;278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0" name="Google Shape;28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71B58-600F-433B-84FF-DB616989DEF2}"/>
              </a:ext>
            </a:extLst>
          </p:cNvPr>
          <p:cNvSpPr txBox="1"/>
          <p:nvPr/>
        </p:nvSpPr>
        <p:spPr>
          <a:xfrm>
            <a:off x="517859" y="1266018"/>
            <a:ext cx="2906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 회원 </a:t>
            </a:r>
            <a:r>
              <a:rPr lang="en-US" altLang="ko-KR" dirty="0"/>
              <a:t>– </a:t>
            </a:r>
            <a:r>
              <a:rPr lang="ko-KR" altLang="en-US" dirty="0"/>
              <a:t>주문 내역 </a:t>
            </a:r>
            <a:r>
              <a:rPr lang="en-US" altLang="ko-KR" dirty="0"/>
              <a:t>&amp; </a:t>
            </a:r>
            <a:r>
              <a:rPr lang="ko-KR" altLang="en-US" dirty="0"/>
              <a:t>배송 현황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F8C643-AC05-4FBC-BD12-9EECA4715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64026"/>
            <a:ext cx="9144000" cy="369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89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주요 기능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12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275" name="Google Shape;275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2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278" name="Google Shape;278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0" name="Google Shape;28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71B58-600F-433B-84FF-DB616989DEF2}"/>
              </a:ext>
            </a:extLst>
          </p:cNvPr>
          <p:cNvSpPr txBox="1"/>
          <p:nvPr/>
        </p:nvSpPr>
        <p:spPr>
          <a:xfrm>
            <a:off x="517859" y="1266018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 페이지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5C9D2E-A8A2-4B46-A3C3-85022EC2EB1F}"/>
              </a:ext>
            </a:extLst>
          </p:cNvPr>
          <p:cNvSpPr txBox="1"/>
          <p:nvPr/>
        </p:nvSpPr>
        <p:spPr>
          <a:xfrm>
            <a:off x="1187553" y="1987706"/>
            <a:ext cx="196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고객회원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7B586E-0413-4C2A-8538-04C70541CC8C}"/>
              </a:ext>
            </a:extLst>
          </p:cNvPr>
          <p:cNvSpPr txBox="1"/>
          <p:nvPr/>
        </p:nvSpPr>
        <p:spPr>
          <a:xfrm>
            <a:off x="5664427" y="1976613"/>
            <a:ext cx="1899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6"/>
                </a:solidFill>
              </a:rPr>
              <a:t>기업회원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B19013-91D6-4EBE-B0BA-064F169DB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72" y="2622560"/>
            <a:ext cx="3412185" cy="67472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500935-96C6-40C6-8368-92655E792D70}"/>
              </a:ext>
            </a:extLst>
          </p:cNvPr>
          <p:cNvSpPr/>
          <p:nvPr/>
        </p:nvSpPr>
        <p:spPr>
          <a:xfrm>
            <a:off x="240644" y="1756057"/>
            <a:ext cx="3698656" cy="2220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44DEB6-5C1E-42B4-A5F9-D56B23849B3C}"/>
              </a:ext>
            </a:extLst>
          </p:cNvPr>
          <p:cNvSpPr/>
          <p:nvPr/>
        </p:nvSpPr>
        <p:spPr>
          <a:xfrm>
            <a:off x="3939300" y="1756056"/>
            <a:ext cx="5155298" cy="2220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3DCD460-FA80-46C2-8177-1B3A00710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72" y="4262835"/>
            <a:ext cx="7302398" cy="24657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CEF919E-AB6E-4366-A9B2-AF9FFC323D2C}"/>
              </a:ext>
            </a:extLst>
          </p:cNvPr>
          <p:cNvSpPr txBox="1"/>
          <p:nvPr/>
        </p:nvSpPr>
        <p:spPr>
          <a:xfrm>
            <a:off x="7172979" y="5203801"/>
            <a:ext cx="1899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관리자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17DE693-4FBA-4DFD-9E74-D3F2C0C86B09}"/>
              </a:ext>
            </a:extLst>
          </p:cNvPr>
          <p:cNvSpPr/>
          <p:nvPr/>
        </p:nvSpPr>
        <p:spPr>
          <a:xfrm>
            <a:off x="240643" y="3976741"/>
            <a:ext cx="7186523" cy="2773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EC231C-690C-455B-B260-C549B2386D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5558" y="2486047"/>
            <a:ext cx="4586981" cy="5411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6495DC-A5F6-4DF0-9A19-38F2EFFAC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8467" y="2943463"/>
            <a:ext cx="3314016" cy="5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89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주요 기능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12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275" name="Google Shape;275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2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278" name="Google Shape;278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0" name="Google Shape;28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71B58-600F-433B-84FF-DB616989DEF2}"/>
              </a:ext>
            </a:extLst>
          </p:cNvPr>
          <p:cNvSpPr txBox="1"/>
          <p:nvPr/>
        </p:nvSpPr>
        <p:spPr>
          <a:xfrm>
            <a:off x="517859" y="1266018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상품 관리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416588-A910-4CC0-9589-B8A2BC192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654" y="1530993"/>
            <a:ext cx="5118545" cy="512754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B55541-A7D0-4E57-80F4-4114C22A6CC3}"/>
              </a:ext>
            </a:extLst>
          </p:cNvPr>
          <p:cNvSpPr/>
          <p:nvPr/>
        </p:nvSpPr>
        <p:spPr>
          <a:xfrm>
            <a:off x="1598646" y="6064898"/>
            <a:ext cx="4926562" cy="516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73BA4-9EF7-4598-B8A7-A47FE224F98F}"/>
              </a:ext>
            </a:extLst>
          </p:cNvPr>
          <p:cNvSpPr txBox="1"/>
          <p:nvPr/>
        </p:nvSpPr>
        <p:spPr>
          <a:xfrm>
            <a:off x="1511141" y="5624261"/>
            <a:ext cx="5358389" cy="3752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관리자가 기업 회원이 제품을 등록할 수 있는 </a:t>
            </a:r>
            <a:r>
              <a:rPr lang="ko-KR" altLang="en-US" b="1" dirty="0">
                <a:solidFill>
                  <a:srgbClr val="FF0000"/>
                </a:solidFill>
              </a:rPr>
              <a:t>가이드라인</a:t>
            </a:r>
            <a:r>
              <a:rPr lang="ko-KR" altLang="en-US" dirty="0"/>
              <a:t>을 제시</a:t>
            </a:r>
          </a:p>
        </p:txBody>
      </p:sp>
    </p:spTree>
    <p:extLst>
      <p:ext uri="{BB962C8B-B14F-4D97-AF65-F5344CB8AC3E}">
        <p14:creationId xmlns:p14="http://schemas.microsoft.com/office/powerpoint/2010/main" val="3499913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주요 기능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12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275" name="Google Shape;275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2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278" name="Google Shape;278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0" name="Google Shape;28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71B58-600F-433B-84FF-DB616989DEF2}"/>
              </a:ext>
            </a:extLst>
          </p:cNvPr>
          <p:cNvSpPr txBox="1"/>
          <p:nvPr/>
        </p:nvSpPr>
        <p:spPr>
          <a:xfrm>
            <a:off x="517859" y="1266018"/>
            <a:ext cx="3634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기업 회원 </a:t>
            </a:r>
            <a:r>
              <a:rPr lang="en-US" altLang="ko-KR" dirty="0"/>
              <a:t>&amp;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/>
              <a:t>상품 게시글 등록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8799CF-9690-4B57-A25A-A9CB16F13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59" y="1782483"/>
            <a:ext cx="7377404" cy="49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2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7D4792-98AF-4560-AF28-A2A69918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5076"/>
            <a:ext cx="9144000" cy="2761323"/>
          </a:xfrm>
          <a:prstGeom prst="rect">
            <a:avLst/>
          </a:prstGeom>
        </p:spPr>
      </p:pic>
      <p:sp>
        <p:nvSpPr>
          <p:cNvPr id="273" name="Google Shape;273;p12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주요 기능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12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275" name="Google Shape;275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2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278" name="Google Shape;278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0" name="Google Shape;28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71B58-600F-433B-84FF-DB616989DEF2}"/>
              </a:ext>
            </a:extLst>
          </p:cNvPr>
          <p:cNvSpPr txBox="1"/>
          <p:nvPr/>
        </p:nvSpPr>
        <p:spPr>
          <a:xfrm>
            <a:off x="517859" y="1266018"/>
            <a:ext cx="3264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기업 회원 </a:t>
            </a:r>
            <a:r>
              <a:rPr lang="en-US" altLang="ko-KR" dirty="0"/>
              <a:t>– </a:t>
            </a:r>
            <a:r>
              <a:rPr lang="ko-KR" altLang="en-US" dirty="0"/>
              <a:t>상품 게시글 수정 화면 </a:t>
            </a:r>
            <a:r>
              <a:rPr lang="en-US" altLang="ko-KR" dirty="0"/>
              <a:t>(</a:t>
            </a:r>
            <a:r>
              <a:rPr lang="ko-KR" altLang="en-US" dirty="0"/>
              <a:t>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98733-3F6A-4EAD-8E4C-B44F11957D8E}"/>
              </a:ext>
            </a:extLst>
          </p:cNvPr>
          <p:cNvSpPr txBox="1"/>
          <p:nvPr/>
        </p:nvSpPr>
        <p:spPr>
          <a:xfrm>
            <a:off x="335902" y="5211500"/>
            <a:ext cx="4236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비활성화 시</a:t>
            </a:r>
            <a:r>
              <a:rPr lang="en-US" altLang="ko-KR" dirty="0"/>
              <a:t>, </a:t>
            </a:r>
            <a:r>
              <a:rPr lang="ko-KR" altLang="en-US" dirty="0"/>
              <a:t>상품 게시물 글이 숨김 처리 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C63922-AD55-40F1-98E1-419DD1B7E609}"/>
              </a:ext>
            </a:extLst>
          </p:cNvPr>
          <p:cNvSpPr/>
          <p:nvPr/>
        </p:nvSpPr>
        <p:spPr>
          <a:xfrm>
            <a:off x="267478" y="2817108"/>
            <a:ext cx="1789922" cy="2361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A4EC94-7F74-4BC9-9668-797EED992F53}"/>
              </a:ext>
            </a:extLst>
          </p:cNvPr>
          <p:cNvSpPr txBox="1"/>
          <p:nvPr/>
        </p:nvSpPr>
        <p:spPr>
          <a:xfrm>
            <a:off x="267478" y="2571470"/>
            <a:ext cx="3972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메인 페이지에 출력될 카테고리 변경 가능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9424D-C8FF-4696-8DFC-9C99572733B4}"/>
              </a:ext>
            </a:extLst>
          </p:cNvPr>
          <p:cNvSpPr/>
          <p:nvPr/>
        </p:nvSpPr>
        <p:spPr>
          <a:xfrm>
            <a:off x="267478" y="2836936"/>
            <a:ext cx="3887755" cy="2462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063081-1D9A-4354-87B4-0CE410E3A117}"/>
              </a:ext>
            </a:extLst>
          </p:cNvPr>
          <p:cNvSpPr txBox="1"/>
          <p:nvPr/>
        </p:nvSpPr>
        <p:spPr>
          <a:xfrm>
            <a:off x="4099779" y="2581092"/>
            <a:ext cx="3972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B050"/>
                </a:solidFill>
              </a:rPr>
              <a:t>상단 컬럼을 클릭 시 </a:t>
            </a:r>
            <a:r>
              <a:rPr lang="ko-KR" altLang="en-US" sz="1000" b="1" dirty="0" err="1">
                <a:solidFill>
                  <a:srgbClr val="00B050"/>
                </a:solidFill>
              </a:rPr>
              <a:t>컬럼별</a:t>
            </a:r>
            <a:r>
              <a:rPr lang="ko-KR" altLang="en-US" sz="1000" b="1" dirty="0">
                <a:solidFill>
                  <a:srgbClr val="00B050"/>
                </a:solidFill>
              </a:rPr>
              <a:t> 차순 변경 가능</a:t>
            </a:r>
          </a:p>
        </p:txBody>
      </p:sp>
    </p:spTree>
    <p:extLst>
      <p:ext uri="{BB962C8B-B14F-4D97-AF65-F5344CB8AC3E}">
        <p14:creationId xmlns:p14="http://schemas.microsoft.com/office/powerpoint/2010/main" val="2247500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BC5B59-B650-47EA-936F-9860CB75F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8" y="2121566"/>
            <a:ext cx="8907625" cy="2823659"/>
          </a:xfrm>
          <a:prstGeom prst="rect">
            <a:avLst/>
          </a:prstGeom>
        </p:spPr>
      </p:pic>
      <p:sp>
        <p:nvSpPr>
          <p:cNvPr id="273" name="Google Shape;273;p12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주요 기능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12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275" name="Google Shape;275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2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278" name="Google Shape;278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0" name="Google Shape;28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71B58-600F-433B-84FF-DB616989DEF2}"/>
              </a:ext>
            </a:extLst>
          </p:cNvPr>
          <p:cNvSpPr txBox="1"/>
          <p:nvPr/>
        </p:nvSpPr>
        <p:spPr>
          <a:xfrm>
            <a:off x="517859" y="1266018"/>
            <a:ext cx="2677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기업 회원 </a:t>
            </a:r>
            <a:r>
              <a:rPr lang="en-US" altLang="ko-KR" dirty="0"/>
              <a:t>&amp; </a:t>
            </a:r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주문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51D2FF-C48C-4E8A-8A85-3BF1D31F8C6A}"/>
              </a:ext>
            </a:extLst>
          </p:cNvPr>
          <p:cNvSpPr/>
          <p:nvPr/>
        </p:nvSpPr>
        <p:spPr>
          <a:xfrm>
            <a:off x="1041589" y="2562807"/>
            <a:ext cx="1819799" cy="2382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3ACED-8F64-47DC-AEF9-CAB1B4416781}"/>
              </a:ext>
            </a:extLst>
          </p:cNvPr>
          <p:cNvSpPr txBox="1"/>
          <p:nvPr/>
        </p:nvSpPr>
        <p:spPr>
          <a:xfrm>
            <a:off x="1322727" y="1938972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주문 상태 변경 가능</a:t>
            </a:r>
          </a:p>
        </p:txBody>
      </p:sp>
    </p:spTree>
    <p:extLst>
      <p:ext uri="{BB962C8B-B14F-4D97-AF65-F5344CB8AC3E}">
        <p14:creationId xmlns:p14="http://schemas.microsoft.com/office/powerpoint/2010/main" val="648691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2B7283-0629-4010-B5AE-29CCE68D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3" y="1571995"/>
            <a:ext cx="8166193" cy="4798303"/>
          </a:xfrm>
          <a:prstGeom prst="rect">
            <a:avLst/>
          </a:prstGeom>
        </p:spPr>
      </p:pic>
      <p:sp>
        <p:nvSpPr>
          <p:cNvPr id="273" name="Google Shape;273;p12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주요 기능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12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275" name="Google Shape;275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2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278" name="Google Shape;278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0" name="Google Shape;28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71B58-600F-433B-84FF-DB616989DEF2}"/>
              </a:ext>
            </a:extLst>
          </p:cNvPr>
          <p:cNvSpPr txBox="1"/>
          <p:nvPr/>
        </p:nvSpPr>
        <p:spPr>
          <a:xfrm>
            <a:off x="517859" y="1266018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고객 관리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FB78-06F3-46C4-9F1B-33FB22504595}"/>
              </a:ext>
            </a:extLst>
          </p:cNvPr>
          <p:cNvSpPr txBox="1"/>
          <p:nvPr/>
        </p:nvSpPr>
        <p:spPr>
          <a:xfrm>
            <a:off x="2854573" y="6414665"/>
            <a:ext cx="2886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다음 주소 </a:t>
            </a:r>
            <a:r>
              <a:rPr lang="en-US" altLang="ko-KR" sz="1100" b="1" dirty="0">
                <a:solidFill>
                  <a:srgbClr val="FF0000"/>
                </a:solidFill>
              </a:rPr>
              <a:t>API &amp; </a:t>
            </a:r>
            <a:r>
              <a:rPr lang="ko-KR" altLang="en-US" sz="1100" b="1" dirty="0">
                <a:solidFill>
                  <a:srgbClr val="FF0000"/>
                </a:solidFill>
              </a:rPr>
              <a:t>카카오 지도 </a:t>
            </a:r>
            <a:r>
              <a:rPr lang="en-US" altLang="ko-KR" sz="1100" b="1" dirty="0">
                <a:solidFill>
                  <a:srgbClr val="FF0000"/>
                </a:solidFill>
              </a:rPr>
              <a:t>API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08480-69FE-49D5-9423-F432840B058D}"/>
              </a:ext>
            </a:extLst>
          </p:cNvPr>
          <p:cNvSpPr txBox="1"/>
          <p:nvPr/>
        </p:nvSpPr>
        <p:spPr>
          <a:xfrm>
            <a:off x="5038531" y="6355357"/>
            <a:ext cx="1680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B050"/>
                </a:solidFill>
              </a:rPr>
              <a:t>회원 상태 변경 가능</a:t>
            </a:r>
            <a:endParaRPr lang="en-US" altLang="ko-KR" sz="1100" b="1" dirty="0">
              <a:solidFill>
                <a:srgbClr val="00B050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(</a:t>
            </a:r>
            <a:r>
              <a:rPr lang="ko-KR" altLang="en-US" sz="1100" b="1" dirty="0">
                <a:solidFill>
                  <a:srgbClr val="00B050"/>
                </a:solidFill>
              </a:rPr>
              <a:t>활성</a:t>
            </a:r>
            <a:r>
              <a:rPr lang="en-US" altLang="ko-KR" sz="1100" b="1" dirty="0">
                <a:solidFill>
                  <a:srgbClr val="00B050"/>
                </a:solidFill>
              </a:rPr>
              <a:t>/</a:t>
            </a:r>
            <a:r>
              <a:rPr lang="ko-KR" altLang="en-US" sz="1100" b="1" dirty="0">
                <a:solidFill>
                  <a:srgbClr val="00B050"/>
                </a:solidFill>
              </a:rPr>
              <a:t>블록</a:t>
            </a:r>
            <a:r>
              <a:rPr lang="en-US" altLang="ko-KR" sz="1100" b="1" dirty="0">
                <a:solidFill>
                  <a:srgbClr val="00B050"/>
                </a:solidFill>
              </a:rPr>
              <a:t>/</a:t>
            </a:r>
            <a:r>
              <a:rPr lang="ko-KR" altLang="en-US" sz="1100" b="1" dirty="0">
                <a:solidFill>
                  <a:srgbClr val="00B050"/>
                </a:solidFill>
              </a:rPr>
              <a:t>탈퇴</a:t>
            </a:r>
            <a:r>
              <a:rPr lang="en-US" altLang="ko-KR" sz="1100" b="1" dirty="0">
                <a:solidFill>
                  <a:srgbClr val="00B050"/>
                </a:solidFill>
              </a:rPr>
              <a:t>)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158A172-A040-4803-9BA9-0BDEDF664D92}"/>
              </a:ext>
            </a:extLst>
          </p:cNvPr>
          <p:cNvSpPr/>
          <p:nvPr/>
        </p:nvSpPr>
        <p:spPr>
          <a:xfrm>
            <a:off x="6512764" y="1672917"/>
            <a:ext cx="920624" cy="46235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6A8839-31EA-4B42-B19F-88B9998CE945}"/>
              </a:ext>
            </a:extLst>
          </p:cNvPr>
          <p:cNvSpPr txBox="1"/>
          <p:nvPr/>
        </p:nvSpPr>
        <p:spPr>
          <a:xfrm>
            <a:off x="6593322" y="6340415"/>
            <a:ext cx="1680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7030A0"/>
                </a:solidFill>
              </a:rPr>
              <a:t>고객 유형 변경 가능</a:t>
            </a:r>
            <a:endParaRPr lang="en-US" altLang="ko-KR" sz="1100" b="1" dirty="0">
              <a:solidFill>
                <a:srgbClr val="7030A0"/>
              </a:solidFill>
            </a:endParaRPr>
          </a:p>
          <a:p>
            <a:r>
              <a:rPr lang="en-US" altLang="ko-KR" sz="1100" b="1" dirty="0">
                <a:solidFill>
                  <a:srgbClr val="7030A0"/>
                </a:solidFill>
              </a:rPr>
              <a:t>(</a:t>
            </a:r>
            <a:r>
              <a:rPr lang="ko-KR" altLang="en-US" sz="1100" b="1" dirty="0">
                <a:solidFill>
                  <a:srgbClr val="7030A0"/>
                </a:solidFill>
              </a:rPr>
              <a:t>고객</a:t>
            </a:r>
            <a:r>
              <a:rPr lang="en-US" altLang="ko-KR" sz="1100" b="1" dirty="0">
                <a:solidFill>
                  <a:srgbClr val="7030A0"/>
                </a:solidFill>
              </a:rPr>
              <a:t>/</a:t>
            </a:r>
            <a:r>
              <a:rPr lang="ko-KR" altLang="en-US" sz="1100" b="1" dirty="0">
                <a:solidFill>
                  <a:srgbClr val="7030A0"/>
                </a:solidFill>
              </a:rPr>
              <a:t>기업</a:t>
            </a:r>
            <a:r>
              <a:rPr lang="en-US" altLang="ko-KR" sz="1100" b="1" dirty="0">
                <a:solidFill>
                  <a:srgbClr val="7030A0"/>
                </a:solidFill>
              </a:rPr>
              <a:t>/</a:t>
            </a:r>
            <a:r>
              <a:rPr lang="ko-KR" altLang="en-US" sz="1100" b="1" dirty="0">
                <a:solidFill>
                  <a:srgbClr val="7030A0"/>
                </a:solidFill>
              </a:rPr>
              <a:t>관리자</a:t>
            </a:r>
            <a:r>
              <a:rPr lang="en-US" altLang="ko-KR" sz="1100" b="1" dirty="0">
                <a:solidFill>
                  <a:srgbClr val="7030A0"/>
                </a:solidFill>
              </a:rPr>
              <a:t>)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D589F7-7BA5-4D68-B638-30D3B7B0D8AF}"/>
              </a:ext>
            </a:extLst>
          </p:cNvPr>
          <p:cNvSpPr/>
          <p:nvPr/>
        </p:nvSpPr>
        <p:spPr>
          <a:xfrm>
            <a:off x="4914121" y="1672917"/>
            <a:ext cx="1598643" cy="46235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6580AB-784A-4E62-ACD4-1B8B80112B0F}"/>
              </a:ext>
            </a:extLst>
          </p:cNvPr>
          <p:cNvSpPr/>
          <p:nvPr/>
        </p:nvSpPr>
        <p:spPr>
          <a:xfrm>
            <a:off x="3315478" y="1665452"/>
            <a:ext cx="1598643" cy="4630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65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주요 기능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12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275" name="Google Shape;275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2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278" name="Google Shape;278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0" name="Google Shape;28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EAA7E2-76EA-4D80-8845-EA3652F8A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84" y="1100461"/>
            <a:ext cx="7449631" cy="56501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A7FE94-751C-495E-9BE6-50EBDE09ACCB}"/>
              </a:ext>
            </a:extLst>
          </p:cNvPr>
          <p:cNvSpPr txBox="1"/>
          <p:nvPr/>
        </p:nvSpPr>
        <p:spPr>
          <a:xfrm>
            <a:off x="517859" y="1266018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문의 게시판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B339B9-1CF5-415F-B6FF-4CC0493D1E2D}"/>
              </a:ext>
            </a:extLst>
          </p:cNvPr>
          <p:cNvSpPr/>
          <p:nvPr/>
        </p:nvSpPr>
        <p:spPr>
          <a:xfrm>
            <a:off x="3445749" y="2314197"/>
            <a:ext cx="180391" cy="205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CB8C12-E437-4236-A53D-C74CAC1FF40A}"/>
              </a:ext>
            </a:extLst>
          </p:cNvPr>
          <p:cNvSpPr txBox="1"/>
          <p:nvPr/>
        </p:nvSpPr>
        <p:spPr>
          <a:xfrm>
            <a:off x="3626140" y="2254260"/>
            <a:ext cx="2538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잠긴 글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작성자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관리자만 열람 가능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47C77B-7C2E-4217-A2BE-F36B3E2809D7}"/>
              </a:ext>
            </a:extLst>
          </p:cNvPr>
          <p:cNvSpPr/>
          <p:nvPr/>
        </p:nvSpPr>
        <p:spPr>
          <a:xfrm>
            <a:off x="3607481" y="3307703"/>
            <a:ext cx="174528" cy="213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01D75-6866-4C9E-ABD3-1B68C0D4811F}"/>
              </a:ext>
            </a:extLst>
          </p:cNvPr>
          <p:cNvSpPr txBox="1"/>
          <p:nvPr/>
        </p:nvSpPr>
        <p:spPr>
          <a:xfrm>
            <a:off x="3750907" y="3286646"/>
            <a:ext cx="2538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생성 후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ko-KR" altLang="en-US" sz="1100" dirty="0">
                <a:solidFill>
                  <a:srgbClr val="FF0000"/>
                </a:solidFill>
              </a:rPr>
              <a:t>주일 미만의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최신 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9BFA69-466E-46F5-8BFD-3E2BFDA0BD8A}"/>
              </a:ext>
            </a:extLst>
          </p:cNvPr>
          <p:cNvSpPr/>
          <p:nvPr/>
        </p:nvSpPr>
        <p:spPr>
          <a:xfrm>
            <a:off x="7657322" y="1946987"/>
            <a:ext cx="639493" cy="381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56442-C854-4AA4-99F0-6D91D2C6E5FA}"/>
              </a:ext>
            </a:extLst>
          </p:cNvPr>
          <p:cNvSpPr txBox="1"/>
          <p:nvPr/>
        </p:nvSpPr>
        <p:spPr>
          <a:xfrm>
            <a:off x="6882276" y="5880242"/>
            <a:ext cx="2189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관리자 답변이 완료되면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r>
              <a:rPr lang="ko-KR" altLang="en-US" sz="1200" dirty="0">
                <a:solidFill>
                  <a:schemeClr val="accent1"/>
                </a:solidFill>
              </a:rPr>
              <a:t>상태 창 변경</a:t>
            </a:r>
          </a:p>
        </p:txBody>
      </p:sp>
    </p:spTree>
    <p:extLst>
      <p:ext uri="{BB962C8B-B14F-4D97-AF65-F5344CB8AC3E}">
        <p14:creationId xmlns:p14="http://schemas.microsoft.com/office/powerpoint/2010/main" val="393730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2AF4790-C8B7-4731-983B-0B6C9B1E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2947332"/>
            <a:ext cx="9144000" cy="3289768"/>
          </a:xfrm>
          <a:prstGeom prst="rect">
            <a:avLst/>
          </a:prstGeom>
        </p:spPr>
      </p:pic>
      <p:sp>
        <p:nvSpPr>
          <p:cNvPr id="273" name="Google Shape;273;p12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주요 기능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12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275" name="Google Shape;275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2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278" name="Google Shape;278;p12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0" name="Google Shape;28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71B58-600F-433B-84FF-DB616989DEF2}"/>
              </a:ext>
            </a:extLst>
          </p:cNvPr>
          <p:cNvSpPr txBox="1"/>
          <p:nvPr/>
        </p:nvSpPr>
        <p:spPr>
          <a:xfrm>
            <a:off x="517859" y="1266018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공지 게시판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B55541-A7D0-4E57-80F4-4114C22A6CC3}"/>
              </a:ext>
            </a:extLst>
          </p:cNvPr>
          <p:cNvSpPr/>
          <p:nvPr/>
        </p:nvSpPr>
        <p:spPr>
          <a:xfrm>
            <a:off x="2998238" y="4047332"/>
            <a:ext cx="279917" cy="202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73BA4-9EF7-4598-B8A7-A47FE224F98F}"/>
              </a:ext>
            </a:extLst>
          </p:cNvPr>
          <p:cNvSpPr txBox="1"/>
          <p:nvPr/>
        </p:nvSpPr>
        <p:spPr>
          <a:xfrm>
            <a:off x="1979422" y="3005844"/>
            <a:ext cx="5358389" cy="3752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관리자 외 회원에겐 노출이 안됨</a:t>
            </a:r>
          </a:p>
        </p:txBody>
      </p:sp>
    </p:spTree>
    <p:extLst>
      <p:ext uri="{BB962C8B-B14F-4D97-AF65-F5344CB8AC3E}">
        <p14:creationId xmlns:p14="http://schemas.microsoft.com/office/powerpoint/2010/main" val="1352517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840130-11B9-4E01-9B17-84F5320CA090}"/>
              </a:ext>
            </a:extLst>
          </p:cNvPr>
          <p:cNvSpPr txBox="1"/>
          <p:nvPr/>
        </p:nvSpPr>
        <p:spPr>
          <a:xfrm>
            <a:off x="2363756" y="2685766"/>
            <a:ext cx="6419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기능 시연</a:t>
            </a:r>
          </a:p>
        </p:txBody>
      </p:sp>
    </p:spTree>
    <p:extLst>
      <p:ext uri="{BB962C8B-B14F-4D97-AF65-F5344CB8AC3E}">
        <p14:creationId xmlns:p14="http://schemas.microsoft.com/office/powerpoint/2010/main" val="40032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선정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과정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oogle Shape;122;p3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123" name="Google Shape;123;p3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126" name="Google Shape;126;p3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/>
          <p:nvPr/>
        </p:nvSpPr>
        <p:spPr>
          <a:xfrm>
            <a:off x="345725" y="1492423"/>
            <a:ext cx="8667646" cy="355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교육기간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동안의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내용을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바탕으로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설정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실무에서 적용할 수 있는 기술을 토대로 프로젝트를 제작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전자상 거래 비중이 지속적으로 상승 되는 가운데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온라인 쇼핑몰에 대한 수요 또한 커지고 있어 제작하게 되었음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타 사이트의 내용을 그대로 가져오는 것이 아닌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독창적인 웹사이트를 만듦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8046720" y="6361041"/>
            <a:ext cx="548640" cy="496957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8595360" y="6361042"/>
            <a:ext cx="548640" cy="4969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lang="en-US" altLang="ko-K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기간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5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153" name="Google Shape;153;p5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5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156" name="Google Shape;156;p5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8" name="Google Shape;15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/>
          <p:nvPr/>
        </p:nvSpPr>
        <p:spPr>
          <a:xfrm>
            <a:off x="8046720" y="6361041"/>
            <a:ext cx="548640" cy="496957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0" name="Google Shape;160;p5"/>
          <p:cNvGraphicFramePr/>
          <p:nvPr/>
        </p:nvGraphicFramePr>
        <p:xfrm>
          <a:off x="1737198" y="1525405"/>
          <a:ext cx="6925600" cy="3974550"/>
        </p:xfrm>
        <a:graphic>
          <a:graphicData uri="http://schemas.openxmlformats.org/drawingml/2006/table">
            <a:tbl>
              <a:tblPr firstRow="1" bandRow="1">
                <a:noFill/>
                <a:tableStyleId>{1E9AFDD9-B76C-4FC0-88C9-D738AC3BD9E4}</a:tableStyleId>
              </a:tblPr>
              <a:tblGrid>
                <a:gridCol w="86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5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697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June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775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775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775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30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1" name="Google Shape;161;p5"/>
          <p:cNvSpPr/>
          <p:nvPr/>
        </p:nvSpPr>
        <p:spPr>
          <a:xfrm>
            <a:off x="1907486" y="2509203"/>
            <a:ext cx="1539100" cy="625826"/>
          </a:xfrm>
          <a:prstGeom prst="homePlate">
            <a:avLst>
              <a:gd name="adj" fmla="val 5000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2" name="Google Shape;162;p5"/>
          <p:cNvGrpSpPr/>
          <p:nvPr/>
        </p:nvGrpSpPr>
        <p:grpSpPr>
          <a:xfrm>
            <a:off x="312086" y="2479046"/>
            <a:ext cx="1129086" cy="2955512"/>
            <a:chOff x="182879" y="2518802"/>
            <a:chExt cx="1129086" cy="2955512"/>
          </a:xfrm>
        </p:grpSpPr>
        <p:sp>
          <p:nvSpPr>
            <p:cNvPr id="163" name="Google Shape;163;p5"/>
            <p:cNvSpPr/>
            <p:nvPr/>
          </p:nvSpPr>
          <p:spPr>
            <a:xfrm>
              <a:off x="182879" y="2518802"/>
              <a:ext cx="1129086" cy="655983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프로젝트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설계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182879" y="3291493"/>
              <a:ext cx="1129086" cy="655983"/>
            </a:xfrm>
            <a:prstGeom prst="rect">
              <a:avLst/>
            </a:prstGeom>
            <a:solidFill>
              <a:srgbClr val="D8E2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프로젝트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제작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182879" y="4061956"/>
              <a:ext cx="1129086" cy="655983"/>
            </a:xfrm>
            <a:prstGeom prst="rect">
              <a:avLst/>
            </a:prstGeom>
            <a:solidFill>
              <a:srgbClr val="FFF2CC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프로젝트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테스트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182879" y="4818331"/>
              <a:ext cx="1129086" cy="655983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프로젝트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배포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5"/>
          <p:cNvSpPr/>
          <p:nvPr/>
        </p:nvSpPr>
        <p:spPr>
          <a:xfrm>
            <a:off x="3446586" y="3280252"/>
            <a:ext cx="3458067" cy="625826"/>
          </a:xfrm>
          <a:prstGeom prst="homePlate">
            <a:avLst>
              <a:gd name="adj" fmla="val 50000"/>
            </a:avLst>
          </a:prstGeom>
          <a:solidFill>
            <a:srgbClr val="D8E2F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6065705" y="4058575"/>
            <a:ext cx="1909500" cy="625800"/>
          </a:xfrm>
          <a:prstGeom prst="homePlate">
            <a:avLst>
              <a:gd name="adj" fmla="val 50000"/>
            </a:avLst>
          </a:prstGeom>
          <a:solidFill>
            <a:srgbClr val="FFF2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7975158" y="4808732"/>
            <a:ext cx="564542" cy="625826"/>
          </a:xfrm>
          <a:prstGeom prst="homePlate">
            <a:avLst>
              <a:gd name="adj" fmla="val 50000"/>
            </a:avLst>
          </a:prstGeom>
          <a:solidFill>
            <a:srgbClr val="E1EF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8595360" y="6361042"/>
            <a:ext cx="548640" cy="4969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역할분담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4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138" name="Google Shape;138;p4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141" name="Google Shape;141;p4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4"/>
          <p:cNvGraphicFramePr/>
          <p:nvPr>
            <p:extLst>
              <p:ext uri="{D42A27DB-BD31-4B8C-83A1-F6EECF244321}">
                <p14:modId xmlns:p14="http://schemas.microsoft.com/office/powerpoint/2010/main" val="1758394226"/>
              </p:ext>
            </p:extLst>
          </p:nvPr>
        </p:nvGraphicFramePr>
        <p:xfrm>
          <a:off x="345724" y="1419906"/>
          <a:ext cx="8496125" cy="4460375"/>
        </p:xfrm>
        <a:graphic>
          <a:graphicData uri="http://schemas.openxmlformats.org/drawingml/2006/table">
            <a:tbl>
              <a:tblPr firstRow="1" bandRow="1">
                <a:noFill/>
                <a:tableStyleId>{F25356A5-8A87-4EB1-94B0-0BFE6656BF8D}</a:tableStyleId>
              </a:tblPr>
              <a:tblGrid>
                <a:gridCol w="21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2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chemeClr val="dk1"/>
                          </a:solidFill>
                        </a:rPr>
                        <a:t>성명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chemeClr val="dk1"/>
                          </a:solidFill>
                        </a:rPr>
                        <a:t>역할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김태민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800" u="none" strike="noStrike" cap="none" dirty="0"/>
                        <a:t>문의 사항</a:t>
                      </a:r>
                      <a:r>
                        <a:rPr lang="en-US" sz="1800" u="none" strike="noStrike" cap="none" dirty="0"/>
                        <a:t>, </a:t>
                      </a:r>
                      <a:r>
                        <a:rPr lang="ko-KR" altLang="en-US" sz="1800" u="none" strike="noStrike" cap="none" dirty="0"/>
                        <a:t>제품 </a:t>
                      </a:r>
                      <a:r>
                        <a:rPr lang="en-US" sz="1800" u="none" strike="noStrike" cap="none" dirty="0" err="1"/>
                        <a:t>리뷰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ko-KR" altLang="en-US" sz="1800" u="none" strike="noStrike" cap="none" dirty="0"/>
                        <a:t>페이지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김혜인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구매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관리</a:t>
                      </a:r>
                      <a:r>
                        <a:rPr lang="en-US" sz="1800" u="none" strike="noStrike" cap="none" dirty="0"/>
                        <a:t> (</a:t>
                      </a:r>
                      <a:r>
                        <a:rPr lang="ko-KR" altLang="en-US" sz="1800" u="none" strike="noStrike" cap="none" dirty="0"/>
                        <a:t>장바구니</a:t>
                      </a:r>
                      <a:r>
                        <a:rPr lang="en-US" altLang="ko-KR" sz="1800" u="none" strike="noStrike" cap="none" dirty="0"/>
                        <a:t>, </a:t>
                      </a:r>
                      <a:r>
                        <a:rPr lang="ko-KR" altLang="en-US" sz="1800" u="none" strike="noStrike" cap="none" dirty="0"/>
                        <a:t>결제 화면</a:t>
                      </a:r>
                      <a:r>
                        <a:rPr lang="en-US" altLang="ko-KR" sz="1800" u="none" strike="noStrike" cap="none" dirty="0"/>
                        <a:t>)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안민상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800" u="none" strike="noStrike" cap="none" dirty="0"/>
                        <a:t>메인 페이지</a:t>
                      </a:r>
                      <a:r>
                        <a:rPr lang="en-US" altLang="ko-KR" sz="1800" u="none" strike="noStrike" cap="none" dirty="0"/>
                        <a:t>, </a:t>
                      </a:r>
                      <a:r>
                        <a:rPr lang="ko-KR" altLang="en-US" sz="1800" u="none" strike="noStrike" cap="none" dirty="0"/>
                        <a:t>관리자 기능</a:t>
                      </a:r>
                      <a:r>
                        <a:rPr lang="en-US" altLang="ko-KR" sz="1800" u="none" strike="noStrike" cap="none" dirty="0"/>
                        <a:t>(</a:t>
                      </a:r>
                      <a:r>
                        <a:rPr lang="ko-KR" altLang="en-US" sz="1800" u="none" strike="noStrike" cap="none" dirty="0"/>
                        <a:t>회원</a:t>
                      </a:r>
                      <a:r>
                        <a:rPr lang="en-US" altLang="ko-KR" sz="1800" u="none" strike="noStrike" cap="none" dirty="0"/>
                        <a:t>,</a:t>
                      </a:r>
                      <a:r>
                        <a:rPr lang="ko-KR" altLang="en-US" sz="1800" u="none" strike="noStrike" cap="none" dirty="0"/>
                        <a:t> 제품</a:t>
                      </a:r>
                      <a:r>
                        <a:rPr lang="en-US" altLang="ko-KR" sz="1800" u="none" strike="noStrike" cap="none" dirty="0"/>
                        <a:t>, </a:t>
                      </a:r>
                      <a:r>
                        <a:rPr lang="ko-KR" altLang="en-US" sz="1800" u="none" strike="noStrike" cap="none" dirty="0"/>
                        <a:t>회원 관리</a:t>
                      </a:r>
                      <a:r>
                        <a:rPr lang="en-US" altLang="ko-KR" sz="1800" u="none" strike="noStrike" cap="none" dirty="0"/>
                        <a:t>)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전주영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800" u="none" strike="noStrike" cap="none" dirty="0"/>
                        <a:t>회원가입</a:t>
                      </a:r>
                      <a:r>
                        <a:rPr lang="en-US" sz="1800" u="none" strike="noStrike" cap="none" dirty="0"/>
                        <a:t>, </a:t>
                      </a:r>
                      <a:r>
                        <a:rPr lang="ko-KR" altLang="en-US" sz="1800" u="none" strike="noStrike" cap="none" dirty="0"/>
                        <a:t>공지사항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5" name="Google Shape;145;p4"/>
          <p:cNvSpPr/>
          <p:nvPr/>
        </p:nvSpPr>
        <p:spPr>
          <a:xfrm>
            <a:off x="8046720" y="6361041"/>
            <a:ext cx="548640" cy="496957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8595360" y="6361042"/>
            <a:ext cx="548640" cy="4969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개발환경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6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177" name="Google Shape;177;p6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6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180" name="Google Shape;180;p6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2" name="Google Shape;18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6"/>
          <p:cNvGrpSpPr/>
          <p:nvPr/>
        </p:nvGrpSpPr>
        <p:grpSpPr>
          <a:xfrm>
            <a:off x="2083246" y="4521661"/>
            <a:ext cx="4679176" cy="2136880"/>
            <a:chOff x="245662" y="1359748"/>
            <a:chExt cx="8719267" cy="5231553"/>
          </a:xfrm>
        </p:grpSpPr>
        <p:pic>
          <p:nvPicPr>
            <p:cNvPr id="184" name="Google Shape;184;p6" descr="데이터베이스, Oracle , SELECT - Bong's blo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40379" y="1571995"/>
              <a:ext cx="3028950" cy="151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6" descr="Tomcat - (1) 소개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055996" y="1514845"/>
              <a:ext cx="2905125" cy="1571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6" descr="이클립스(Eclipse) 다운로드 및 설치 방법 - 도라가이드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07824" y="3429000"/>
              <a:ext cx="2867025" cy="159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6" descr="Spring | Hom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359675" y="3505200"/>
              <a:ext cx="3028950" cy="151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6" descr="jQuery(제이쿼리) 정리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069329" y="3429000"/>
              <a:ext cx="2895600" cy="158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812187" y="5010150"/>
              <a:ext cx="3485333" cy="1581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6" descr="JAVA] 패키지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45662" y="1359748"/>
              <a:ext cx="2705100" cy="1685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6"/>
          <p:cNvSpPr/>
          <p:nvPr/>
        </p:nvSpPr>
        <p:spPr>
          <a:xfrm>
            <a:off x="8046720" y="6361041"/>
            <a:ext cx="548640" cy="496957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2" name="Google Shape;192;p6"/>
          <p:cNvGraphicFramePr/>
          <p:nvPr>
            <p:extLst>
              <p:ext uri="{D42A27DB-BD31-4B8C-83A1-F6EECF244321}">
                <p14:modId xmlns:p14="http://schemas.microsoft.com/office/powerpoint/2010/main" val="535012494"/>
              </p:ext>
            </p:extLst>
          </p:nvPr>
        </p:nvGraphicFramePr>
        <p:xfrm>
          <a:off x="182879" y="1218461"/>
          <a:ext cx="8479925" cy="3236040"/>
        </p:xfrm>
        <a:graphic>
          <a:graphicData uri="http://schemas.openxmlformats.org/drawingml/2006/table">
            <a:tbl>
              <a:tblPr bandRow="1">
                <a:noFill/>
                <a:tableStyleId>{E4E116A7-BE59-402D-BD66-D01566D63A8D}</a:tableStyleId>
              </a:tblPr>
              <a:tblGrid>
                <a:gridCol w="147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Language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Java, Javascript, Jquerry,PL/SQL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Library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Lombok, Junit, Log4j, </a:t>
                      </a:r>
                      <a:r>
                        <a:rPr lang="en-US" sz="1800" u="none" strike="noStrike" cap="none" dirty="0" err="1"/>
                        <a:t>jackson-databind</a:t>
                      </a:r>
                      <a:r>
                        <a:rPr lang="en-US" sz="1800" u="none" strike="noStrike" cap="none" dirty="0"/>
                        <a:t>, </a:t>
                      </a:r>
                      <a:r>
                        <a:rPr lang="en-US" sz="1800" u="none" strike="noStrike" cap="none" dirty="0" err="1"/>
                        <a:t>jackson</a:t>
                      </a:r>
                      <a:r>
                        <a:rPr lang="en-US" sz="1800" u="none" strike="noStrike" cap="none" dirty="0"/>
                        <a:t>-</a:t>
                      </a:r>
                      <a:r>
                        <a:rPr lang="en-US" sz="1800" u="none" strike="noStrike" cap="none" dirty="0" err="1"/>
                        <a:t>dataformat</a:t>
                      </a:r>
                      <a:r>
                        <a:rPr lang="en-US" sz="1800" u="none" strike="noStrike" cap="none" dirty="0"/>
                        <a:t>-xml, commons-</a:t>
                      </a:r>
                      <a:r>
                        <a:rPr lang="en-US" sz="1800" u="none" strike="noStrike" cap="none" dirty="0" err="1"/>
                        <a:t>fileupload</a:t>
                      </a:r>
                      <a:r>
                        <a:rPr lang="en-US" sz="1800" u="none" strike="noStrike" cap="none" dirty="0"/>
                        <a:t>, </a:t>
                      </a:r>
                      <a:r>
                        <a:rPr lang="en-US" sz="1800" u="none" strike="noStrike" cap="none" dirty="0" err="1"/>
                        <a:t>aspectjweaver</a:t>
                      </a:r>
                      <a:r>
                        <a:rPr lang="en-US" sz="1800" u="none" strike="noStrike" cap="none" dirty="0"/>
                        <a:t>, </a:t>
                      </a:r>
                      <a:r>
                        <a:rPr lang="en-US" sz="1800" u="none" strike="noStrike" cap="none" dirty="0" err="1"/>
                        <a:t>thumbnailator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Framework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Spring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DBMS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Oracle Database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Middleware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Apache Tomcat v.9.0.43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ORM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MyBatis</a:t>
                      </a:r>
                      <a:r>
                        <a:rPr lang="en-US" sz="1800" u="none" strike="noStrike" cap="none" dirty="0"/>
                        <a:t> 3.5.6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IDE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STS 3.9.11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API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Google People(Google login) &amp; Map, </a:t>
                      </a:r>
                      <a:r>
                        <a:rPr lang="en-US" sz="1800" u="none" strike="noStrike" cap="none" dirty="0" err="1"/>
                        <a:t>Daum</a:t>
                      </a:r>
                      <a:r>
                        <a:rPr lang="en-US" sz="1800" u="none" strike="noStrike" cap="none" dirty="0"/>
                        <a:t> Address, </a:t>
                      </a:r>
                      <a:r>
                        <a:rPr lang="en-US" sz="1800" u="none" strike="noStrike" cap="none" dirty="0" err="1"/>
                        <a:t>Kakao</a:t>
                      </a:r>
                      <a:r>
                        <a:rPr lang="en-US" sz="1800" u="none" strike="noStrike" cap="none" dirty="0"/>
                        <a:t> Map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3" name="Google Shape;193;p6"/>
          <p:cNvSpPr/>
          <p:nvPr/>
        </p:nvSpPr>
        <p:spPr>
          <a:xfrm>
            <a:off x="8595360" y="6361042"/>
            <a:ext cx="548640" cy="4969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Chart(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상품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관리_안민상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8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215" name="Google Shape;215;p8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8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218" name="Google Shape;218;p8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0" name="Google Shape;2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6" y="1017544"/>
            <a:ext cx="9138724" cy="580866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8046720" y="6361041"/>
            <a:ext cx="548640" cy="496957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8595360" y="6361042"/>
            <a:ext cx="548640" cy="4969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Chart(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문의사항_김태민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9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230" name="Google Shape;230;p9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9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233" name="Google Shape;233;p9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5" name="Google Shape;23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17544"/>
            <a:ext cx="9144000" cy="545307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9"/>
          <p:cNvSpPr/>
          <p:nvPr/>
        </p:nvSpPr>
        <p:spPr>
          <a:xfrm>
            <a:off x="8046720" y="6361041"/>
            <a:ext cx="548640" cy="496957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8595360" y="6361042"/>
            <a:ext cx="548640" cy="4969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"/>
          <p:cNvSpPr txBox="1"/>
          <p:nvPr/>
        </p:nvSpPr>
        <p:spPr>
          <a:xfrm>
            <a:off x="345725" y="351546"/>
            <a:ext cx="53951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Chart(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게시물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관리_전주영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" name="Google Shape;244;p10"/>
          <p:cNvGrpSpPr/>
          <p:nvPr/>
        </p:nvGrpSpPr>
        <p:grpSpPr>
          <a:xfrm>
            <a:off x="182879" y="885727"/>
            <a:ext cx="8014916" cy="171603"/>
            <a:chOff x="182879" y="885727"/>
            <a:chExt cx="8014916" cy="171603"/>
          </a:xfrm>
        </p:grpSpPr>
        <p:sp>
          <p:nvSpPr>
            <p:cNvPr id="245" name="Google Shape;245;p10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10"/>
          <p:cNvGrpSpPr/>
          <p:nvPr/>
        </p:nvGrpSpPr>
        <p:grpSpPr>
          <a:xfrm>
            <a:off x="182879" y="107428"/>
            <a:ext cx="8014916" cy="171603"/>
            <a:chOff x="182879" y="885727"/>
            <a:chExt cx="8014916" cy="171603"/>
          </a:xfrm>
        </p:grpSpPr>
        <p:sp>
          <p:nvSpPr>
            <p:cNvPr id="248" name="Google Shape;248;p10"/>
            <p:cNvSpPr/>
            <p:nvPr/>
          </p:nvSpPr>
          <p:spPr>
            <a:xfrm>
              <a:off x="182880" y="885727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82879" y="977758"/>
              <a:ext cx="8014915" cy="7957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6000">
                  <a:srgbClr val="FBE4D4"/>
                </a:gs>
                <a:gs pos="65000">
                  <a:srgbClr val="F7CAAC"/>
                </a:gs>
                <a:gs pos="100000">
                  <a:srgbClr val="F4B081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0" name="Google Shape;2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2177" y="370064"/>
            <a:ext cx="1180613" cy="42363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/>
          <p:nvPr/>
        </p:nvSpPr>
        <p:spPr>
          <a:xfrm>
            <a:off x="8046720" y="6361041"/>
            <a:ext cx="548640" cy="496957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9331" y="1017544"/>
            <a:ext cx="6000598" cy="580008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0"/>
          <p:cNvSpPr/>
          <p:nvPr/>
        </p:nvSpPr>
        <p:spPr>
          <a:xfrm>
            <a:off x="8595360" y="6361042"/>
            <a:ext cx="548640" cy="496957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810</Words>
  <Application>Microsoft Office PowerPoint</Application>
  <PresentationFormat>화면 슬라이드 쇼(4:3)</PresentationFormat>
  <Paragraphs>184</Paragraphs>
  <Slides>29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Noto Sans Symbols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FlexAlpha</dc:creator>
  <cp:lastModifiedBy>김 태민</cp:lastModifiedBy>
  <cp:revision>58</cp:revision>
  <dcterms:created xsi:type="dcterms:W3CDTF">2021-05-03T11:43:22Z</dcterms:created>
  <dcterms:modified xsi:type="dcterms:W3CDTF">2021-06-28T01:01:12Z</dcterms:modified>
</cp:coreProperties>
</file>