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82" r:id="rId20"/>
    <p:sldId id="274" r:id="rId21"/>
    <p:sldId id="275" r:id="rId22"/>
    <p:sldId id="284" r:id="rId23"/>
    <p:sldId id="276" r:id="rId24"/>
    <p:sldId id="278" r:id="rId25"/>
    <p:sldId id="277" r:id="rId26"/>
    <p:sldId id="279" r:id="rId27"/>
    <p:sldId id="280" r:id="rId28"/>
    <p:sldId id="281" r:id="rId29"/>
    <p:sldId id="28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077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8593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568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9715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0116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5058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4429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688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63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084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48604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97000">
              <a:schemeClr val="accent2"/>
            </a:gs>
            <a:gs pos="70000">
              <a:schemeClr val="accent2">
                <a:lumMod val="40000"/>
                <a:lumOff val="60000"/>
              </a:schemeClr>
            </a:gs>
            <a:gs pos="86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D826-8680-4292-9A54-F08040490143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D198-FB09-444E-8873-AF1663453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0%BD%D1%84%D0%BE%D1%80%D0%BC%D0%B0%D1%86%D0%B8%D0%BE%D0%BD%D0%BD%D1%8B%D0%B5_%D1%82%D0%B5%D1%85%D0%BD%D0%BE%D0%BB%D0%BE%D0%B3%D0%B8%D0%B8" TargetMode="External"/><Relationship Id="rId2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8%D0%BD%D1%84%D1%80%D0%B0%D1%81%D1%82%D1%80%D1%83%D0%BA%D1%82%D1%83%D1%80%D0%B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itsm365.ru/request-system/?utm_source=yandex-direct&amp;utm_medium=cpc&amp;utm_campaign=yandex-direct-kms&amp;utm_term=helpdesk%20servicedesk&amp;yclid=7082874854454860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gc.gov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28801"/>
            <a:ext cx="9144000" cy="190254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Библиотека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ITIL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и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</a:br>
            <a:r>
              <a:rPr lang="ru-RU" b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комплекс процессов 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ITSM</a:t>
            </a:r>
            <a:endParaRPr lang="ru-RU" b="1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98450"/>
            <a:ext cx="9144000" cy="16557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89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ITSM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(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Service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Management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i="1" dirty="0" smtClean="0"/>
              <a:t>ITIL</a:t>
            </a:r>
            <a:r>
              <a:rPr lang="ru-RU" sz="2400" i="1" dirty="0" smtClean="0"/>
              <a:t> представляет собой набор документов применяемых для практического внедрения подходов </a:t>
            </a:r>
            <a:r>
              <a:rPr lang="ru-RU" sz="2400" i="1" dirty="0" err="1" smtClean="0"/>
              <a:t>IT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Service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Management</a:t>
            </a:r>
            <a:r>
              <a:rPr lang="ru-RU" sz="2400" i="1" dirty="0" smtClean="0"/>
              <a:t> (</a:t>
            </a:r>
            <a:r>
              <a:rPr lang="ru-RU" sz="2400" i="1" dirty="0" err="1" smtClean="0"/>
              <a:t>ITSM</a:t>
            </a:r>
            <a:r>
              <a:rPr lang="ru-RU" sz="2400" i="1" dirty="0" smtClean="0"/>
              <a:t>).</a:t>
            </a:r>
          </a:p>
          <a:p>
            <a:pPr algn="just">
              <a:buNone/>
            </a:pPr>
            <a:r>
              <a:rPr lang="ru-RU" b="1" dirty="0" err="1" smtClean="0"/>
              <a:t>ITSM</a:t>
            </a:r>
            <a:r>
              <a:rPr lang="ru-RU" b="1" dirty="0" smtClean="0"/>
              <a:t> (</a:t>
            </a:r>
            <a:r>
              <a:rPr lang="ru-RU" b="1" dirty="0" err="1" smtClean="0"/>
              <a:t>IT</a:t>
            </a:r>
            <a:r>
              <a:rPr lang="ru-RU" b="1" dirty="0" smtClean="0"/>
              <a:t> </a:t>
            </a: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Management</a:t>
            </a:r>
            <a:r>
              <a:rPr lang="ru-RU" b="1" dirty="0" smtClean="0"/>
              <a:t>) </a:t>
            </a:r>
            <a:r>
              <a:rPr lang="ru-RU" dirty="0" smtClean="0"/>
              <a:t>– это область знаний об управлении деятельностью по оказанию </a:t>
            </a:r>
            <a:r>
              <a:rPr lang="ru-RU" dirty="0" err="1" smtClean="0"/>
              <a:t>ИТ</a:t>
            </a:r>
            <a:r>
              <a:rPr lang="ru-RU" dirty="0" smtClean="0"/>
              <a:t>-услуг. </a:t>
            </a:r>
          </a:p>
          <a:p>
            <a:pPr algn="just">
              <a:buNone/>
            </a:pPr>
            <a:r>
              <a:rPr lang="ru-RU" dirty="0" smtClean="0"/>
              <a:t>Основных исходных посылок, принятых в </a:t>
            </a:r>
            <a:r>
              <a:rPr lang="ru-RU" dirty="0" err="1" smtClean="0"/>
              <a:t>ITSM</a:t>
            </a:r>
            <a:r>
              <a:rPr lang="ru-RU" dirty="0" smtClean="0"/>
              <a:t>, </a:t>
            </a:r>
            <a:r>
              <a:rPr lang="ru-RU" i="1" dirty="0" smtClean="0"/>
              <a:t>две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 во-первых, </a:t>
            </a:r>
            <a:r>
              <a:rPr lang="ru-RU" u="sng" dirty="0" smtClean="0"/>
              <a:t>услуга</a:t>
            </a:r>
            <a:r>
              <a:rPr lang="ru-RU" dirty="0" smtClean="0"/>
              <a:t> – это основная форма предоставления ценности, исходящей от </a:t>
            </a:r>
            <a:r>
              <a:rPr lang="ru-RU" dirty="0" err="1" smtClean="0"/>
              <a:t>ИТ</a:t>
            </a:r>
            <a:r>
              <a:rPr lang="ru-RU" dirty="0" smtClean="0"/>
              <a:t>, </a:t>
            </a:r>
          </a:p>
          <a:p>
            <a:pPr algn="just"/>
            <a:r>
              <a:rPr lang="ru-RU" dirty="0" smtClean="0"/>
              <a:t>во-вторых, </a:t>
            </a:r>
            <a:r>
              <a:rPr lang="ru-RU" u="sng" dirty="0" smtClean="0"/>
              <a:t>деятельность</a:t>
            </a:r>
            <a:r>
              <a:rPr lang="ru-RU" dirty="0" smtClean="0"/>
              <a:t> по оказанию </a:t>
            </a:r>
            <a:r>
              <a:rPr lang="ru-RU" dirty="0" err="1" smtClean="0"/>
              <a:t>ИТ</a:t>
            </a:r>
            <a:r>
              <a:rPr lang="ru-RU" dirty="0" smtClean="0"/>
              <a:t> услуг лучше всего организовать </a:t>
            </a:r>
            <a:r>
              <a:rPr lang="ru-RU" u="sng" dirty="0" smtClean="0"/>
              <a:t>как комплекс </a:t>
            </a:r>
            <a:r>
              <a:rPr lang="ru-RU" dirty="0" smtClean="0"/>
              <a:t>процессов с четко определенным целями, задачами, ролями 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1321104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Management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Если бизнес в состоянии формализовать те услуги, которые он хочет получать от </a:t>
            </a:r>
            <a:r>
              <a:rPr lang="ru-RU" dirty="0" err="1"/>
              <a:t>ИТ</a:t>
            </a:r>
            <a:r>
              <a:rPr lang="ru-RU" dirty="0"/>
              <a:t>-отдела (другими словами, если бизнес достаточно хорошо представляет, для чего этот </a:t>
            </a:r>
            <a:r>
              <a:rPr lang="ru-RU" dirty="0" err="1"/>
              <a:t>ИТ</a:t>
            </a:r>
            <a:r>
              <a:rPr lang="ru-RU" dirty="0"/>
              <a:t>-отдел вообще ему нужен), то модель оплаты «за оказанные услуги» вполне возможна.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Такой </a:t>
            </a:r>
            <a:r>
              <a:rPr lang="ru-RU" dirty="0"/>
              <a:t>подход позволяет владельцам бизнеса лучше понимать, что происходит в </a:t>
            </a:r>
            <a:r>
              <a:rPr lang="ru-RU" dirty="0" err="1"/>
              <a:t>ИТ</a:t>
            </a:r>
            <a:r>
              <a:rPr lang="ru-RU" dirty="0"/>
              <a:t>-отделе, сколько он стоит для бизнеса и почему он стоит именно столько.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Кроме </a:t>
            </a:r>
            <a:r>
              <a:rPr lang="ru-RU" dirty="0"/>
              <a:t>того, он дает возможность постоянно координировать деятельность </a:t>
            </a:r>
            <a:r>
              <a:rPr lang="ru-RU" dirty="0" err="1"/>
              <a:t>ИТ</a:t>
            </a:r>
            <a:r>
              <a:rPr lang="ru-RU" dirty="0"/>
              <a:t>-отдела, контролируя, чтобы предоставляемые услуги отвечали текущим требованиям.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1465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Management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книге ITIL, посвященной предоставлению услуг (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Delivery</a:t>
            </a:r>
            <a:r>
              <a:rPr lang="ru-RU" dirty="0" smtClean="0"/>
              <a:t>), описываются требования, необходимые для оказания </a:t>
            </a:r>
            <a:r>
              <a:rPr lang="ru-RU" dirty="0" err="1" smtClean="0"/>
              <a:t>ИТ</a:t>
            </a:r>
            <a:r>
              <a:rPr lang="ru-RU" dirty="0" smtClean="0"/>
              <a:t>-услуг. В ней рассматриваются следующие процессы управления </a:t>
            </a:r>
            <a:r>
              <a:rPr lang="ru-RU" dirty="0" err="1" smtClean="0"/>
              <a:t>ИТ</a:t>
            </a:r>
            <a:r>
              <a:rPr lang="ru-RU" dirty="0" smtClean="0"/>
              <a:t>-услугами:</a:t>
            </a:r>
          </a:p>
          <a:p>
            <a:r>
              <a:rPr lang="ru-RU" dirty="0" smtClean="0"/>
              <a:t>управление уровнем услуг; </a:t>
            </a:r>
          </a:p>
          <a:p>
            <a:r>
              <a:rPr lang="ru-RU" dirty="0" smtClean="0"/>
              <a:t>управление финансами </a:t>
            </a:r>
            <a:r>
              <a:rPr lang="ru-RU" dirty="0" err="1" smtClean="0"/>
              <a:t>ИТ</a:t>
            </a:r>
            <a:r>
              <a:rPr lang="ru-RU" dirty="0" smtClean="0"/>
              <a:t>; </a:t>
            </a:r>
          </a:p>
          <a:p>
            <a:r>
              <a:rPr lang="ru-RU" dirty="0" smtClean="0"/>
              <a:t>управление мощностями; </a:t>
            </a:r>
          </a:p>
          <a:p>
            <a:r>
              <a:rPr lang="ru-RU" dirty="0" smtClean="0"/>
              <a:t>управление непрерывностью </a:t>
            </a:r>
            <a:r>
              <a:rPr lang="ru-RU" dirty="0" err="1" smtClean="0"/>
              <a:t>ИТ</a:t>
            </a:r>
            <a:r>
              <a:rPr lang="ru-RU" dirty="0" smtClean="0"/>
              <a:t>-услуг; </a:t>
            </a:r>
          </a:p>
          <a:p>
            <a:r>
              <a:rPr lang="ru-RU" dirty="0" smtClean="0"/>
              <a:t>управление доступностью.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4021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Management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62977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всем будет удобно, если результат работы </a:t>
            </a:r>
            <a:r>
              <a:rPr lang="ru-RU" i="1" dirty="0" err="1"/>
              <a:t>ИТ</a:t>
            </a:r>
            <a:r>
              <a:rPr lang="ru-RU" i="1" dirty="0"/>
              <a:t>-подразделения представить в виде набора </a:t>
            </a:r>
            <a:r>
              <a:rPr lang="ru-RU" i="1" dirty="0" err="1" smtClean="0"/>
              <a:t>ИТ</a:t>
            </a:r>
            <a:r>
              <a:rPr lang="ru-RU" i="1" dirty="0" smtClean="0"/>
              <a:t>-услуг,</a:t>
            </a:r>
          </a:p>
          <a:p>
            <a:pPr algn="just"/>
            <a:r>
              <a:rPr lang="ru-RU" i="1" dirty="0"/>
              <a:t>основной формой организации работы </a:t>
            </a:r>
            <a:r>
              <a:rPr lang="ru-RU" i="1" dirty="0" err="1"/>
              <a:t>ИТ</a:t>
            </a:r>
            <a:r>
              <a:rPr lang="ru-RU" i="1" dirty="0"/>
              <a:t>-службы является комплекс процессов</a:t>
            </a:r>
          </a:p>
          <a:p>
            <a:pPr algn="just">
              <a:buNone/>
            </a:pPr>
            <a:r>
              <a:rPr lang="ru-RU" dirty="0" smtClean="0"/>
              <a:t>Основной формой организации работы </a:t>
            </a:r>
            <a:r>
              <a:rPr lang="ru-RU" dirty="0" err="1" smtClean="0"/>
              <a:t>ИТ</a:t>
            </a:r>
            <a:r>
              <a:rPr lang="ru-RU" dirty="0" smtClean="0"/>
              <a:t>-службы является комплекс процессов </a:t>
            </a:r>
            <a:r>
              <a:rPr lang="en-US" dirty="0" smtClean="0"/>
              <a:t>IT Service Management (</a:t>
            </a:r>
            <a:r>
              <a:rPr lang="en-US" dirty="0" err="1" smtClean="0"/>
              <a:t>ITSM</a:t>
            </a:r>
            <a:r>
              <a:rPr lang="en-US" dirty="0" smtClean="0"/>
              <a:t>) - </a:t>
            </a:r>
            <a:r>
              <a:rPr lang="ru-RU" dirty="0" smtClean="0"/>
              <a:t>совокупность</a:t>
            </a:r>
            <a:r>
              <a:rPr lang="en-US" dirty="0" smtClean="0"/>
              <a:t> 10 </a:t>
            </a:r>
            <a:r>
              <a:rPr lang="ru-RU" dirty="0" smtClean="0"/>
              <a:t>процессов</a:t>
            </a:r>
            <a:r>
              <a:rPr lang="en-US" dirty="0" smtClean="0"/>
              <a:t>, </a:t>
            </a:r>
            <a:r>
              <a:rPr lang="ru-RU" dirty="0" smtClean="0"/>
              <a:t>описанных в ядре</a:t>
            </a:r>
            <a:r>
              <a:rPr lang="en-US" dirty="0" smtClean="0"/>
              <a:t> </a:t>
            </a:r>
            <a:r>
              <a:rPr lang="en-US" dirty="0" err="1" smtClean="0"/>
              <a:t>ITIL</a:t>
            </a:r>
            <a:r>
              <a:rPr lang="en-US" dirty="0" smtClean="0"/>
              <a:t>: </a:t>
            </a:r>
            <a:r>
              <a:rPr lang="ru-RU" dirty="0" smtClean="0"/>
              <a:t>томах</a:t>
            </a:r>
            <a:r>
              <a:rPr lang="en-US" dirty="0" smtClean="0"/>
              <a:t> Service</a:t>
            </a:r>
            <a:r>
              <a:rPr lang="ru-RU" dirty="0" smtClean="0"/>
              <a:t> </a:t>
            </a:r>
            <a:r>
              <a:rPr lang="en-US" dirty="0" smtClean="0"/>
              <a:t>Support </a:t>
            </a:r>
            <a:r>
              <a:rPr lang="ru-RU" dirty="0" smtClean="0"/>
              <a:t>и</a:t>
            </a:r>
            <a:r>
              <a:rPr lang="en-US" dirty="0" smtClean="0"/>
              <a:t> Service Delivery:</a:t>
            </a:r>
            <a:endParaRPr lang="ru-RU" dirty="0" smtClean="0"/>
          </a:p>
          <a:p>
            <a:pPr algn="just"/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7776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ru-RU" b="1" dirty="0"/>
              <a:t>Управление уровнем сервиса/услуг (</a:t>
            </a:r>
            <a:r>
              <a:rPr lang="ru-RU" b="1" dirty="0" err="1"/>
              <a:t>Service</a:t>
            </a:r>
            <a:r>
              <a:rPr lang="ru-RU" b="1" dirty="0"/>
              <a:t> </a:t>
            </a:r>
            <a:r>
              <a:rPr lang="ru-RU" b="1" dirty="0" err="1"/>
              <a:t>level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). </a:t>
            </a:r>
            <a:r>
              <a:rPr lang="ru-RU" dirty="0"/>
              <a:t>Зачастую поставщик и потребитель </a:t>
            </a:r>
            <a:r>
              <a:rPr lang="ru-RU" dirty="0" err="1"/>
              <a:t>ИТ</a:t>
            </a:r>
            <a:r>
              <a:rPr lang="ru-RU" dirty="0"/>
              <a:t> сервисов по-разному представляют себе, в чем эти сервисы состоят, какие операции и как быстро должны проводиться. Цель процесса - выявить требуемый состав и уровень сервиса, следить за его достижением, а при необходимости - инициировать действия по устранению некачественного сервиса.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b="1" dirty="0"/>
              <a:t>Управление финансами</a:t>
            </a:r>
            <a:r>
              <a:rPr lang="en-US" b="1" dirty="0"/>
              <a:t> (Financial management for IT services).</a:t>
            </a:r>
            <a:r>
              <a:rPr lang="en-US" dirty="0"/>
              <a:t> </a:t>
            </a:r>
            <a:r>
              <a:rPr lang="ru-RU" dirty="0"/>
              <a:t>Цель процесса - обеспечить надежную финансовую базу для всех прочих процессов.</a:t>
            </a:r>
          </a:p>
          <a:p>
            <a:pPr algn="just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73278" y="359545"/>
            <a:ext cx="9324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Компонент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«Предоставление услуг»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481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29" y="878541"/>
            <a:ext cx="11582400" cy="5979459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 startAt="3"/>
            </a:pPr>
            <a:r>
              <a:rPr lang="ru-RU" b="1" dirty="0"/>
              <a:t>Управление мощностью (</a:t>
            </a:r>
            <a:r>
              <a:rPr lang="ru-RU" b="1" dirty="0" err="1"/>
              <a:t>Capacity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). </a:t>
            </a:r>
            <a:r>
              <a:rPr lang="ru-RU" dirty="0"/>
              <a:t>Недостаточная мощность инфраструктуры приводит к появлению жалоб на скорость работы, или, хуже того, к невозможности продолжать работу. С другой стороны, излишняя, неиспользуемая, мощность - это впустую потраченные деньги. Цель это ITIL процесса - найти разумный компромисс между затратами и потребностями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i="1" dirty="0"/>
              <a:t>Отвечает на вопросы: Соотношение стоимости и мощности, т.е. оправданны ли затраты.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ru-RU" b="1" dirty="0"/>
              <a:t>Управление непрерывностью</a:t>
            </a:r>
            <a:r>
              <a:rPr lang="en-US" b="1" dirty="0"/>
              <a:t> (IT service continuity management).</a:t>
            </a:r>
            <a:r>
              <a:rPr lang="en-US" dirty="0"/>
              <a:t> </a:t>
            </a:r>
            <a:r>
              <a:rPr lang="ru-RU" dirty="0"/>
              <a:t>Цель процесса - обеспечить гарантированное восстановление инфраструктуры, необходимой для продолжения бизнес-операций , в случае чрезвычайной ситуации: пожара, наводнения, отключения электроэнергии. В последнее время к эти классическим угрозам добавился терроризм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ru-RU" b="1" dirty="0" smtClean="0"/>
              <a:t>Управление доступностью (</a:t>
            </a:r>
            <a:r>
              <a:rPr lang="ru-RU" b="1" dirty="0" err="1" smtClean="0"/>
              <a:t>Availability</a:t>
            </a:r>
            <a:r>
              <a:rPr lang="ru-RU" b="1" dirty="0" smtClean="0"/>
              <a:t> </a:t>
            </a:r>
            <a:r>
              <a:rPr lang="ru-RU" b="1" dirty="0" err="1" smtClean="0"/>
              <a:t>management</a:t>
            </a:r>
            <a:r>
              <a:rPr lang="ru-RU" b="1" dirty="0" smtClean="0"/>
              <a:t>).</a:t>
            </a:r>
            <a:r>
              <a:rPr lang="ru-RU" dirty="0" smtClean="0"/>
              <a:t> Доступность - очень часто используемый показатель уровня сервиса. </a:t>
            </a:r>
            <a:r>
              <a:rPr lang="ru-RU" dirty="0"/>
              <a:t>Под Управлением доступностью понимается проектирование, внедрение, оценка и управление </a:t>
            </a:r>
            <a:r>
              <a:rPr lang="ru-RU" dirty="0" err="1"/>
              <a:t>ИТ</a:t>
            </a:r>
            <a:r>
              <a:rPr lang="ru-RU" dirty="0"/>
              <a:t>-услугами в целях устойчивого соблюдения установленных требований бизнеса к доступности услуг. Управление доступностью требует знания причин, по которым могут произойти отказы в работе </a:t>
            </a:r>
            <a:r>
              <a:rPr lang="ru-RU" dirty="0" err="1"/>
              <a:t>ИТ</a:t>
            </a:r>
            <a:r>
              <a:rPr lang="ru-RU" dirty="0"/>
              <a:t>-услуг, а также времени, необходимого для возобновления обслуживания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4015" y="195419"/>
            <a:ext cx="9324975" cy="68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Компонент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«Предоставление услуг»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212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447" y="1165412"/>
            <a:ext cx="11438965" cy="5342964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 startAt="6"/>
            </a:pPr>
            <a:r>
              <a:rPr lang="ru-RU" b="1" dirty="0" smtClean="0"/>
              <a:t>Управление </a:t>
            </a:r>
            <a:r>
              <a:rPr lang="ru-RU" b="1" dirty="0"/>
              <a:t>инцидентами (</a:t>
            </a:r>
            <a:r>
              <a:rPr lang="ru-RU" b="1" dirty="0" err="1"/>
              <a:t>Incident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</a:t>
            </a:r>
            <a:r>
              <a:rPr lang="ru-RU" dirty="0"/>
              <a:t>. Цель процесса - скорейшее устранение инцидентов, под которыми понимаются любые события, требующие ответной реакции: сбои, запросы на консультации и т.п. В тесной связи с данным процессом рассматриваются вопросы создания и управления подразделением, которое является единой точкой контакта с пользователями и координирует устранение инцидентов, диспетчерской службой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desk</a:t>
            </a:r>
            <a:r>
              <a:rPr lang="ru-RU" dirty="0" smtClean="0"/>
              <a:t>).</a:t>
            </a:r>
          </a:p>
          <a:p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«Инцидент» - любое событие,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которое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не является 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частью стандартного функционирования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услуги и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которое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приводит или может привести к сбою в предоставлении или понижению качества этой услуги.</a:t>
            </a:r>
          </a:p>
          <a:p>
            <a:pPr algn="just"/>
            <a:r>
              <a:rPr lang="ru-RU" dirty="0"/>
              <a:t>Цель-как можно быстрее восстановить нормальное функционирование услуг и минимизировать отрицательное влияние Инцидентов на бизнес-процессы. Должен вести точную регистрацию инцидентов для оценки </a:t>
            </a:r>
            <a:r>
              <a:rPr lang="ru-RU" dirty="0" smtClean="0"/>
              <a:t>и совершенствования </a:t>
            </a:r>
            <a:r>
              <a:rPr lang="ru-RU" dirty="0"/>
              <a:t>процесса и предоставления необходимой информации для других процессов.</a:t>
            </a:r>
          </a:p>
          <a:p>
            <a:pPr marL="514350" lvl="0" indent="-514350" algn="just">
              <a:buFont typeface="+mj-lt"/>
              <a:buAutoNum type="arabicPeriod" startAt="6"/>
            </a:pPr>
            <a:endParaRPr lang="ru-RU" dirty="0"/>
          </a:p>
          <a:p>
            <a:pPr marL="514350" indent="-514350" algn="just">
              <a:buFont typeface="+mj-lt"/>
              <a:buAutoNum type="arabicPeriod" startAt="6"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4447" y="0"/>
            <a:ext cx="11618259" cy="94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Компонент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ITSM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«Сопровождение услуг»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11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76" y="1398495"/>
            <a:ext cx="11013141" cy="5325034"/>
          </a:xfrm>
        </p:spPr>
        <p:txBody>
          <a:bodyPr>
            <a:normAutofit lnSpcReduction="10000"/>
          </a:bodyPr>
          <a:lstStyle/>
          <a:p>
            <a:pPr marL="514350" lvl="0" indent="-514350" algn="just">
              <a:buFont typeface="+mj-lt"/>
              <a:buAutoNum type="arabicPeriod" startAt="7"/>
            </a:pPr>
            <a:r>
              <a:rPr lang="ru-RU" b="1" dirty="0"/>
              <a:t>Управление проблемами (</a:t>
            </a:r>
            <a:r>
              <a:rPr lang="ru-RU" b="1" dirty="0" err="1"/>
              <a:t>Problem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 </a:t>
            </a:r>
            <a:r>
              <a:rPr lang="ru-RU" dirty="0"/>
              <a:t>. Цель - сделать так, чтобы инцидентов стало меньше. Это достигается за счет выявления и устранения причин инцидентов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Основные виды деятельности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контроль проблем(определение и исследование проблем), </a:t>
            </a:r>
            <a:endParaRPr lang="ru-RU" dirty="0" smtClean="0"/>
          </a:p>
          <a:p>
            <a:pPr algn="just"/>
            <a:r>
              <a:rPr lang="ru-RU" dirty="0" smtClean="0"/>
              <a:t>контроль </a:t>
            </a:r>
            <a:r>
              <a:rPr lang="ru-RU" dirty="0"/>
              <a:t>ошибок(отслеживание известных ошибок и </a:t>
            </a:r>
            <a:r>
              <a:rPr lang="ru-RU" dirty="0" smtClean="0"/>
              <a:t>подача </a:t>
            </a:r>
            <a:r>
              <a:rPr lang="ru-RU" dirty="0"/>
              <a:t>запросов на изменения), </a:t>
            </a:r>
            <a:endParaRPr lang="ru-RU" dirty="0" smtClean="0"/>
          </a:p>
          <a:p>
            <a:pPr algn="just"/>
            <a:r>
              <a:rPr lang="ru-RU" dirty="0" smtClean="0"/>
              <a:t>предоставление </a:t>
            </a:r>
            <a:r>
              <a:rPr lang="ru-RU" dirty="0"/>
              <a:t>информации( отчеты по серьезным проблемам и достигнутым результатам)</a:t>
            </a:r>
          </a:p>
          <a:p>
            <a:pPr marL="514350" lvl="0" indent="-514350" algn="just">
              <a:buFont typeface="+mj-lt"/>
              <a:buAutoNum type="arabicPeriod" startAt="8"/>
            </a:pPr>
            <a:r>
              <a:rPr lang="ru-RU" b="1" dirty="0" smtClean="0"/>
              <a:t>Управление </a:t>
            </a:r>
            <a:r>
              <a:rPr lang="ru-RU" b="1" dirty="0"/>
              <a:t>конфигурациями (</a:t>
            </a:r>
            <a:r>
              <a:rPr lang="ru-RU" b="1" dirty="0" err="1"/>
              <a:t>Configuration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). </a:t>
            </a:r>
            <a:r>
              <a:rPr lang="ru-RU" dirty="0"/>
              <a:t>Цель - создать и поддерживать в актуальном состоянии логическую модель инфраструктуры.</a:t>
            </a:r>
          </a:p>
          <a:p>
            <a:pPr marL="514350" indent="-514350" algn="just">
              <a:buFont typeface="+mj-lt"/>
              <a:buAutoNum type="arabicPeriod" startAt="7"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80651" y="227676"/>
            <a:ext cx="9251950" cy="72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Компонент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«Сопровождение услуг»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9757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824" y="1075766"/>
            <a:ext cx="11049000" cy="5325034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ru-RU" b="1" dirty="0"/>
              <a:t>Управление изменениями (</a:t>
            </a:r>
            <a:r>
              <a:rPr lang="ru-RU" b="1" dirty="0" err="1"/>
              <a:t>Change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). </a:t>
            </a:r>
            <a:r>
              <a:rPr lang="ru-RU" dirty="0"/>
              <a:t>Каждое изменение делается из благих намерений, но каждое изменение потенциально опасно для инфраструктуры. Цель процесса - допускать только разумные изменения, а также координировать проведение изменений</a:t>
            </a:r>
            <a:r>
              <a:rPr lang="ru-RU" dirty="0" smtClean="0"/>
              <a:t>. </a:t>
            </a:r>
          </a:p>
          <a:p>
            <a:pPr algn="just"/>
            <a:r>
              <a:rPr lang="ru-RU" i="1" u="sng" dirty="0" smtClean="0"/>
              <a:t>Процесс</a:t>
            </a:r>
            <a:r>
              <a:rPr lang="ru-RU" i="1" u="sng" dirty="0"/>
              <a:t>:</a:t>
            </a:r>
            <a:r>
              <a:rPr lang="ru-RU" dirty="0"/>
              <a:t> принимает или отклоняет каждый запрос на изменение. Решения о наиболее значительных изменениях принимаются консультативным комитетом по изменениям.(представители разных отделов компании</a:t>
            </a:r>
            <a:r>
              <a:rPr lang="ru-RU" dirty="0" smtClean="0"/>
              <a:t>, заказчиков </a:t>
            </a:r>
            <a:r>
              <a:rPr lang="ru-RU" dirty="0"/>
              <a:t>и поставщиков).</a:t>
            </a:r>
          </a:p>
          <a:p>
            <a:pPr marL="514350" lvl="0" indent="-514350" algn="just">
              <a:buFont typeface="+mj-lt"/>
              <a:buAutoNum type="arabicPeriod" startAt="10"/>
            </a:pPr>
            <a:r>
              <a:rPr lang="ru-RU" b="1" dirty="0" smtClean="0"/>
              <a:t>Управление </a:t>
            </a:r>
            <a:r>
              <a:rPr lang="ru-RU" b="1" dirty="0"/>
              <a:t>релизами (</a:t>
            </a:r>
            <a:r>
              <a:rPr lang="ru-RU" b="1" dirty="0" err="1"/>
              <a:t>Release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).</a:t>
            </a:r>
            <a:r>
              <a:rPr lang="ru-RU" dirty="0"/>
              <a:t> Если считать управление изменениями головой, то этот процесс - руки, которые производят изменения в инфраструктуре. Цель процесса - сохранить работоспособность производственной среды при проведении изменений.</a:t>
            </a:r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1088923" y="291384"/>
            <a:ext cx="10515600" cy="78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Компонент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ITSM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«Сопровождение услуг»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5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ITSM 365 — это комплексная система управления ИТ-службой и автоматизации процессов предоставления ИТ-сервисов пользователям.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974" y="2302703"/>
            <a:ext cx="3177209" cy="2932554"/>
          </a:xfrm>
        </p:spPr>
        <p:txBody>
          <a:bodyPr/>
          <a:lstStyle/>
          <a:p>
            <a:r>
              <a:rPr lang="ru-RU" dirty="0"/>
              <a:t>Уже с версии </a:t>
            </a:r>
            <a:r>
              <a:rPr lang="ru-RU" dirty="0" err="1"/>
              <a:t>Lite</a:t>
            </a:r>
            <a:r>
              <a:rPr lang="ru-RU" dirty="0"/>
              <a:t> ITSM 365 включает готовую настройку 10-ти наиболее популярных ITSM процессов</a:t>
            </a:r>
            <a:endParaRPr lang="ru-RU" dirty="0"/>
          </a:p>
        </p:txBody>
      </p:sp>
      <p:pic>
        <p:nvPicPr>
          <p:cNvPr id="11266" name="Picture 2" descr="https://itsm365.ru/img/tour/slideimg/4/bi-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82" y="1630017"/>
            <a:ext cx="8497210" cy="49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964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Понятие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ITIL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98986" y="1504336"/>
            <a:ext cx="10739285" cy="50291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ru-RU" sz="2400" b="1" dirty="0" err="1" smtClean="0"/>
              <a:t>ITIL</a:t>
            </a:r>
            <a:r>
              <a:rPr lang="ru-RU" sz="2400" dirty="0" smtClean="0"/>
              <a:t> (произносится как </a:t>
            </a:r>
            <a:r>
              <a:rPr lang="ru-RU" sz="2400" i="1" dirty="0" smtClean="0"/>
              <a:t>«</a:t>
            </a:r>
            <a:r>
              <a:rPr lang="ru-RU" sz="2400" i="1" dirty="0" err="1" smtClean="0"/>
              <a:t>айти́л</a:t>
            </a:r>
            <a:r>
              <a:rPr lang="ru-RU" sz="2400" i="1" dirty="0" smtClean="0"/>
              <a:t>»</a:t>
            </a:r>
            <a:r>
              <a:rPr lang="ru-RU" sz="2400" dirty="0" smtClean="0"/>
              <a:t>, </a:t>
            </a:r>
            <a:r>
              <a:rPr lang="ru-RU" sz="2400" u="sng" dirty="0" smtClean="0">
                <a:hlinkClick r:id="rId2" tooltip="Английский язык"/>
              </a:rPr>
              <a:t>англ.</a:t>
            </a:r>
            <a:r>
              <a:rPr lang="ru-RU" sz="2400" dirty="0" smtClean="0"/>
              <a:t> </a:t>
            </a:r>
            <a:r>
              <a:rPr lang="ru-RU" sz="2400" i="1" u="sng" dirty="0" err="1" smtClean="0">
                <a:hlinkClick r:id="rId3" tooltip="Информационные технологии"/>
              </a:rPr>
              <a:t>IT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Infrastructure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Library</a:t>
            </a:r>
            <a:r>
              <a:rPr lang="ru-RU" sz="2400" dirty="0" smtClean="0"/>
              <a:t> — библиотека </a:t>
            </a:r>
            <a:r>
              <a:rPr lang="ru-RU" sz="2400" u="sng" dirty="0" smtClean="0">
                <a:hlinkClick r:id="rId4" tooltip="Инфраструктура"/>
              </a:rPr>
              <a:t>инфраструктуры</a:t>
            </a:r>
            <a:r>
              <a:rPr lang="ru-RU" sz="2400" u="sng" dirty="0" smtClean="0"/>
              <a:t> </a:t>
            </a:r>
            <a:r>
              <a:rPr lang="ru-RU" sz="2400" dirty="0" smtClean="0"/>
              <a:t>информационных технологий) — библиотека, описывающая лучшие из применяемых на практике способов организации работы подразделений или компаний, занимающихся предоставлением услуг в области </a:t>
            </a:r>
            <a:r>
              <a:rPr lang="ru-RU" sz="2400" u="sng" dirty="0" smtClean="0">
                <a:hlinkClick r:id="rId3" tooltip="Информационные технологии"/>
              </a:rPr>
              <a:t>информационных технологий</a:t>
            </a:r>
            <a:r>
              <a:rPr lang="ru-RU" sz="2400" dirty="0" smtClean="0"/>
              <a:t>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u-RU" sz="2400" dirty="0" smtClean="0"/>
              <a:t>Была разработана более 20 лет назад в Великобритании, когда качество </a:t>
            </a:r>
            <a:r>
              <a:rPr lang="ru-RU" sz="2400" dirty="0" err="1" smtClean="0"/>
              <a:t>ИТ</a:t>
            </a:r>
            <a:r>
              <a:rPr lang="ru-RU" sz="2400" dirty="0" smtClean="0"/>
              <a:t>-услуг, предоставляемых британскому правительству различными поставщиками, было настолько низким, что было принято решение о разработке принципов эффективного и рентабельного использования </a:t>
            </a:r>
            <a:r>
              <a:rPr lang="ru-RU" sz="2400" dirty="0" err="1" smtClean="0"/>
              <a:t>ИТ</a:t>
            </a:r>
            <a:r>
              <a:rPr lang="ru-RU" sz="2400" dirty="0" smtClean="0"/>
              <a:t>-ресурсов в министерствах и других государственных учреждениях и уже на их основе формировать подход к оказанию </a:t>
            </a:r>
            <a:r>
              <a:rPr lang="ru-RU" sz="2400" dirty="0" err="1" smtClean="0"/>
              <a:t>ИТ</a:t>
            </a:r>
            <a:r>
              <a:rPr lang="ru-RU" sz="2400" dirty="0" smtClean="0"/>
              <a:t>-услуг, не зависящий от их поставщика.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u-RU" sz="2400" dirty="0" smtClean="0"/>
              <a:t> 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1521963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39" y="1129886"/>
            <a:ext cx="10515600" cy="197112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В ITSM 365 предусмотрены соглашения об уровне сервисов – SLA (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Service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 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Level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 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Agreements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). В рамках каждого соглашения задаются услуги, которые предоставляются по данному соглашению, получатели соглашения (пользователи ИТ-услуг). Указывается график предоставления и обслуживания (с возможностью указания рабочего и нерабочего времени, выходных и праздников), регламентное время реакции на обращения и решения обращений.</a:t>
            </a:r>
            <a:endParaRPr lang="ru-RU" sz="2000" dirty="0"/>
          </a:p>
        </p:txBody>
      </p:sp>
      <p:pic>
        <p:nvPicPr>
          <p:cNvPr id="3074" name="Picture 2" descr="https://itsm365.ru/img/tour/slideimg/1/rz-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13" y="2843934"/>
            <a:ext cx="6765511" cy="36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0696" y="3708675"/>
            <a:ext cx="4439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ITSM 365 — это комплексная система управления ИТ-службой и автоматизации процессов предоставления ИТ-сервисов пользователям. 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987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121" y="791956"/>
            <a:ext cx="10515600" cy="197112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ITSM 365 позволяет вести учет всех услуг, оказываемых пользователям. Для каждой услуги задается подробное описание, связь с пользователями, куратор услуги из числа бизнес-заказчиков и связь данной ИТ-услуги с соглашениями (SLA). Уже с версии 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Lite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 сервис ITSM 365 включает готовый каталог наиболее популярных ИТ-услуг. </a:t>
            </a:r>
            <a:endParaRPr lang="ru-RU" sz="2000" dirty="0"/>
          </a:p>
        </p:txBody>
      </p:sp>
      <p:pic>
        <p:nvPicPr>
          <p:cNvPr id="4098" name="Picture 2" descr="https://itsm365.ru/img/tour/slideimg/1/rz-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28394"/>
            <a:ext cx="8000034" cy="45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85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0449" y="791956"/>
            <a:ext cx="2958271" cy="5700284"/>
          </a:xfrm>
        </p:spPr>
        <p:txBody>
          <a:bodyPr>
            <a:normAutofit/>
          </a:bodyPr>
          <a:lstStyle/>
          <a:p>
            <a:r>
              <a:rPr lang="ru-RU" sz="2000" dirty="0"/>
              <a:t>Цель процесса </a:t>
            </a:r>
            <a:r>
              <a:rPr lang="ru-RU" sz="2000" b="1" dirty="0"/>
              <a:t>управления проблемами (</a:t>
            </a:r>
            <a:r>
              <a:rPr lang="ru-RU" sz="2000" b="1" dirty="0" err="1"/>
              <a:t>Problem</a:t>
            </a:r>
            <a:r>
              <a:rPr lang="ru-RU" sz="2000" b="1" dirty="0"/>
              <a:t> </a:t>
            </a:r>
            <a:r>
              <a:rPr lang="ru-RU" sz="2000" b="1" dirty="0" err="1"/>
              <a:t>Management</a:t>
            </a:r>
            <a:r>
              <a:rPr lang="ru-RU" sz="2000" b="1" dirty="0"/>
              <a:t>) </a:t>
            </a:r>
            <a:r>
              <a:rPr lang="ru-RU" sz="2000" dirty="0"/>
              <a:t>– повышение качества ИТ-сервисов за счет поиска первопричин повторяющихся инцидентов и устранения данных причин.</a:t>
            </a:r>
            <a:endParaRPr lang="ru-RU" sz="2000" dirty="0" smtClean="0"/>
          </a:p>
          <a:p>
            <a:r>
              <a:rPr lang="ru-RU" sz="2000" dirty="0" smtClean="0"/>
              <a:t>ITSM </a:t>
            </a:r>
            <a:r>
              <a:rPr lang="ru-RU" sz="2000" dirty="0"/>
              <a:t>365 обладает всеми необходимыми инструментами для анализа инцидентов, выявления корневых причин (проблем) и планирования их устранения.</a:t>
            </a:r>
            <a:endParaRPr lang="ru-RU" sz="2000" dirty="0"/>
          </a:p>
        </p:txBody>
      </p:sp>
      <p:pic>
        <p:nvPicPr>
          <p:cNvPr id="12290" name="Picture 2" descr="https://itsm365.ru/img/tour/slideimg/4/bi-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7" y="855098"/>
            <a:ext cx="8359013" cy="56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08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121" y="791956"/>
            <a:ext cx="10515600" cy="1971123"/>
          </a:xfrm>
        </p:spPr>
        <p:txBody>
          <a:bodyPr>
            <a:normAutofit/>
          </a:bodyPr>
          <a:lstStyle/>
          <a:p>
            <a:r>
              <a:rPr lang="ru-RU" sz="2000" dirty="0"/>
              <a:t>Для оперативного информирования сотрудников службы поддержки и конечных пользователей о событиях с заявками, проблемами, запросами на изменение и задачами в ITSM 365 предусмотрен механизм </a:t>
            </a:r>
            <a:r>
              <a:rPr lang="ru-RU" sz="2000" dirty="0" err="1"/>
              <a:t>email</a:t>
            </a:r>
            <a:r>
              <a:rPr lang="ru-RU" sz="2000" dirty="0"/>
              <a:t>-оповещений. Помимо оповещений о событиях, ITSM 365 отправляет </a:t>
            </a:r>
            <a:r>
              <a:rPr lang="ru-RU" sz="2000" dirty="0" err="1"/>
              <a:t>email</a:t>
            </a:r>
            <a:r>
              <a:rPr lang="ru-RU" sz="2000" dirty="0"/>
              <a:t>-сообщения в случае просрочки регламентного времени обслуживания, прописанных в SLA. 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 </a:t>
            </a:r>
            <a:endParaRPr lang="ru-RU" sz="2000" dirty="0"/>
          </a:p>
        </p:txBody>
      </p:sp>
      <p:pic>
        <p:nvPicPr>
          <p:cNvPr id="5122" name="Picture 2" descr="https://itsm365.ru/img/tour/slideimg/1/rz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2572780"/>
            <a:ext cx="7659618" cy="36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08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121" y="1331843"/>
            <a:ext cx="3773557" cy="5128592"/>
          </a:xfrm>
        </p:spPr>
        <p:txBody>
          <a:bodyPr>
            <a:normAutofit/>
          </a:bodyPr>
          <a:lstStyle/>
          <a:p>
            <a:r>
              <a:rPr lang="ru-RU" sz="2000" dirty="0"/>
              <a:t>Руководителю ИТ-службы важно понимать, на какие процессы и задачи уходят человеческие ресурсы. Для этих целей ITSM 365 обладает функцией учета трудозатрат. Каждый сотрудник, закончив порученное дело, создает запись о проделанных работах, где указывает фактическую дату и реально отработанное время. Запись о работе может быть привязана к заявке, проблеме, запросу на изменение или задаче.</a:t>
            </a:r>
            <a:endParaRPr lang="ru-RU" sz="2000" dirty="0"/>
          </a:p>
        </p:txBody>
      </p:sp>
      <p:pic>
        <p:nvPicPr>
          <p:cNvPr id="7170" name="Picture 2" descr="https://itsm365.ru/img/tour/slideimg/1/rz-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54" y="1488385"/>
            <a:ext cx="71913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84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itsm365.ru/img/tour/slideimg/1/rz-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66" y="991221"/>
            <a:ext cx="886777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47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338" y="1252331"/>
            <a:ext cx="3773557" cy="512859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221F20"/>
                </a:solidFill>
                <a:latin typeface="PF DinDisplay Pro Light"/>
              </a:rPr>
              <a:t>Пользовательский 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портал ITSM 365 содержит готовый механизм для отклонения или подтверждения выполнения работ по заявке, оценки работы службы поддержки по заявкам.</a:t>
            </a:r>
          </a:p>
          <a:p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Каждый клиент может оставить обратную связь по произведенным работам, оценив работу по 5-балльной шкале</a:t>
            </a:r>
            <a:endParaRPr lang="ru-RU" sz="2000" b="0" i="0" dirty="0">
              <a:solidFill>
                <a:srgbClr val="221F20"/>
              </a:solidFill>
              <a:effectLst/>
              <a:latin typeface="PF DinDisplay Pro Light"/>
            </a:endParaRPr>
          </a:p>
        </p:txBody>
      </p:sp>
      <p:pic>
        <p:nvPicPr>
          <p:cNvPr id="8194" name="Picture 2" descr="https://itsm365.ru/img/tour/slideimg/2/p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1292087"/>
            <a:ext cx="7903956" cy="49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87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338" y="1252331"/>
            <a:ext cx="3773557" cy="5128592"/>
          </a:xfrm>
        </p:spPr>
        <p:txBody>
          <a:bodyPr>
            <a:normAutofit/>
          </a:bodyPr>
          <a:lstStyle/>
          <a:p>
            <a:r>
              <a:rPr lang="ru-RU" sz="2000" dirty="0"/>
              <a:t>TSM 365 предлагает удобные динамические настраиваемые инструменты контроля по заявкам и их качественным характеристикам (статус, приоритет, время выполнения, </a:t>
            </a:r>
            <a:r>
              <a:rPr lang="ru-RU" sz="2000" dirty="0" err="1"/>
              <a:t>просроченность</a:t>
            </a:r>
            <a:r>
              <a:rPr lang="ru-RU" sz="2000" dirty="0"/>
              <a:t> и т.д.). Все заявки представляются также в разрезе ответственных команд, клиентов, услуг и договоров поддержки.</a:t>
            </a:r>
            <a:endParaRPr lang="ru-RU" sz="2000" b="0" i="0" dirty="0">
              <a:solidFill>
                <a:srgbClr val="221F20"/>
              </a:solidFill>
              <a:effectLst/>
              <a:latin typeface="PF DinDisplay Pro Light"/>
            </a:endParaRPr>
          </a:p>
        </p:txBody>
      </p:sp>
      <p:pic>
        <p:nvPicPr>
          <p:cNvPr id="9218" name="Picture 2" descr="https://itsm365.ru/img/tour/slideimg/3/ot-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39" y="894522"/>
            <a:ext cx="7442613" cy="50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43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18" y="2657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1F20"/>
                </a:solidFill>
                <a:latin typeface="PF DinDisplay Pro Light"/>
              </a:rPr>
              <a:t>ITSM 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338" y="1252331"/>
            <a:ext cx="3773557" cy="51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rgbClr val="221F20"/>
                </a:solidFill>
                <a:latin typeface="PF DinDisplay Pro Light"/>
              </a:rPr>
              <a:t>Онлайн статистика по заявкам</a:t>
            </a:r>
            <a:endParaRPr lang="ru-RU" sz="2000" dirty="0">
              <a:solidFill>
                <a:srgbClr val="221F20"/>
              </a:solidFill>
              <a:latin typeface="PF DinDisplay Pro Light"/>
            </a:endParaRPr>
          </a:p>
          <a:p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Уже с версии 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Lite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 ITSM 365 включает удобные графические </a:t>
            </a:r>
            <a:r>
              <a:rPr lang="ru-RU" sz="2000" dirty="0" err="1">
                <a:solidFill>
                  <a:srgbClr val="221F20"/>
                </a:solidFill>
                <a:latin typeface="PF DinDisplay Pro Light"/>
              </a:rPr>
              <a:t>дэшборды</a:t>
            </a:r>
            <a:r>
              <a:rPr lang="ru-RU" sz="2000" dirty="0">
                <a:solidFill>
                  <a:srgbClr val="221F20"/>
                </a:solidFill>
                <a:latin typeface="PF DinDisplay Pro Light"/>
              </a:rPr>
              <a:t> онлайн статистики по заявкам. Вы всегда знаете текущую загрузку службы поддержки и можете выделять наиболее приоритетные запросы в режиме реального времени. Заявки с наивысшим приоритетом, просроченные заявки в работе – с ITSM 365 вы видите все как ладони!</a:t>
            </a:r>
          </a:p>
          <a:p>
            <a:endParaRPr lang="ru-RU" sz="2000" b="0" i="0" dirty="0">
              <a:solidFill>
                <a:srgbClr val="221F20"/>
              </a:solidFill>
              <a:effectLst/>
              <a:latin typeface="PF DinDisplay Pro Light"/>
            </a:endParaRPr>
          </a:p>
        </p:txBody>
      </p:sp>
      <p:pic>
        <p:nvPicPr>
          <p:cNvPr id="10242" name="Picture 2" descr="https://itsm365.ru/img/tour/slideimg/3/os-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49" y="1598544"/>
            <a:ext cx="762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21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ITSM 365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https://itsm365.ru/request-system/?</a:t>
            </a:r>
            <a:r>
              <a:rPr lang="en-US" dirty="0" smtClean="0">
                <a:hlinkClick r:id="rId2"/>
              </a:rPr>
              <a:t>utm_source=yandex-direct&amp;utm_medium=cpc&amp;utm_campaign=yandex-direct-kms&amp;utm_term=helpdesk%20servicedesk&amp;yclid=7082874854454860812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649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85"/>
          </a:xfrm>
        </p:spPr>
        <p:txBody>
          <a:bodyPr/>
          <a:lstStyle/>
          <a:p>
            <a:r>
              <a:rPr lang="ru-RU" dirty="0"/>
              <a:t>Ядро </a:t>
            </a:r>
            <a:r>
              <a:rPr lang="en-US" dirty="0"/>
              <a:t>ITIL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3560" y="426720"/>
            <a:ext cx="6446520" cy="5750243"/>
          </a:xfrm>
        </p:spPr>
        <p:txBody>
          <a:bodyPr>
            <a:normAutofit/>
          </a:bodyPr>
          <a:lstStyle/>
          <a:p>
            <a:r>
              <a:rPr lang="ru-RU" sz="2000" dirty="0"/>
              <a:t>В 2007 г. правительственная британская организация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Office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 </a:t>
            </a:r>
            <a:r>
              <a:rPr lang="ru-RU" sz="2000" i="1" dirty="0" err="1"/>
              <a:t>Government</a:t>
            </a:r>
            <a:r>
              <a:rPr lang="ru-RU" sz="2000" dirty="0"/>
              <a:t> </a:t>
            </a:r>
            <a:r>
              <a:rPr lang="ru-RU" sz="2000" i="1" dirty="0" err="1"/>
              <a:t>Commerce</a:t>
            </a:r>
            <a:r>
              <a:rPr lang="ru-RU" sz="2000" dirty="0"/>
              <a:t> (</a:t>
            </a:r>
            <a:r>
              <a:rPr lang="ru-RU" sz="2000" dirty="0">
                <a:hlinkClick r:id="rId2"/>
              </a:rPr>
              <a:t>http://www.ogc.gov.uk</a:t>
            </a:r>
            <a:r>
              <a:rPr lang="ru-RU" sz="2000" dirty="0"/>
              <a:t>), издающая </a:t>
            </a:r>
            <a:r>
              <a:rPr lang="ru-RU" sz="2000" i="1" dirty="0"/>
              <a:t>ITIL</a:t>
            </a:r>
            <a:r>
              <a:rPr lang="ru-RU" sz="2000" dirty="0"/>
              <a:t>, опубликовала третью версию библиотеки (далее - </a:t>
            </a:r>
            <a:r>
              <a:rPr lang="ru-RU" sz="2000" i="1" dirty="0"/>
              <a:t>ITIL</a:t>
            </a:r>
            <a:r>
              <a:rPr lang="ru-RU" sz="2000" dirty="0"/>
              <a:t> v.3), значительно отличающуюся от предыдущих и состоящую из пяти </a:t>
            </a:r>
            <a:r>
              <a:rPr lang="ru-RU" sz="2000" dirty="0" smtClean="0"/>
              <a:t>книг.</a:t>
            </a:r>
          </a:p>
          <a:p>
            <a:r>
              <a:rPr lang="ru-RU" sz="2200" dirty="0">
                <a:solidFill>
                  <a:srgbClr val="000000"/>
                </a:solidFill>
                <a:latin typeface="lucida grande"/>
              </a:rPr>
              <a:t>Как видно из рисунка, центральным элементом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модели является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 </a:t>
            </a:r>
            <a:r>
              <a:rPr lang="ru-RU" sz="2200" i="1" dirty="0">
                <a:solidFill>
                  <a:srgbClr val="000000"/>
                </a:solidFill>
                <a:latin typeface="lucida grande"/>
              </a:rPr>
              <a:t>деятельность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 </a:t>
            </a:r>
            <a:r>
              <a:rPr lang="ru-RU" sz="2200" i="1" dirty="0">
                <a:solidFill>
                  <a:srgbClr val="000000"/>
                </a:solidFill>
                <a:latin typeface="lucida grande"/>
              </a:rPr>
              <a:t>по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 разработке Стратегии оказания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услуг. 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Стратегия наполняет содержанием три последовательных этапа жизненного </a:t>
            </a:r>
            <a:r>
              <a:rPr lang="ru-RU" sz="2200" i="1" dirty="0">
                <a:solidFill>
                  <a:srgbClr val="000000"/>
                </a:solidFill>
                <a:latin typeface="lucida grande"/>
              </a:rPr>
              <a:t>цикла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: Проектирование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услуг, 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Развертывание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услуг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 и Предоставление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услуг. </a:t>
            </a:r>
            <a:r>
              <a:rPr lang="ru-RU" sz="2200" dirty="0">
                <a:solidFill>
                  <a:srgbClr val="000000"/>
                </a:solidFill>
                <a:latin typeface="lucida grande"/>
              </a:rPr>
              <a:t>Параллельно с этим на всех этапах выполняются процессы Непрерывного улучшения </a:t>
            </a:r>
            <a:r>
              <a:rPr lang="ru-RU" sz="2200" dirty="0" smtClean="0">
                <a:solidFill>
                  <a:srgbClr val="000000"/>
                </a:solidFill>
                <a:latin typeface="lucida grande"/>
              </a:rPr>
              <a:t>услуг.</a:t>
            </a:r>
            <a:endParaRPr lang="ru-RU" sz="2200" dirty="0"/>
          </a:p>
        </p:txBody>
      </p:sp>
      <p:pic>
        <p:nvPicPr>
          <p:cNvPr id="1028" name="Picture 4" descr="Ядро IT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3" y="1091230"/>
            <a:ext cx="5361307" cy="52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1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458" y="29496"/>
            <a:ext cx="10515600" cy="770501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Понятие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ITIL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09267" y="799997"/>
            <a:ext cx="11225981" cy="591410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/>
              <a:t> </a:t>
            </a:r>
            <a:r>
              <a:rPr lang="ru-RU" sz="2400" dirty="0" smtClean="0"/>
              <a:t>Результатом проведенных работ стала </a:t>
            </a:r>
            <a:r>
              <a:rPr lang="ru-RU" sz="2400" b="1" dirty="0" smtClean="0"/>
              <a:t>библиотека </a:t>
            </a:r>
            <a:r>
              <a:rPr lang="ru-RU" sz="2400" b="1" dirty="0" err="1" smtClean="0"/>
              <a:t>ITIL</a:t>
            </a:r>
            <a:r>
              <a:rPr lang="ru-RU" sz="2400" b="1" dirty="0" smtClean="0"/>
              <a:t>, </a:t>
            </a:r>
            <a:r>
              <a:rPr lang="ru-RU" sz="2400" dirty="0" smtClean="0"/>
              <a:t>которая содержит подробное описание наиболее важных видов деятельности в работе </a:t>
            </a:r>
            <a:r>
              <a:rPr lang="ru-RU" sz="2400" dirty="0" err="1" smtClean="0"/>
              <a:t>ИТ</a:t>
            </a:r>
            <a:r>
              <a:rPr lang="ru-RU" sz="2400" dirty="0" smtClean="0"/>
              <a:t>, а также полный перечень сфер ответственности, задач, процедур, описаний процессов и списков </a:t>
            </a:r>
            <a:r>
              <a:rPr lang="ru-RU" sz="2400" dirty="0" err="1" smtClean="0"/>
              <a:t>действий,которые</a:t>
            </a:r>
            <a:r>
              <a:rPr lang="ru-RU" sz="2400" dirty="0" smtClean="0"/>
              <a:t> могут быть адаптированы для любой организации. </a:t>
            </a:r>
          </a:p>
          <a:p>
            <a:pPr algn="just">
              <a:buNone/>
            </a:pPr>
            <a:r>
              <a:rPr lang="ru-RU" sz="2400" b="1" dirty="0" smtClean="0"/>
              <a:t>Библиотека состоит из пяти книг</a:t>
            </a:r>
            <a:r>
              <a:rPr lang="ru-RU" sz="2400" dirty="0" smtClean="0"/>
              <a:t>, в которых изложен комплекс вопросов по всем аспектам управления </a:t>
            </a:r>
            <a:r>
              <a:rPr lang="ru-RU" sz="2400" dirty="0" err="1" smtClean="0"/>
              <a:t>ИТ</a:t>
            </a:r>
            <a:r>
              <a:rPr lang="ru-RU" sz="2400" dirty="0" smtClean="0"/>
              <a:t> ресурсами предприятия: </a:t>
            </a:r>
          </a:p>
          <a:p>
            <a:pPr algn="just"/>
            <a:r>
              <a:rPr lang="ru-RU" sz="2400" dirty="0" smtClean="0"/>
              <a:t>Стратегия услуг (англ.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 </a:t>
            </a:r>
            <a:r>
              <a:rPr lang="ru-RU" sz="2400" dirty="0" err="1" smtClean="0"/>
              <a:t>Strategy</a:t>
            </a:r>
            <a:r>
              <a:rPr lang="ru-RU" sz="2400" dirty="0" smtClean="0"/>
              <a:t>)</a:t>
            </a:r>
            <a:r>
              <a:rPr lang="ru-RU" sz="2400" b="1" dirty="0" smtClean="0"/>
              <a:t>, </a:t>
            </a:r>
          </a:p>
          <a:p>
            <a:pPr algn="just"/>
            <a:r>
              <a:rPr lang="ru-RU" sz="2400" dirty="0" smtClean="0"/>
              <a:t>Проектирование услуг (англ.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 </a:t>
            </a:r>
            <a:r>
              <a:rPr lang="ru-RU" sz="2400" dirty="0" err="1" smtClean="0"/>
              <a:t>Design</a:t>
            </a:r>
            <a:r>
              <a:rPr lang="ru-RU" sz="2400" dirty="0" smtClean="0"/>
              <a:t>)</a:t>
            </a:r>
            <a:r>
              <a:rPr lang="ru-RU" sz="2400" b="1" dirty="0" smtClean="0"/>
              <a:t>, </a:t>
            </a:r>
          </a:p>
          <a:p>
            <a:pPr algn="just"/>
            <a:r>
              <a:rPr lang="ru-RU" sz="2400" dirty="0" smtClean="0"/>
              <a:t>Преобразование услуг (англ.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 </a:t>
            </a:r>
            <a:r>
              <a:rPr lang="ru-RU" sz="2400" dirty="0" err="1" smtClean="0"/>
              <a:t>Transition</a:t>
            </a:r>
            <a:r>
              <a:rPr lang="ru-RU" sz="2400" dirty="0" smtClean="0"/>
              <a:t>)</a:t>
            </a:r>
            <a:r>
              <a:rPr lang="ru-RU" sz="2400" b="1" dirty="0" smtClean="0"/>
              <a:t>, </a:t>
            </a:r>
          </a:p>
          <a:p>
            <a:pPr algn="just"/>
            <a:r>
              <a:rPr lang="ru-RU" sz="2400" dirty="0" smtClean="0"/>
              <a:t>Эксплуатация услуг </a:t>
            </a:r>
            <a:r>
              <a:rPr lang="en-US" sz="2400" dirty="0" smtClean="0"/>
              <a:t>(</a:t>
            </a:r>
            <a:r>
              <a:rPr lang="ru-RU" sz="2400" dirty="0" err="1" smtClean="0"/>
              <a:t>англ</a:t>
            </a:r>
            <a:r>
              <a:rPr lang="en-US" sz="2400" dirty="0" smtClean="0"/>
              <a:t>. Service Operation)</a:t>
            </a:r>
            <a:r>
              <a:rPr lang="ru-RU" sz="2400" b="1" dirty="0" smtClean="0"/>
              <a:t>, </a:t>
            </a:r>
          </a:p>
          <a:p>
            <a:pPr algn="just"/>
            <a:r>
              <a:rPr lang="ru-RU" sz="2400" dirty="0" smtClean="0"/>
              <a:t>Постоянное улучшение услуг</a:t>
            </a:r>
            <a:r>
              <a:rPr lang="en-US" sz="2400" dirty="0" smtClean="0"/>
              <a:t> (</a:t>
            </a:r>
            <a:r>
              <a:rPr lang="ru-RU" sz="2400" dirty="0" err="1" smtClean="0"/>
              <a:t>англ</a:t>
            </a:r>
            <a:r>
              <a:rPr lang="en-US" sz="2400" dirty="0" smtClean="0"/>
              <a:t>. Continual Service Improvement)</a:t>
            </a:r>
            <a:endParaRPr lang="ru-RU" sz="2400" b="1" dirty="0" smtClean="0"/>
          </a:p>
          <a:p>
            <a:pPr algn="just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02291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6" y="265470"/>
            <a:ext cx="10515600" cy="770501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Понятие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ITIL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102441" y="2123768"/>
            <a:ext cx="9501649" cy="2330245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1400" dirty="0" smtClean="0"/>
              <a:t> </a:t>
            </a:r>
            <a:r>
              <a:rPr lang="ru-RU" sz="2400" dirty="0"/>
              <a:t>Первая книга </a:t>
            </a:r>
            <a:r>
              <a:rPr lang="ru-RU" sz="2400" b="1" dirty="0" err="1"/>
              <a:t>Service</a:t>
            </a:r>
            <a:r>
              <a:rPr lang="ru-RU" sz="2400" b="1" dirty="0"/>
              <a:t> </a:t>
            </a:r>
            <a:r>
              <a:rPr lang="ru-RU" sz="2400" b="1" dirty="0" err="1"/>
              <a:t>Strategy</a:t>
            </a:r>
            <a:r>
              <a:rPr lang="ru-RU" sz="2400" b="1" dirty="0"/>
              <a:t> – Стратегия сервисов</a:t>
            </a:r>
            <a:r>
              <a:rPr lang="ru-RU" sz="2400" dirty="0"/>
              <a:t> рассказывает о необходимости сервисного подхода, о преимуществах, которые даёт сервисная модель бизнесу, о том, как строить стратегическую политику соотнесения этой модели с внешними и внутренними стандартами организации, как рассчитать стоимость сервиса, управлять рисками и т.д.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13318"/>
          <a:stretch/>
        </p:blipFill>
        <p:spPr>
          <a:xfrm>
            <a:off x="10438088" y="4218039"/>
            <a:ext cx="1559724" cy="22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1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458" y="29496"/>
            <a:ext cx="10515600" cy="770501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Понятие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ITIL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102441" y="1474838"/>
            <a:ext cx="9501649" cy="3377381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1400" dirty="0" smtClean="0"/>
              <a:t> </a:t>
            </a:r>
            <a:r>
              <a:rPr lang="ru-RU" sz="2400" dirty="0"/>
              <a:t>Во второй книге </a:t>
            </a:r>
            <a:r>
              <a:rPr lang="ru-RU" sz="2400" b="1" dirty="0" err="1"/>
              <a:t>Service</a:t>
            </a:r>
            <a:r>
              <a:rPr lang="ru-RU" sz="2400" b="1" dirty="0"/>
              <a:t> </a:t>
            </a:r>
            <a:r>
              <a:rPr lang="ru-RU" sz="2400" b="1" dirty="0" err="1"/>
              <a:t>Design</a:t>
            </a:r>
            <a:r>
              <a:rPr lang="ru-RU" sz="2400" b="1" dirty="0"/>
              <a:t> – Проектирование сервисов</a:t>
            </a:r>
            <a:r>
              <a:rPr lang="ru-RU" sz="2400" dirty="0"/>
              <a:t> рассказывается о политике проектирования сервисов (самое важное обновление во всей третьей версии </a:t>
            </a:r>
            <a:r>
              <a:rPr lang="ru-RU" sz="2400" dirty="0" err="1"/>
              <a:t>ITIL</a:t>
            </a:r>
            <a:r>
              <a:rPr lang="ru-RU" sz="2400" dirty="0"/>
              <a:t>®): ведь абсолютно очевидно, что любой сервис должен быть изначально спроектирован, хотя на практике организации демонстрируют примеры обратного. Результатом проектирования сервисов должен являться сервисный пакет (</a:t>
            </a:r>
            <a:r>
              <a:rPr lang="ru-RU" sz="2400" dirty="0" err="1"/>
              <a:t>service</a:t>
            </a:r>
            <a:r>
              <a:rPr lang="ru-RU" sz="2400" dirty="0"/>
              <a:t> </a:t>
            </a:r>
            <a:r>
              <a:rPr lang="ru-RU" sz="2400" dirty="0" err="1"/>
              <a:t>package</a:t>
            </a:r>
            <a:r>
              <a:rPr lang="ru-RU" sz="2400" dirty="0"/>
              <a:t>), в котором содержится подробнейшая информация о сервисе: за что он будет отвечать, как будет внедряться.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65" y="4852219"/>
            <a:ext cx="2111477" cy="15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8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458" y="29496"/>
            <a:ext cx="10515600" cy="770501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Понятие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ITIL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984453" y="1755057"/>
            <a:ext cx="9501649" cy="3377381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2400" dirty="0"/>
              <a:t>Третья книга </a:t>
            </a:r>
            <a:r>
              <a:rPr lang="ru-RU" sz="2400" b="1" dirty="0" err="1"/>
              <a:t>Service</a:t>
            </a:r>
            <a:r>
              <a:rPr lang="ru-RU" sz="2400" b="1" dirty="0"/>
              <a:t> </a:t>
            </a:r>
            <a:r>
              <a:rPr lang="ru-RU" sz="2400" b="1" dirty="0" err="1"/>
              <a:t>Transition</a:t>
            </a:r>
            <a:r>
              <a:rPr lang="ru-RU" sz="2400" b="1" dirty="0"/>
              <a:t> – Передача сервисов</a:t>
            </a:r>
            <a:r>
              <a:rPr lang="ru-RU" sz="2400" dirty="0"/>
              <a:t> — здесь речь идёт о том, что невозможно судить о приемлемости </a:t>
            </a:r>
            <a:r>
              <a:rPr lang="ru-RU" sz="2400" dirty="0" err="1"/>
              <a:t>ИТ</a:t>
            </a:r>
            <a:r>
              <a:rPr lang="ru-RU" sz="2400" dirty="0"/>
              <a:t> сервиса до тех пор, пока не станет точно понятно, каким образом он будет использоваться. Часто заказчику бывает нужно нечто совершенно не похожее на то, что он сформулировал на этапе проектирования. </a:t>
            </a:r>
            <a:endParaRPr lang="ru-RU" sz="2400" dirty="0" smtClean="0"/>
          </a:p>
          <a:p>
            <a:pPr marL="0" lvl="0" indent="0" algn="just">
              <a:buNone/>
            </a:pPr>
            <a:r>
              <a:rPr lang="ru-RU" sz="2400" dirty="0" smtClean="0"/>
              <a:t>В </a:t>
            </a:r>
            <a:r>
              <a:rPr lang="ru-RU" sz="2400" dirty="0"/>
              <a:t>таком случае в уже спроектированном </a:t>
            </a:r>
            <a:r>
              <a:rPr lang="ru-RU" sz="2400" dirty="0" err="1"/>
              <a:t>ИТ</a:t>
            </a:r>
            <a:r>
              <a:rPr lang="ru-RU" sz="2400" dirty="0"/>
              <a:t> сервисе делаются серьёзные изменения. И необходимо, чтобы при построении новых сервисов можно было контролировать ход выполнения работы. В этой книге собраны методики перехода, оценки и тестирования сервисов.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11" y="5102941"/>
            <a:ext cx="2091125" cy="13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4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458" y="29496"/>
            <a:ext cx="10515600" cy="770501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Понятие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ITIL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764458" y="1268360"/>
            <a:ext cx="9501649" cy="4645743"/>
          </a:xfrm>
        </p:spPr>
        <p:txBody>
          <a:bodyPr>
            <a:noAutofit/>
          </a:bodyPr>
          <a:lstStyle/>
          <a:p>
            <a:pPr lvl="0" algn="just"/>
            <a:r>
              <a:rPr lang="ru-RU" sz="2400" dirty="0"/>
              <a:t>В четвёртую книгу </a:t>
            </a:r>
            <a:r>
              <a:rPr lang="ru-RU" sz="2400" b="1" dirty="0" err="1"/>
              <a:t>Service</a:t>
            </a:r>
            <a:r>
              <a:rPr lang="ru-RU" sz="2400" b="1" dirty="0"/>
              <a:t> </a:t>
            </a:r>
            <a:r>
              <a:rPr lang="ru-RU" sz="2400" b="1" dirty="0" err="1"/>
              <a:t>Operation</a:t>
            </a:r>
            <a:r>
              <a:rPr lang="ru-RU" sz="2400" b="1" dirty="0"/>
              <a:t> – Эксплуатация сервисов</a:t>
            </a:r>
            <a:r>
              <a:rPr lang="ru-RU" sz="2400" dirty="0"/>
              <a:t> перешли процессы сервисной поддержки (</a:t>
            </a:r>
            <a:r>
              <a:rPr lang="ru-RU" sz="2400" dirty="0" err="1"/>
              <a:t>service</a:t>
            </a:r>
            <a:r>
              <a:rPr lang="ru-RU" sz="2400" dirty="0"/>
              <a:t> </a:t>
            </a:r>
            <a:r>
              <a:rPr lang="ru-RU" sz="2400" dirty="0" err="1"/>
              <a:t>support</a:t>
            </a:r>
            <a:r>
              <a:rPr lang="ru-RU" sz="2400" dirty="0"/>
              <a:t>) из предыдущей версии библиотеки </a:t>
            </a:r>
            <a:r>
              <a:rPr lang="ru-RU" sz="2400" dirty="0" err="1"/>
              <a:t>ITIL</a:t>
            </a:r>
            <a:r>
              <a:rPr lang="ru-RU" sz="2400" dirty="0"/>
              <a:t>® v2. Правда, добавлено всё то, чего не хватало для поддержки сервисов во второй версии: наконец-то описана процедура сервисных запросов и процедура управления событиями.</a:t>
            </a:r>
          </a:p>
          <a:p>
            <a:pPr lvl="0" algn="just"/>
            <a:r>
              <a:rPr lang="ru-RU" sz="2400" dirty="0"/>
              <a:t>В пятой книге </a:t>
            </a:r>
            <a:r>
              <a:rPr lang="ru-RU" sz="2400" b="1" dirty="0" err="1"/>
              <a:t>Continual</a:t>
            </a:r>
            <a:r>
              <a:rPr lang="ru-RU" sz="2400" b="1" dirty="0"/>
              <a:t> </a:t>
            </a:r>
            <a:r>
              <a:rPr lang="ru-RU" sz="2400" b="1" dirty="0" err="1"/>
              <a:t>Service</a:t>
            </a:r>
            <a:r>
              <a:rPr lang="ru-RU" sz="2400" b="1" dirty="0"/>
              <a:t> </a:t>
            </a:r>
            <a:r>
              <a:rPr lang="ru-RU" sz="2400" b="1" dirty="0" err="1"/>
              <a:t>Improvement</a:t>
            </a:r>
            <a:r>
              <a:rPr lang="ru-RU" sz="2400" b="1" dirty="0"/>
              <a:t> – Постоянное улучшение сервисов</a:t>
            </a:r>
            <a:r>
              <a:rPr lang="ru-RU" sz="2400" dirty="0"/>
              <a:t> описан </a:t>
            </a:r>
            <a:r>
              <a:rPr lang="ru-RU" sz="2400" dirty="0" err="1"/>
              <a:t>семишаговый</a:t>
            </a:r>
            <a:r>
              <a:rPr lang="ru-RU" sz="2400" dirty="0"/>
              <a:t> процесс поиска необходимых изменений для уже работающих сервисов. Рассказано о непременно предшествующей таким изменениям оценке двух ситуаций: той, в которой компания находится сейчас, и той, в которой планирует оказаться через некоторое время после усовершенствования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59718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296" y="1660551"/>
            <a:ext cx="10515600" cy="1834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err="1"/>
              <a:t>ITIL</a:t>
            </a:r>
            <a:r>
              <a:rPr lang="ru-RU" sz="3200" dirty="0"/>
              <a:t> представляет собой набор документов применяемых для практического внедрения подходов </a:t>
            </a:r>
            <a:r>
              <a:rPr lang="ru-RU" sz="3200" dirty="0" err="1"/>
              <a:t>IT</a:t>
            </a:r>
            <a:r>
              <a:rPr lang="ru-RU" sz="3200" dirty="0"/>
              <a:t> 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Management</a:t>
            </a:r>
            <a:r>
              <a:rPr lang="ru-RU" sz="3200" dirty="0"/>
              <a:t> (</a:t>
            </a:r>
            <a:r>
              <a:rPr lang="ru-RU" sz="3200" dirty="0" err="1"/>
              <a:t>ITSM</a:t>
            </a:r>
            <a:r>
              <a:rPr lang="ru-RU" sz="3200" dirty="0"/>
              <a:t>).</a:t>
            </a:r>
          </a:p>
          <a:p>
            <a:pPr marL="0" indent="0" algn="just">
              <a:buNone/>
            </a:pP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2" b="15372"/>
          <a:stretch/>
        </p:blipFill>
        <p:spPr>
          <a:xfrm>
            <a:off x="8581984" y="4970206"/>
            <a:ext cx="2771816" cy="1415846"/>
          </a:xfrm>
          <a:prstGeom prst="rect">
            <a:avLst/>
          </a:prstGeom>
        </p:spPr>
      </p:pic>
      <p:pic>
        <p:nvPicPr>
          <p:cNvPr id="2050" name="Picture 2" descr="https://itsm365.ru/img/tour/slideimg/1/rz-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4" y="3205610"/>
            <a:ext cx="4313583" cy="339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53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1801</Words>
  <Application>Microsoft Office PowerPoint</Application>
  <PresentationFormat>Произвольный</PresentationFormat>
  <Paragraphs>95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Библиотека ITIL и  комплекс процессов  ITSM</vt:lpstr>
      <vt:lpstr>Понятие ITIL</vt:lpstr>
      <vt:lpstr>Ядро ITIL</vt:lpstr>
      <vt:lpstr>Понятие ITIL</vt:lpstr>
      <vt:lpstr>Понятие ITIL</vt:lpstr>
      <vt:lpstr>Понятие ITIL</vt:lpstr>
      <vt:lpstr>Понятие ITIL</vt:lpstr>
      <vt:lpstr>Понятие ITIL</vt:lpstr>
      <vt:lpstr>Презентация PowerPoint</vt:lpstr>
      <vt:lpstr>ITSM (IT Service Management)</vt:lpstr>
      <vt:lpstr>ITSM (IT Service Management)</vt:lpstr>
      <vt:lpstr>ITSM (IT Service Management)</vt:lpstr>
      <vt:lpstr>ITSM (IT Service Management)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Компонент ITSM «Сопровождение услуг»</vt:lpstr>
      <vt:lpstr>ITSM 365 — это комплексная система управления ИТ-службой и автоматизации процессов предоставления ИТ-сервисов пользователям.</vt:lpstr>
      <vt:lpstr>ITSM 365</vt:lpstr>
      <vt:lpstr>ITSM 365</vt:lpstr>
      <vt:lpstr>ITSM 365</vt:lpstr>
      <vt:lpstr>ITSM 365</vt:lpstr>
      <vt:lpstr>ITSM 365</vt:lpstr>
      <vt:lpstr>ITSM 365</vt:lpstr>
      <vt:lpstr>ITSM 365</vt:lpstr>
      <vt:lpstr>ITSM 365</vt:lpstr>
      <vt:lpstr>ITSM 365</vt:lpstr>
      <vt:lpstr>ITSM 365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ITIL и Понятие ITSM</dc:title>
  <dc:creator>Трефилова Ольга Леонидовна</dc:creator>
  <cp:lastModifiedBy>Olga</cp:lastModifiedBy>
  <cp:revision>14</cp:revision>
  <dcterms:created xsi:type="dcterms:W3CDTF">2017-11-27T09:02:42Z</dcterms:created>
  <dcterms:modified xsi:type="dcterms:W3CDTF">2017-11-28T18:00:48Z</dcterms:modified>
</cp:coreProperties>
</file>