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5"/>
  </p:notesMasterIdLst>
  <p:sldIdLst>
    <p:sldId id="258" r:id="rId2"/>
    <p:sldId id="260" r:id="rId3"/>
    <p:sldId id="259" r:id="rId4"/>
    <p:sldId id="281" r:id="rId5"/>
    <p:sldId id="261" r:id="rId6"/>
    <p:sldId id="269" r:id="rId7"/>
    <p:sldId id="262" r:id="rId8"/>
    <p:sldId id="272" r:id="rId9"/>
    <p:sldId id="283" r:id="rId10"/>
    <p:sldId id="284" r:id="rId11"/>
    <p:sldId id="263" r:id="rId12"/>
    <p:sldId id="275" r:id="rId13"/>
    <p:sldId id="282" r:id="rId1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1"/>
    <p:restoredTop sz="94697"/>
  </p:normalViewPr>
  <p:slideViewPr>
    <p:cSldViewPr snapToGrid="0" snapToObjects="1">
      <p:cViewPr varScale="1">
        <p:scale>
          <a:sx n="74" d="100"/>
          <a:sy n="74" d="100"/>
        </p:scale>
        <p:origin x="57" y="6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EB86-8968-4EEF-BDFA-C19A7AAF1D23}" type="datetimeFigureOut">
              <a:rPr lang="zh-CN" altLang="en-US" smtClean="0"/>
              <a:pPr/>
              <a:t>2019/6/5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329B-966E-4BC6-B91C-02F26F345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1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27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8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71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72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00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6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6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84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90" r:id="rId3"/>
    <p:sldLayoutId id="2147483691" r:id="rId4"/>
    <p:sldLayoutId id="2147483680" r:id="rId5"/>
    <p:sldLayoutId id="2147483693" r:id="rId6"/>
    <p:sldLayoutId id="2147483684" r:id="rId7"/>
    <p:sldLayoutId id="2147483681" r:id="rId8"/>
    <p:sldLayoutId id="2147483692" r:id="rId9"/>
    <p:sldLayoutId id="2147483685" r:id="rId10"/>
    <p:sldLayoutId id="2147483682" r:id="rId11"/>
    <p:sldLayoutId id="2147483694" r:id="rId12"/>
    <p:sldLayoutId id="2147483686" r:id="rId13"/>
    <p:sldLayoutId id="2147483683" r:id="rId14"/>
    <p:sldLayoutId id="2147483695" r:id="rId15"/>
    <p:sldLayoutId id="2147483687" r:id="rId16"/>
    <p:sldLayoutId id="2147483688" r:id="rId17"/>
    <p:sldLayoutId id="2147483696" r:id="rId18"/>
    <p:sldLayoutId id="2147483662" r:id="rId19"/>
    <p:sldLayoutId id="214748366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errroth/dbgaokao-2019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78021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数据库设计应用展示</a:t>
            </a:r>
            <a:endParaRPr kumimoji="1" lang="zh-CN" altLang="en-US" sz="66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黄翰林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1712890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李浩哲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1712898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胡智龙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1713717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5269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高考帮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高考志愿填报小助手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数据库设计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2448549" y="1108431"/>
            <a:ext cx="2787038" cy="4119724"/>
            <a:chOff x="1186419" y="1096634"/>
            <a:chExt cx="2787038" cy="4119724"/>
          </a:xfrm>
        </p:grpSpPr>
        <p:sp>
          <p:nvSpPr>
            <p:cNvPr id="15" name="矩形 14"/>
            <p:cNvSpPr/>
            <p:nvPr/>
          </p:nvSpPr>
          <p:spPr>
            <a:xfrm>
              <a:off x="1186419" y="1096634"/>
              <a:ext cx="2146742" cy="2555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/>
                  </a:solidFill>
                  <a:ea typeface="微软雅黑" charset="0"/>
                </a:rPr>
                <a:t>03</a:t>
              </a:r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186419" y="3750957"/>
              <a:ext cx="2787038" cy="146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文科排名表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</a:t>
              </a:r>
              <a:r>
                <a:rPr lang="en-US" altLang="zh-CN" sz="1400" dirty="0" err="1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rankArt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)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和理科排名表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</a:t>
              </a:r>
              <a:r>
                <a:rPr lang="en-US" altLang="zh-CN" sz="1400" dirty="0" err="1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rankSci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两表均以分数为</a:t>
              </a: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主键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，记录排名。</a:t>
              </a:r>
              <a:endPara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排名表目的旨在利用空间节省计算资源，提高查询效率。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360284" y="3262153"/>
              <a:ext cx="800219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排名表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B6F7253F-DD91-49CF-A8F2-1E0DC9BE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4" t="8394" r="10459" b="11483"/>
          <a:stretch/>
        </p:blipFill>
        <p:spPr>
          <a:xfrm>
            <a:off x="6620979" y="2800971"/>
            <a:ext cx="2730322" cy="1326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02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2874169"/>
            <a:ext cx="4321834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4400" dirty="0">
                <a:solidFill>
                  <a:srgbClr val="FFFFFF"/>
                </a:solidFill>
                <a:ea typeface="微软雅黑" charset="0"/>
              </a:rPr>
              <a:t>前端界面设计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前端界面设计</a:t>
            </a:r>
          </a:p>
        </p:txBody>
      </p:sp>
      <p:sp>
        <p:nvSpPr>
          <p:cNvPr id="7" name="五边形 6"/>
          <p:cNvSpPr/>
          <p:nvPr/>
        </p:nvSpPr>
        <p:spPr>
          <a:xfrm>
            <a:off x="666196" y="1439252"/>
            <a:ext cx="2655449" cy="902811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373590" y="1456532"/>
            <a:ext cx="2655449" cy="90281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6132929" y="1456532"/>
            <a:ext cx="2655449" cy="902811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251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590" y="2512887"/>
            <a:ext cx="2655449" cy="30844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2928" y="2512887"/>
            <a:ext cx="2655451" cy="308449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8892268" y="1456532"/>
            <a:ext cx="2655449" cy="90281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2265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39" y="1560451"/>
            <a:ext cx="2230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  <a:latin typeface="Century Gothic"/>
                <a:ea typeface="微软雅黑"/>
              </a:rPr>
              <a:t>登录界面</a:t>
            </a:r>
            <a:endParaRPr lang="en-US" altLang="zh-CN" sz="3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1689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Century Gothic"/>
                <a:ea typeface="微软雅黑"/>
              </a:rPr>
              <a:t>分数查询界面</a:t>
            </a:r>
            <a:endParaRPr lang="en-US" altLang="zh-CN" sz="28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1028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Century Gothic"/>
                <a:ea typeface="微软雅黑"/>
              </a:rPr>
              <a:t>个人收藏界面</a:t>
            </a:r>
            <a:endParaRPr lang="en-US" altLang="zh-CN" sz="1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0367" y="1515439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Century Gothic"/>
                <a:ea typeface="微软雅黑"/>
              </a:rPr>
              <a:t>专业录取和考生信息界面</a:t>
            </a:r>
            <a:endParaRPr lang="en-US" altLang="zh-CN" sz="11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14252" y="2852530"/>
            <a:ext cx="2506635" cy="262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界面窗口采用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TabWidget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实现，必须用已有的账户密码进行登录，没有账户必须先通过有效的邀请码进行注册然后登录。 其中，登录和注册功能都是通过与数据库里的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Account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InvitedList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两个表相对应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3523974" y="2757249"/>
            <a:ext cx="2447830" cy="358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Qlabel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来显示，通过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QComboBox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获取筛选条件，然后利用信号与槽机制，在数据库里进行相应查询，并将查询结果用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Qtablewidget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显示出来，其中设置专业代码作为跳转链接。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6256818" y="2600391"/>
            <a:ext cx="2531560" cy="294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在分数查询界面中，通过点击添加收藏可把相应数据加到数据库个人喜好表中，然后查看收藏夹即可看到收藏的学校信息，收藏夹里可以选择删除操作（利用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QMessageBox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提示确认），同时将数据从个人喜好表里删掉。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9035508" y="2775715"/>
            <a:ext cx="2368963" cy="23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均是采用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窗口，通过继承父窗口，利用信号与槽机制实现页面跳转，并且将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Qtablewidget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的内容设为不可更改，以保证数据的安全性。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15795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30745"/>
            <a:ext cx="4321834" cy="59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ea typeface="微软雅黑" charset="0"/>
              </a:rPr>
              <a:t>功能演示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05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6EEEF-5814-450E-B123-ADF8345EC05F}"/>
              </a:ext>
            </a:extLst>
          </p:cNvPr>
          <p:cNvSpPr txBox="1"/>
          <p:nvPr/>
        </p:nvSpPr>
        <p:spPr>
          <a:xfrm>
            <a:off x="2726635" y="4422913"/>
            <a:ext cx="67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linkClick r:id="rId2"/>
              </a:rPr>
              <a:t>项目地址： </a:t>
            </a:r>
            <a:r>
              <a:rPr lang="en-US" altLang="zh-CN" b="1" dirty="0">
                <a:hlinkClick r:id="rId2"/>
              </a:rPr>
              <a:t>https://github.com/Azerrroth/dbgaokao-2019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396CE-31FB-4287-86CF-5DDA886518E6}"/>
              </a:ext>
            </a:extLst>
          </p:cNvPr>
          <p:cNvSpPr txBox="1"/>
          <p:nvPr/>
        </p:nvSpPr>
        <p:spPr>
          <a:xfrm>
            <a:off x="3605528" y="1649522"/>
            <a:ext cx="4980943" cy="1150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微软雅黑" charset="0"/>
              </a:rPr>
              <a:t>限量发放专享邀请码：</a:t>
            </a:r>
            <a:r>
              <a:rPr kumimoji="1" lang="en-US" altLang="zh-CN" sz="28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微软雅黑" charset="0"/>
              </a:rPr>
              <a:t>JK9OMS32P4M</a:t>
            </a:r>
            <a:endParaRPr kumimoji="1" lang="zh-CN" altLang="en-US" sz="28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143" y="2921169"/>
            <a:ext cx="401744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CONTENTS</a:t>
            </a:r>
            <a:endParaRPr kumimoji="1" lang="zh-CN" altLang="en-US" sz="60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9167C2B-5DBE-4957-8AFF-A5955B3DB263}"/>
              </a:ext>
            </a:extLst>
          </p:cNvPr>
          <p:cNvGrpSpPr/>
          <p:nvPr/>
        </p:nvGrpSpPr>
        <p:grpSpPr>
          <a:xfrm>
            <a:off x="7011777" y="1112698"/>
            <a:ext cx="4316623" cy="830997"/>
            <a:chOff x="7011777" y="1350953"/>
            <a:chExt cx="4316623" cy="830997"/>
          </a:xfrm>
        </p:grpSpPr>
        <p:sp>
          <p:nvSpPr>
            <p:cNvPr id="28" name="文本框 27"/>
            <p:cNvSpPr txBox="1"/>
            <p:nvPr/>
          </p:nvSpPr>
          <p:spPr>
            <a:xfrm>
              <a:off x="8009866" y="1481342"/>
              <a:ext cx="3318534" cy="45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30000"/>
                </a:lnSpc>
              </a:pPr>
              <a:r>
                <a:rPr kumimoji="1" lang="zh-CN" altLang="en-US" sz="2000" dirty="0">
                  <a:solidFill>
                    <a:srgbClr val="FFFFFF"/>
                  </a:solidFill>
                  <a:ea typeface="微软雅黑" charset="0"/>
                </a:rPr>
                <a:t>项目简介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011777" y="1350953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01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8D52B4-39A2-4DF0-A784-506BD7E57E93}"/>
              </a:ext>
            </a:extLst>
          </p:cNvPr>
          <p:cNvGrpSpPr/>
          <p:nvPr/>
        </p:nvGrpSpPr>
        <p:grpSpPr>
          <a:xfrm>
            <a:off x="7011777" y="2125651"/>
            <a:ext cx="4316623" cy="830997"/>
            <a:chOff x="7011777" y="2363906"/>
            <a:chExt cx="4316623" cy="830997"/>
          </a:xfrm>
        </p:grpSpPr>
        <p:sp>
          <p:nvSpPr>
            <p:cNvPr id="31" name="文本框 30"/>
            <p:cNvSpPr txBox="1"/>
            <p:nvPr/>
          </p:nvSpPr>
          <p:spPr>
            <a:xfrm>
              <a:off x="8009866" y="2494295"/>
              <a:ext cx="3318534" cy="45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30000"/>
                </a:lnSpc>
              </a:pPr>
              <a:r>
                <a:rPr kumimoji="1" lang="zh-CN" altLang="en-US" sz="2000" dirty="0">
                  <a:solidFill>
                    <a:srgbClr val="FFFFFF"/>
                  </a:solidFill>
                  <a:ea typeface="微软雅黑" charset="0"/>
                </a:rPr>
                <a:t>项目实现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11777" y="2363906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02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4BADDF-6279-47CD-9D78-D34AB751F212}"/>
              </a:ext>
            </a:extLst>
          </p:cNvPr>
          <p:cNvGrpSpPr/>
          <p:nvPr/>
        </p:nvGrpSpPr>
        <p:grpSpPr>
          <a:xfrm>
            <a:off x="7011775" y="3116932"/>
            <a:ext cx="4316623" cy="830997"/>
            <a:chOff x="7011777" y="3376859"/>
            <a:chExt cx="4316623" cy="830997"/>
          </a:xfrm>
        </p:grpSpPr>
        <p:sp>
          <p:nvSpPr>
            <p:cNvPr id="34" name="文本框 33"/>
            <p:cNvSpPr txBox="1"/>
            <p:nvPr/>
          </p:nvSpPr>
          <p:spPr>
            <a:xfrm>
              <a:off x="8009866" y="3507248"/>
              <a:ext cx="3318534" cy="45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30000"/>
                </a:lnSpc>
              </a:pPr>
              <a:r>
                <a:rPr kumimoji="1" lang="zh-CN" altLang="en-US" sz="2000" dirty="0">
                  <a:solidFill>
                    <a:srgbClr val="FFFFFF"/>
                  </a:solidFill>
                  <a:ea typeface="微软雅黑" charset="0"/>
                </a:rPr>
                <a:t>数据库设计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011777" y="3376859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03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F5447E2-B540-4766-B084-FF50102A532E}"/>
              </a:ext>
            </a:extLst>
          </p:cNvPr>
          <p:cNvGrpSpPr/>
          <p:nvPr/>
        </p:nvGrpSpPr>
        <p:grpSpPr>
          <a:xfrm>
            <a:off x="6960260" y="4158212"/>
            <a:ext cx="4316624" cy="830997"/>
            <a:chOff x="7011776" y="4396467"/>
            <a:chExt cx="4316624" cy="830997"/>
          </a:xfrm>
        </p:grpSpPr>
        <p:sp>
          <p:nvSpPr>
            <p:cNvPr id="37" name="文本框 36"/>
            <p:cNvSpPr txBox="1"/>
            <p:nvPr/>
          </p:nvSpPr>
          <p:spPr>
            <a:xfrm>
              <a:off x="8009866" y="4520201"/>
              <a:ext cx="3318534" cy="45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30000"/>
                </a:lnSpc>
              </a:pPr>
              <a:r>
                <a:rPr kumimoji="1" lang="zh-CN" altLang="en-US" sz="2000" dirty="0">
                  <a:solidFill>
                    <a:srgbClr val="FFFFFF"/>
                  </a:solidFill>
                  <a:ea typeface="微软雅黑" charset="0"/>
                </a:rPr>
                <a:t>前端界面设计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011776" y="4396467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04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49DC6C-768B-42F4-9F7B-16DD1384E1C6}"/>
              </a:ext>
            </a:extLst>
          </p:cNvPr>
          <p:cNvGrpSpPr/>
          <p:nvPr/>
        </p:nvGrpSpPr>
        <p:grpSpPr>
          <a:xfrm>
            <a:off x="7011777" y="5171165"/>
            <a:ext cx="4316625" cy="830997"/>
            <a:chOff x="7011775" y="5229170"/>
            <a:chExt cx="4316625" cy="83099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828CCBF-132C-4BA3-BEE9-C0E0E4123D17}"/>
                </a:ext>
              </a:extLst>
            </p:cNvPr>
            <p:cNvSpPr txBox="1"/>
            <p:nvPr/>
          </p:nvSpPr>
          <p:spPr>
            <a:xfrm>
              <a:off x="7011775" y="5229170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05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7FDE41E-AB3F-44F2-8318-AFDD1AE99FE0}"/>
                </a:ext>
              </a:extLst>
            </p:cNvPr>
            <p:cNvSpPr txBox="1"/>
            <p:nvPr/>
          </p:nvSpPr>
          <p:spPr>
            <a:xfrm>
              <a:off x="8009866" y="5418356"/>
              <a:ext cx="3318534" cy="45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30000"/>
                </a:lnSpc>
              </a:pPr>
              <a:r>
                <a:rPr kumimoji="1" lang="zh-CN" altLang="en-US" sz="2000" dirty="0">
                  <a:solidFill>
                    <a:srgbClr val="FFFFFF"/>
                  </a:solidFill>
                  <a:ea typeface="微软雅黑" charset="0"/>
                </a:rPr>
                <a:t>功能展示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58666" y="3182779"/>
            <a:ext cx="4321834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项目简介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6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43000" y="4460814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4</a:t>
            </a:r>
            <a:endParaRPr kumimoji="1" lang="zh-CN" altLang="en-US" sz="9600" b="1" dirty="0"/>
          </a:p>
        </p:txBody>
      </p:sp>
      <p:sp>
        <p:nvSpPr>
          <p:cNvPr id="5" name="圆角矩形 4"/>
          <p:cNvSpPr/>
          <p:nvPr/>
        </p:nvSpPr>
        <p:spPr>
          <a:xfrm rot="1007404">
            <a:off x="2082777" y="3190647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3</a:t>
            </a:r>
            <a:endParaRPr kumimoji="1" lang="zh-CN" altLang="en-US" sz="9600" b="1" dirty="0"/>
          </a:p>
        </p:txBody>
      </p:sp>
      <p:sp>
        <p:nvSpPr>
          <p:cNvPr id="6" name="圆角矩形 5"/>
          <p:cNvSpPr/>
          <p:nvPr/>
        </p:nvSpPr>
        <p:spPr>
          <a:xfrm rot="21189383">
            <a:off x="939777" y="2004965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2</a:t>
            </a:r>
            <a:endParaRPr kumimoji="1" lang="zh-CN" altLang="en-US" sz="9600" b="1" dirty="0"/>
          </a:p>
        </p:txBody>
      </p:sp>
      <p:sp>
        <p:nvSpPr>
          <p:cNvPr id="7" name="圆角矩形 6"/>
          <p:cNvSpPr/>
          <p:nvPr/>
        </p:nvSpPr>
        <p:spPr>
          <a:xfrm rot="912046">
            <a:off x="2097121" y="788756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1</a:t>
            </a:r>
            <a:endParaRPr kumimoji="1" lang="zh-CN" altLang="en-US" sz="9600" b="1" dirty="0"/>
          </a:p>
        </p:txBody>
      </p:sp>
      <p:sp>
        <p:nvSpPr>
          <p:cNvPr id="8" name="文本框 8"/>
          <p:cNvSpPr txBox="1"/>
          <p:nvPr/>
        </p:nvSpPr>
        <p:spPr>
          <a:xfrm>
            <a:off x="4578070" y="5214907"/>
            <a:ext cx="6470930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考生可根据个人需求，对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年高考的录取信息进行快速查询。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626682" y="3219513"/>
            <a:ext cx="6470930" cy="174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同时，相比较于官方公布数据，官方出于防止宣传目的对于排名信息进行了隐藏（排名前</a:t>
            </a:r>
            <a:r>
              <a:rPr lang="en-US" altLang="zh-CN" b="1" dirty="0">
                <a:solidFill>
                  <a:schemeClr val="bg1"/>
                </a:solidFill>
              </a:rPr>
              <a:t>100</a:t>
            </a:r>
            <a:r>
              <a:rPr lang="zh-CN" altLang="en-US" b="1" dirty="0">
                <a:solidFill>
                  <a:schemeClr val="bg1"/>
                </a:solidFill>
              </a:rPr>
              <a:t>的考生不显示具体名次），本项目根据全部考生信息，进行了再次的排序比较，从而可以详细的查询到每名考生，每个分数的位次。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626682" y="2231171"/>
            <a:ext cx="6470930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通过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爬取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年真实的高考分数及录取信息，获得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年内蒙古高考的详细录取信息等详细数据。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4697572" y="1023570"/>
            <a:ext cx="6470930" cy="11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本项目拟结合数据库与前端界面的编写实现数据库中内容的查询，与偏好列表的添加删除等操作。</a:t>
            </a:r>
          </a:p>
          <a:p>
            <a:pPr>
              <a:lnSpc>
                <a:spcPct val="130000"/>
              </a:lnSpc>
            </a:pP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9BEE0D66-731A-4798-B714-7638569C130D}"/>
              </a:ext>
            </a:extLst>
          </p:cNvPr>
          <p:cNvSpPr txBox="1">
            <a:spLocks/>
          </p:cNvSpPr>
          <p:nvPr/>
        </p:nvSpPr>
        <p:spPr>
          <a:xfrm>
            <a:off x="189906" y="87845"/>
            <a:ext cx="529392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项目简介</a:t>
            </a:r>
          </a:p>
        </p:txBody>
      </p:sp>
    </p:spTree>
    <p:extLst>
      <p:ext uri="{BB962C8B-B14F-4D97-AF65-F5344CB8AC3E}">
        <p14:creationId xmlns:p14="http://schemas.microsoft.com/office/powerpoint/2010/main" val="9452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项目实现</a:t>
            </a:r>
          </a:p>
        </p:txBody>
      </p:sp>
      <p:sp>
        <p:nvSpPr>
          <p:cNvPr id="30" name="手杖形箭头 29"/>
          <p:cNvSpPr/>
          <p:nvPr/>
        </p:nvSpPr>
        <p:spPr>
          <a:xfrm rot="16200000">
            <a:off x="4054279" y="771"/>
            <a:ext cx="1364023" cy="4557216"/>
          </a:xfrm>
          <a:prstGeom prst="utur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1" name="手杖形箭头 30"/>
          <p:cNvSpPr/>
          <p:nvPr/>
        </p:nvSpPr>
        <p:spPr>
          <a:xfrm rot="5400000" flipH="1">
            <a:off x="7143827" y="864192"/>
            <a:ext cx="1364023" cy="4557216"/>
          </a:xfrm>
          <a:prstGeom prst="utur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2" name="手杖形箭头 31"/>
          <p:cNvSpPr/>
          <p:nvPr/>
        </p:nvSpPr>
        <p:spPr>
          <a:xfrm rot="16200000">
            <a:off x="4054277" y="1722545"/>
            <a:ext cx="1364023" cy="4557216"/>
          </a:xfrm>
          <a:prstGeom prst="utur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3" name="手杖形箭头 32"/>
          <p:cNvSpPr/>
          <p:nvPr/>
        </p:nvSpPr>
        <p:spPr>
          <a:xfrm rot="5400000" flipH="1">
            <a:off x="7132067" y="2577588"/>
            <a:ext cx="1364023" cy="4557216"/>
          </a:xfrm>
          <a:prstGeom prst="uturnArrow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52399" y="5020778"/>
            <a:ext cx="5668236" cy="670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36739" y="3464869"/>
            <a:ext cx="7467708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bg1"/>
                </a:solidFill>
              </a:rPr>
              <a:t> 使用</a:t>
            </a:r>
            <a:r>
              <a:rPr kumimoji="1" lang="en-US" altLang="zh-CN" b="1" dirty="0">
                <a:solidFill>
                  <a:schemeClr val="bg1"/>
                </a:solidFill>
              </a:rPr>
              <a:t>BeautifulSoup4</a:t>
            </a:r>
            <a:r>
              <a:rPr kumimoji="1" lang="zh-CN" altLang="en-US" b="1" dirty="0">
                <a:solidFill>
                  <a:schemeClr val="bg1"/>
                </a:solidFill>
              </a:rPr>
              <a:t>及</a:t>
            </a:r>
            <a:r>
              <a:rPr kumimoji="1" lang="en-US" altLang="zh-CN" b="1" dirty="0">
                <a:solidFill>
                  <a:schemeClr val="bg1"/>
                </a:solidFill>
              </a:rPr>
              <a:t>requests</a:t>
            </a:r>
            <a:r>
              <a:rPr kumimoji="1" lang="zh-CN" altLang="en-US" b="1" dirty="0">
                <a:solidFill>
                  <a:schemeClr val="bg1"/>
                </a:solidFill>
              </a:rPr>
              <a:t>爬虫收集真实高考数据爬虫收集数据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00449" y="2561304"/>
            <a:ext cx="4159109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bg1"/>
                </a:solidFill>
              </a:rPr>
              <a:t>利用</a:t>
            </a:r>
            <a:r>
              <a:rPr kumimoji="1" lang="en-US" altLang="zh-CN" b="1" dirty="0">
                <a:solidFill>
                  <a:schemeClr val="bg1"/>
                </a:solidFill>
              </a:rPr>
              <a:t>PyQt5</a:t>
            </a:r>
            <a:r>
              <a:rPr kumimoji="1" lang="zh-CN" altLang="en-US" b="1" dirty="0">
                <a:solidFill>
                  <a:schemeClr val="bg1"/>
                </a:solidFill>
              </a:rPr>
              <a:t>连接</a:t>
            </a:r>
            <a:r>
              <a:rPr kumimoji="1" lang="en-US" altLang="zh-CN" b="1" dirty="0">
                <a:solidFill>
                  <a:schemeClr val="bg1"/>
                </a:solidFill>
              </a:rPr>
              <a:t>MySQL</a:t>
            </a:r>
            <a:r>
              <a:rPr kumimoji="1" lang="zh-CN" altLang="en-US" b="1" dirty="0">
                <a:solidFill>
                  <a:schemeClr val="bg1"/>
                </a:solidFill>
              </a:rPr>
              <a:t>并实现</a:t>
            </a:r>
            <a:r>
              <a:rPr kumimoji="1" lang="en-US" altLang="zh-CN" b="1" dirty="0">
                <a:solidFill>
                  <a:schemeClr val="bg1"/>
                </a:solidFill>
              </a:rPr>
              <a:t>GUI</a:t>
            </a:r>
            <a:r>
              <a:rPr kumimoji="1" lang="zh-CN" altLang="en-US" b="1" dirty="0">
                <a:solidFill>
                  <a:schemeClr val="bg1"/>
                </a:solidFill>
              </a:rPr>
              <a:t>界面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230" y="1733155"/>
            <a:ext cx="2163370" cy="677086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bg1"/>
                </a:solidFill>
              </a:rPr>
              <a:t>账户注册登录实现</a:t>
            </a:r>
          </a:p>
          <a:p>
            <a:pPr algn="ctr" defTabSz="609459"/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</a:rPr>
              <a:t>我的偏好功能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B99424-935B-4039-816C-EAE4715B33BE}"/>
              </a:ext>
            </a:extLst>
          </p:cNvPr>
          <p:cNvSpPr txBox="1"/>
          <p:nvPr/>
        </p:nvSpPr>
        <p:spPr>
          <a:xfrm>
            <a:off x="646044" y="5143277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使用</a:t>
            </a:r>
            <a:r>
              <a:rPr lang="en-US" altLang="zh-CN" b="1" dirty="0">
                <a:solidFill>
                  <a:schemeClr val="bg1"/>
                </a:solidFill>
              </a:rPr>
              <a:t>MySQL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PyQt5 </a:t>
            </a:r>
            <a:r>
              <a:rPr lang="zh-CN" altLang="en-US" b="1" dirty="0">
                <a:solidFill>
                  <a:schemeClr val="bg1"/>
                </a:solidFill>
              </a:rPr>
              <a:t>实现数据库与前端界面相配合的数据展示及偏好收藏系统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AEB08C-8D67-4A27-9A41-9BB22291682F}"/>
              </a:ext>
            </a:extLst>
          </p:cNvPr>
          <p:cNvSpPr txBox="1"/>
          <p:nvPr/>
        </p:nvSpPr>
        <p:spPr>
          <a:xfrm>
            <a:off x="6899387" y="4284924"/>
            <a:ext cx="24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设计</a:t>
            </a:r>
            <a:r>
              <a:rPr lang="en-US" altLang="zh-CN" b="1" dirty="0">
                <a:solidFill>
                  <a:schemeClr val="bg1"/>
                </a:solidFill>
              </a:rPr>
              <a:t>MySQL</a:t>
            </a:r>
            <a:r>
              <a:rPr lang="zh-CN" altLang="en-US" b="1" dirty="0">
                <a:solidFill>
                  <a:schemeClr val="bg1"/>
                </a:solidFill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0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数据库设计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数据库设计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1186419" y="800416"/>
            <a:ext cx="2787038" cy="5240031"/>
            <a:chOff x="1186419" y="1096634"/>
            <a:chExt cx="2787038" cy="5240031"/>
          </a:xfrm>
        </p:grpSpPr>
        <p:sp>
          <p:nvSpPr>
            <p:cNvPr id="15" name="矩形 14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/>
                  </a:solidFill>
                  <a:ea typeface="微软雅黑" charset="0"/>
                </a:rPr>
                <a:t>01</a:t>
              </a:r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186419" y="3750957"/>
              <a:ext cx="2787038" cy="2585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账号密码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(Account)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、</a:t>
              </a: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邀请码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</a:t>
              </a:r>
              <a:r>
                <a:rPr lang="en-US" altLang="zh-CN" sz="1400" dirty="0" err="1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InviteList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)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和</a:t>
              </a: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个人喜好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</a:t>
              </a:r>
              <a:r>
                <a:rPr lang="en-US" altLang="zh-CN" sz="1400" dirty="0" err="1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favourite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账户信息设计为邀请注册机制，即输入邀请码核验正确即可完成注册。</a:t>
              </a:r>
              <a:endPara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个人喜好表与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Account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为</a:t>
              </a: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多对一关系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，记录了每个用户的收藏院校名录，可以查询到每个用户的收藏院校。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86419" y="3262153"/>
              <a:ext cx="1620957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账户信息记录表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B6F7253F-DD91-49CF-A8F2-1E0DC9BE0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9948" y="1592604"/>
            <a:ext cx="5573077" cy="4051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89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数据库设计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/>
        </p:nvGrpSpPr>
        <p:grpSpPr>
          <a:xfrm>
            <a:off x="6893580" y="926297"/>
            <a:ext cx="2787038" cy="5240031"/>
            <a:chOff x="1186419" y="1096634"/>
            <a:chExt cx="2787038" cy="5240031"/>
          </a:xfrm>
        </p:grpSpPr>
        <p:sp>
          <p:nvSpPr>
            <p:cNvPr id="18" name="矩形 17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02</a:t>
              </a:r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186419" y="3750957"/>
              <a:ext cx="2787038" cy="2585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考生信息表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(Candidate)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、专业信息表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</a:t>
              </a:r>
              <a:r>
                <a:rPr lang="en-US" altLang="zh-CN" sz="1400" dirty="0" err="1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zhuanye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)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和院校信息表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(college)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表中保留全部考生、专业、院校的录取信息。</a:t>
              </a:r>
              <a:endPara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由于考生与其</a:t>
              </a: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复杂属性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都为</a:t>
              </a: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一对一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关系，所以将考生包含的复杂属性直接保存在考生表中，未对其进行关系模式的拆分。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186419" y="3262153"/>
              <a:ext cx="1338828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院校信息表</a:t>
              </a:r>
              <a:endParaRPr lang="en-US" altLang="zh-CN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C59CAE0-3914-40CE-B37C-63D87CACF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5" t="1281" r="6547" b="2064"/>
          <a:stretch/>
        </p:blipFill>
        <p:spPr>
          <a:xfrm>
            <a:off x="1588569" y="1070767"/>
            <a:ext cx="4045938" cy="5123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984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亮亮图文旗舰店 https://liangliangtuwen.tmall.com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681</Words>
  <Application>Microsoft Office PowerPoint</Application>
  <PresentationFormat>宽屏</PresentationFormat>
  <Paragraphs>77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亮亮图文旗舰店 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 12sc.taobao.com</dc:creator>
  <cp:keywords>12sc.taobao.com</cp:keywords>
  <dc:description>12sc.taobao.com</dc:description>
  <cp:lastModifiedBy>李 浩哲</cp:lastModifiedBy>
  <cp:revision>121</cp:revision>
  <dcterms:created xsi:type="dcterms:W3CDTF">2015-08-18T02:51:41Z</dcterms:created>
  <dcterms:modified xsi:type="dcterms:W3CDTF">2019-06-05T08:31:40Z</dcterms:modified>
  <cp:category>12sc.taobao.com</cp:category>
  <cp:contentStatus>12sc.taobao.com</cp:contentStatus>
</cp:coreProperties>
</file>