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9" r:id="rId17"/>
    <p:sldId id="270" r:id="rId18"/>
    <p:sldId id="271" r:id="rId19"/>
    <p:sldId id="272" r:id="rId20"/>
    <p:sldId id="273" r:id="rId21"/>
    <p:sldId id="274" r:id="rId22"/>
    <p:sldId id="280" r:id="rId23"/>
    <p:sldId id="275" r:id="rId24"/>
    <p:sldId id="276" r:id="rId25"/>
    <p:sldId id="277" r:id="rId26"/>
  </p:sldIdLst>
  <p:sldSz cx="12192000" cy="6858000"/>
  <p:notesSz cx="6985000" cy="92821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94" y="-6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-1586" y="0"/>
            <a:ext cx="3028949" cy="463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57637" y="0"/>
            <a:ext cx="3028949" cy="463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275" cy="4176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-1586" y="8818561"/>
            <a:ext cx="3028949" cy="463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949" cy="463550"/>
          </a:xfrm>
          <a:prstGeom prst="rect">
            <a:avLst/>
          </a:prstGeom>
          <a:noFill/>
          <a:ln>
            <a:noFill/>
          </a:ln>
        </p:spPr>
        <p:txBody>
          <a:bodyPr lIns="19350" tIns="0" rIns="193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b="0" i="1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‹N°›</a:t>
            </a:fld>
            <a:endParaRPr lang="en-US" sz="1000" b="0" i="1" u="none" strike="noStrike" cap="none" baseline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42703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7000; 100; 1000</a:t>
            </a:r>
            <a:endParaRPr dirty="0"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812241" y="228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ctr" anchorCtr="0"/>
          <a:lstStyle>
            <a:lvl1pPr marL="0" marR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37AA"/>
              </a:buClr>
              <a:buSzPct val="100000"/>
              <a:buFont typeface="Gloria Hallelujah"/>
              <a:buChar char="●"/>
              <a:defRPr sz="4000" b="1">
                <a:solidFill>
                  <a:srgbClr val="9B37AA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4000"/>
            </a:lvl2pPr>
            <a:lvl3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4000"/>
            </a:lvl3pPr>
            <a:lvl4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4000"/>
            </a:lvl4pPr>
            <a:lvl5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4000"/>
            </a:lvl5pPr>
            <a:lvl6pPr marL="5969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4000"/>
            </a:lvl6pPr>
            <a:lvl7pPr marL="11811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4000"/>
            </a:lvl7pPr>
            <a:lvl8pPr marL="17653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4000"/>
            </a:lvl8pPr>
            <a:lvl9pPr marL="23495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40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812241" y="1371600"/>
            <a:ext cx="10363200" cy="4904699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t" anchorCtr="0"/>
          <a:lstStyle>
            <a:lvl1pPr marL="444500" marR="0" indent="-2540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Gloria Hallelujah"/>
              <a:buChar char="●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952500" marR="0" indent="-1905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Gloria Hallelujah"/>
              <a:buChar char="●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marL="1473200" marR="0" indent="-165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loria Hallelujah"/>
              <a:buChar char="●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marL="2070100" marR="0" indent="-1397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•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marL="2654300" marR="0" indent="-127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–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marL="3238500" marR="0" indent="-127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–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marL="3822700" marR="0" indent="-127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–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marL="4419600" marR="0" indent="-127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–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marL="5016500" marR="0" indent="-1397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–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>
          <a:xfrm>
            <a:off x="15240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82B20-AAD7-B942-BD24-7A0044E586D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7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812241" y="228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ctr" anchorCtr="0"/>
          <a:lstStyle>
            <a:lvl1pPr marL="0" marR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37AA"/>
              </a:buClr>
              <a:buSzPct val="100000"/>
              <a:buFont typeface="Gloria Hallelujah"/>
              <a:buChar char="●"/>
              <a:defRPr sz="4000" b="1">
                <a:solidFill>
                  <a:srgbClr val="9B37AA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4000"/>
            </a:lvl2pPr>
            <a:lvl3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4000"/>
            </a:lvl3pPr>
            <a:lvl4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4000"/>
            </a:lvl4pPr>
            <a:lvl5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4000"/>
            </a:lvl5pPr>
            <a:lvl6pPr marL="5969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4000"/>
            </a:lvl6pPr>
            <a:lvl7pPr marL="11811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4000"/>
            </a:lvl7pPr>
            <a:lvl8pPr marL="17653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4000"/>
            </a:lvl8pPr>
            <a:lvl9pPr marL="23495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40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812241" y="1371600"/>
            <a:ext cx="10363200" cy="4904699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t" anchorCtr="0"/>
          <a:lstStyle>
            <a:lvl1pPr marL="444500" marR="0" indent="-2540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Gloria Hallelujah"/>
              <a:buChar char="●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952500" marR="0" indent="-1905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Gloria Hallelujah"/>
              <a:buChar char="●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marL="1473200" marR="0" indent="-165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loria Hallelujah"/>
              <a:buChar char="●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marL="2070100" marR="0" indent="-1397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•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marL="2654300" marR="0" indent="-127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–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marL="3238500" marR="0" indent="-127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–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marL="3822700" marR="0" indent="-127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–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marL="4419600" marR="0" indent="-127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–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marL="5016500" marR="0" indent="-1397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–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owasp.org/index.php/Source_Code_Analysis_Tool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944883" y="663066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-US" sz="4800">
                <a:latin typeface="Questrial"/>
                <a:ea typeface="Questrial"/>
                <a:cs typeface="Questrial"/>
                <a:sym typeface="Questrial"/>
              </a:rPr>
              <a:t>Software Security</a:t>
            </a:r>
          </a:p>
        </p:txBody>
      </p:sp>
      <p:sp>
        <p:nvSpPr>
          <p:cNvPr id="16" name="Shape 16"/>
          <p:cNvSpPr txBox="1"/>
          <p:nvPr/>
        </p:nvSpPr>
        <p:spPr>
          <a:xfrm>
            <a:off x="883908" y="780850"/>
            <a:ext cx="6616499" cy="2000100"/>
          </a:xfrm>
          <a:prstGeom prst="rect">
            <a:avLst/>
          </a:prstGeom>
          <a:noFill/>
          <a:ln>
            <a:noFill/>
          </a:ln>
        </p:spPr>
        <p:txBody>
          <a:bodyPr lIns="60950" tIns="60950" rIns="60950" bIns="60950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40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Lesson Introduction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883900" y="2656300"/>
            <a:ext cx="10546799" cy="1194600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estrial"/>
            </a:pPr>
            <a:r>
              <a:rPr lang="en-US" sz="2400" b="1" dirty="0">
                <a:solidFill>
                  <a:srgbClr val="6B9462"/>
                </a:solidFill>
                <a:latin typeface="Questrial"/>
                <a:ea typeface="Questrial"/>
                <a:cs typeface="Questrial"/>
                <a:sym typeface="Questrial"/>
              </a:rPr>
              <a:t>Software vulnerabilities</a:t>
            </a:r>
            <a:r>
              <a:rPr lang="en-US" sz="24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and how attackers </a:t>
            </a:r>
            <a:r>
              <a:rPr lang="en-US" sz="2400" b="1" dirty="0">
                <a:solidFill>
                  <a:srgbClr val="6B9462"/>
                </a:solidFill>
                <a:latin typeface="Questrial"/>
                <a:ea typeface="Questrial"/>
                <a:cs typeface="Questrial"/>
                <a:sym typeface="Questrial"/>
              </a:rPr>
              <a:t>exploit them</a:t>
            </a:r>
            <a:r>
              <a:rPr lang="en-US" sz="24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" name="Shape 18"/>
          <p:cNvSpPr txBox="1"/>
          <p:nvPr/>
        </p:nvSpPr>
        <p:spPr>
          <a:xfrm>
            <a:off x="1035650" y="2958525"/>
            <a:ext cx="101826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Questrial"/>
              <a:buChar char="●"/>
            </a:pPr>
            <a:r>
              <a:rPr lang="en-US" sz="2400" b="1" dirty="0">
                <a:solidFill>
                  <a:srgbClr val="6B9462"/>
                </a:solidFill>
                <a:latin typeface="Questrial"/>
                <a:ea typeface="Questrial"/>
                <a:cs typeface="Questrial"/>
                <a:sym typeface="Questrial"/>
              </a:rPr>
              <a:t>Defenses against attacks</a:t>
            </a:r>
            <a:r>
              <a:rPr lang="en-US" sz="2400" b="1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that try to exploit buffer overflows. 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Questrial"/>
              <a:buChar char="●"/>
            </a:pPr>
            <a:r>
              <a:rPr lang="en-US" sz="2400" b="1" dirty="0">
                <a:solidFill>
                  <a:srgbClr val="6B9462"/>
                </a:solidFill>
                <a:latin typeface="Questrial"/>
                <a:ea typeface="Questrial"/>
                <a:cs typeface="Questrial"/>
                <a:sym typeface="Questrial"/>
              </a:rPr>
              <a:t>Secure programming: </a:t>
            </a:r>
            <a:r>
              <a:rPr lang="en-US" sz="24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Code “defensively”, expecting it to be exploited.  Do not trust the “inputs” that come from users of the software system.</a:t>
            </a:r>
          </a:p>
        </p:txBody>
      </p:sp>
      <p:cxnSp>
        <p:nvCxnSpPr>
          <p:cNvPr id="19" name="Shape 19"/>
          <p:cNvCxnSpPr/>
          <p:nvPr/>
        </p:nvCxnSpPr>
        <p:spPr>
          <a:xfrm>
            <a:off x="864250" y="2366375"/>
            <a:ext cx="10124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" name="Shape 20"/>
          <p:cNvCxnSpPr/>
          <p:nvPr/>
        </p:nvCxnSpPr>
        <p:spPr>
          <a:xfrm>
            <a:off x="883900" y="5790550"/>
            <a:ext cx="10124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626351" y="1887225"/>
            <a:ext cx="3040199" cy="431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We can carefully </a:t>
            </a:r>
            <a:r>
              <a:rPr lang="en-US" sz="2400" b="1" dirty="0">
                <a:solidFill>
                  <a:srgbClr val="6B9462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overflow the return address</a:t>
            </a: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 so it contains the value of an address where we put </a:t>
            </a:r>
            <a:r>
              <a:rPr lang="en-US" sz="2400" dirty="0">
                <a:solidFill>
                  <a:srgbClr val="6B9462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some code we want executed</a:t>
            </a: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812241" y="228600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Attacker Code Execution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l="40617"/>
          <a:stretch/>
        </p:blipFill>
        <p:spPr>
          <a:xfrm>
            <a:off x="3666550" y="1295500"/>
            <a:ext cx="3901801" cy="5125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2150" y="1295400"/>
            <a:ext cx="3609550" cy="507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2277600" y="859525"/>
            <a:ext cx="10014899" cy="144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lang="en-US" sz="3200" dirty="0" smtClean="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Which </a:t>
            </a:r>
            <a:r>
              <a:rPr lang="en-US" sz="28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of these </a:t>
            </a:r>
            <a:r>
              <a:rPr lang="en-US" sz="2800" b="1" dirty="0">
                <a:solidFill>
                  <a:srgbClr val="6B9462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vulnerabilities </a:t>
            </a:r>
            <a:r>
              <a:rPr lang="en-US" sz="28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applies to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8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the code:</a:t>
            </a:r>
          </a:p>
        </p:txBody>
      </p:sp>
      <p:sp>
        <p:nvSpPr>
          <p:cNvPr id="119" name="Shape 119"/>
          <p:cNvSpPr/>
          <p:nvPr/>
        </p:nvSpPr>
        <p:spPr>
          <a:xfrm>
            <a:off x="944375" y="2446400"/>
            <a:ext cx="510000" cy="5100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516650" y="2253125"/>
            <a:ext cx="10097700" cy="47708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dk1"/>
                </a:solidFill>
              </a:rPr>
              <a:t>The target password was too short, this made it easy to overflow the buffer.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dk1"/>
                </a:solidFill>
              </a:rPr>
              <a:t>The code did not check the input and reject password strings longer than 12 bytes.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dk1"/>
                </a:solidFill>
              </a:rPr>
              <a:t>The code did not add extra, unused variables. If this is done then when the user inputs a long password, it won’t overflow into the return address.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944375" y="3725550"/>
            <a:ext cx="510000" cy="5100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894825" y="5004700"/>
            <a:ext cx="510000" cy="5100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2277600" y="282500"/>
            <a:ext cx="6371099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9B37AA"/>
                </a:solidFill>
              </a:rPr>
              <a:t>Buffer </a:t>
            </a:r>
            <a:r>
              <a:rPr lang="en-US" dirty="0">
                <a:solidFill>
                  <a:srgbClr val="9B37AA"/>
                </a:solidFill>
              </a:rPr>
              <a:t>Overflow Quiz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475" y="385500"/>
            <a:ext cx="1464175" cy="16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812241" y="228600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ShellCode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812250" y="2557050"/>
            <a:ext cx="8445299" cy="2639100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chemeClr val="dk1"/>
                </a:solidFill>
              </a:rPr>
              <a:t>Whose </a:t>
            </a:r>
            <a:r>
              <a:rPr lang="en-US" sz="3200" b="1">
                <a:solidFill>
                  <a:srgbClr val="6B9462"/>
                </a:solidFill>
              </a:rPr>
              <a:t>privileges</a:t>
            </a:r>
            <a:r>
              <a:rPr lang="en-US" sz="3200">
                <a:solidFill>
                  <a:schemeClr val="dk1"/>
                </a:solidFill>
              </a:rPr>
              <a:t> are used when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chemeClr val="dk1"/>
                </a:solidFill>
              </a:rPr>
              <a:t>attacker code is executed?</a:t>
            </a:r>
          </a:p>
          <a:p>
            <a:pPr marL="9144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>
                <a:solidFill>
                  <a:schemeClr val="dk1"/>
                </a:solidFill>
              </a:rPr>
              <a:t>The host program’s</a:t>
            </a:r>
          </a:p>
          <a:p>
            <a:pPr marL="9144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>
                <a:solidFill>
                  <a:schemeClr val="dk1"/>
                </a:solidFill>
              </a:rPr>
              <a:t>System service or </a:t>
            </a:r>
            <a:br>
              <a:rPr lang="en-US" sz="3200">
                <a:solidFill>
                  <a:schemeClr val="dk1"/>
                </a:solidFill>
              </a:rPr>
            </a:br>
            <a:r>
              <a:rPr lang="en-US" sz="3200">
                <a:solidFill>
                  <a:schemeClr val="dk1"/>
                </a:solidFill>
              </a:rPr>
              <a:t>OS root privileges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200">
              <a:solidFill>
                <a:srgbClr val="4E75A8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>
                <a:solidFill>
                  <a:srgbClr val="4E75A8"/>
                </a:solidFill>
              </a:rPr>
              <a:t>LEAST Privilege is IMPORTANT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200">
              <a:solidFill>
                <a:srgbClr val="6B9462"/>
              </a:solidFill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812250" y="312200"/>
            <a:ext cx="10983299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b="1">
                <a:solidFill>
                  <a:srgbClr val="6B9462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Shell Code: </a:t>
            </a:r>
            <a:r>
              <a:rPr lang="en-US" sz="32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creates a shell which allows it to execute any code the attacker wants.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2262" y="2557050"/>
            <a:ext cx="324802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960175" y="256637"/>
            <a:ext cx="111201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500">
                <a:solidFill>
                  <a:srgbClr val="9B37AA"/>
                </a:solidFill>
              </a:rPr>
              <a:t>National Vulnerability Database (NVD) Quiz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94350" y="1399650"/>
            <a:ext cx="11403300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4E75A8"/>
              </a:buClr>
            </a:pPr>
            <a:r>
              <a:rPr lang="en-US" b="1">
                <a:solidFill>
                  <a:srgbClr val="4E75A8"/>
                </a:solidFill>
              </a:rPr>
              <a:t>How many CVE (Common Vulnerability and Exposure) vulnerabilities do you think NVD will have?</a:t>
            </a:r>
          </a:p>
          <a:p>
            <a:pPr mar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[1] Close to 500, [2] A few thousand, [3] Close to 70000</a:t>
            </a:r>
          </a:p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4E75A8"/>
              </a:buClr>
            </a:pPr>
            <a:r>
              <a:rPr lang="en-US" b="1">
                <a:solidFill>
                  <a:srgbClr val="4E75A8"/>
                </a:solidFill>
              </a:rPr>
              <a:t>If you search the NVD, how many buffer</a:t>
            </a:r>
            <a:br>
              <a:rPr lang="en-US" b="1">
                <a:solidFill>
                  <a:srgbClr val="4E75A8"/>
                </a:solidFill>
              </a:rPr>
            </a:br>
            <a:r>
              <a:rPr lang="en-US" b="1">
                <a:solidFill>
                  <a:srgbClr val="4E75A8"/>
                </a:solidFill>
              </a:rPr>
              <a:t>overflow vulnerabilities will be reported from the last</a:t>
            </a:r>
            <a:br>
              <a:rPr lang="en-US" b="1">
                <a:solidFill>
                  <a:srgbClr val="4E75A8"/>
                </a:solidFill>
              </a:rPr>
            </a:br>
            <a:r>
              <a:rPr lang="en-US" b="1">
                <a:solidFill>
                  <a:srgbClr val="4E75A8"/>
                </a:solidFill>
              </a:rPr>
              <a:t>three months? </a:t>
            </a: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[1] less than 10, [2] Several hundred, [3] Close to one hundred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4E75A8"/>
              </a:buClr>
            </a:pPr>
            <a:r>
              <a:rPr lang="en-US" b="1">
                <a:solidFill>
                  <a:srgbClr val="4E75A8"/>
                </a:solidFill>
              </a:rPr>
              <a:t>How many buffer overflow vulnerabilities in the last</a:t>
            </a:r>
            <a:br>
              <a:rPr lang="en-US" b="1">
                <a:solidFill>
                  <a:srgbClr val="4E75A8"/>
                </a:solidFill>
              </a:rPr>
            </a:br>
            <a:r>
              <a:rPr lang="en-US" b="1">
                <a:solidFill>
                  <a:srgbClr val="4E75A8"/>
                </a:solidFill>
              </a:rPr>
              <a:t>3 years? </a:t>
            </a: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[1] Over a thousand, [2] fifty thousand, [3] five hundred</a:t>
            </a:r>
          </a:p>
        </p:txBody>
      </p:sp>
      <p:sp>
        <p:nvSpPr>
          <p:cNvPr id="141" name="Shape 141"/>
          <p:cNvSpPr/>
          <p:nvPr/>
        </p:nvSpPr>
        <p:spPr>
          <a:xfrm>
            <a:off x="8001800" y="1911775"/>
            <a:ext cx="620700" cy="432599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3505475" y="3966716"/>
            <a:ext cx="620700" cy="432599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2461175" y="5640950"/>
            <a:ext cx="620700" cy="432599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00" y="292800"/>
            <a:ext cx="969925" cy="107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812241" y="304800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Variations of Buffer Overflow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812241" y="1371600"/>
            <a:ext cx="10363200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3000" b="1">
                <a:solidFill>
                  <a:srgbClr val="6B9462"/>
                </a:solidFill>
              </a:rPr>
              <a:t>Return-to-libc</a:t>
            </a:r>
            <a:r>
              <a:rPr lang="en-US" sz="3000">
                <a:solidFill>
                  <a:schemeClr val="dk1"/>
                </a:solidFill>
              </a:rPr>
              <a:t>: the return address is overwritten to point to a standard library function.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3000" b="1">
                <a:solidFill>
                  <a:srgbClr val="6B9462"/>
                </a:solidFill>
              </a:rPr>
              <a:t>Heap Overflows</a:t>
            </a:r>
            <a:r>
              <a:rPr lang="en-US" sz="3000">
                <a:solidFill>
                  <a:schemeClr val="dk1"/>
                </a:solidFill>
              </a:rPr>
              <a:t>: data stored in the heap is overwritten. Data can be tables of function pointers.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3000" b="1">
                <a:solidFill>
                  <a:srgbClr val="6B9462"/>
                </a:solidFill>
              </a:rPr>
              <a:t>OpenSSL Heartbleed Vulnerability</a:t>
            </a:r>
            <a:r>
              <a:rPr lang="en-US" sz="3000">
                <a:solidFill>
                  <a:schemeClr val="dk1"/>
                </a:solidFill>
              </a:rPr>
              <a:t>: read much more of the buffer than just the data, which may include sensitive data.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Heap Overflow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Buffer overflows that occur in the heap data area. </a:t>
            </a:r>
          </a:p>
          <a:p>
            <a:pPr lvl="1">
              <a:defRPr/>
            </a:pPr>
            <a:r>
              <a:rPr lang="en-US" sz="2400" dirty="0" smtClean="0"/>
              <a:t>Typical heap manipulation functions: </a:t>
            </a:r>
            <a:r>
              <a:rPr lang="en-US" sz="2400" dirty="0" err="1" smtClean="0"/>
              <a:t>malloc</a:t>
            </a:r>
            <a:r>
              <a:rPr lang="en-US" sz="2400" dirty="0" smtClean="0"/>
              <a:t>()/free()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21367" y="5011739"/>
            <a:ext cx="3797300" cy="1042987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43012" name="TextBox 15"/>
          <p:cNvSpPr txBox="1">
            <a:spLocks noChangeArrowheads="1"/>
          </p:cNvSpPr>
          <p:nvPr/>
        </p:nvSpPr>
        <p:spPr bwMode="auto">
          <a:xfrm>
            <a:off x="1426634" y="6054725"/>
            <a:ext cx="17587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Lower Address</a:t>
            </a:r>
          </a:p>
        </p:txBody>
      </p:sp>
      <p:sp>
        <p:nvSpPr>
          <p:cNvPr id="43013" name="TextBox 16"/>
          <p:cNvSpPr txBox="1">
            <a:spLocks noChangeArrowheads="1"/>
          </p:cNvSpPr>
          <p:nvPr/>
        </p:nvSpPr>
        <p:spPr bwMode="auto">
          <a:xfrm>
            <a:off x="1515534" y="3032125"/>
            <a:ext cx="18015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Higher Address</a:t>
            </a:r>
          </a:p>
        </p:txBody>
      </p:sp>
      <p:sp>
        <p:nvSpPr>
          <p:cNvPr id="18" name="Up Arrow 17"/>
          <p:cNvSpPr/>
          <p:nvPr/>
        </p:nvSpPr>
        <p:spPr>
          <a:xfrm>
            <a:off x="3177117" y="5011739"/>
            <a:ext cx="508000" cy="454025"/>
          </a:xfrm>
          <a:prstGeom prst="upArrow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015" name="TextBox 18"/>
          <p:cNvSpPr txBox="1">
            <a:spLocks noChangeArrowheads="1"/>
          </p:cNvSpPr>
          <p:nvPr/>
        </p:nvSpPr>
        <p:spPr bwMode="auto">
          <a:xfrm>
            <a:off x="2872317" y="5465764"/>
            <a:ext cx="1386416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800"/>
              <a:t>Heap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21367" y="3497264"/>
            <a:ext cx="3797300" cy="1042987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22" name="Up Arrow 21"/>
          <p:cNvSpPr/>
          <p:nvPr/>
        </p:nvSpPr>
        <p:spPr>
          <a:xfrm rot="10800000">
            <a:off x="3177118" y="4054476"/>
            <a:ext cx="510116" cy="455613"/>
          </a:xfrm>
          <a:prstGeom prst="upArrow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018" name="TextBox 22"/>
          <p:cNvSpPr txBox="1">
            <a:spLocks noChangeArrowheads="1"/>
          </p:cNvSpPr>
          <p:nvPr/>
        </p:nvSpPr>
        <p:spPr bwMode="auto">
          <a:xfrm>
            <a:off x="2827867" y="3481389"/>
            <a:ext cx="1384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800"/>
              <a:t>Stack</a:t>
            </a:r>
          </a:p>
        </p:txBody>
      </p:sp>
      <p:sp>
        <p:nvSpPr>
          <p:cNvPr id="24" name="Explosion 2 23"/>
          <p:cNvSpPr/>
          <p:nvPr/>
        </p:nvSpPr>
        <p:spPr>
          <a:xfrm>
            <a:off x="4383618" y="5292726"/>
            <a:ext cx="605367" cy="347663"/>
          </a:xfrm>
          <a:prstGeom prst="irregularSeal2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Line Callout 2 24"/>
          <p:cNvSpPr/>
          <p:nvPr/>
        </p:nvSpPr>
        <p:spPr>
          <a:xfrm>
            <a:off x="6915151" y="3622675"/>
            <a:ext cx="4974167" cy="15113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234"/>
              <a:gd name="adj6" fmla="val -42828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char* p = </a:t>
            </a: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malloc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 (256);</a:t>
            </a:r>
          </a:p>
          <a:p>
            <a:pPr>
              <a:defRPr/>
            </a:pP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memset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 (p, ‘A’, 1024);</a:t>
            </a:r>
          </a:p>
        </p:txBody>
      </p:sp>
    </p:spTree>
    <p:extLst>
      <p:ext uri="{BB962C8B-B14F-4D97-AF65-F5344CB8AC3E}">
        <p14:creationId xmlns:p14="http://schemas.microsoft.com/office/powerpoint/2010/main" val="235777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Heap Overflow – Example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1511300" y="1798638"/>
            <a:ext cx="10363200" cy="411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Overwrite the function pointer in the adjacent buffer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59618" y="4438650"/>
            <a:ext cx="3797300" cy="1042988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59618" y="3400425"/>
            <a:ext cx="3797300" cy="1042988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44037" name="TextBox 7"/>
          <p:cNvSpPr txBox="1">
            <a:spLocks noChangeArrowheads="1"/>
          </p:cNvSpPr>
          <p:nvPr/>
        </p:nvSpPr>
        <p:spPr bwMode="auto">
          <a:xfrm>
            <a:off x="3454401" y="2914650"/>
            <a:ext cx="18015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Higher Address</a:t>
            </a:r>
          </a:p>
        </p:txBody>
      </p:sp>
      <p:sp>
        <p:nvSpPr>
          <p:cNvPr id="44038" name="TextBox 8"/>
          <p:cNvSpPr txBox="1">
            <a:spLocks noChangeArrowheads="1"/>
          </p:cNvSpPr>
          <p:nvPr/>
        </p:nvSpPr>
        <p:spPr bwMode="auto">
          <a:xfrm>
            <a:off x="1557867" y="4014788"/>
            <a:ext cx="9734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/>
              <a:t>Chunk 2</a:t>
            </a:r>
          </a:p>
        </p:txBody>
      </p:sp>
      <p:sp>
        <p:nvSpPr>
          <p:cNvPr id="44039" name="TextBox 9"/>
          <p:cNvSpPr txBox="1">
            <a:spLocks noChangeArrowheads="1"/>
          </p:cNvSpPr>
          <p:nvPr/>
        </p:nvSpPr>
        <p:spPr bwMode="auto">
          <a:xfrm>
            <a:off x="1557867" y="5108575"/>
            <a:ext cx="9734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/>
              <a:t>Chunk 1</a:t>
            </a:r>
          </a:p>
        </p:txBody>
      </p:sp>
      <p:sp>
        <p:nvSpPr>
          <p:cNvPr id="2" name="Oval 1"/>
          <p:cNvSpPr/>
          <p:nvPr/>
        </p:nvSpPr>
        <p:spPr>
          <a:xfrm>
            <a:off x="3744385" y="3813175"/>
            <a:ext cx="664633" cy="40163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041" name="TextBox 10"/>
          <p:cNvSpPr txBox="1">
            <a:spLocks noChangeArrowheads="1"/>
          </p:cNvSpPr>
          <p:nvPr/>
        </p:nvSpPr>
        <p:spPr bwMode="auto">
          <a:xfrm>
            <a:off x="4332818" y="3468688"/>
            <a:ext cx="17363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/>
              <a:t>Function Pointer</a:t>
            </a:r>
          </a:p>
        </p:txBody>
      </p:sp>
      <p:sp>
        <p:nvSpPr>
          <p:cNvPr id="44042" name="TextBox 11"/>
          <p:cNvSpPr txBox="1">
            <a:spLocks noChangeArrowheads="1"/>
          </p:cNvSpPr>
          <p:nvPr/>
        </p:nvSpPr>
        <p:spPr bwMode="auto">
          <a:xfrm>
            <a:off x="3342218" y="5667375"/>
            <a:ext cx="24288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Before heap overflow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92434" y="4457700"/>
            <a:ext cx="3797300" cy="10414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192434" y="3419475"/>
            <a:ext cx="3797300" cy="1042988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8077201" y="3832225"/>
            <a:ext cx="664633" cy="401638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046" name="TextBox 15"/>
          <p:cNvSpPr txBox="1">
            <a:spLocks noChangeArrowheads="1"/>
          </p:cNvSpPr>
          <p:nvPr/>
        </p:nvSpPr>
        <p:spPr bwMode="auto">
          <a:xfrm>
            <a:off x="8665634" y="3500439"/>
            <a:ext cx="17363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/>
              <a:t>Function Pointer</a:t>
            </a:r>
          </a:p>
        </p:txBody>
      </p:sp>
      <p:sp>
        <p:nvSpPr>
          <p:cNvPr id="44047" name="TextBox 16"/>
          <p:cNvSpPr txBox="1">
            <a:spLocks noChangeArrowheads="1"/>
          </p:cNvSpPr>
          <p:nvPr/>
        </p:nvSpPr>
        <p:spPr bwMode="auto">
          <a:xfrm>
            <a:off x="7620000" y="5635625"/>
            <a:ext cx="22749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After heap overflow</a:t>
            </a:r>
          </a:p>
        </p:txBody>
      </p:sp>
      <p:sp>
        <p:nvSpPr>
          <p:cNvPr id="3" name="Punched Tape 2"/>
          <p:cNvSpPr/>
          <p:nvPr/>
        </p:nvSpPr>
        <p:spPr>
          <a:xfrm>
            <a:off x="7192434" y="4014789"/>
            <a:ext cx="3797300" cy="663575"/>
          </a:xfrm>
          <a:prstGeom prst="flowChartPunchedTap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85400" y="330575"/>
            <a:ext cx="11221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Defense Against Buffer Overflow Attacks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585641" y="1416925"/>
            <a:ext cx="10363200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 b="1" dirty="0">
                <a:solidFill>
                  <a:srgbClr val="6B9462"/>
                </a:solidFill>
              </a:rPr>
              <a:t>Programming language</a:t>
            </a:r>
            <a:r>
              <a:rPr lang="en-US" sz="3000" dirty="0">
                <a:solidFill>
                  <a:schemeClr val="dk1"/>
                </a:solidFill>
              </a:rPr>
              <a:t> choice is crucial.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0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chemeClr val="dk1"/>
                </a:solidFill>
              </a:rPr>
              <a:t>The language...</a:t>
            </a:r>
          </a:p>
          <a:p>
            <a:pPr marL="9144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 dirty="0">
                <a:solidFill>
                  <a:schemeClr val="dk1"/>
                </a:solidFill>
              </a:rPr>
              <a:t>Should be </a:t>
            </a:r>
            <a:r>
              <a:rPr lang="en-US" sz="3000" b="1" dirty="0">
                <a:solidFill>
                  <a:srgbClr val="6B9462"/>
                </a:solidFill>
              </a:rPr>
              <a:t>strongly typed</a:t>
            </a:r>
          </a:p>
          <a:p>
            <a:pPr marL="9144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 dirty="0">
                <a:solidFill>
                  <a:schemeClr val="dk1"/>
                </a:solidFill>
              </a:rPr>
              <a:t>Should do </a:t>
            </a:r>
            <a:r>
              <a:rPr lang="en-US" sz="3000" b="1" dirty="0">
                <a:solidFill>
                  <a:srgbClr val="6B9462"/>
                </a:solidFill>
              </a:rPr>
              <a:t>automatic bounds checks</a:t>
            </a:r>
          </a:p>
          <a:p>
            <a:pPr marL="9144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 dirty="0">
                <a:solidFill>
                  <a:schemeClr val="dk1"/>
                </a:solidFill>
              </a:rPr>
              <a:t>Should do </a:t>
            </a:r>
            <a:r>
              <a:rPr lang="en-US" sz="3000" b="1" dirty="0">
                <a:solidFill>
                  <a:srgbClr val="6B9462"/>
                </a:solidFill>
              </a:rPr>
              <a:t>automatic memory</a:t>
            </a:r>
            <a:br>
              <a:rPr lang="en-US" sz="3000" b="1" dirty="0">
                <a:solidFill>
                  <a:srgbClr val="6B9462"/>
                </a:solidFill>
              </a:rPr>
            </a:br>
            <a:r>
              <a:rPr lang="en-US" sz="3000" b="1" dirty="0">
                <a:solidFill>
                  <a:srgbClr val="6B9462"/>
                </a:solidFill>
              </a:rPr>
              <a:t>management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 dirty="0">
                <a:solidFill>
                  <a:schemeClr val="dk1"/>
                </a:solidFill>
              </a:rPr>
              <a:t>          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chemeClr val="dk1"/>
                </a:solidFill>
              </a:rPr>
              <a:t>Examples of </a:t>
            </a:r>
            <a:r>
              <a:rPr lang="en-US" sz="3000" b="1" dirty="0">
                <a:solidFill>
                  <a:srgbClr val="6B9462"/>
                </a:solidFill>
              </a:rPr>
              <a:t>Safe languages</a:t>
            </a:r>
            <a:r>
              <a:rPr lang="en-US" sz="3000" dirty="0">
                <a:solidFill>
                  <a:schemeClr val="dk1"/>
                </a:solidFill>
              </a:rPr>
              <a:t>: Java, C+</a:t>
            </a:r>
            <a:r>
              <a:rPr lang="en-US" sz="3000" dirty="0" smtClean="0">
                <a:solidFill>
                  <a:schemeClr val="dk1"/>
                </a:solidFill>
              </a:rPr>
              <a:t>+, Python</a:t>
            </a:r>
            <a:endParaRPr lang="en-US" sz="30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</a:endParaRP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0778" y="1236082"/>
            <a:ext cx="3235824" cy="458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586800" y="1473575"/>
            <a:ext cx="8481599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 sz="3200" b="1" dirty="0">
                <a:solidFill>
                  <a:srgbClr val="6B9462"/>
                </a:solidFill>
              </a:rPr>
              <a:t>Why are some languages safe?</a:t>
            </a:r>
          </a:p>
          <a:p>
            <a:pPr marL="13716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dirty="0">
                <a:solidFill>
                  <a:schemeClr val="dk1"/>
                </a:solidFill>
              </a:rPr>
              <a:t>Buffer overflow becomes impossible due to </a:t>
            </a:r>
            <a:r>
              <a:rPr lang="en-US" sz="3200" dirty="0" smtClean="0">
                <a:solidFill>
                  <a:schemeClr val="dk1"/>
                </a:solidFill>
              </a:rPr>
              <a:t>runtime system </a:t>
            </a:r>
            <a:r>
              <a:rPr lang="en-US" sz="3200" dirty="0">
                <a:solidFill>
                  <a:schemeClr val="dk1"/>
                </a:solidFill>
              </a:rPr>
              <a:t>checks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 sz="3200" b="1" dirty="0">
                <a:solidFill>
                  <a:srgbClr val="6B9462"/>
                </a:solidFill>
              </a:rPr>
              <a:t>The drawback of secure languages</a:t>
            </a:r>
          </a:p>
          <a:p>
            <a:pPr marL="13716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dirty="0">
                <a:solidFill>
                  <a:schemeClr val="dk1"/>
                </a:solidFill>
              </a:rPr>
              <a:t>Possible performance</a:t>
            </a:r>
            <a:br>
              <a:rPr lang="en-US" sz="3200" dirty="0">
                <a:solidFill>
                  <a:schemeClr val="dk1"/>
                </a:solidFill>
              </a:rPr>
            </a:br>
            <a:r>
              <a:rPr lang="en-US" sz="3200" dirty="0">
                <a:solidFill>
                  <a:schemeClr val="dk1"/>
                </a:solidFill>
              </a:rPr>
              <a:t>degradation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85400" y="330575"/>
            <a:ext cx="11221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Defense Against Buffer Overflow Attacks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47" y="2385460"/>
            <a:ext cx="2862500" cy="308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0550" y="1463775"/>
            <a:ext cx="3046350" cy="241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7591" y="1768200"/>
            <a:ext cx="10363200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400" b="1">
                <a:solidFill>
                  <a:srgbClr val="6B9462"/>
                </a:solidFill>
              </a:rPr>
              <a:t>When Using Unsafe Languages: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9144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>
                <a:solidFill>
                  <a:schemeClr val="dk1"/>
                </a:solidFill>
              </a:rPr>
              <a:t>Check input (</a:t>
            </a:r>
            <a:r>
              <a:rPr lang="en-US" sz="3000" b="1">
                <a:solidFill>
                  <a:srgbClr val="B22828"/>
                </a:solidFill>
              </a:rPr>
              <a:t>ALL input is EVIL</a:t>
            </a:r>
            <a:r>
              <a:rPr lang="en-US" sz="3000">
                <a:solidFill>
                  <a:schemeClr val="dk1"/>
                </a:solidFill>
              </a:rPr>
              <a:t>)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9144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>
                <a:solidFill>
                  <a:schemeClr val="dk1"/>
                </a:solidFill>
              </a:rPr>
              <a:t>Use safer functions that do</a:t>
            </a:r>
            <a:r>
              <a:rPr lang="en-US" sz="3000" b="1">
                <a:solidFill>
                  <a:srgbClr val="6B9462"/>
                </a:solidFill>
              </a:rPr>
              <a:t> bounds checking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9144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>
                <a:solidFill>
                  <a:schemeClr val="dk1"/>
                </a:solidFill>
              </a:rPr>
              <a:t>Use </a:t>
            </a:r>
            <a:r>
              <a:rPr lang="en-US" sz="3000" b="1">
                <a:solidFill>
                  <a:srgbClr val="6B9462"/>
                </a:solidFill>
              </a:rPr>
              <a:t>automatic tools</a:t>
            </a:r>
            <a:r>
              <a:rPr lang="en-US" sz="3000">
                <a:solidFill>
                  <a:schemeClr val="dk1"/>
                </a:solidFill>
              </a:rPr>
              <a:t> to analyze code for potential unsafe functions. 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85400" y="330575"/>
            <a:ext cx="11221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Defense Against Buffer Overflow Attacks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hape 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5500" y="1732650"/>
            <a:ext cx="3462250" cy="363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559075" y="1426475"/>
            <a:ext cx="11277600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3200" b="1">
                <a:solidFill>
                  <a:srgbClr val="4E75A8"/>
                </a:solidFill>
              </a:rPr>
              <a:t>Example:</a:t>
            </a:r>
            <a:r>
              <a:rPr lang="en-US" sz="3200" b="1">
                <a:solidFill>
                  <a:srgbClr val="6B9462"/>
                </a:solidFill>
              </a:rPr>
              <a:t> Buffer overflow</a:t>
            </a:r>
            <a:r>
              <a:rPr lang="en-US" sz="3200">
                <a:solidFill>
                  <a:schemeClr val="dk1"/>
                </a:solidFill>
              </a:rPr>
              <a:t> - a common and persistent vulnerability</a:t>
            </a:r>
          </a:p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200"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>
                <a:solidFill>
                  <a:schemeClr val="dk1"/>
                </a:solidFill>
              </a:rPr>
              <a:t>Stack buffer overflows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b="1">
                <a:solidFill>
                  <a:srgbClr val="6B9462"/>
                </a:solidFill>
              </a:rPr>
              <a:t>Stacks</a:t>
            </a:r>
            <a:r>
              <a:rPr lang="en-US" sz="3200">
                <a:solidFill>
                  <a:schemeClr val="dk1"/>
                </a:solidFill>
              </a:rPr>
              <a:t> are used...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>
                <a:solidFill>
                  <a:schemeClr val="dk1"/>
                </a:solidFill>
              </a:rPr>
              <a:t>in </a:t>
            </a:r>
            <a:r>
              <a:rPr lang="en-US" sz="3200" b="1">
                <a:solidFill>
                  <a:srgbClr val="6B9462"/>
                </a:solidFill>
              </a:rPr>
              <a:t>function/procedure calls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/>
              <a:t>for </a:t>
            </a:r>
            <a:r>
              <a:rPr lang="en-US" sz="3200" b="1">
                <a:solidFill>
                  <a:srgbClr val="6B9462"/>
                </a:solidFill>
              </a:rPr>
              <a:t>allocation of memory</a:t>
            </a:r>
            <a:r>
              <a:rPr lang="en-US" sz="3200">
                <a:solidFill>
                  <a:schemeClr val="dk1"/>
                </a:solidFill>
              </a:rPr>
              <a:t> for...</a:t>
            </a:r>
          </a:p>
          <a:p>
            <a:pPr marL="2286000" lvl="4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>
                <a:solidFill>
                  <a:schemeClr val="dk1"/>
                </a:solidFill>
              </a:rPr>
              <a:t>local variables</a:t>
            </a:r>
          </a:p>
          <a:p>
            <a:pPr marL="2286000" lvl="4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>
                <a:solidFill>
                  <a:schemeClr val="dk1"/>
                </a:solidFill>
              </a:rPr>
              <a:t>parameters</a:t>
            </a:r>
          </a:p>
          <a:p>
            <a:pPr marL="2286000" lvl="4" indent="-2286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>
                <a:solidFill>
                  <a:schemeClr val="dk1"/>
                </a:solidFill>
              </a:rPr>
              <a:t>control information (return address)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62750" y="0"/>
            <a:ext cx="11156400" cy="1501799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Software Vulnerabilities &amp;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How They Get Exploited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412" y="1473575"/>
            <a:ext cx="3419475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256825" y="1518900"/>
            <a:ext cx="7368599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 b="1">
                <a:solidFill>
                  <a:srgbClr val="6B9462"/>
                </a:solidFill>
              </a:rPr>
              <a:t>Analysis Tools…</a:t>
            </a:r>
          </a:p>
          <a:p>
            <a:pPr marL="9144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>
                <a:solidFill>
                  <a:schemeClr val="dk1"/>
                </a:solidFill>
              </a:rPr>
              <a:t>Can</a:t>
            </a:r>
            <a:r>
              <a:rPr lang="en-US" sz="3000" b="1">
                <a:solidFill>
                  <a:srgbClr val="6B9462"/>
                </a:solidFill>
              </a:rPr>
              <a:t> flag </a:t>
            </a:r>
            <a:r>
              <a:rPr lang="en-US" sz="3000">
                <a:solidFill>
                  <a:schemeClr val="dk1"/>
                </a:solidFill>
              </a:rPr>
              <a:t>potentially unsafe functions/constructs</a:t>
            </a:r>
          </a:p>
          <a:p>
            <a:pPr marL="9144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>
                <a:solidFill>
                  <a:schemeClr val="dk1"/>
                </a:solidFill>
              </a:rPr>
              <a:t>Can </a:t>
            </a:r>
            <a:r>
              <a:rPr lang="en-US" sz="3000" b="1">
                <a:solidFill>
                  <a:srgbClr val="6B9462"/>
                </a:solidFill>
              </a:rPr>
              <a:t>help mitigate security lapses</a:t>
            </a:r>
            <a:r>
              <a:rPr lang="en-US" sz="3000">
                <a:solidFill>
                  <a:schemeClr val="dk1"/>
                </a:solidFill>
              </a:rPr>
              <a:t>, but it is really hard to eliminate all buffer overflows.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85400" y="330575"/>
            <a:ext cx="11221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Defense Against Buffer Overflow Attacks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917800" y="4521000"/>
            <a:ext cx="105717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Examples of analysis tools can be found at: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4E75A8"/>
                </a:solidFill>
                <a:latin typeface="Gloria Hallelujah"/>
                <a:ea typeface="Gloria Hallelujah"/>
                <a:cs typeface="Gloria Hallelujah"/>
                <a:sym typeface="Gloria Hallelujah"/>
                <a:hlinkClick r:id="rId4"/>
              </a:rPr>
              <a:t>https://www.owasp.org/index.php/Source_Code_Analysis_Tools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540325" y="1371600"/>
            <a:ext cx="7481999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b="1" dirty="0">
                <a:solidFill>
                  <a:srgbClr val="6B9462"/>
                </a:solidFill>
              </a:rPr>
              <a:t>Stack Canaries: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 dirty="0">
                <a:solidFill>
                  <a:schemeClr val="dk1"/>
                </a:solidFill>
              </a:rPr>
              <a:t>When a return address is stored in a stack frame, a </a:t>
            </a:r>
            <a:r>
              <a:rPr lang="en-US" sz="3000" dirty="0" smtClean="0">
                <a:solidFill>
                  <a:schemeClr val="dk1"/>
                </a:solidFill>
              </a:rPr>
              <a:t>random </a:t>
            </a:r>
            <a:r>
              <a:rPr lang="en-US" sz="3000" b="1" dirty="0" smtClean="0">
                <a:solidFill>
                  <a:srgbClr val="6B9462"/>
                </a:solidFill>
              </a:rPr>
              <a:t>canary </a:t>
            </a:r>
            <a:r>
              <a:rPr lang="en-US" sz="3000" b="1" dirty="0">
                <a:solidFill>
                  <a:srgbClr val="6B9462"/>
                </a:solidFill>
              </a:rPr>
              <a:t>value</a:t>
            </a:r>
            <a:r>
              <a:rPr lang="en-US" sz="3000" dirty="0">
                <a:solidFill>
                  <a:schemeClr val="dk1"/>
                </a:solidFill>
              </a:rPr>
              <a:t> is written just before it. Any attempt to rewrite the address using buffer overflow will result in the canary being rewritten and an overflow will be detected.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 b="1" dirty="0">
              <a:solidFill>
                <a:srgbClr val="6B9462"/>
              </a:solidFill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812241" y="228600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Thwarting Buffer Overflow Attacks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5100" y="1593625"/>
            <a:ext cx="3061850" cy="414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/>
              <a:t>Countermeasure – Stack Protection</a:t>
            </a:r>
            <a:endParaRPr lang="en-US" sz="4000" dirty="0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544484" y="2382838"/>
            <a:ext cx="1625600" cy="33528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55" name="Rectangle 14"/>
          <p:cNvSpPr>
            <a:spLocks noChangeArrowheads="1"/>
          </p:cNvSpPr>
          <p:nvPr/>
        </p:nvSpPr>
        <p:spPr bwMode="auto">
          <a:xfrm>
            <a:off x="4544484" y="4530725"/>
            <a:ext cx="1625600" cy="8382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password</a:t>
            </a:r>
          </a:p>
        </p:txBody>
      </p:sp>
      <p:sp>
        <p:nvSpPr>
          <p:cNvPr id="23556" name="Rectangle 16"/>
          <p:cNvSpPr>
            <a:spLocks noChangeArrowheads="1"/>
          </p:cNvSpPr>
          <p:nvPr/>
        </p:nvSpPr>
        <p:spPr bwMode="auto">
          <a:xfrm>
            <a:off x="4544484" y="4237039"/>
            <a:ext cx="1625600" cy="325437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userid</a:t>
            </a:r>
          </a:p>
        </p:txBody>
      </p:sp>
      <p:sp>
        <p:nvSpPr>
          <p:cNvPr id="23557" name="Rectangle 18"/>
          <p:cNvSpPr>
            <a:spLocks noChangeArrowheads="1"/>
          </p:cNvSpPr>
          <p:nvPr/>
        </p:nvSpPr>
        <p:spPr bwMode="auto">
          <a:xfrm>
            <a:off x="4544484" y="3851275"/>
            <a:ext cx="16256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passwordok</a:t>
            </a:r>
          </a:p>
        </p:txBody>
      </p:sp>
      <p:sp>
        <p:nvSpPr>
          <p:cNvPr id="23558" name="Rectangle 21"/>
          <p:cNvSpPr>
            <a:spLocks noChangeArrowheads="1"/>
          </p:cNvSpPr>
          <p:nvPr/>
        </p:nvSpPr>
        <p:spPr bwMode="auto">
          <a:xfrm>
            <a:off x="4544484" y="3119438"/>
            <a:ext cx="1625600" cy="3810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rgbClr val="000000"/>
                </a:solidFill>
              </a:rPr>
              <a:t>Return </a:t>
            </a:r>
          </a:p>
          <a:p>
            <a:pPr algn="ctr"/>
            <a:r>
              <a:rPr lang="en-US" sz="1200" b="1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4341284" y="3810001"/>
            <a:ext cx="6349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3297767" y="3771901"/>
            <a:ext cx="7663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/>
              <a:t>Stack</a:t>
            </a:r>
          </a:p>
          <a:p>
            <a:pPr>
              <a:defRPr/>
            </a:pPr>
            <a:r>
              <a:rPr lang="en-US" sz="1200" dirty="0"/>
              <a:t>growth</a:t>
            </a:r>
          </a:p>
          <a:p>
            <a:pPr>
              <a:defRPr/>
            </a:pPr>
            <a:r>
              <a:rPr lang="en-US" sz="1200" dirty="0"/>
              <a:t>direction</a:t>
            </a:r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4559301" y="2387600"/>
            <a:ext cx="1564217" cy="330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</a:rPr>
              <a:t>…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7497234" y="3184525"/>
            <a:ext cx="19809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/>
              <a:t>Overwriting return</a:t>
            </a:r>
          </a:p>
          <a:p>
            <a:pPr>
              <a:defRPr/>
            </a:pPr>
            <a:r>
              <a:rPr lang="en-US" sz="1200" dirty="0"/>
              <a:t>address will always</a:t>
            </a:r>
          </a:p>
          <a:p>
            <a:pPr>
              <a:defRPr/>
            </a:pPr>
            <a:r>
              <a:rPr lang="en-US" sz="1200" dirty="0"/>
              <a:t>overwrite the canary value</a:t>
            </a:r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H="1" flipV="1">
            <a:off x="6366934" y="3332163"/>
            <a:ext cx="105621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6400800" y="2505076"/>
            <a:ext cx="29047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/>
              <a:t>Before using the return address, </a:t>
            </a:r>
          </a:p>
          <a:p>
            <a:pPr>
              <a:defRPr/>
            </a:pPr>
            <a:r>
              <a:rPr lang="en-US" sz="1200" dirty="0"/>
              <a:t>check if the canary value on stack is the </a:t>
            </a:r>
          </a:p>
          <a:p>
            <a:pPr>
              <a:defRPr/>
            </a:pPr>
            <a:r>
              <a:rPr lang="en-US" sz="1200" dirty="0"/>
              <a:t>same as value stored in a register </a:t>
            </a:r>
          </a:p>
        </p:txBody>
      </p:sp>
      <p:sp>
        <p:nvSpPr>
          <p:cNvPr id="23565" name="Rectangle 21"/>
          <p:cNvSpPr>
            <a:spLocks noChangeArrowheads="1"/>
          </p:cNvSpPr>
          <p:nvPr/>
        </p:nvSpPr>
        <p:spPr bwMode="auto">
          <a:xfrm>
            <a:off x="4544484" y="3505201"/>
            <a:ext cx="1625600" cy="360363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>
              <a:solidFill>
                <a:srgbClr val="000000"/>
              </a:solidFill>
            </a:endParaRPr>
          </a:p>
        </p:txBody>
      </p:sp>
      <p:sp>
        <p:nvSpPr>
          <p:cNvPr id="23566" name="Rectangle 21"/>
          <p:cNvSpPr>
            <a:spLocks noChangeArrowheads="1"/>
          </p:cNvSpPr>
          <p:nvPr/>
        </p:nvSpPr>
        <p:spPr bwMode="auto">
          <a:xfrm>
            <a:off x="4544484" y="2743200"/>
            <a:ext cx="1625600" cy="381000"/>
          </a:xfrm>
          <a:prstGeom prst="rect">
            <a:avLst/>
          </a:prstGeom>
          <a:solidFill>
            <a:srgbClr val="FF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rgbClr val="000000"/>
                </a:solidFill>
              </a:rPr>
              <a:t>Injected</a:t>
            </a:r>
          </a:p>
          <a:p>
            <a:pPr algn="ctr"/>
            <a:r>
              <a:rPr lang="en-US" sz="1200" b="1">
                <a:solidFill>
                  <a:srgbClr val="000000"/>
                </a:solidFill>
              </a:rPr>
              <a:t>code</a:t>
            </a:r>
          </a:p>
        </p:txBody>
      </p:sp>
      <p:sp>
        <p:nvSpPr>
          <p:cNvPr id="23567" name="Rectangle 21"/>
          <p:cNvSpPr>
            <a:spLocks noChangeArrowheads="1"/>
          </p:cNvSpPr>
          <p:nvPr/>
        </p:nvSpPr>
        <p:spPr bwMode="auto">
          <a:xfrm>
            <a:off x="4544484" y="3505200"/>
            <a:ext cx="1625600" cy="3810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rgbClr val="000000"/>
                </a:solidFill>
              </a:rPr>
              <a:t>Canary</a:t>
            </a: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H="1" flipV="1">
            <a:off x="6354234" y="3678239"/>
            <a:ext cx="1056217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6760633" y="4089400"/>
            <a:ext cx="98048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/>
              <a:t>Unbounded</a:t>
            </a:r>
          </a:p>
          <a:p>
            <a:pPr>
              <a:defRPr/>
            </a:pPr>
            <a:r>
              <a:rPr lang="en-US" sz="1200" dirty="0"/>
              <a:t>write</a:t>
            </a:r>
          </a:p>
          <a:p>
            <a:pPr>
              <a:defRPr/>
            </a:pPr>
            <a:r>
              <a:rPr lang="en-US" sz="1200" dirty="0"/>
              <a:t>overwrites</a:t>
            </a:r>
          </a:p>
          <a:p>
            <a:pPr>
              <a:defRPr/>
            </a:pPr>
            <a:r>
              <a:rPr lang="en-US" sz="1200" dirty="0"/>
              <a:t>contents</a:t>
            </a:r>
          </a:p>
          <a:p>
            <a:pPr>
              <a:defRPr/>
            </a:pPr>
            <a:r>
              <a:rPr lang="en-US" sz="1200" dirty="0"/>
              <a:t>of stack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 flipH="1" flipV="1">
            <a:off x="6597651" y="3881438"/>
            <a:ext cx="12700" cy="147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1443567" y="1660525"/>
            <a:ext cx="10181167" cy="470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charset="0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u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0"/>
              <a:buChar char="F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dirty="0" smtClean="0">
                <a:effectLst/>
                <a:cs typeface="+mn-cs"/>
              </a:rPr>
              <a:t>Canary for tamper detection</a:t>
            </a:r>
            <a:endParaRPr lang="en-US" dirty="0" smtClean="0">
              <a:effectLst/>
            </a:endParaRP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>
                <a:effectLst/>
              </a:rPr>
              <a:t>No code execution on stack</a:t>
            </a:r>
          </a:p>
          <a:p>
            <a:pPr>
              <a:defRPr/>
            </a:pP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4709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3942525" y="1013600"/>
            <a:ext cx="7787999" cy="5094900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 b="1">
                <a:solidFill>
                  <a:srgbClr val="6B9462"/>
                </a:solidFill>
              </a:rPr>
              <a:t>Address Space Layout Randomization (ASLR)</a:t>
            </a:r>
            <a:r>
              <a:rPr lang="en-US" sz="3000">
                <a:solidFill>
                  <a:schemeClr val="dk1"/>
                </a:solidFill>
              </a:rPr>
              <a:t> randomizes stack, heap, libc, etc. This makes it harder for the attacker to find important locations (e.g., libc function address).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>
                <a:solidFill>
                  <a:schemeClr val="dk1"/>
                </a:solidFill>
              </a:rPr>
              <a:t>Use a </a:t>
            </a:r>
            <a:r>
              <a:rPr lang="en-US" sz="3000" b="1">
                <a:solidFill>
                  <a:srgbClr val="6B9462"/>
                </a:solidFill>
              </a:rPr>
              <a:t>non-executable stack</a:t>
            </a:r>
            <a:r>
              <a:rPr lang="en-US" sz="3000">
                <a:solidFill>
                  <a:schemeClr val="dk1"/>
                </a:solidFill>
              </a:rPr>
              <a:t> coupled with ASLR. This solution uses OS/hardware support.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812241" y="228600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Thwarting Buffer Overflow Attacks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50" y="2399400"/>
            <a:ext cx="2986500" cy="248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914250" y="1953300"/>
            <a:ext cx="10847399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 dirty="0">
                <a:solidFill>
                  <a:schemeClr val="dk1"/>
                </a:solidFill>
              </a:rPr>
              <a:t>Do </a:t>
            </a:r>
            <a:r>
              <a:rPr lang="en-US" sz="3000" b="1" dirty="0">
                <a:solidFill>
                  <a:srgbClr val="4E75A8"/>
                </a:solidFill>
              </a:rPr>
              <a:t>stack canaries</a:t>
            </a:r>
            <a:r>
              <a:rPr lang="en-US" sz="3000" dirty="0">
                <a:solidFill>
                  <a:schemeClr val="dk1"/>
                </a:solidFill>
              </a:rPr>
              <a:t> prevent</a:t>
            </a:r>
            <a:r>
              <a:rPr lang="en-US" sz="3000" dirty="0"/>
              <a:t> return-to-</a:t>
            </a:r>
            <a:r>
              <a:rPr lang="en-US" sz="3000" dirty="0" err="1"/>
              <a:t>libc</a:t>
            </a:r>
            <a:r>
              <a:rPr lang="en-US" sz="3000" dirty="0"/>
              <a:t> b</a:t>
            </a:r>
            <a:r>
              <a:rPr lang="en-US" sz="3000" dirty="0">
                <a:solidFill>
                  <a:schemeClr val="dk1"/>
                </a:solidFill>
              </a:rPr>
              <a:t>uffer overflow attacks?           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 dirty="0">
                <a:solidFill>
                  <a:schemeClr val="dk1"/>
                </a:solidFill>
              </a:rPr>
              <a:t>Does </a:t>
            </a:r>
            <a:r>
              <a:rPr lang="en-US" sz="3000" b="1" dirty="0">
                <a:solidFill>
                  <a:srgbClr val="4E75A8"/>
                </a:solidFill>
              </a:rPr>
              <a:t>ASLR</a:t>
            </a:r>
            <a:r>
              <a:rPr lang="en-US" sz="3000" dirty="0">
                <a:solidFill>
                  <a:schemeClr val="dk1"/>
                </a:solidFill>
              </a:rPr>
              <a:t> protect against </a:t>
            </a:r>
            <a:r>
              <a:rPr lang="en-US" sz="3000" dirty="0"/>
              <a:t>read-only</a:t>
            </a:r>
            <a:r>
              <a:rPr lang="en-US" sz="3000" dirty="0">
                <a:solidFill>
                  <a:schemeClr val="dk1"/>
                </a:solidFill>
              </a:rPr>
              <a:t> buffer overflow attacks?           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 i="1" dirty="0"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 dirty="0">
                <a:solidFill>
                  <a:schemeClr val="dk1"/>
                </a:solidFill>
              </a:rPr>
              <a:t>Can the </a:t>
            </a:r>
            <a:r>
              <a:rPr lang="en-US" sz="3000" b="1" dirty="0" err="1">
                <a:solidFill>
                  <a:srgbClr val="4E75A8"/>
                </a:solidFill>
              </a:rPr>
              <a:t>OpenSSL</a:t>
            </a:r>
            <a:r>
              <a:rPr lang="en-US" sz="3000" b="1" dirty="0">
                <a:solidFill>
                  <a:srgbClr val="4E75A8"/>
                </a:solidFill>
              </a:rPr>
              <a:t> </a:t>
            </a:r>
            <a:r>
              <a:rPr lang="en-US" sz="3000" b="1" dirty="0" err="1">
                <a:solidFill>
                  <a:srgbClr val="4E75A8"/>
                </a:solidFill>
              </a:rPr>
              <a:t>heartbleed</a:t>
            </a:r>
            <a:r>
              <a:rPr lang="en-US" sz="3000" b="1" dirty="0">
                <a:solidFill>
                  <a:srgbClr val="4E75A8"/>
                </a:solidFill>
              </a:rPr>
              <a:t> vulnerability</a:t>
            </a:r>
            <a:r>
              <a:rPr lang="en-US" sz="3000" dirty="0">
                <a:solidFill>
                  <a:schemeClr val="dk1"/>
                </a:solidFill>
              </a:rPr>
              <a:t> be avoided with </a:t>
            </a:r>
            <a:r>
              <a:rPr lang="en-US" sz="3000" dirty="0"/>
              <a:t>non-executable stack</a:t>
            </a:r>
            <a:r>
              <a:rPr lang="en-US" sz="3000" dirty="0">
                <a:solidFill>
                  <a:schemeClr val="dk1"/>
                </a:solidFill>
              </a:rPr>
              <a:t>?    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2254974" y="611075"/>
            <a:ext cx="94047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Buffer Overflow Attacks Quiz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6117825" y="2422450"/>
            <a:ext cx="2798700" cy="10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b="1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Yes      </a:t>
            </a:r>
            <a:r>
              <a:rPr lang="en-US" sz="3000" b="1" dirty="0" smtClean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 No</a:t>
            </a:r>
            <a:endParaRPr lang="en-US" sz="3000" b="1" dirty="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6222675" y="3898050"/>
            <a:ext cx="2798700" cy="10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b="1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Yes      No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7622025" y="5251525"/>
            <a:ext cx="2798700" cy="10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b="1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Yes      No</a:t>
            </a:r>
          </a:p>
        </p:txBody>
      </p:sp>
      <p:sp>
        <p:nvSpPr>
          <p:cNvPr id="211" name="Shape 211"/>
          <p:cNvSpPr/>
          <p:nvPr/>
        </p:nvSpPr>
        <p:spPr>
          <a:xfrm>
            <a:off x="5642600" y="2721175"/>
            <a:ext cx="439200" cy="439200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7030425" y="2721175"/>
            <a:ext cx="439200" cy="439200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7077975" y="4186080"/>
            <a:ext cx="439200" cy="439200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5783475" y="4186080"/>
            <a:ext cx="439200" cy="439200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8477325" y="5582290"/>
            <a:ext cx="439200" cy="439200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7182825" y="5582290"/>
            <a:ext cx="439200" cy="439200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75" y="337000"/>
            <a:ext cx="1464175" cy="16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944883" y="663066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4800">
                <a:latin typeface="Questrial"/>
                <a:ea typeface="Questrial"/>
                <a:cs typeface="Questrial"/>
                <a:sym typeface="Questrial"/>
              </a:rPr>
              <a:t>Software Security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883908" y="780850"/>
            <a:ext cx="6616499" cy="2000100"/>
          </a:xfrm>
          <a:prstGeom prst="rect">
            <a:avLst/>
          </a:prstGeom>
          <a:noFill/>
          <a:ln>
            <a:noFill/>
          </a:ln>
        </p:spPr>
        <p:txBody>
          <a:bodyPr lIns="60950" tIns="60950" rIns="60950" bIns="60950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40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Lesson Summary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798725" y="2266100"/>
            <a:ext cx="10734899" cy="18962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estrial"/>
            </a:pP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Understand how software </a:t>
            </a:r>
            <a:r>
              <a:rPr lang="en-US" sz="2400" b="1">
                <a:solidFill>
                  <a:srgbClr val="6B9462"/>
                </a:solidFill>
                <a:latin typeface="Questrial"/>
                <a:ea typeface="Questrial"/>
                <a:cs typeface="Questrial"/>
                <a:sym typeface="Questrial"/>
              </a:rPr>
              <a:t>bug/ vulnerabilities can be exploited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estrial"/>
            </a:pPr>
            <a:r>
              <a:rPr lang="en-US" sz="2400" b="1">
                <a:solidFill>
                  <a:srgbClr val="6B9462"/>
                </a:solidFill>
                <a:latin typeface="Questrial"/>
                <a:ea typeface="Questrial"/>
                <a:cs typeface="Questrial"/>
                <a:sym typeface="Questrial"/>
              </a:rPr>
              <a:t>Several defenses</a:t>
            </a: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possible against attacks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estrial"/>
            </a:pPr>
            <a:r>
              <a:rPr lang="en-US" sz="2400" b="1">
                <a:solidFill>
                  <a:srgbClr val="6B9462"/>
                </a:solidFill>
                <a:latin typeface="Questrial"/>
                <a:ea typeface="Questrial"/>
                <a:cs typeface="Questrial"/>
                <a:sym typeface="Questrial"/>
              </a:rPr>
              <a:t>Buffer overflows </a:t>
            </a: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remain a problem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estrial"/>
            </a:pPr>
            <a:r>
              <a:rPr lang="en-US" sz="2400" b="1">
                <a:solidFill>
                  <a:srgbClr val="6B9462"/>
                </a:solidFill>
                <a:latin typeface="Questrial"/>
                <a:ea typeface="Questrial"/>
                <a:cs typeface="Questrial"/>
                <a:sym typeface="Questrial"/>
              </a:rPr>
              <a:t>Web security: </a:t>
            </a: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Important for web 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400" b="1">
              <a:solidFill>
                <a:srgbClr val="6B946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6B9462"/>
              </a:buClr>
              <a:buSzPct val="100000"/>
              <a:buFont typeface="Questrial"/>
            </a:pPr>
            <a:r>
              <a:rPr lang="en-US" sz="2400" b="1">
                <a:solidFill>
                  <a:srgbClr val="6B9462"/>
                </a:solidFill>
                <a:latin typeface="Questrial"/>
                <a:ea typeface="Questrial"/>
                <a:cs typeface="Questrial"/>
                <a:sym typeface="Questrial"/>
              </a:rPr>
              <a:t>Secure coding -- check all input!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226" name="Shape 226"/>
          <p:cNvCxnSpPr/>
          <p:nvPr/>
        </p:nvCxnSpPr>
        <p:spPr>
          <a:xfrm>
            <a:off x="864250" y="2137775"/>
            <a:ext cx="10124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7" name="Shape 227"/>
          <p:cNvCxnSpPr/>
          <p:nvPr/>
        </p:nvCxnSpPr>
        <p:spPr>
          <a:xfrm>
            <a:off x="883900" y="6171550"/>
            <a:ext cx="10124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059941" y="292925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rmAutofit fontScale="90000"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A Vulnerable</a:t>
            </a:r>
            <a:r>
              <a:rPr lang="en-US" dirty="0">
                <a:solidFill>
                  <a:srgbClr val="9B37AA"/>
                </a:solidFill>
              </a:rPr>
              <a:t> Password </a:t>
            </a:r>
            <a:r>
              <a:rPr lang="en-US" dirty="0"/>
              <a:t>Checking Program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474966" y="1662650"/>
            <a:ext cx="10363200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stdio.h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strings.h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000" b="1" dirty="0">
              <a:solidFill>
                <a:srgbClr val="4E75A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, char *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[]) {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allow_login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= 0;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char 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pwdstr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[12];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char 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targetpwd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[12] = "MyPwd123";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gets(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pwdstr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if (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strncmp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pwdstr,targetpwd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, 12) == 0)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allow_login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= 1;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000" b="1" dirty="0">
              <a:solidFill>
                <a:srgbClr val="4E75A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if (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allow_login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== 0)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("Login request rejected");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else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("Login request allowed");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pic>
        <p:nvPicPr>
          <p:cNvPr id="36" name="Shape 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24" y="2825650"/>
            <a:ext cx="2455749" cy="26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045991" y="242837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Stack Access Quiz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249850" y="1866325"/>
            <a:ext cx="8107199" cy="47708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, char *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[]) 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allow_login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= 0;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char 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pwdstr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[12];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char 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targetpwd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[12] = "MyPwd123";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gets(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pwdstr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if (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strncmp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pwdstr,targetpwd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, 12) == 0)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allow_login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= 1;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900" b="1" dirty="0">
              <a:solidFill>
                <a:srgbClr val="4E75A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if (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allow_login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== 0)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("Login request rejected");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else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("Login request allowed");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  <a:latin typeface="Menlo Regular"/>
              <a:ea typeface="Menlo Regular"/>
              <a:cs typeface="Menlo Regular"/>
              <a:sym typeface="Menlo Regular"/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2122200" y="664487"/>
            <a:ext cx="10014899" cy="144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en-US" sz="2800" dirty="0" smtClean="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Check </a:t>
            </a: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the lines of code, when executed, accesses addresses in the </a:t>
            </a:r>
            <a:r>
              <a:rPr lang="en-US" sz="2400" b="1" dirty="0">
                <a:solidFill>
                  <a:srgbClr val="6B9462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stack frame for main()</a:t>
            </a: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:</a:t>
            </a:r>
          </a:p>
        </p:txBody>
      </p:sp>
      <p:sp>
        <p:nvSpPr>
          <p:cNvPr id="45" name="Shape 45"/>
          <p:cNvSpPr/>
          <p:nvPr/>
        </p:nvSpPr>
        <p:spPr>
          <a:xfrm>
            <a:off x="3029624" y="4848300"/>
            <a:ext cx="303900" cy="3039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4096424" y="5192475"/>
            <a:ext cx="303900" cy="3039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3027299" y="5496375"/>
            <a:ext cx="303900" cy="3039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4096424" y="5866525"/>
            <a:ext cx="303900" cy="3039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3029632" y="3190815"/>
            <a:ext cx="303900" cy="3039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3029632" y="3543352"/>
            <a:ext cx="303900" cy="3039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029632" y="3895889"/>
            <a:ext cx="303900" cy="3039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4096432" y="4162500"/>
            <a:ext cx="303900" cy="3039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50" y="564575"/>
            <a:ext cx="1464175" cy="16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 rotWithShape="1">
          <a:blip r:embed="rId3">
            <a:alphaModFix/>
          </a:blip>
          <a:srcRect l="40617"/>
          <a:stretch/>
        </p:blipFill>
        <p:spPr>
          <a:xfrm>
            <a:off x="4276150" y="1295500"/>
            <a:ext cx="3901801" cy="512589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12241" y="228600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Understanding the Stack</a:t>
            </a:r>
          </a:p>
        </p:txBody>
      </p:sp>
      <p:cxnSp>
        <p:nvCxnSpPr>
          <p:cNvPr id="61" name="Shape 61"/>
          <p:cNvCxnSpPr/>
          <p:nvPr/>
        </p:nvCxnSpPr>
        <p:spPr>
          <a:xfrm>
            <a:off x="3067000" y="2040925"/>
            <a:ext cx="0" cy="3317100"/>
          </a:xfrm>
          <a:prstGeom prst="straightConnector1">
            <a:avLst/>
          </a:prstGeom>
          <a:noFill/>
          <a:ln w="38100" cap="flat" cmpd="sng">
            <a:solidFill>
              <a:srgbClr val="4E75A8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2" name="Shape 62"/>
          <p:cNvSpPr txBox="1"/>
          <p:nvPr/>
        </p:nvSpPr>
        <p:spPr>
          <a:xfrm>
            <a:off x="1955150" y="1295500"/>
            <a:ext cx="2762100" cy="49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500" b="1">
                <a:solidFill>
                  <a:srgbClr val="4E75A8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High Address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2071600" y="5720025"/>
            <a:ext cx="3901800" cy="3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500" b="1">
                <a:solidFill>
                  <a:srgbClr val="4E75A8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Low Address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35928" y="2130324"/>
            <a:ext cx="6253500" cy="4015200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stdio.h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strings.h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700" b="1" dirty="0">
              <a:solidFill>
                <a:srgbClr val="4E75A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, char *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[]) {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allow_login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= 0;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char 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pwdstr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[12];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char 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targetpwd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[12] = "MyPwd123";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gets(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pwdstr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if (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strncmp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pwdstr,targetpwd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, 12) == 0)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allow_login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= 1;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700" b="1" dirty="0">
              <a:solidFill>
                <a:srgbClr val="4E75A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if (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allow_login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== 0)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("Login request rejected");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else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("Login request allowed");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700" b="1" dirty="0">
              <a:solidFill>
                <a:srgbClr val="4E75A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2247070" y="220875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Attacker </a:t>
            </a:r>
            <a:r>
              <a:rPr lang="en-US"/>
              <a:t>Bad Input</a:t>
            </a:r>
            <a:r>
              <a:rPr lang="en-US">
                <a:solidFill>
                  <a:srgbClr val="9B37AA"/>
                </a:solidFill>
              </a:rPr>
              <a:t> Quiz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2247078" y="687625"/>
            <a:ext cx="10014899" cy="144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lang="en-US" sz="2700" dirty="0" smtClean="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What </a:t>
            </a:r>
            <a:r>
              <a:rPr lang="en-US" sz="2400" b="1" dirty="0">
                <a:solidFill>
                  <a:srgbClr val="6B9462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type of password string </a:t>
            </a: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could defeat the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6B9462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password check code</a:t>
            </a: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? (Check all that apply)</a:t>
            </a:r>
          </a:p>
        </p:txBody>
      </p:sp>
      <p:sp>
        <p:nvSpPr>
          <p:cNvPr id="72" name="Shape 72"/>
          <p:cNvSpPr/>
          <p:nvPr/>
        </p:nvSpPr>
        <p:spPr>
          <a:xfrm>
            <a:off x="6889428" y="2226650"/>
            <a:ext cx="510000" cy="5100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7500828" y="2041450"/>
            <a:ext cx="4513500" cy="47708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</a:rPr>
              <a:t>Any password of length greater than </a:t>
            </a:r>
            <a:r>
              <a:rPr lang="en-US" sz="2400" b="1" dirty="0">
                <a:solidFill>
                  <a:srgbClr val="4E75A8"/>
                </a:solidFill>
              </a:rPr>
              <a:t>12 bytes that ends in ‘123’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</a:rPr>
              <a:t>Any password of length greater than </a:t>
            </a:r>
            <a:r>
              <a:rPr lang="en-US" sz="2400" b="1" dirty="0">
                <a:solidFill>
                  <a:srgbClr val="4E75A8"/>
                </a:solidFill>
              </a:rPr>
              <a:t>16 bytes that begins with ‘MyPwd123’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</a:rPr>
              <a:t>Any password of length greater than </a:t>
            </a:r>
            <a:r>
              <a:rPr lang="en-US" sz="2400" b="1" dirty="0">
                <a:solidFill>
                  <a:srgbClr val="4E75A8"/>
                </a:solidFill>
              </a:rPr>
              <a:t>8 bytes </a:t>
            </a:r>
          </a:p>
        </p:txBody>
      </p:sp>
      <p:cxnSp>
        <p:nvCxnSpPr>
          <p:cNvPr id="74" name="Shape 74"/>
          <p:cNvCxnSpPr/>
          <p:nvPr/>
        </p:nvCxnSpPr>
        <p:spPr>
          <a:xfrm>
            <a:off x="6488853" y="2120250"/>
            <a:ext cx="0" cy="4348499"/>
          </a:xfrm>
          <a:prstGeom prst="straightConnector1">
            <a:avLst/>
          </a:prstGeom>
          <a:noFill/>
          <a:ln w="38100" cap="flat" cmpd="sng">
            <a:solidFill>
              <a:srgbClr val="4E75A8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75" name="Shape 75"/>
          <p:cNvSpPr/>
          <p:nvPr/>
        </p:nvSpPr>
        <p:spPr>
          <a:xfrm>
            <a:off x="6889416" y="3872075"/>
            <a:ext cx="510000" cy="5100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6889428" y="5517500"/>
            <a:ext cx="510000" cy="5100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200" y="331800"/>
            <a:ext cx="1464175" cy="16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876275" y="1277250"/>
            <a:ext cx="10446300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chemeClr val="dk1"/>
                </a:solidFill>
              </a:rPr>
              <a:t>We type a </a:t>
            </a:r>
            <a:r>
              <a:rPr lang="en-US" sz="3000" b="1" dirty="0">
                <a:solidFill>
                  <a:srgbClr val="6B9462"/>
                </a:solidFill>
              </a:rPr>
              <a:t>correct password</a:t>
            </a:r>
            <a:r>
              <a:rPr lang="en-US" sz="3000" dirty="0">
                <a:solidFill>
                  <a:schemeClr val="dk1"/>
                </a:solidFill>
              </a:rPr>
              <a:t> (</a:t>
            </a:r>
            <a:r>
              <a:rPr lang="en-US" sz="3000" b="1" dirty="0" smtClean="0">
                <a:solidFill>
                  <a:srgbClr val="6B9462"/>
                </a:solidFill>
              </a:rPr>
              <a:t>MyPwd123</a:t>
            </a:r>
            <a:r>
              <a:rPr lang="en-US" sz="3000" dirty="0">
                <a:solidFill>
                  <a:schemeClr val="dk1"/>
                </a:solidFill>
              </a:rPr>
              <a:t>) of less than 12 characters: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</a:endParaRPr>
          </a:p>
          <a:p>
            <a:pPr marL="22860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b="1" dirty="0">
                <a:solidFill>
                  <a:srgbClr val="6B9462"/>
                </a:solidFill>
              </a:rPr>
              <a:t>The login request is allowed.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chemeClr val="dk1"/>
                </a:solidFill>
              </a:rPr>
              <a:t>Now let us type “</a:t>
            </a:r>
            <a:r>
              <a:rPr lang="en-US" sz="3000" b="1" dirty="0" err="1">
                <a:solidFill>
                  <a:srgbClr val="B22828"/>
                </a:solidFill>
              </a:rPr>
              <a:t>BadPassWd</a:t>
            </a:r>
            <a:r>
              <a:rPr lang="en-US" sz="3000" dirty="0">
                <a:solidFill>
                  <a:schemeClr val="dk1"/>
                </a:solidFill>
              </a:rPr>
              <a:t>” when we are asked to provide the password: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</a:endParaRPr>
          </a:p>
          <a:p>
            <a:pPr marL="1828800"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b="1" dirty="0">
                <a:solidFill>
                  <a:srgbClr val="B22828"/>
                </a:solidFill>
              </a:rPr>
              <a:t>The login request is rejected.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812241" y="228600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Attacker Code Execution</a:t>
            </a: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r="49336"/>
          <a:stretch/>
        </p:blipFill>
        <p:spPr>
          <a:xfrm>
            <a:off x="1674337" y="5230524"/>
            <a:ext cx="1342350" cy="133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l="51786"/>
          <a:stretch/>
        </p:blipFill>
        <p:spPr>
          <a:xfrm>
            <a:off x="1794876" y="2355099"/>
            <a:ext cx="1342350" cy="1401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12241" y="228600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Attacker Code Execution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l="40617"/>
          <a:stretch/>
        </p:blipFill>
        <p:spPr>
          <a:xfrm>
            <a:off x="3666550" y="1295500"/>
            <a:ext cx="3901801" cy="5125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2150" y="1295400"/>
            <a:ext cx="3609550" cy="507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948225" y="1887225"/>
            <a:ext cx="3040199" cy="431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If we type a really long string, we will </a:t>
            </a:r>
            <a:r>
              <a:rPr lang="en-US" sz="2400" b="1" dirty="0">
                <a:solidFill>
                  <a:srgbClr val="6B9462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overflow </a:t>
            </a: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into the return address space.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12241" y="228600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Attacker Code Execution</a:t>
            </a: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l="40617"/>
          <a:stretch/>
        </p:blipFill>
        <p:spPr>
          <a:xfrm>
            <a:off x="3666550" y="1295500"/>
            <a:ext cx="3901801" cy="5125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2150" y="1295400"/>
            <a:ext cx="3609550" cy="507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1_591wF97">
  <a:themeElements>
    <a:clrScheme name="591wF97 1">
      <a:dk1>
        <a:srgbClr val="000000"/>
      </a:dk1>
      <a:lt1>
        <a:srgbClr val="FFFFFF"/>
      </a:lt1>
      <a:dk2>
        <a:srgbClr val="3333FF"/>
      </a:dk2>
      <a:lt2>
        <a:srgbClr val="00FFFF"/>
      </a:lt2>
      <a:accent1>
        <a:srgbClr val="00CCCC"/>
      </a:accent1>
      <a:accent2>
        <a:srgbClr val="CC99FF"/>
      </a:accent2>
      <a:accent3>
        <a:srgbClr val="ADADFF"/>
      </a:accent3>
      <a:accent4>
        <a:srgbClr val="DADADA"/>
      </a:accent4>
      <a:accent5>
        <a:srgbClr val="AAE2E2"/>
      </a:accent5>
      <a:accent6>
        <a:srgbClr val="B98AE7"/>
      </a:accent6>
      <a:hlink>
        <a:srgbClr val="6600CC"/>
      </a:hlink>
      <a:folHlink>
        <a:srgbClr val="66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1202</Words>
  <Application>Microsoft Office PowerPoint</Application>
  <PresentationFormat>Personnalisé</PresentationFormat>
  <Paragraphs>265</Paragraphs>
  <Slides>25</Slides>
  <Notes>22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1_591wF97</vt:lpstr>
      <vt:lpstr>Software Security</vt:lpstr>
      <vt:lpstr>Software Vulnerabilities &amp; How They Get Exploited</vt:lpstr>
      <vt:lpstr>A Vulnerable Password Checking Program</vt:lpstr>
      <vt:lpstr>Stack Access Quiz</vt:lpstr>
      <vt:lpstr>Understanding the Stack</vt:lpstr>
      <vt:lpstr>Attacker Bad Input Quiz</vt:lpstr>
      <vt:lpstr>Attacker Code Execution</vt:lpstr>
      <vt:lpstr>Attacker Code Execution</vt:lpstr>
      <vt:lpstr>Attacker Code Execution</vt:lpstr>
      <vt:lpstr>Attacker Code Execution</vt:lpstr>
      <vt:lpstr>Buffer Overflow Quiz</vt:lpstr>
      <vt:lpstr>ShellCode</vt:lpstr>
      <vt:lpstr>National Vulnerability Database (NVD) Quiz</vt:lpstr>
      <vt:lpstr>Variations of Buffer Overflow</vt:lpstr>
      <vt:lpstr>Heap Overflow</vt:lpstr>
      <vt:lpstr>Heap Overflow – Example</vt:lpstr>
      <vt:lpstr>Defense Against Buffer Overflow Attacks</vt:lpstr>
      <vt:lpstr>Defense Against Buffer Overflow Attacks</vt:lpstr>
      <vt:lpstr>Defense Against Buffer Overflow Attacks</vt:lpstr>
      <vt:lpstr>Defense Against Buffer Overflow Attacks</vt:lpstr>
      <vt:lpstr>Thwarting Buffer Overflow Attacks</vt:lpstr>
      <vt:lpstr>Countermeasure – Stack Protection</vt:lpstr>
      <vt:lpstr>Thwarting Buffer Overflow Attacks</vt:lpstr>
      <vt:lpstr>Buffer Overflow Attacks Quiz</vt:lpstr>
      <vt:lpstr>Software Security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Security</dc:title>
  <dc:creator>VACHET Virginie DTSI/DSI</dc:creator>
  <cp:lastModifiedBy>VACHET Virginie DTSI/DSI</cp:lastModifiedBy>
  <cp:revision>10</cp:revision>
  <dcterms:modified xsi:type="dcterms:W3CDTF">2018-06-21T09:48:32Z</dcterms:modified>
</cp:coreProperties>
</file>