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uprum" panose="020B0604020202020204" charset="0"/>
      <p:regular r:id="rId11"/>
      <p:bold r:id="rId12"/>
      <p:italic r:id="rId13"/>
      <p:boldItalic r:id="rId14"/>
    </p:embeddedFont>
    <p:embeddedFont>
      <p:font typeface="Gill Sans Ultra Bold Condensed" panose="020B0A06020104020203" pitchFamily="34" charset="0"/>
      <p:regular r:id="rId15"/>
    </p:embeddedFont>
    <p:embeddedFont>
      <p:font typeface="Karla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C8C3FF-E509-40EE-9E00-5D0128AD4AE6}">
  <a:tblStyle styleId="{4AC8C3FF-E509-40EE-9E00-5D0128AD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907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7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0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5276925" y="0"/>
            <a:ext cx="4423146" cy="5829284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-3519225" y="0"/>
            <a:ext cx="5253633" cy="52768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/>
          </p:nvPr>
        </p:nvSpPr>
        <p:spPr>
          <a:xfrm>
            <a:off x="2295600" y="3021563"/>
            <a:ext cx="4553100" cy="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535429" y="583264"/>
            <a:ext cx="193699" cy="185318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7089424" y="3405872"/>
            <a:ext cx="318260" cy="29556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575339" y="1284522"/>
            <a:ext cx="500427" cy="464734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7972429" y="2479089"/>
            <a:ext cx="193699" cy="185318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2741984" y="4418164"/>
            <a:ext cx="307579" cy="294296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7407403" y="392194"/>
            <a:ext cx="318220" cy="295523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8370337" y="-422491"/>
            <a:ext cx="1143068" cy="1143068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324835" y="3402341"/>
            <a:ext cx="1933254" cy="1933222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918746" y="1795812"/>
            <a:ext cx="7306508" cy="15518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/>
                </a:solidFill>
              </a:rPr>
              <a:t>P</a:t>
            </a:r>
            <a:r>
              <a:rPr lang="en-ID" sz="6600" dirty="0" err="1">
                <a:solidFill>
                  <a:schemeClr val="tx1"/>
                </a:solidFill>
              </a:rPr>
              <a:t>rocedure</a:t>
            </a:r>
            <a:r>
              <a:rPr lang="en-ID" sz="6600" dirty="0">
                <a:solidFill>
                  <a:schemeClr val="tx1"/>
                </a:solidFill>
              </a:rPr>
              <a:t> Text</a:t>
            </a:r>
            <a:endParaRPr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3167999" y="777920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Definition</a:t>
            </a:r>
            <a:endParaRPr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prum" panose="020B0604020202020204" charset="0"/>
            </a:endParaRPr>
          </a:p>
        </p:txBody>
      </p:sp>
      <p:sp>
        <p:nvSpPr>
          <p:cNvPr id="1453" name="Google Shape;1453;p37"/>
          <p:cNvSpPr txBox="1">
            <a:spLocks noGrp="1"/>
          </p:cNvSpPr>
          <p:nvPr>
            <p:ph type="subTitle" idx="1"/>
          </p:nvPr>
        </p:nvSpPr>
        <p:spPr>
          <a:xfrm>
            <a:off x="2070310" y="2167016"/>
            <a:ext cx="5003377" cy="1442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 Condensed" panose="020B0A06020104020203" pitchFamily="34" charset="0"/>
              </a:rPr>
              <a:t>Procedure text is a text that’s designed to describe or to tells the processes in a sequence of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217A-0CC4-1374-5B5B-DAEFB0D1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54" y="1144236"/>
            <a:ext cx="4181576" cy="755700"/>
          </a:xfrm>
        </p:spPr>
        <p:txBody>
          <a:bodyPr/>
          <a:lstStyle/>
          <a:p>
            <a:r>
              <a:rPr lang="en-US" sz="3600" dirty="0"/>
              <a:t>Generic Structure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E5CA9-D02F-899F-C676-2031BACD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225" y="2286146"/>
            <a:ext cx="5495550" cy="1419579"/>
          </a:xfrm>
        </p:spPr>
        <p:txBody>
          <a:bodyPr/>
          <a:lstStyle/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Goal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uprum" panose="020B0604020202020204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Materials (not required for all procedural texts).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uprum" panose="020B0604020202020204" charset="0"/>
            </a:endParaRP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Steps (goal Followed by a series of steps oriented to achieving the Goal</a:t>
            </a:r>
            <a:endParaRPr lang="en-ID" sz="2000" dirty="0">
              <a:latin typeface="Cupr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B001-D84C-CC9F-4220-8B554BD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31" y="786725"/>
            <a:ext cx="4580337" cy="755700"/>
          </a:xfrm>
        </p:spPr>
        <p:txBody>
          <a:bodyPr/>
          <a:lstStyle/>
          <a:p>
            <a:r>
              <a:rPr lang="en-US" sz="2800" dirty="0"/>
              <a:t>Significant </a:t>
            </a:r>
            <a:r>
              <a:rPr lang="en-US" sz="2800" dirty="0" err="1"/>
              <a:t>lexicorgrammatical</a:t>
            </a:r>
            <a:r>
              <a:rPr lang="en-US" sz="2800" dirty="0"/>
              <a:t> features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DF7A-6265-A020-B13A-BDF3F754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834" y="1825509"/>
            <a:ext cx="6664332" cy="24371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Focused on generalized human agents.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upr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Use of simple present tense, often imperative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upr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Use mainly of temporal conjunctions(or numbering to indicate sequence)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upr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uprum" panose="020B0604020202020204" charset="0"/>
              </a:rPr>
              <a:t>Use Mainly of Material Processes</a:t>
            </a:r>
            <a:endParaRPr lang="en-ID" sz="2000" dirty="0">
              <a:latin typeface="Cupr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52;p37">
            <a:extLst>
              <a:ext uri="{FF2B5EF4-FFF2-40B4-BE49-F238E27FC236}">
                <a16:creationId xmlns:a16="http://schemas.microsoft.com/office/drawing/2014/main" id="{47BDDAD2-57E2-466F-B6CE-083EA301ABEB}"/>
              </a:ext>
            </a:extLst>
          </p:cNvPr>
          <p:cNvSpPr txBox="1">
            <a:spLocks/>
          </p:cNvSpPr>
          <p:nvPr/>
        </p:nvSpPr>
        <p:spPr>
          <a:xfrm>
            <a:off x="2680592" y="1236851"/>
            <a:ext cx="3649895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a Cup of Coffee</a:t>
            </a:r>
            <a:endParaRPr lang="en-ID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14175-EA6E-8168-E218-46F661371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96" y="2435929"/>
            <a:ext cx="2525486" cy="17646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1D8C-4A51-7DB0-ABF3-9DED241D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300" y="675157"/>
            <a:ext cx="5633400" cy="775937"/>
          </a:xfrm>
        </p:spPr>
        <p:txBody>
          <a:bodyPr/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Ingredients: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1. Coffee powder 2. Sugar 3. A glass of water</a:t>
            </a:r>
            <a:endParaRPr lang="en-ID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prum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3C6E-5264-51C6-B1C8-C619AFE9D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300" y="2811951"/>
            <a:ext cx="5633400" cy="515640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Steps: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Boil the water in a pan or pot.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Prepare a cup.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Put 2 teaspoons of coffee powder and 2 teaspoons of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sugar or as your taste into the cup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 Then, pour the boiled water into the cup and stir it well.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Wait for about 3 minutes.</a:t>
            </a:r>
          </a:p>
          <a:p>
            <a:pPr marL="127000" indent="0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prum" panose="020B0604020202020204" charset="0"/>
              </a:rPr>
              <a:t>Your cup of coffee is now ready to serve.</a:t>
            </a:r>
            <a:endParaRPr lang="en-ID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pr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2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A8DE20-25DE-12F1-AE5A-59F3C1CF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778" y="663602"/>
            <a:ext cx="6594443" cy="826200"/>
          </a:xfrm>
        </p:spPr>
        <p:txBody>
          <a:bodyPr/>
          <a:lstStyle/>
          <a:p>
            <a:r>
              <a:rPr lang="en-US" sz="3600" b="1" dirty="0">
                <a:latin typeface="Cuprum" panose="020B0604020202020204" charset="0"/>
              </a:rPr>
              <a:t>Language Features</a:t>
            </a:r>
            <a:endParaRPr lang="en-ID" sz="3600" b="1" dirty="0">
              <a:latin typeface="Cuprum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D8861-2891-8CCD-91AF-9883C81AAB63}"/>
              </a:ext>
            </a:extLst>
          </p:cNvPr>
          <p:cNvSpPr txBox="1"/>
          <p:nvPr/>
        </p:nvSpPr>
        <p:spPr>
          <a:xfrm>
            <a:off x="800390" y="1830952"/>
            <a:ext cx="7800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uprum" panose="020B0604020202020204" charset="0"/>
              </a:rPr>
              <a:t>• Contains "adverbial of sequence" (to point out each single step correctly)Example: First, second, then.....</a:t>
            </a:r>
          </a:p>
          <a:p>
            <a:endParaRPr lang="en-US" dirty="0">
              <a:solidFill>
                <a:schemeClr val="tx1"/>
              </a:solidFill>
              <a:latin typeface="Cupr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uprum" panose="020B0604020202020204" charset="0"/>
              </a:rPr>
              <a:t>•  Must be using imperative commands (since the text is telling/commands people to do something)Example: cut the meat, slice the onion</a:t>
            </a:r>
          </a:p>
          <a:p>
            <a:endParaRPr lang="en-US" dirty="0">
              <a:solidFill>
                <a:schemeClr val="tx1"/>
              </a:solidFill>
              <a:latin typeface="Cupr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uprum" panose="020B0604020202020204" charset="0"/>
              </a:rPr>
              <a:t>•  Contains "adverb of detailed time" (to tell you when to do or how long should you do something)Example: steam the potatoes for 30 minutes...</a:t>
            </a:r>
          </a:p>
          <a:p>
            <a:endParaRPr lang="en-US" dirty="0">
              <a:solidFill>
                <a:schemeClr val="tx1"/>
              </a:solidFill>
              <a:latin typeface="Cupr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uprum" panose="020B0604020202020204" charset="0"/>
              </a:rPr>
              <a:t>• Use of simple present tense(simple present tense could be used to describe people or things in general, other than habits, etc.) </a:t>
            </a:r>
          </a:p>
          <a:p>
            <a:endParaRPr lang="en-US" dirty="0">
              <a:solidFill>
                <a:schemeClr val="tx1"/>
              </a:solidFill>
              <a:latin typeface="Cupru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uprum" panose="020B0604020202020204" charset="0"/>
              </a:rPr>
              <a:t>• Contains "action verb" within</a:t>
            </a:r>
            <a:endParaRPr lang="en-ID" dirty="0">
              <a:solidFill>
                <a:schemeClr val="tx1"/>
              </a:solidFill>
              <a:latin typeface="Cupr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AFB1-B770-CB99-4012-A311E15C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05" y="2353350"/>
            <a:ext cx="4553100" cy="436800"/>
          </a:xfrm>
        </p:spPr>
        <p:txBody>
          <a:bodyPr/>
          <a:lstStyle/>
          <a:p>
            <a:r>
              <a:rPr lang="en-US" dirty="0"/>
              <a:t>Because in the procedure text contains steps and materials. To tell the readers on how to make/do something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5E2D2-B97A-51A7-A02F-7A76B684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60" y="674486"/>
            <a:ext cx="4455479" cy="1235100"/>
          </a:xfrm>
        </p:spPr>
        <p:txBody>
          <a:bodyPr/>
          <a:lstStyle/>
          <a:p>
            <a:r>
              <a:rPr lang="en-US" sz="3600" dirty="0">
                <a:latin typeface="Cuprum" panose="020B0604020202020204" charset="0"/>
              </a:rPr>
              <a:t>Why is it called procedure text?</a:t>
            </a:r>
            <a:endParaRPr lang="en-ID" sz="3600" dirty="0">
              <a:latin typeface="Cupr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7558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Outer Space by Slidesgo</Template>
  <TotalTime>123</TotalTime>
  <Words>318</Words>
  <Application>Microsoft Office PowerPoint</Application>
  <PresentationFormat>On-screen Show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Karla</vt:lpstr>
      <vt:lpstr>Cuprum</vt:lpstr>
      <vt:lpstr>Gill Sans Ultra Bold Condensed</vt:lpstr>
      <vt:lpstr>Arial</vt:lpstr>
      <vt:lpstr> Outer Space by Slidesgo</vt:lpstr>
      <vt:lpstr>Procedure Text</vt:lpstr>
      <vt:lpstr>Definition</vt:lpstr>
      <vt:lpstr>Generic Structure</vt:lpstr>
      <vt:lpstr>Significant lexicorgrammatical features</vt:lpstr>
      <vt:lpstr>PowerPoint Presentation</vt:lpstr>
      <vt:lpstr>Ingredients: 1. Coffee powder 2. Sugar 3. A glass of water</vt:lpstr>
      <vt:lpstr>PowerPoint Presentation</vt:lpstr>
      <vt:lpstr>Because in the procedure text contains steps and materials. To tell the readers on how to make/do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Star Born?</dc:title>
  <dc:creator>Rafi Alghiffary</dc:creator>
  <cp:lastModifiedBy>Muh Azfa</cp:lastModifiedBy>
  <cp:revision>10</cp:revision>
  <dcterms:created xsi:type="dcterms:W3CDTF">2022-03-30T12:10:50Z</dcterms:created>
  <dcterms:modified xsi:type="dcterms:W3CDTF">2022-07-28T07:56:05Z</dcterms:modified>
</cp:coreProperties>
</file>