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A447-E846-F64D-AC97-134E408071B1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1291-D0BD-354A-80FF-3337B7AE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 Probability of Sales on Inbound Call Center </a:t>
            </a:r>
            <a:r>
              <a:rPr lang="en-US" b="1" dirty="0" smtClean="0"/>
              <a:t>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Azhaar Hussain</a:t>
            </a:r>
          </a:p>
        </p:txBody>
      </p:sp>
    </p:spTree>
    <p:extLst>
      <p:ext uri="{BB962C8B-B14F-4D97-AF65-F5344CB8AC3E}">
        <p14:creationId xmlns:p14="http://schemas.microsoft.com/office/powerpoint/2010/main" val="57664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257075"/>
            <a:ext cx="8681816" cy="53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12244"/>
            <a:ext cx="7871589" cy="480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280613"/>
            <a:ext cx="8813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5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84781"/>
            <a:ext cx="8813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38487"/>
            <a:ext cx="8813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3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Code and Affiliates come out to be significant factors in determining sales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3136739"/>
            <a:ext cx="6719388" cy="23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routing for increasing sales</a:t>
            </a:r>
          </a:p>
          <a:p>
            <a:r>
              <a:rPr lang="en-US" dirty="0" smtClean="0"/>
              <a:t>Interactive Voice Response (IVR) for decreasing labor costs</a:t>
            </a:r>
          </a:p>
          <a:p>
            <a:r>
              <a:rPr lang="en-US" dirty="0" smtClean="0"/>
              <a:t>Improve ads efficiency</a:t>
            </a:r>
          </a:p>
          <a:p>
            <a:r>
              <a:rPr lang="en-US" dirty="0" smtClean="0"/>
              <a:t>Add marketing channels (</a:t>
            </a:r>
            <a:r>
              <a:rPr lang="en-US" dirty="0" err="1" smtClean="0"/>
              <a:t>adwords</a:t>
            </a:r>
            <a:r>
              <a:rPr lang="en-US" dirty="0" smtClean="0"/>
              <a:t> and </a:t>
            </a:r>
            <a:r>
              <a:rPr lang="en-US" dirty="0" err="1" smtClean="0"/>
              <a:t>bing</a:t>
            </a:r>
            <a:r>
              <a:rPr lang="en-US" dirty="0" smtClean="0"/>
              <a:t>) in the analysis </a:t>
            </a:r>
            <a:r>
              <a:rPr lang="en-US" smtClean="0"/>
              <a:t>to improve bidding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sales conversion based on a number of factors such</a:t>
            </a:r>
          </a:p>
          <a:p>
            <a:pPr lvl="1"/>
            <a:r>
              <a:rPr lang="en-US" dirty="0" smtClean="0"/>
              <a:t>Agent answering the phone</a:t>
            </a:r>
          </a:p>
          <a:p>
            <a:pPr lvl="1"/>
            <a:r>
              <a:rPr lang="en-US" dirty="0" smtClean="0"/>
              <a:t>Cable company</a:t>
            </a:r>
          </a:p>
          <a:p>
            <a:pPr lvl="1"/>
            <a:r>
              <a:rPr lang="en-US" dirty="0" smtClean="0"/>
              <a:t>Affiliate</a:t>
            </a:r>
          </a:p>
          <a:p>
            <a:pPr lvl="1"/>
            <a:r>
              <a:rPr lang="en-US" dirty="0" smtClean="0"/>
              <a:t>Callers phone number</a:t>
            </a:r>
          </a:p>
          <a:p>
            <a:pPr lvl="1"/>
            <a:r>
              <a:rPr lang="en-US" dirty="0" smtClean="0"/>
              <a:t>Toll free number advertised (TFN)</a:t>
            </a:r>
          </a:p>
          <a:p>
            <a:pPr lvl="1"/>
            <a:r>
              <a:rPr lang="en-US" dirty="0" smtClean="0"/>
              <a:t>Call skill on which call got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of outsourced online customer acquisition services</a:t>
            </a:r>
          </a:p>
          <a:p>
            <a:r>
              <a:rPr lang="en-US" dirty="0" smtClean="0"/>
              <a:t>Sells internet, cable and phone</a:t>
            </a:r>
          </a:p>
          <a:p>
            <a:r>
              <a:rPr lang="en-US" dirty="0" smtClean="0"/>
              <a:t>Drives volume using</a:t>
            </a:r>
          </a:p>
          <a:p>
            <a:pPr lvl="1"/>
            <a:r>
              <a:rPr lang="en-US" dirty="0" smtClean="0"/>
              <a:t>Core marketing (</a:t>
            </a:r>
            <a:r>
              <a:rPr lang="en-US" dirty="0" err="1" smtClean="0"/>
              <a:t>adwords</a:t>
            </a:r>
            <a:r>
              <a:rPr lang="en-US" dirty="0" smtClean="0"/>
              <a:t> ads on Google, Bing)</a:t>
            </a:r>
          </a:p>
          <a:p>
            <a:pPr lvl="1"/>
            <a:r>
              <a:rPr lang="en-US" dirty="0" smtClean="0"/>
              <a:t>Affiliate channel</a:t>
            </a:r>
          </a:p>
          <a:p>
            <a:pPr lvl="1"/>
            <a:r>
              <a:rPr lang="en-US" dirty="0" smtClean="0"/>
              <a:t>Generates about 500K calls/month</a:t>
            </a:r>
          </a:p>
          <a:p>
            <a:r>
              <a:rPr lang="en-US" dirty="0" smtClean="0"/>
              <a:t>Owns and operates call centers in US and Pakistan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0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file for May 2016 containing data on calls offered</a:t>
            </a:r>
          </a:p>
          <a:p>
            <a:r>
              <a:rPr lang="en-US" dirty="0" smtClean="0"/>
              <a:t>440K+ calls offered</a:t>
            </a:r>
          </a:p>
          <a:p>
            <a:r>
              <a:rPr lang="en-US" dirty="0" smtClean="0"/>
              <a:t>400K+ calls answered</a:t>
            </a:r>
          </a:p>
          <a:p>
            <a:r>
              <a:rPr lang="en-US" dirty="0" smtClean="0"/>
              <a:t>12 variables</a:t>
            </a:r>
          </a:p>
        </p:txBody>
      </p:sp>
    </p:spTree>
    <p:extLst>
      <p:ext uri="{BB962C8B-B14F-4D97-AF65-F5344CB8AC3E}">
        <p14:creationId xmlns:p14="http://schemas.microsoft.com/office/powerpoint/2010/main" val="44793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clean data set</a:t>
            </a:r>
          </a:p>
          <a:p>
            <a:r>
              <a:rPr lang="en-US" dirty="0" smtClean="0"/>
              <a:t>BTN variable cleaned to removed non-numeric entries</a:t>
            </a:r>
          </a:p>
          <a:p>
            <a:r>
              <a:rPr lang="en-US" dirty="0" smtClean="0"/>
              <a:t>Cable Company names have lower case, misspellings </a:t>
            </a:r>
            <a:r>
              <a:rPr lang="en-US" dirty="0" err="1" smtClean="0"/>
              <a:t>etc</a:t>
            </a:r>
            <a:r>
              <a:rPr lang="en-US" dirty="0" smtClean="0"/>
              <a:t> issues </a:t>
            </a:r>
          </a:p>
          <a:p>
            <a:r>
              <a:rPr lang="en-US" dirty="0" smtClean="0"/>
              <a:t>Create a variable with sale/no-sale values from disposition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8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ANOVA and </a:t>
            </a:r>
            <a:r>
              <a:rPr lang="en-US" dirty="0" smtClean="0"/>
              <a:t>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data to run ANOVA </a:t>
                </a:r>
              </a:p>
              <a:p>
                <a:r>
                  <a:rPr lang="en-US" dirty="0" smtClean="0"/>
                  <a:t>Determine statistically significant factors</a:t>
                </a:r>
              </a:p>
              <a:p>
                <a:r>
                  <a:rPr lang="en-US" dirty="0" smtClean="0"/>
                  <a:t>Determine conditional probabilities of significant factors</a:t>
                </a:r>
              </a:p>
              <a:p>
                <a:r>
                  <a:rPr lang="en-US" dirty="0" smtClean="0"/>
                  <a:t>Use joint probabilities to determine conversion probability of a call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𝑃𝑟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charset="0"/>
                              </a:rPr>
                              <m:t>𝑃𝑟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charset="0"/>
                              </a:rPr>
                              <m:t>𝑃𝑟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charset="0"/>
                              </a:rPr>
                              <m:t>𝑃𝑟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charset="0"/>
                          </a:rPr>
                          <m:t>+…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7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-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439532"/>
            <a:ext cx="7663244" cy="46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12244"/>
            <a:ext cx="7871589" cy="48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1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Graphs </a:t>
            </a:r>
            <a:r>
              <a:rPr lang="en-US" dirty="0" err="1" smtClean="0"/>
              <a:t>contd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12244"/>
            <a:ext cx="7871589" cy="48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6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257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Predict Probability of Sales on Inbound Call Center Traffic</vt:lpstr>
      <vt:lpstr>Problem Description</vt:lpstr>
      <vt:lpstr>Client</vt:lpstr>
      <vt:lpstr>Data Set</vt:lpstr>
      <vt:lpstr>Data Cleaning and Wrangling</vt:lpstr>
      <vt:lpstr>Approach – ANOVA and Probabilities</vt:lpstr>
      <vt:lpstr>Exploratory Graphs - </vt:lpstr>
      <vt:lpstr>Exploratory Graphs contd…</vt:lpstr>
      <vt:lpstr>Exploratory Graphs contd…</vt:lpstr>
      <vt:lpstr>Exploratory Graphs contd…</vt:lpstr>
      <vt:lpstr>Exploratory Graphs contd…</vt:lpstr>
      <vt:lpstr>Exploratory Graphs contd…</vt:lpstr>
      <vt:lpstr>Exploratory Graphs contd…</vt:lpstr>
      <vt:lpstr>Results</vt:lpstr>
      <vt:lpstr>Recommendations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Probability of Sales on Inbound Call Center Traffic</dc:title>
  <dc:creator>Azhaar Hussain</dc:creator>
  <cp:lastModifiedBy>Azhaar Hussain</cp:lastModifiedBy>
  <cp:revision>5</cp:revision>
  <dcterms:created xsi:type="dcterms:W3CDTF">2016-10-11T04:29:21Z</dcterms:created>
  <dcterms:modified xsi:type="dcterms:W3CDTF">2016-10-12T18:21:30Z</dcterms:modified>
</cp:coreProperties>
</file>