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5" r:id="rId7"/>
    <p:sldId id="267" r:id="rId8"/>
    <p:sldId id="266" r:id="rId9"/>
    <p:sldId id="261" r:id="rId10"/>
    <p:sldId id="268" r:id="rId11"/>
    <p:sldId id="262" r:id="rId12"/>
    <p:sldId id="269" r:id="rId13"/>
    <p:sldId id="263" r:id="rId14"/>
    <p:sldId id="264" r:id="rId15"/>
    <p:sldId id="270" r:id="rId16"/>
    <p:sldId id="276" r:id="rId17"/>
    <p:sldId id="272" r:id="rId18"/>
    <p:sldId id="273" r:id="rId19"/>
    <p:sldId id="277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  <a:srgbClr val="FF66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B8E0-5144-8DBD-5AC4-FD71E717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9CD7-74D5-24F3-8285-AFF48522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5B85-5810-CB2B-E760-ADA2F135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941B-9B4C-5588-C187-C6EFD641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505C-8F2A-C19C-206F-000D86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0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3EF1-160F-CE67-CB4D-BAF7C5FB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1182-C888-59B7-9C71-406F61C4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FDCE-6B1E-A99F-9A1C-CAC75E37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B6FC-B519-8CC1-89FF-330F8E11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72026-2989-CC72-1AEA-3A058436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3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D2FC6-28FF-EF81-4E03-9DC0D00A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B09AA-577E-D8CC-BE71-D306AC1A0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B167-7D17-86D1-B33E-5019D656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6FB5-CD36-D81A-4F36-1863C4A2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A065-CE1D-869D-E7B4-6BDCBE08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40D4-BED1-F0EE-3BF7-FC71A79F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0D04-09F9-44EB-B223-E46FD723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D879-22D9-F1CB-51C3-14F1B963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295C-C69F-7FAF-7926-EC9D8BC1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1D7D-6E5B-9FD0-9AEF-2628E01A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94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D2B1-C24C-4025-0C5D-D2AE62D0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3AE4-596A-8AC0-FEF4-DFBA41F5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BB17-67BF-E70B-18D3-43DA44BE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274C-80F7-9A26-2A18-0524E33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185E-E16D-6062-7277-A5DDF6FB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C5E2-7961-B149-539B-F11410D4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7027-3B5B-83D1-7078-287E5F50C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FE471-82B0-2D6A-ACE8-B21FE80C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CEB8-13D1-39AD-9779-B9987127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A869-2866-1EAC-211E-37E6BB37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9FCC-6276-C541-B011-BF252119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2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DC35-1AA5-976C-1802-62B1302B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BB9DF-CAF5-8295-5CFB-EBC1B9FC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D4B2-5800-29EA-C41E-CBD94CE7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9AEA1-A932-EBDF-2D5B-21A48F76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892B0-5320-6747-DE55-5FBC92B4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B6F8A-06E7-82C6-E2F7-DC45C0B3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EA74A-C6C0-FCB8-78D3-46A2ECF7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E4591-A313-A502-F35B-3AAC8AE6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1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1189-6D4F-2932-AE92-0B75C78F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E99D9-1D64-F43C-B75A-A62A7704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24F93-6F60-DE90-A50C-A635675A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26CED-8FEB-DFA3-B8EB-48B8ADA0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3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1AC33-9C96-D278-157E-B1E3823B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39D2D-D706-3F3D-02E7-5738DFB3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5E8CD-9831-E462-6F22-301EA430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9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4A6-D0F5-7BF1-CF74-A5F3BCD0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8D53-CF87-3C93-8157-ADD6517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EAF0-D2CF-238F-C92D-8AFAB45C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774C-BA6A-E2DC-A6C6-680D2361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D3C8-6645-D352-6FED-9C2AF8F2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0A4E-875E-7357-3889-9B572ADC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6301-1E72-E494-4983-B98987AC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7552E-381E-2711-01D6-7D67CFCA9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7F0E5-28D6-254F-6B42-C973415E6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EEC9C-4B48-B442-8A17-C5F70372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3618-D1A8-F832-A931-DF1C62D5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9761-A2AA-7161-E13B-524AF6F7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81ACB-86BB-BDB4-3484-F53CB655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2209-C6CF-A949-58FB-CFA89C07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E9BF-8AEF-5204-F7A5-5712957C3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B951-0AF0-4AA5-B33F-2347120AFD3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6A34-25D8-21E8-E7CE-CE6A3939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736D-2719-F0F4-C5E0-C43671A0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DB23-F24E-4A2B-91CE-9CACE22FD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EC7E-6350-6139-72E5-812867D5C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431" y="388419"/>
            <a:ext cx="11231744" cy="14484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3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PREDICTIVE ANALYSIS OF ROAD ACCIDENT PREVENTION AND RESPONSE</a:t>
            </a:r>
            <a:endParaRPr lang="en-IN" sz="53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heading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4FF7-35E3-9CB5-2201-F9708AE64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97" y="1972735"/>
            <a:ext cx="11045478" cy="4327514"/>
          </a:xfrm>
        </p:spPr>
        <p:txBody>
          <a:bodyPr>
            <a:normAutofit/>
          </a:bodyPr>
          <a:lstStyle/>
          <a:p>
            <a:pPr algn="l"/>
            <a:endParaRPr lang="en-US" b="1" dirty="0"/>
          </a:p>
          <a:p>
            <a:r>
              <a:rPr lang="en-US" b="1" dirty="0"/>
              <a:t>     </a:t>
            </a:r>
            <a:r>
              <a:rPr lang="en-US" sz="3600" b="1" dirty="0" err="1">
                <a:solidFill>
                  <a:srgbClr val="FF0000"/>
                </a:solidFill>
                <a:latin typeface="Calibri heading"/>
              </a:rPr>
              <a:t>Coapps</a:t>
            </a:r>
            <a:r>
              <a:rPr lang="en-US" sz="3600" b="1" dirty="0">
                <a:solidFill>
                  <a:srgbClr val="FF0000"/>
                </a:solidFill>
                <a:latin typeface="Calibri heading"/>
              </a:rPr>
              <a:t>- A Software Company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Project partner’s :                                                                 College :                                                                </a:t>
            </a:r>
          </a:p>
          <a:p>
            <a:pPr algn="l"/>
            <a:r>
              <a:rPr lang="en-US" b="1" dirty="0"/>
              <a:t>         </a:t>
            </a:r>
            <a:r>
              <a:rPr lang="en-US" dirty="0"/>
              <a:t>1.Azhagapan T (Team Lead).                                                       </a:t>
            </a:r>
            <a:r>
              <a:rPr lang="en-US" dirty="0" err="1"/>
              <a:t>Kalaignarkarunanidhi</a:t>
            </a:r>
            <a:r>
              <a:rPr lang="en-US" dirty="0"/>
              <a:t>                                        </a:t>
            </a:r>
          </a:p>
          <a:p>
            <a:pPr algn="l"/>
            <a:r>
              <a:rPr lang="en-US" dirty="0"/>
              <a:t>         2.Sowmya K                                                                                  Institute of Technology.                                                                    </a:t>
            </a:r>
          </a:p>
          <a:p>
            <a:pPr algn="l"/>
            <a:r>
              <a:rPr lang="en-US" dirty="0"/>
              <a:t>         3.Kaviya Sri K                                                                                Coimbatore.</a:t>
            </a:r>
          </a:p>
          <a:p>
            <a:pPr algn="l"/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3DE4-1259-66E3-1E74-916806DF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86" y="4523301"/>
            <a:ext cx="1087330" cy="1176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AB189-4260-8CDB-0F42-BD1641691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2" y="2345267"/>
            <a:ext cx="1051984" cy="9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1FE3-F724-7B68-13D3-B1B7E11D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 times new roman"/>
              </a:rPr>
              <a:t>ii)Road surface type:</a:t>
            </a:r>
            <a:endParaRPr lang="en-IN" sz="3600" dirty="0">
              <a:solidFill>
                <a:srgbClr val="FF6600"/>
              </a:solidFill>
              <a:latin typeface=" 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955F0-A868-1116-80A0-199E8548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27" y="1366982"/>
            <a:ext cx="8248073" cy="51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9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5CFF-920F-F683-8A44-A26DBEBF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" y="365125"/>
            <a:ext cx="11040122" cy="9741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 times new roman"/>
              </a:rPr>
              <a:t>iii) </a:t>
            </a:r>
            <a:r>
              <a:rPr lang="en-US" sz="3600" dirty="0">
                <a:solidFill>
                  <a:srgbClr val="FF6600"/>
                </a:solidFill>
                <a:latin typeface=" times new roman"/>
              </a:rPr>
              <a:t>Cause of the accident </a:t>
            </a:r>
            <a:br>
              <a:rPr lang="en-US" sz="2800" b="1" dirty="0">
                <a:latin typeface=" times new roman"/>
              </a:rPr>
            </a:br>
            <a:r>
              <a:rPr lang="en-US" sz="2800" b="1" dirty="0">
                <a:latin typeface=" times new roman"/>
              </a:rPr>
              <a:t>        </a:t>
            </a:r>
            <a:endParaRPr lang="en-IN" sz="2800" dirty="0">
              <a:latin typeface=" 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4118A-AB8E-1B69-D3AD-AF8028B0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latin typeface=" times new roman"/>
              </a:rPr>
              <a:t>The major reason for accident is due to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                          1.</a:t>
            </a:r>
            <a:r>
              <a:rPr lang="en-US" sz="2800" dirty="0">
                <a:latin typeface=" times new roman"/>
              </a:rPr>
              <a:t>No distancing.</a:t>
            </a:r>
            <a:br>
              <a:rPr lang="en-US" sz="2800" dirty="0">
                <a:latin typeface=" times new roman"/>
              </a:rPr>
            </a:br>
            <a:r>
              <a:rPr lang="en-US" sz="2800" dirty="0">
                <a:latin typeface=" times new roman"/>
              </a:rPr>
              <a:t>                         </a:t>
            </a:r>
            <a:r>
              <a:rPr lang="en-US" sz="2800" dirty="0">
                <a:solidFill>
                  <a:srgbClr val="FF6600"/>
                </a:solidFill>
                <a:latin typeface=" times new roman"/>
              </a:rPr>
              <a:t>  2.</a:t>
            </a:r>
            <a:r>
              <a:rPr lang="en-US" sz="2800" dirty="0">
                <a:latin typeface=" times new roman"/>
              </a:rPr>
              <a:t>Changing lane to right.</a:t>
            </a:r>
            <a:br>
              <a:rPr lang="en-US" sz="2800" dirty="0">
                <a:latin typeface=" times new roman"/>
              </a:rPr>
            </a:br>
            <a:r>
              <a:rPr lang="en-US" sz="2800" dirty="0">
                <a:latin typeface=" times new roman"/>
              </a:rPr>
              <a:t>                         </a:t>
            </a:r>
            <a:r>
              <a:rPr lang="en-US" sz="2800" dirty="0">
                <a:solidFill>
                  <a:srgbClr val="FF6600"/>
                </a:solidFill>
                <a:latin typeface=" times new roman"/>
              </a:rPr>
              <a:t>  3</a:t>
            </a:r>
            <a:r>
              <a:rPr lang="en-US" sz="2800" dirty="0">
                <a:latin typeface=" times new roman"/>
              </a:rPr>
              <a:t>.Changing lane to left.</a:t>
            </a:r>
            <a:br>
              <a:rPr lang="en-US" sz="2800" dirty="0">
                <a:latin typeface=" times new roman"/>
              </a:rPr>
            </a:br>
            <a:r>
              <a:rPr lang="en-US" sz="2800" dirty="0">
                <a:latin typeface=" times new roman"/>
              </a:rPr>
              <a:t>                           </a:t>
            </a:r>
            <a:r>
              <a:rPr lang="en-US" sz="2800" dirty="0">
                <a:solidFill>
                  <a:srgbClr val="FF6600"/>
                </a:solidFill>
                <a:latin typeface=" times new roman"/>
              </a:rPr>
              <a:t>4.</a:t>
            </a:r>
            <a:r>
              <a:rPr lang="en-US" sz="2800" dirty="0">
                <a:latin typeface=" times new roman"/>
              </a:rPr>
              <a:t>Driving carelessly.</a:t>
            </a:r>
            <a:br>
              <a:rPr lang="en-US" sz="2800" dirty="0">
                <a:latin typeface=" times new roman"/>
              </a:rPr>
            </a:br>
            <a:r>
              <a:rPr lang="en-US" sz="2800" dirty="0">
                <a:latin typeface=" times new roman"/>
              </a:rPr>
              <a:t>                           </a:t>
            </a:r>
            <a:r>
              <a:rPr lang="en-US" sz="2800" dirty="0">
                <a:solidFill>
                  <a:srgbClr val="FF6600"/>
                </a:solidFill>
                <a:latin typeface=" times new roman"/>
              </a:rPr>
              <a:t>5.</a:t>
            </a:r>
            <a:r>
              <a:rPr lang="en-US" sz="2800" dirty="0">
                <a:latin typeface=" times new roman"/>
              </a:rPr>
              <a:t>No  priority to vehicle</a:t>
            </a:r>
            <a:r>
              <a:rPr lang="en-US" sz="3100" dirty="0">
                <a:latin typeface=" times new roman"/>
              </a:rPr>
              <a:t>.</a:t>
            </a:r>
            <a:br>
              <a:rPr lang="en-US" sz="3100" dirty="0">
                <a:latin typeface=" times new roman"/>
              </a:rPr>
            </a:br>
            <a:br>
              <a:rPr lang="en-US" sz="2800" b="1" dirty="0">
                <a:latin typeface=" times new roman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38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3870-B77C-631D-268A-0C027DC9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Cause of accident:</a:t>
            </a:r>
            <a:endParaRPr lang="en-IN" dirty="0">
              <a:solidFill>
                <a:srgbClr val="FF66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EF37A9-C1A1-4DCE-0D41-C92528D2C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291" y="1163782"/>
            <a:ext cx="9855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059F-4E3E-B245-2606-3DDF65A4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365126"/>
            <a:ext cx="11073414" cy="1057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3.Data Preprocessing :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3602-0DA2-1256-F927-8B3C4DC6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09" y="1422400"/>
            <a:ext cx="9990248" cy="4754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 times new roman"/>
              </a:rPr>
              <a:t>In this process , the data’s from the dataset are converted from categorical into numerical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 times new roman"/>
              </a:rPr>
              <a:t>The method we use is </a:t>
            </a:r>
            <a:r>
              <a:rPr lang="en-US" b="1" dirty="0">
                <a:latin typeface=" times new roman"/>
              </a:rPr>
              <a:t>Label Encoding.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 times new roman"/>
            </a:endParaRPr>
          </a:p>
          <a:p>
            <a:pPr marL="0" indent="0">
              <a:buNone/>
            </a:pPr>
            <a:r>
              <a:rPr lang="en-US" b="1" dirty="0">
                <a:latin typeface=" times new roman"/>
              </a:rPr>
              <a:t>        1.  Categorical – </a:t>
            </a:r>
            <a:r>
              <a:rPr lang="en-US" dirty="0">
                <a:latin typeface=" times new roman"/>
              </a:rPr>
              <a:t>data’s in text format.</a:t>
            </a:r>
          </a:p>
          <a:p>
            <a:pPr marL="0" indent="0">
              <a:buNone/>
            </a:pPr>
            <a:r>
              <a:rPr lang="en-US" b="1" dirty="0">
                <a:latin typeface=" times new roman"/>
              </a:rPr>
              <a:t>        2. Numerical variable – </a:t>
            </a:r>
            <a:r>
              <a:rPr lang="en-US" dirty="0">
                <a:latin typeface=" times new roman"/>
              </a:rPr>
              <a:t>data’s in integer form</a:t>
            </a:r>
            <a:r>
              <a:rPr lang="en-US" b="1" dirty="0">
                <a:latin typeface=" times new roman"/>
              </a:rPr>
              <a:t>.</a:t>
            </a:r>
            <a:endParaRPr lang="en-IN" b="1" dirty="0">
              <a:latin typeface=" 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015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F436-215C-B53B-FE94-7AFEC314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Code for Label Encoder:</a:t>
            </a:r>
            <a:endParaRPr lang="en-IN" dirty="0">
              <a:solidFill>
                <a:srgbClr val="FF66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D3D15F-26B3-5BB5-9933-08939B2C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6073"/>
            <a:ext cx="10515600" cy="52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0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8D49-125D-F7EC-2E57-6CF6AE75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4.Model Selection: Random Forest Classifier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562B89-DA95-AE3D-B412-C041226C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7" y="1132885"/>
            <a:ext cx="9702349" cy="5359989"/>
          </a:xfrm>
        </p:spPr>
      </p:pic>
    </p:spTree>
    <p:extLst>
      <p:ext uri="{BB962C8B-B14F-4D97-AF65-F5344CB8AC3E}">
        <p14:creationId xmlns:p14="http://schemas.microsoft.com/office/powerpoint/2010/main" val="29640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6570-2E0D-B6E9-58E0-0F2F2594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5.Accuracy: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3EC8-81E3-B4DF-C7DC-7E8B2FC7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830" y="1610315"/>
            <a:ext cx="9961970" cy="4566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Training Set Performance: 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Forest Accuracy-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0.9821802935010482[98%]</a:t>
            </a:r>
          </a:p>
          <a:p>
            <a:pPr marL="0" indent="0">
              <a:buNone/>
            </a:pPr>
            <a:endParaRPr lang="en-US" sz="28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Testing Set Performance: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Forest Accuracy-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0.8252305113160101[82%]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37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BD64-3D6F-FBE1-4101-D1225472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6.Analysis: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heading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EED3CA-B090-306C-5446-79B39C024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579986"/>
              </p:ext>
            </p:extLst>
          </p:nvPr>
        </p:nvGraphicFramePr>
        <p:xfrm>
          <a:off x="838200" y="1320801"/>
          <a:ext cx="10515600" cy="537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49491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95528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12991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3124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5393103"/>
                    </a:ext>
                  </a:extLst>
                </a:gridCol>
              </a:tblGrid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 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 times new roman"/>
                        </a:rPr>
                        <a:t>S.No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 times new roman"/>
                        </a:rPr>
                        <a:t>.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 times new roman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 times new roman"/>
                        </a:rPr>
                        <a:t> Precision 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 times new roman"/>
                      </a:endParaRPr>
                    </a:p>
                    <a:p>
                      <a:pPr algn="ctr"/>
                      <a:endParaRPr lang="en-IN" sz="2800" b="1" dirty="0">
                        <a:solidFill>
                          <a:schemeClr val="tx1"/>
                        </a:solidFill>
                        <a:latin typeface=" times new roman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 times new roman"/>
                        </a:rPr>
                        <a:t>Recall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 times new roman"/>
                      </a:endParaRPr>
                    </a:p>
                    <a:p>
                      <a:pPr algn="ctr"/>
                      <a:endParaRPr lang="en-IN" sz="2800" b="1" dirty="0">
                        <a:latin typeface=" times new roman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i="0" kern="1200" dirty="0">
                          <a:solidFill>
                            <a:schemeClr val="tx1"/>
                          </a:solidFill>
                          <a:effectLst/>
                          <a:latin typeface=" times new roman"/>
                          <a:ea typeface="+mn-ea"/>
                          <a:cs typeface="+mn-cs"/>
                        </a:rPr>
                        <a:t>f1-score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 times new roman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i="0" kern="1200" dirty="0">
                          <a:solidFill>
                            <a:schemeClr val="tx1"/>
                          </a:solidFill>
                          <a:effectLst/>
                          <a:latin typeface=" times new roman"/>
                          <a:ea typeface="+mn-ea"/>
                          <a:cs typeface="+mn-cs"/>
                        </a:rPr>
                        <a:t>support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 times new roman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54507"/>
                  </a:ext>
                </a:extLst>
              </a:tr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96297"/>
                  </a:ext>
                </a:extLst>
              </a:tr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14978"/>
                  </a:ext>
                </a:extLst>
              </a:tr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0.84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83223"/>
                  </a:ext>
                </a:extLst>
              </a:tr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2386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599"/>
                  </a:ext>
                </a:extLst>
              </a:tr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2386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61638"/>
                  </a:ext>
                </a:extLst>
              </a:tr>
              <a:tr h="7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average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2386</a:t>
                      </a:r>
                      <a:endParaRPr lang="en-IN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85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8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F1A7-174A-8E38-41BD-814FC265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7.Streamlit: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BE5C-5952-21B4-2216-4BC31E0A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1468582"/>
            <a:ext cx="9626600" cy="4708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 times new roman"/>
              </a:rPr>
              <a:t>We use </a:t>
            </a:r>
            <a:r>
              <a:rPr lang="en-US" dirty="0" err="1">
                <a:latin typeface=" times new roman"/>
              </a:rPr>
              <a:t>streamlit</a:t>
            </a:r>
            <a:r>
              <a:rPr lang="en-US" dirty="0">
                <a:latin typeface=" times new roman"/>
              </a:rPr>
              <a:t> to convert our project into interactive app by using PYTHON code.</a:t>
            </a:r>
          </a:p>
          <a:p>
            <a:pPr marL="0" indent="0">
              <a:buNone/>
            </a:pPr>
            <a:endParaRPr lang="en-US" dirty="0">
              <a:latin typeface=" 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 times new roman"/>
              </a:rPr>
              <a:t>To run this python code we use Visual Studio code .</a:t>
            </a:r>
            <a:endParaRPr lang="en-IN" dirty="0">
              <a:latin typeface=" 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048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90C1-C416-166B-7C39-EAD83125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4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5050"/>
                </a:solidFill>
              </a:rPr>
              <a:t>Code for Stream-lit:</a:t>
            </a:r>
            <a:endParaRPr lang="en-IN" dirty="0">
              <a:solidFill>
                <a:srgbClr val="FF5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1B667-38B7-9B78-8B85-5FFD30B98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3" y="1060450"/>
            <a:ext cx="10106952" cy="5116513"/>
          </a:xfrm>
        </p:spPr>
      </p:pic>
    </p:spTree>
    <p:extLst>
      <p:ext uri="{BB962C8B-B14F-4D97-AF65-F5344CB8AC3E}">
        <p14:creationId xmlns:p14="http://schemas.microsoft.com/office/powerpoint/2010/main" val="24051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F516-6D4C-286A-E86D-43431DDD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D709-7188-952B-1DDF-E3848466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005840"/>
            <a:ext cx="10515600" cy="4662011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"If you want to </a:t>
            </a:r>
          </a:p>
          <a:p>
            <a:pPr marL="0" indent="0" algn="ctr">
              <a:buNone/>
            </a:pPr>
            <a:r>
              <a:rPr lang="en-US" sz="5400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shine like a sun, </a:t>
            </a:r>
          </a:p>
          <a:p>
            <a:pPr marL="0" indent="0" algn="ctr">
              <a:buNone/>
            </a:pPr>
            <a:r>
              <a:rPr lang="en-US" sz="5400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first </a:t>
            </a:r>
          </a:p>
          <a:p>
            <a:pPr marL="0" indent="0" algn="ctr">
              <a:buNone/>
            </a:pPr>
            <a:r>
              <a:rPr lang="en-US" sz="5400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burn like a sun.“</a:t>
            </a:r>
            <a:endParaRPr lang="en-IN" sz="5400" i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</a:endParaRPr>
          </a:p>
          <a:p>
            <a:pPr marL="0" indent="0" algn="ctr">
              <a:buNone/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 times new roman"/>
              </a:rPr>
              <a:t>                                                                 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 times new roman"/>
              </a:rPr>
              <a:t>-by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 times new roman"/>
              </a:rPr>
              <a:t>Dr.</a:t>
            </a:r>
            <a:r>
              <a:rPr lang="en-IN" i="0" dirty="0">
                <a:solidFill>
                  <a:srgbClr val="000000"/>
                </a:solidFill>
                <a:effectLst/>
                <a:latin typeface="__Playfair_Display_db66cc"/>
              </a:rPr>
              <a:t>APJ Abdul Kalam </a:t>
            </a:r>
          </a:p>
          <a:p>
            <a:pPr marL="0" indent="0" algn="ctr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 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32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747C-323D-9E45-3FDD-7C9340D9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941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69A54-59C7-4167-359C-9800CE12A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1" y="574675"/>
            <a:ext cx="10155504" cy="6028426"/>
          </a:xfrm>
        </p:spPr>
      </p:pic>
    </p:spTree>
    <p:extLst>
      <p:ext uri="{BB962C8B-B14F-4D97-AF65-F5344CB8AC3E}">
        <p14:creationId xmlns:p14="http://schemas.microsoft.com/office/powerpoint/2010/main" val="153894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8DFE-A639-6B25-C1D1-BA2FEAC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13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7CC7-AF19-F4F1-8970-DC1D57C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latin typeface="Colonna MT" panose="04020805060202030203" pitchFamily="82" charset="0"/>
            </a:endParaRPr>
          </a:p>
          <a:p>
            <a:pPr marL="0" indent="0" algn="ctr">
              <a:buNone/>
            </a:pPr>
            <a:r>
              <a:rPr lang="en-US" sz="9600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THANK YOU</a:t>
            </a:r>
            <a:endParaRPr lang="en-IN" sz="9600" i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67F8-412B-113B-7152-0A39B9EF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Goal of our Project :  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27D8-48F3-CA43-DAC5-484DA0EF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7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>
                <a:latin typeface=" times new roman"/>
              </a:rPr>
              <a:t>To predict and prevent the road accident by building a machine learning model with suitable algorithm.</a:t>
            </a:r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  <a:latin typeface=" times new roman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Software Used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Calibri heading"/>
              </a:rPr>
              <a:t>               </a:t>
            </a:r>
            <a:r>
              <a:rPr lang="en-US" b="1" dirty="0">
                <a:solidFill>
                  <a:srgbClr val="FF6600"/>
                </a:solidFill>
                <a:latin typeface=" times new roman"/>
              </a:rPr>
              <a:t>  </a:t>
            </a:r>
            <a:r>
              <a:rPr lang="en-US" dirty="0">
                <a:latin typeface=" times new roman"/>
              </a:rPr>
              <a:t>1.Jupyter Notebook.</a:t>
            </a:r>
          </a:p>
          <a:p>
            <a:pPr marL="0" indent="0">
              <a:buNone/>
            </a:pPr>
            <a:r>
              <a:rPr lang="en-US" dirty="0">
                <a:latin typeface=" times new roman"/>
              </a:rPr>
              <a:t>                2.Vs-code.</a:t>
            </a:r>
          </a:p>
          <a:p>
            <a:pPr marL="0" indent="0">
              <a:buNone/>
            </a:pPr>
            <a:r>
              <a:rPr lang="en-US" dirty="0">
                <a:latin typeface=" times new roman"/>
              </a:rPr>
              <a:t>                3.Github.</a:t>
            </a:r>
          </a:p>
          <a:p>
            <a:pPr marL="0" indent="0">
              <a:buNone/>
            </a:pPr>
            <a:r>
              <a:rPr lang="en-US" dirty="0">
                <a:latin typeface=" times new roman"/>
              </a:rPr>
              <a:t>                4.Streamlit.</a:t>
            </a:r>
          </a:p>
          <a:p>
            <a:pPr marL="0" indent="0">
              <a:buNone/>
            </a:pPr>
            <a:endParaRPr lang="en-US" dirty="0">
              <a:latin typeface=" times new roman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Calibri heading"/>
            </a:endParaRPr>
          </a:p>
          <a:p>
            <a:pPr marL="0" indent="0">
              <a:buNone/>
            </a:pPr>
            <a:endParaRPr lang="en-US" dirty="0">
              <a:latin typeface=" times new roman"/>
            </a:endParaRPr>
          </a:p>
          <a:p>
            <a:pPr marL="0" indent="0">
              <a:buNone/>
            </a:pPr>
            <a:endParaRPr lang="en-IN" dirty="0">
              <a:latin typeface=" 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673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5969-11EC-6D7D-CA3C-9634B9C8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Agenda :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D5BF-C329-C05B-20D5-BE8F01FC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0" y="1303867"/>
            <a:ext cx="9347199" cy="41740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 Data Cleaning.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Visualization.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 Data Preprocessing.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Model Selection.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Accuracy.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Analysis.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 times new roman"/>
              </a:rPr>
              <a:t> </a:t>
            </a:r>
            <a:r>
              <a:rPr lang="en-US" dirty="0" err="1">
                <a:latin typeface=" times new roman"/>
              </a:rPr>
              <a:t>Streamlit</a:t>
            </a:r>
            <a:r>
              <a:rPr lang="en-US" dirty="0">
                <a:latin typeface=" times new roman"/>
              </a:rPr>
              <a:t>.</a:t>
            </a:r>
            <a:endParaRPr lang="en-IN" dirty="0">
              <a:latin typeface=" 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427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43EB-E6E3-5C9B-4AEA-9A0C3508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2014"/>
            <a:ext cx="10515600" cy="7315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 </a:t>
            </a:r>
            <a:br>
              <a:rPr lang="en-US" sz="40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</a:br>
            <a:r>
              <a:rPr lang="en-US" sz="49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  <a:t>Data Cleaning :</a:t>
            </a:r>
            <a:br>
              <a:rPr lang="en-US" sz="40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heading"/>
              </a:rPr>
            </a:br>
            <a:br>
              <a:rPr lang="en-US" sz="3600" dirty="0">
                <a:latin typeface=" times new roman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2D1F-0503-2E2A-B777-532E1BED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536"/>
            <a:ext cx="10735733" cy="490642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rgbClr val="FF6600"/>
                </a:solidFill>
                <a:latin typeface=" times new roman"/>
              </a:rPr>
              <a:t>i</a:t>
            </a:r>
            <a:r>
              <a:rPr lang="en-US" sz="4400" dirty="0">
                <a:solidFill>
                  <a:srgbClr val="FF6600"/>
                </a:solidFill>
                <a:latin typeface=" times new roman"/>
              </a:rPr>
              <a:t>)Information of a dataset </a:t>
            </a:r>
          </a:p>
          <a:p>
            <a:pPr marL="0" indent="0">
              <a:buNone/>
            </a:pPr>
            <a:r>
              <a:rPr lang="en-US" b="1" dirty="0">
                <a:latin typeface=" times new roman"/>
              </a:rPr>
              <a:t>Info()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 times new roman"/>
              </a:rPr>
              <a:t>It gives the complete information about the dataset.</a:t>
            </a:r>
          </a:p>
          <a:p>
            <a:pPr marL="0" indent="0">
              <a:buNone/>
            </a:pPr>
            <a:r>
              <a:rPr lang="en-US" b="1" dirty="0">
                <a:latin typeface=" times new roman"/>
              </a:rPr>
              <a:t>           </a:t>
            </a:r>
          </a:p>
          <a:p>
            <a:pPr marL="0" indent="0">
              <a:buNone/>
            </a:pPr>
            <a:r>
              <a:rPr lang="en-US" b="1" dirty="0">
                <a:latin typeface=" times new roman"/>
              </a:rPr>
              <a:t>For example </a:t>
            </a:r>
            <a:r>
              <a:rPr lang="en-US" dirty="0">
                <a:latin typeface=" times new roman"/>
              </a:rPr>
              <a:t>– Datatype, Count of null values </a:t>
            </a:r>
            <a:r>
              <a:rPr lang="en-US" dirty="0" err="1">
                <a:latin typeface=" times new roman"/>
              </a:rPr>
              <a:t>etc</a:t>
            </a:r>
            <a:r>
              <a:rPr lang="en-US" dirty="0">
                <a:latin typeface=" times new roman"/>
              </a:rPr>
              <a:t>…,</a:t>
            </a:r>
          </a:p>
          <a:p>
            <a:pPr marL="0" indent="0">
              <a:buNone/>
            </a:pPr>
            <a:r>
              <a:rPr lang="en-US" sz="2800" dirty="0">
                <a:latin typeface=" times new roman"/>
              </a:rPr>
              <a:t>    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 times new roman"/>
              </a:rPr>
              <a:t>This dataset has no null values ,so there is no need is to  change any NA value.</a:t>
            </a:r>
          </a:p>
          <a:p>
            <a:pPr marL="0" indent="0">
              <a:buNone/>
            </a:pPr>
            <a:endParaRPr lang="en-US" sz="3200" dirty="0">
              <a:latin typeface=" "/>
            </a:endParaRPr>
          </a:p>
        </p:txBody>
      </p:sp>
    </p:spTree>
    <p:extLst>
      <p:ext uri="{BB962C8B-B14F-4D97-AF65-F5344CB8AC3E}">
        <p14:creationId xmlns:p14="http://schemas.microsoft.com/office/powerpoint/2010/main" val="125310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170-C991-0BBB-56F4-4E102CB6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  <a:latin typeface=" times new roman"/>
              </a:rPr>
              <a:t>Code for getting info() :</a:t>
            </a:r>
            <a:endParaRPr lang="en-IN" dirty="0">
              <a:solidFill>
                <a:srgbClr val="FF6600"/>
              </a:solidFill>
              <a:latin typeface=" 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CFA440-12E2-A3CB-AFC5-FE653B9D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170" y="1145406"/>
            <a:ext cx="8422105" cy="54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7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E55A-DCFF-53B2-0367-F8700DD5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 times new roman"/>
              </a:rPr>
              <a:t>ii) </a:t>
            </a:r>
            <a:r>
              <a:rPr lang="en-US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 times new roman"/>
              </a:rPr>
              <a:t>Droping</a:t>
            </a:r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 times new roman"/>
              </a:rPr>
              <a:t> unwanted columns:</a:t>
            </a:r>
            <a:endParaRPr lang="en-IN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 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C055-3881-3A14-B91E-5CF6AD42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90" y="1514764"/>
            <a:ext cx="9654309" cy="466219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 times new roman"/>
              </a:rPr>
              <a:t>This process is used to filter the wanted column that are required for modeling process.</a:t>
            </a:r>
          </a:p>
          <a:p>
            <a:pPr marL="457200" lvl="1" indent="0">
              <a:buNone/>
            </a:pPr>
            <a:endParaRPr lang="en-US" sz="2800" dirty="0">
              <a:latin typeface=" 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 times new roman"/>
              </a:rPr>
              <a:t>Here the unwanted columns are </a:t>
            </a: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/>
              <a:t>                 1. Educational level.</a:t>
            </a:r>
          </a:p>
          <a:p>
            <a:pPr marL="0" indent="0">
              <a:buNone/>
            </a:pPr>
            <a:r>
              <a:rPr lang="en-US" dirty="0"/>
              <a:t>                 2. Driver vehicle relation.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TARGET VARIABLE </a:t>
            </a:r>
            <a:r>
              <a:rPr lang="en-US" sz="3200" dirty="0"/>
              <a:t>: </a:t>
            </a:r>
            <a:r>
              <a:rPr lang="en-US" sz="3200" i="1" dirty="0"/>
              <a:t>Accident Severity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06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B418-A599-4A05-353C-7B57B769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65125"/>
            <a:ext cx="10824411" cy="7899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  <a:latin typeface=" times new roman"/>
              </a:rPr>
              <a:t>Code for removing column:</a:t>
            </a:r>
            <a:endParaRPr lang="en-IN" dirty="0">
              <a:solidFill>
                <a:srgbClr val="FF6600"/>
              </a:solidFill>
              <a:latin typeface=" 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38E71-2A0B-C119-D8DA-9886126B1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9" y="1155032"/>
            <a:ext cx="11261557" cy="53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A424-CC87-5995-E48C-15035D9F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Visualization.</a:t>
            </a:r>
            <a:endParaRPr lang="en-IN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096A-42D3-DC58-7B5B-71197BAB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4"/>
            <a:ext cx="10515600" cy="5601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latin typeface=" times new roman"/>
              </a:rPr>
              <a:t>   It’s the graphical representation of data or information.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  <a:latin typeface=" times new roman"/>
              </a:rPr>
              <a:t>i</a:t>
            </a:r>
            <a:r>
              <a:rPr lang="en-US" dirty="0">
                <a:solidFill>
                  <a:srgbClr val="FF6600"/>
                </a:solidFill>
                <a:latin typeface=" times new roman"/>
              </a:rPr>
              <a:t>) Accident Severity :                             </a:t>
            </a:r>
            <a:endParaRPr lang="en-IN" dirty="0">
              <a:solidFill>
                <a:srgbClr val="FF6600"/>
              </a:solidFill>
              <a:latin typeface=" 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93303-1322-A24A-7454-513AFD9F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81" y="2149251"/>
            <a:ext cx="8284837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520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 </vt:lpstr>
      <vt:lpstr> times new roman</vt:lpstr>
      <vt:lpstr>__Playfair_Display_db66cc</vt:lpstr>
      <vt:lpstr>Arial</vt:lpstr>
      <vt:lpstr>Calibri</vt:lpstr>
      <vt:lpstr>Calibri heading</vt:lpstr>
      <vt:lpstr>Calibri Light</vt:lpstr>
      <vt:lpstr>Colonna MT</vt:lpstr>
      <vt:lpstr>Consolas</vt:lpstr>
      <vt:lpstr>Stencil</vt:lpstr>
      <vt:lpstr>Wingdings</vt:lpstr>
      <vt:lpstr>Office Theme</vt:lpstr>
      <vt:lpstr>   PREDICTIVE ANALYSIS OF ROAD ACCIDENT PREVENTION AND RESPONSE</vt:lpstr>
      <vt:lpstr>PowerPoint Presentation</vt:lpstr>
      <vt:lpstr>Goal of our Project :  </vt:lpstr>
      <vt:lpstr>Agenda :</vt:lpstr>
      <vt:lpstr>  Data Cleaning :  </vt:lpstr>
      <vt:lpstr>Code for getting info() :</vt:lpstr>
      <vt:lpstr>ii) Droping unwanted columns:</vt:lpstr>
      <vt:lpstr>Code for removing column:</vt:lpstr>
      <vt:lpstr>2. Visualization.</vt:lpstr>
      <vt:lpstr>ii)Road surface type:</vt:lpstr>
      <vt:lpstr>iii) Cause of the accident          </vt:lpstr>
      <vt:lpstr>Cause of accident:</vt:lpstr>
      <vt:lpstr>3.Data Preprocessing :</vt:lpstr>
      <vt:lpstr>Code for Label Encoder:</vt:lpstr>
      <vt:lpstr>4.Model Selection: Random Forest Classifier</vt:lpstr>
      <vt:lpstr>5.Accuracy:</vt:lpstr>
      <vt:lpstr>6.Analysis:</vt:lpstr>
      <vt:lpstr>7.Streamlit:</vt:lpstr>
      <vt:lpstr>Code for Stream-lit: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Predictive Analysis of Road Accident Prevention and Response </dc:title>
  <dc:creator>Sowmya Rahul</dc:creator>
  <cp:lastModifiedBy>Sowmya Rahul</cp:lastModifiedBy>
  <cp:revision>63</cp:revision>
  <dcterms:created xsi:type="dcterms:W3CDTF">2024-04-01T07:49:13Z</dcterms:created>
  <dcterms:modified xsi:type="dcterms:W3CDTF">2024-04-02T17:32:05Z</dcterms:modified>
</cp:coreProperties>
</file>