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58" r:id="rId4"/>
    <p:sldId id="261" r:id="rId5"/>
    <p:sldId id="259"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6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11" d="100"/>
          <a:sy n="111" d="100"/>
        </p:scale>
        <p:origin x="-600" y="-109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CF3DE4-2F08-4744-AB8C-CE91506E404B}" type="datetimeFigureOut">
              <a:rPr lang="LID4096" smtClean="0"/>
              <a:t>12/12/2024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D512A-D9A9-44A4-8496-D4470543AE03}" type="slidenum">
              <a:rPr lang="LID4096" smtClean="0"/>
              <a:t>‹#›</a:t>
            </a:fld>
            <a:endParaRPr lang="LID4096"/>
          </a:p>
        </p:txBody>
      </p:sp>
    </p:spTree>
    <p:extLst>
      <p:ext uri="{BB962C8B-B14F-4D97-AF65-F5344CB8AC3E}">
        <p14:creationId xmlns:p14="http://schemas.microsoft.com/office/powerpoint/2010/main" val="149115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4C2F60-7AF8-4D88-BA06-9A7605031BD1}" type="datetimeFigureOut">
              <a:rPr lang="LID4096" smtClean="0"/>
              <a:t>12/12/2024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6209EDA-AAE0-430D-91BE-DFD3AC79002A}" type="slidenum">
              <a:rPr lang="LID4096" smtClean="0"/>
              <a:t>‹#›</a:t>
            </a:fld>
            <a:endParaRPr lang="LID4096"/>
          </a:p>
        </p:txBody>
      </p:sp>
    </p:spTree>
    <p:extLst>
      <p:ext uri="{BB962C8B-B14F-4D97-AF65-F5344CB8AC3E}">
        <p14:creationId xmlns:p14="http://schemas.microsoft.com/office/powerpoint/2010/main" val="3992117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4C2F60-7AF8-4D88-BA06-9A7605031BD1}" type="datetimeFigureOut">
              <a:rPr lang="LID4096" smtClean="0"/>
              <a:t>12/12/2024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16209EDA-AAE0-430D-91BE-DFD3AC79002A}" type="slidenum">
              <a:rPr lang="LID4096" smtClean="0"/>
              <a:t>‹#›</a:t>
            </a:fld>
            <a:endParaRPr lang="LID4096"/>
          </a:p>
        </p:txBody>
      </p:sp>
    </p:spTree>
    <p:extLst>
      <p:ext uri="{BB962C8B-B14F-4D97-AF65-F5344CB8AC3E}">
        <p14:creationId xmlns:p14="http://schemas.microsoft.com/office/powerpoint/2010/main" val="380277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4C2F60-7AF8-4D88-BA06-9A7605031BD1}" type="datetimeFigureOut">
              <a:rPr lang="LID4096" smtClean="0"/>
              <a:t>12/12/2024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16209EDA-AAE0-430D-91BE-DFD3AC79002A}" type="slidenum">
              <a:rPr lang="LID4096" smtClean="0"/>
              <a:t>‹#›</a:t>
            </a:fld>
            <a:endParaRPr lang="LID4096"/>
          </a:p>
        </p:txBody>
      </p:sp>
    </p:spTree>
    <p:extLst>
      <p:ext uri="{BB962C8B-B14F-4D97-AF65-F5344CB8AC3E}">
        <p14:creationId xmlns:p14="http://schemas.microsoft.com/office/powerpoint/2010/main" val="3875340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4C2F60-7AF8-4D88-BA06-9A7605031BD1}" type="datetimeFigureOut">
              <a:rPr lang="LID4096" smtClean="0"/>
              <a:t>12/12/2024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16209EDA-AAE0-430D-91BE-DFD3AC79002A}" type="slidenum">
              <a:rPr lang="LID4096" smtClean="0"/>
              <a:t>‹#›</a:t>
            </a:fld>
            <a:endParaRPr lang="LID4096"/>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9928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4C2F60-7AF8-4D88-BA06-9A7605031BD1}" type="datetimeFigureOut">
              <a:rPr lang="LID4096" smtClean="0"/>
              <a:t>12/12/2024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16209EDA-AAE0-430D-91BE-DFD3AC79002A}" type="slidenum">
              <a:rPr lang="LID4096" smtClean="0"/>
              <a:t>‹#›</a:t>
            </a:fld>
            <a:endParaRPr lang="LID4096"/>
          </a:p>
        </p:txBody>
      </p:sp>
    </p:spTree>
    <p:extLst>
      <p:ext uri="{BB962C8B-B14F-4D97-AF65-F5344CB8AC3E}">
        <p14:creationId xmlns:p14="http://schemas.microsoft.com/office/powerpoint/2010/main" val="1662539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4C2F60-7AF8-4D88-BA06-9A7605031BD1}" type="datetimeFigureOut">
              <a:rPr lang="LID4096" smtClean="0"/>
              <a:t>12/12/2024</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16209EDA-AAE0-430D-91BE-DFD3AC79002A}" type="slidenum">
              <a:rPr lang="LID4096" smtClean="0"/>
              <a:t>‹#›</a:t>
            </a:fld>
            <a:endParaRPr lang="LID4096"/>
          </a:p>
        </p:txBody>
      </p:sp>
    </p:spTree>
    <p:extLst>
      <p:ext uri="{BB962C8B-B14F-4D97-AF65-F5344CB8AC3E}">
        <p14:creationId xmlns:p14="http://schemas.microsoft.com/office/powerpoint/2010/main" val="4278946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4C2F60-7AF8-4D88-BA06-9A7605031BD1}" type="datetimeFigureOut">
              <a:rPr lang="LID4096" smtClean="0"/>
              <a:t>12/12/2024</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16209EDA-AAE0-430D-91BE-DFD3AC79002A}" type="slidenum">
              <a:rPr lang="LID4096" smtClean="0"/>
              <a:t>‹#›</a:t>
            </a:fld>
            <a:endParaRPr lang="LID4096"/>
          </a:p>
        </p:txBody>
      </p:sp>
    </p:spTree>
    <p:extLst>
      <p:ext uri="{BB962C8B-B14F-4D97-AF65-F5344CB8AC3E}">
        <p14:creationId xmlns:p14="http://schemas.microsoft.com/office/powerpoint/2010/main" val="1384775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4C2F60-7AF8-4D88-BA06-9A7605031BD1}" type="datetimeFigureOut">
              <a:rPr lang="LID4096" smtClean="0"/>
              <a:t>12/12/2024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6209EDA-AAE0-430D-91BE-DFD3AC79002A}" type="slidenum">
              <a:rPr lang="LID4096" smtClean="0"/>
              <a:t>‹#›</a:t>
            </a:fld>
            <a:endParaRPr lang="LID4096"/>
          </a:p>
        </p:txBody>
      </p:sp>
    </p:spTree>
    <p:extLst>
      <p:ext uri="{BB962C8B-B14F-4D97-AF65-F5344CB8AC3E}">
        <p14:creationId xmlns:p14="http://schemas.microsoft.com/office/powerpoint/2010/main" val="3863459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4C2F60-7AF8-4D88-BA06-9A7605031BD1}" type="datetimeFigureOut">
              <a:rPr lang="LID4096" smtClean="0"/>
              <a:t>12/12/2024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6209EDA-AAE0-430D-91BE-DFD3AC79002A}" type="slidenum">
              <a:rPr lang="LID4096" smtClean="0"/>
              <a:t>‹#›</a:t>
            </a:fld>
            <a:endParaRPr lang="LID4096"/>
          </a:p>
        </p:txBody>
      </p:sp>
    </p:spTree>
    <p:extLst>
      <p:ext uri="{BB962C8B-B14F-4D97-AF65-F5344CB8AC3E}">
        <p14:creationId xmlns:p14="http://schemas.microsoft.com/office/powerpoint/2010/main" val="567198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4C2F60-7AF8-4D88-BA06-9A7605031BD1}" type="datetimeFigureOut">
              <a:rPr lang="LID4096" smtClean="0"/>
              <a:t>12/12/2024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6209EDA-AAE0-430D-91BE-DFD3AC79002A}" type="slidenum">
              <a:rPr lang="LID4096" smtClean="0"/>
              <a:t>‹#›</a:t>
            </a:fld>
            <a:endParaRPr lang="LID4096"/>
          </a:p>
        </p:txBody>
      </p:sp>
    </p:spTree>
    <p:extLst>
      <p:ext uri="{BB962C8B-B14F-4D97-AF65-F5344CB8AC3E}">
        <p14:creationId xmlns:p14="http://schemas.microsoft.com/office/powerpoint/2010/main" val="1355727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4C2F60-7AF8-4D88-BA06-9A7605031BD1}" type="datetimeFigureOut">
              <a:rPr lang="LID4096" smtClean="0"/>
              <a:t>12/12/2024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16209EDA-AAE0-430D-91BE-DFD3AC79002A}" type="slidenum">
              <a:rPr lang="LID4096" smtClean="0"/>
              <a:t>‹#›</a:t>
            </a:fld>
            <a:endParaRPr lang="LID4096"/>
          </a:p>
        </p:txBody>
      </p:sp>
    </p:spTree>
    <p:extLst>
      <p:ext uri="{BB962C8B-B14F-4D97-AF65-F5344CB8AC3E}">
        <p14:creationId xmlns:p14="http://schemas.microsoft.com/office/powerpoint/2010/main" val="4228597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4C2F60-7AF8-4D88-BA06-9A7605031BD1}" type="datetimeFigureOut">
              <a:rPr lang="LID4096" smtClean="0"/>
              <a:t>12/12/2024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16209EDA-AAE0-430D-91BE-DFD3AC79002A}" type="slidenum">
              <a:rPr lang="LID4096" smtClean="0"/>
              <a:t>‹#›</a:t>
            </a:fld>
            <a:endParaRPr lang="LID4096"/>
          </a:p>
        </p:txBody>
      </p:sp>
    </p:spTree>
    <p:extLst>
      <p:ext uri="{BB962C8B-B14F-4D97-AF65-F5344CB8AC3E}">
        <p14:creationId xmlns:p14="http://schemas.microsoft.com/office/powerpoint/2010/main" val="3983235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4C2F60-7AF8-4D88-BA06-9A7605031BD1}" type="datetimeFigureOut">
              <a:rPr lang="LID4096" smtClean="0"/>
              <a:t>12/12/2024</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16209EDA-AAE0-430D-91BE-DFD3AC79002A}" type="slidenum">
              <a:rPr lang="LID4096" smtClean="0"/>
              <a:t>‹#›</a:t>
            </a:fld>
            <a:endParaRPr lang="LID4096"/>
          </a:p>
        </p:txBody>
      </p:sp>
    </p:spTree>
    <p:extLst>
      <p:ext uri="{BB962C8B-B14F-4D97-AF65-F5344CB8AC3E}">
        <p14:creationId xmlns:p14="http://schemas.microsoft.com/office/powerpoint/2010/main" val="1562237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4C2F60-7AF8-4D88-BA06-9A7605031BD1}" type="datetimeFigureOut">
              <a:rPr lang="LID4096" smtClean="0"/>
              <a:t>12/12/2024</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16209EDA-AAE0-430D-91BE-DFD3AC79002A}" type="slidenum">
              <a:rPr lang="LID4096" smtClean="0"/>
              <a:t>‹#›</a:t>
            </a:fld>
            <a:endParaRPr lang="LID4096"/>
          </a:p>
        </p:txBody>
      </p:sp>
    </p:spTree>
    <p:extLst>
      <p:ext uri="{BB962C8B-B14F-4D97-AF65-F5344CB8AC3E}">
        <p14:creationId xmlns:p14="http://schemas.microsoft.com/office/powerpoint/2010/main" val="406174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C2F60-7AF8-4D88-BA06-9A7605031BD1}" type="datetimeFigureOut">
              <a:rPr lang="LID4096" smtClean="0"/>
              <a:t>12/12/2024</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16209EDA-AAE0-430D-91BE-DFD3AC79002A}" type="slidenum">
              <a:rPr lang="LID4096" smtClean="0"/>
              <a:t>‹#›</a:t>
            </a:fld>
            <a:endParaRPr lang="LID4096"/>
          </a:p>
        </p:txBody>
      </p:sp>
    </p:spTree>
    <p:extLst>
      <p:ext uri="{BB962C8B-B14F-4D97-AF65-F5344CB8AC3E}">
        <p14:creationId xmlns:p14="http://schemas.microsoft.com/office/powerpoint/2010/main" val="325010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4C2F60-7AF8-4D88-BA06-9A7605031BD1}" type="datetimeFigureOut">
              <a:rPr lang="LID4096" smtClean="0"/>
              <a:t>12/12/2024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16209EDA-AAE0-430D-91BE-DFD3AC79002A}" type="slidenum">
              <a:rPr lang="LID4096" smtClean="0"/>
              <a:t>‹#›</a:t>
            </a:fld>
            <a:endParaRPr lang="LID4096"/>
          </a:p>
        </p:txBody>
      </p:sp>
    </p:spTree>
    <p:extLst>
      <p:ext uri="{BB962C8B-B14F-4D97-AF65-F5344CB8AC3E}">
        <p14:creationId xmlns:p14="http://schemas.microsoft.com/office/powerpoint/2010/main" val="1949419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4C2F60-7AF8-4D88-BA06-9A7605031BD1}" type="datetimeFigureOut">
              <a:rPr lang="LID4096" smtClean="0"/>
              <a:t>12/12/2024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16209EDA-AAE0-430D-91BE-DFD3AC79002A}" type="slidenum">
              <a:rPr lang="LID4096" smtClean="0"/>
              <a:t>‹#›</a:t>
            </a:fld>
            <a:endParaRPr lang="LID4096"/>
          </a:p>
        </p:txBody>
      </p:sp>
    </p:spTree>
    <p:extLst>
      <p:ext uri="{BB962C8B-B14F-4D97-AF65-F5344CB8AC3E}">
        <p14:creationId xmlns:p14="http://schemas.microsoft.com/office/powerpoint/2010/main" val="4212425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F4C2F60-7AF8-4D88-BA06-9A7605031BD1}" type="datetimeFigureOut">
              <a:rPr lang="LID4096" smtClean="0"/>
              <a:t>12/12/2024</a:t>
            </a:fld>
            <a:endParaRPr lang="LID4096"/>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6209EDA-AAE0-430D-91BE-DFD3AC79002A}" type="slidenum">
              <a:rPr lang="LID4096" smtClean="0"/>
              <a:t>‹#›</a:t>
            </a:fld>
            <a:endParaRPr lang="LID4096"/>
          </a:p>
        </p:txBody>
      </p:sp>
    </p:spTree>
    <p:extLst>
      <p:ext uri="{BB962C8B-B14F-4D97-AF65-F5344CB8AC3E}">
        <p14:creationId xmlns:p14="http://schemas.microsoft.com/office/powerpoint/2010/main" val="35356257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who.int/news-room/fact-sheets/detail/cardiovascular-diseases-(cvds)?gad_source=1&amp;gclid=CjwKCAjwodC2BhAHEiwAE67hJHb4C-soJoQRQ4Bt1Ng0RmzpsKgQaiKcNisWzjP-FBjKklX5hXWjgxoC1yYQAvD_Bw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E5258-6CCD-FCA3-48DD-3F035A3C84D8}"/>
              </a:ext>
            </a:extLst>
          </p:cNvPr>
          <p:cNvSpPr>
            <a:spLocks noGrp="1"/>
          </p:cNvSpPr>
          <p:nvPr>
            <p:ph type="ctrTitle"/>
          </p:nvPr>
        </p:nvSpPr>
        <p:spPr>
          <a:xfrm>
            <a:off x="4463159" y="1727461"/>
            <a:ext cx="7675121" cy="1204186"/>
          </a:xfrm>
        </p:spPr>
        <p:txBody>
          <a:bodyPr>
            <a:normAutofit/>
          </a:bodyPr>
          <a:lstStyle/>
          <a:p>
            <a:r>
              <a:rPr lang="en-GB" sz="3200" dirty="0"/>
              <a:t>Heart DISEASE DETECTION USING IRIDOLOGY</a:t>
            </a:r>
            <a:endParaRPr lang="LID4096" sz="3200" dirty="0"/>
          </a:p>
        </p:txBody>
      </p:sp>
      <p:sp>
        <p:nvSpPr>
          <p:cNvPr id="4" name="Subtitle 2">
            <a:extLst>
              <a:ext uri="{FF2B5EF4-FFF2-40B4-BE49-F238E27FC236}">
                <a16:creationId xmlns:a16="http://schemas.microsoft.com/office/drawing/2014/main" id="{87AD5FE7-8F00-056B-686B-6AD737A4B9BA}"/>
              </a:ext>
            </a:extLst>
          </p:cNvPr>
          <p:cNvSpPr>
            <a:spLocks noGrp="1"/>
          </p:cNvSpPr>
          <p:nvPr>
            <p:ph type="subTitle" idx="1"/>
          </p:nvPr>
        </p:nvSpPr>
        <p:spPr/>
        <p:txBody>
          <a:bodyPr>
            <a:normAutofit/>
          </a:bodyPr>
          <a:lstStyle/>
          <a:p>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p>
          <a:p>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AC3040-5FA9-4523-2D81-4DE96FA78E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64" y="303939"/>
            <a:ext cx="4615967" cy="6250122"/>
          </a:xfrm>
          <a:prstGeom prst="rect">
            <a:avLst/>
          </a:prstGeom>
        </p:spPr>
      </p:pic>
      <p:sp>
        <p:nvSpPr>
          <p:cNvPr id="6" name="TextBox 5">
            <a:extLst>
              <a:ext uri="{FF2B5EF4-FFF2-40B4-BE49-F238E27FC236}">
                <a16:creationId xmlns:a16="http://schemas.microsoft.com/office/drawing/2014/main" id="{1E11553D-D67F-4A30-8E89-C243C383A811}"/>
              </a:ext>
            </a:extLst>
          </p:cNvPr>
          <p:cNvSpPr txBox="1"/>
          <p:nvPr/>
        </p:nvSpPr>
        <p:spPr>
          <a:xfrm>
            <a:off x="5938520" y="2971800"/>
            <a:ext cx="914400" cy="914400"/>
          </a:xfrm>
          <a:prstGeom prst="rect">
            <a:avLst/>
          </a:prstGeom>
          <a:noFill/>
        </p:spPr>
        <p:txBody>
          <a:bodyPr wrap="square" rtlCol="0">
            <a:spAutoFit/>
          </a:bodyPr>
          <a:lstStyle/>
          <a:p>
            <a:endParaRPr lang="LID4096" dirty="0"/>
          </a:p>
        </p:txBody>
      </p:sp>
      <p:sp>
        <p:nvSpPr>
          <p:cNvPr id="7" name="TextBox 6">
            <a:extLst>
              <a:ext uri="{FF2B5EF4-FFF2-40B4-BE49-F238E27FC236}">
                <a16:creationId xmlns:a16="http://schemas.microsoft.com/office/drawing/2014/main" id="{A551ADDD-EE52-DC05-DFFC-84CFC1F12015}"/>
              </a:ext>
            </a:extLst>
          </p:cNvPr>
          <p:cNvSpPr txBox="1"/>
          <p:nvPr/>
        </p:nvSpPr>
        <p:spPr>
          <a:xfrm>
            <a:off x="5938520" y="2971800"/>
            <a:ext cx="914400" cy="914400"/>
          </a:xfrm>
          <a:prstGeom prst="rect">
            <a:avLst/>
          </a:prstGeom>
          <a:noFill/>
        </p:spPr>
        <p:txBody>
          <a:bodyPr wrap="square" rtlCol="0">
            <a:spAutoFit/>
          </a:bodyPr>
          <a:lstStyle/>
          <a:p>
            <a:endParaRPr lang="LID4096" dirty="0"/>
          </a:p>
        </p:txBody>
      </p:sp>
      <p:sp>
        <p:nvSpPr>
          <p:cNvPr id="8" name="TextBox 7">
            <a:extLst>
              <a:ext uri="{FF2B5EF4-FFF2-40B4-BE49-F238E27FC236}">
                <a16:creationId xmlns:a16="http://schemas.microsoft.com/office/drawing/2014/main" id="{FD3EBC96-3F41-03AC-FADD-89603B17050E}"/>
              </a:ext>
            </a:extLst>
          </p:cNvPr>
          <p:cNvSpPr txBox="1"/>
          <p:nvPr/>
        </p:nvSpPr>
        <p:spPr>
          <a:xfrm>
            <a:off x="5135879" y="3292605"/>
            <a:ext cx="6329680" cy="2739211"/>
          </a:xfrm>
          <a:prstGeom prst="rect">
            <a:avLst/>
          </a:prstGeom>
          <a:noFill/>
        </p:spPr>
        <p:txBody>
          <a:bodyPr wrap="square" rtlCol="0">
            <a:spAutoFit/>
          </a:bodyPr>
          <a:lstStyle/>
          <a:p>
            <a:r>
              <a:rPr lang="en-US" dirty="0">
                <a:solidFill>
                  <a:schemeClr val="tx1">
                    <a:lumMod val="85000"/>
                    <a:lumOff val="15000"/>
                  </a:schemeClr>
                </a:solidFill>
                <a:latin typeface="Times New Roman" panose="02020603050405020304" pitchFamily="18" charset="0"/>
                <a:cs typeface="Times New Roman" panose="02020603050405020304" pitchFamily="18" charset="0"/>
              </a:rPr>
              <a:t>   Supervisor : </a:t>
            </a:r>
          </a:p>
          <a:p>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Dr.</a:t>
            </a:r>
            <a:r>
              <a:rPr lang="en-GB" sz="2400" dirty="0">
                <a:latin typeface="Times New Roman" panose="02020603050405020304" pitchFamily="18" charset="0"/>
                <a:cs typeface="Times New Roman" panose="02020603050405020304" pitchFamily="18" charset="0"/>
              </a:rPr>
              <a:t> Asma Kanwal </a:t>
            </a:r>
          </a:p>
          <a:p>
            <a:r>
              <a:rPr lang="en-GB" dirty="0">
                <a:latin typeface="Times New Roman" panose="02020603050405020304" pitchFamily="18" charset="0"/>
                <a:cs typeface="Times New Roman" panose="02020603050405020304" pitchFamily="18" charset="0"/>
              </a:rPr>
              <a:t>				    Assistant Professor</a:t>
            </a:r>
          </a:p>
          <a:p>
            <a:endParaRPr lang="en-GB" dirty="0">
              <a:latin typeface="Times New Roman" panose="02020603050405020304" pitchFamily="18" charset="0"/>
              <a:cs typeface="Times New Roman" panose="02020603050405020304" pitchFamily="18" charset="0"/>
            </a:endParaRPr>
          </a:p>
          <a:p>
            <a:r>
              <a:rPr lang="en-GB" dirty="0">
                <a:solidFill>
                  <a:schemeClr val="tx1">
                    <a:lumMod val="85000"/>
                    <a:lumOff val="15000"/>
                  </a:schemeClr>
                </a:solidFill>
                <a:latin typeface="Times New Roman" panose="02020603050405020304" pitchFamily="18" charset="0"/>
                <a:cs typeface="Times New Roman" panose="02020603050405020304" pitchFamily="18" charset="0"/>
              </a:rPr>
              <a:t>   Group members:</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p>
          <a:p>
            <a:r>
              <a:rPr lang="en-US" dirty="0">
                <a:solidFill>
                  <a:schemeClr val="tx1">
                    <a:lumMod val="85000"/>
                    <a:lumOff val="15000"/>
                  </a:schemeClr>
                </a:solidFill>
                <a:latin typeface="Times New Roman" panose="02020603050405020304" pitchFamily="18" charset="0"/>
                <a:cs typeface="Times New Roman" panose="02020603050405020304" pitchFamily="18" charset="0"/>
              </a:rPr>
              <a:t>                           Azhar Ud Din             0115-BSCS-20</a:t>
            </a:r>
          </a:p>
          <a:p>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Shajar</a:t>
            </a:r>
            <a:r>
              <a:rPr lang="en-GB" dirty="0">
                <a:latin typeface="Times New Roman" panose="02020603050405020304" pitchFamily="18" charset="0"/>
                <a:cs typeface="Times New Roman" panose="02020603050405020304" pitchFamily="18" charset="0"/>
              </a:rPr>
              <a:t> Abbas	      0304-BSCS-20</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dirty="0">
                <a:solidFill>
                  <a:schemeClr val="tx1">
                    <a:lumMod val="85000"/>
                    <a:lumOff val="15000"/>
                  </a:schemeClr>
                </a:solidFill>
                <a:latin typeface="Times New Roman" panose="02020603050405020304" pitchFamily="18" charset="0"/>
                <a:cs typeface="Times New Roman" panose="02020603050405020304" pitchFamily="18" charset="0"/>
              </a:rPr>
              <a:t>			      </a:t>
            </a:r>
          </a:p>
          <a:p>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95CF391-B2CC-958C-60DA-94C526D363B7}"/>
              </a:ext>
            </a:extLst>
          </p:cNvPr>
          <p:cNvSpPr txBox="1"/>
          <p:nvPr/>
        </p:nvSpPr>
        <p:spPr>
          <a:xfrm>
            <a:off x="6096000" y="4958507"/>
            <a:ext cx="4409440" cy="482600"/>
          </a:xfrm>
          <a:prstGeom prst="rect">
            <a:avLst/>
          </a:prstGeom>
          <a:noFill/>
        </p:spPr>
        <p:txBody>
          <a:bodyPr wrap="square" rtlCol="0">
            <a:spAutoFit/>
          </a:bodyPr>
          <a:lstStyle/>
          <a:p>
            <a:endParaRPr lang="LID4096" dirty="0"/>
          </a:p>
        </p:txBody>
      </p:sp>
    </p:spTree>
    <p:extLst>
      <p:ext uri="{BB962C8B-B14F-4D97-AF65-F5344CB8AC3E}">
        <p14:creationId xmlns:p14="http://schemas.microsoft.com/office/powerpoint/2010/main" val="509054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4DF3B-754D-9AAA-A7E8-7BB0BFC5C780}"/>
              </a:ext>
            </a:extLst>
          </p:cNvPr>
          <p:cNvSpPr>
            <a:spLocks noGrp="1"/>
          </p:cNvSpPr>
          <p:nvPr>
            <p:ph type="title"/>
          </p:nvPr>
        </p:nvSpPr>
        <p:spPr>
          <a:xfrm>
            <a:off x="338656" y="63325"/>
            <a:ext cx="10365628" cy="1302081"/>
          </a:xfrm>
        </p:spPr>
        <p:txBody>
          <a:bodyPr>
            <a:normAutofit/>
          </a:bodyPr>
          <a:lstStyle/>
          <a:p>
            <a:pPr algn="l"/>
            <a:r>
              <a:rPr lang="en-US" sz="4000" b="1" kern="0" dirty="0">
                <a:effectLst/>
                <a:latin typeface="Times New Roman" panose="02020603050405020304" pitchFamily="18" charset="0"/>
                <a:ea typeface="Arial" panose="020B0604020202020204" pitchFamily="34" charset="0"/>
              </a:rPr>
              <a:t>Methodology</a:t>
            </a:r>
            <a:endParaRPr lang="LID4096" sz="6000" dirty="0"/>
          </a:p>
        </p:txBody>
      </p:sp>
      <p:sp>
        <p:nvSpPr>
          <p:cNvPr id="3" name="Content Placeholder 2">
            <a:extLst>
              <a:ext uri="{FF2B5EF4-FFF2-40B4-BE49-F238E27FC236}">
                <a16:creationId xmlns:a16="http://schemas.microsoft.com/office/drawing/2014/main" id="{0D859B3B-CA7E-7287-D807-37133C59D3BE}"/>
              </a:ext>
            </a:extLst>
          </p:cNvPr>
          <p:cNvSpPr>
            <a:spLocks noGrp="1"/>
          </p:cNvSpPr>
          <p:nvPr>
            <p:ph idx="1"/>
          </p:nvPr>
        </p:nvSpPr>
        <p:spPr>
          <a:xfrm>
            <a:off x="353370" y="1682888"/>
            <a:ext cx="10353762" cy="3695136"/>
          </a:xfrm>
        </p:spPr>
        <p:txBody>
          <a:bodyPr/>
          <a:lstStyle/>
          <a:p>
            <a:pPr marL="0" indent="0">
              <a:buNone/>
            </a:pPr>
            <a:r>
              <a:rPr lang="en-US" sz="1800" b="1" dirty="0">
                <a:effectLst/>
                <a:latin typeface="Times New Roman" panose="02020603050405020304" pitchFamily="18" charset="0"/>
                <a:ea typeface="Arial" panose="020B0604020202020204" pitchFamily="34" charset="0"/>
              </a:rPr>
              <a:t>1. Image preprocessing  [1]</a:t>
            </a:r>
          </a:p>
          <a:p>
            <a:pPr marL="0" indent="0">
              <a:buNone/>
            </a:pPr>
            <a:r>
              <a:rPr lang="en-US" sz="1800" b="1" dirty="0">
                <a:effectLst/>
                <a:latin typeface="Times New Roman" panose="02020603050405020304" pitchFamily="18" charset="0"/>
                <a:ea typeface="Times New Roman" panose="02020603050405020304" pitchFamily="18" charset="0"/>
              </a:rPr>
              <a:t>	1.1 </a:t>
            </a:r>
            <a:r>
              <a:rPr lang="en-GB" sz="1800" b="1" kern="0" dirty="0">
                <a:effectLst/>
                <a:latin typeface="Times New Roman" panose="02020603050405020304" pitchFamily="18" charset="0"/>
                <a:ea typeface="Arial" panose="020B0604020202020204" pitchFamily="34" charset="0"/>
              </a:rPr>
              <a:t>Grayscale to RGB Conversion</a:t>
            </a:r>
          </a:p>
          <a:p>
            <a:pPr marL="0" indent="0">
              <a:buNone/>
            </a:pPr>
            <a:r>
              <a:rPr lang="en-GB" sz="1800" b="1" kern="0" dirty="0">
                <a:effectLst/>
                <a:latin typeface="Times New Roman" panose="02020603050405020304" pitchFamily="18" charset="0"/>
              </a:rPr>
              <a:t>	1.2 </a:t>
            </a:r>
            <a:r>
              <a:rPr lang="en-GB" sz="1800" b="1" dirty="0">
                <a:effectLst/>
                <a:latin typeface="Times New Roman" panose="02020603050405020304" pitchFamily="18" charset="0"/>
                <a:ea typeface="Arial" panose="020B0604020202020204" pitchFamily="34" charset="0"/>
                <a:cs typeface="Arial" panose="020B0604020202020204" pitchFamily="34" charset="0"/>
              </a:rPr>
              <a:t>Equalization of Histograms</a:t>
            </a:r>
          </a:p>
          <a:p>
            <a:pPr marL="0" indent="0">
              <a:buNone/>
            </a:pPr>
            <a:r>
              <a:rPr lang="en-GB" sz="1800" b="1" dirty="0">
                <a:effectLst/>
                <a:latin typeface="Times New Roman" panose="02020603050405020304" pitchFamily="18" charset="0"/>
                <a:ea typeface="Calibri" panose="020F0502020204030204" pitchFamily="34" charset="0"/>
                <a:cs typeface="Arial" panose="020B0604020202020204" pitchFamily="34" charset="0"/>
              </a:rPr>
              <a:t>	1.3 </a:t>
            </a:r>
            <a:r>
              <a:rPr lang="en-GB" sz="1800" b="1" kern="0" dirty="0">
                <a:effectLst/>
                <a:latin typeface="Times New Roman" panose="02020603050405020304" pitchFamily="18" charset="0"/>
                <a:ea typeface="Arial" panose="020B0604020202020204" pitchFamily="34" charset="0"/>
              </a:rPr>
              <a:t>Morphological Operation (MATLAB term for </a:t>
            </a:r>
            <a:r>
              <a:rPr lang="en-GB" sz="1800" b="1" kern="0" dirty="0" err="1">
                <a:effectLst/>
                <a:latin typeface="Times New Roman" panose="02020603050405020304" pitchFamily="18" charset="0"/>
                <a:ea typeface="Arial" panose="020B0604020202020204" pitchFamily="34" charset="0"/>
                <a:cs typeface="Arial" panose="020B0604020202020204" pitchFamily="34" charset="0"/>
              </a:rPr>
              <a:t>imfill</a:t>
            </a:r>
            <a:r>
              <a:rPr lang="en-GB" sz="1800" b="1" kern="0" dirty="0">
                <a:effectLst/>
                <a:latin typeface="Times New Roman" panose="02020603050405020304" pitchFamily="18" charset="0"/>
                <a:ea typeface="Arial" panose="020B0604020202020204" pitchFamily="34" charset="0"/>
                <a:cs typeface="Arial" panose="020B0604020202020204" pitchFamily="34" charset="0"/>
              </a:rPr>
              <a:t>)  </a:t>
            </a:r>
          </a:p>
          <a:p>
            <a:pPr marL="0" indent="0">
              <a:buNone/>
            </a:pPr>
            <a:r>
              <a:rPr lang="en-GB" sz="1800" b="1" kern="0" dirty="0">
                <a:effectLst/>
                <a:latin typeface="Times New Roman" panose="02020603050405020304" pitchFamily="18" charset="0"/>
                <a:ea typeface="Calibri" panose="020F0502020204030204" pitchFamily="34" charset="0"/>
                <a:cs typeface="Arial" panose="020B0604020202020204" pitchFamily="34" charset="0"/>
              </a:rPr>
              <a:t>	1.4 </a:t>
            </a:r>
            <a:r>
              <a:rPr lang="en-GB" sz="1800" b="1" kern="0" dirty="0">
                <a:effectLst/>
                <a:latin typeface="Times New Roman" panose="02020603050405020304" pitchFamily="18" charset="0"/>
                <a:ea typeface="Arial" panose="020B0604020202020204" pitchFamily="34" charset="0"/>
              </a:rPr>
              <a:t>Local Minimum Detection</a:t>
            </a:r>
            <a:endParaRPr lang="en-GB" sz="1800" b="1" kern="0" dirty="0">
              <a:effectLst/>
              <a:latin typeface="Times New Roman" panose="02020603050405020304" pitchFamily="18" charset="0"/>
              <a:ea typeface="Arial" panose="020B0604020202020204" pitchFamily="34" charset="0"/>
              <a:cs typeface="Arial" panose="020B0604020202020204" pitchFamily="34" charset="0"/>
            </a:endParaRPr>
          </a:p>
          <a:p>
            <a:pPr marL="0" indent="0">
              <a:buNone/>
            </a:pPr>
            <a:r>
              <a:rPr lang="en-GB" sz="1800" b="1" kern="0" dirty="0">
                <a:effectLst/>
                <a:latin typeface="Times New Roman" panose="02020603050405020304" pitchFamily="18" charset="0"/>
                <a:ea typeface="Calibri" panose="020F0502020204030204" pitchFamily="34" charset="0"/>
                <a:cs typeface="Arial" panose="020B0604020202020204" pitchFamily="34" charset="0"/>
              </a:rPr>
              <a:t>	1.5 </a:t>
            </a:r>
            <a:r>
              <a:rPr lang="en-GB" sz="1800" b="1" dirty="0">
                <a:effectLst/>
                <a:latin typeface="Times New Roman" panose="02020603050405020304" pitchFamily="18" charset="0"/>
                <a:ea typeface="Arial" panose="020B0604020202020204" pitchFamily="34" charset="0"/>
                <a:cs typeface="Arial" panose="020B0604020202020204" pitchFamily="34" charset="0"/>
              </a:rPr>
              <a:t>Image Cropping and Iris Size Consideration</a:t>
            </a:r>
          </a:p>
          <a:p>
            <a:pPr marL="0" indent="0">
              <a:buNone/>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LID4096" dirty="0"/>
          </a:p>
        </p:txBody>
      </p:sp>
      <p:graphicFrame>
        <p:nvGraphicFramePr>
          <p:cNvPr id="4" name="Table 3">
            <a:extLst>
              <a:ext uri="{FF2B5EF4-FFF2-40B4-BE49-F238E27FC236}">
                <a16:creationId xmlns:a16="http://schemas.microsoft.com/office/drawing/2014/main" id="{A3BDA72F-EBA8-92FA-B764-2FCC9937EE33}"/>
              </a:ext>
            </a:extLst>
          </p:cNvPr>
          <p:cNvGraphicFramePr>
            <a:graphicFrameLocks noGrp="1"/>
          </p:cNvGraphicFramePr>
          <p:nvPr>
            <p:extLst>
              <p:ext uri="{D42A27DB-BD31-4B8C-83A1-F6EECF244321}">
                <p14:modId xmlns:p14="http://schemas.microsoft.com/office/powerpoint/2010/main" val="2028939339"/>
              </p:ext>
            </p:extLst>
          </p:nvPr>
        </p:nvGraphicFramePr>
        <p:xfrm>
          <a:off x="6597124" y="1591847"/>
          <a:ext cx="1081723" cy="901137"/>
        </p:xfrm>
        <a:graphic>
          <a:graphicData uri="http://schemas.openxmlformats.org/drawingml/2006/table">
            <a:tbl>
              <a:tblPr firstRow="1" firstCol="1" bandRow="1">
                <a:tableStyleId>{C4B1156A-380E-4F78-BDF5-A606A8083BF9}</a:tableStyleId>
              </a:tblPr>
              <a:tblGrid>
                <a:gridCol w="294469">
                  <a:extLst>
                    <a:ext uri="{9D8B030D-6E8A-4147-A177-3AD203B41FA5}">
                      <a16:colId xmlns:a16="http://schemas.microsoft.com/office/drawing/2014/main" val="1763307448"/>
                    </a:ext>
                  </a:extLst>
                </a:gridCol>
                <a:gridCol w="438699">
                  <a:extLst>
                    <a:ext uri="{9D8B030D-6E8A-4147-A177-3AD203B41FA5}">
                      <a16:colId xmlns:a16="http://schemas.microsoft.com/office/drawing/2014/main" val="3920125925"/>
                    </a:ext>
                  </a:extLst>
                </a:gridCol>
                <a:gridCol w="348555">
                  <a:extLst>
                    <a:ext uri="{9D8B030D-6E8A-4147-A177-3AD203B41FA5}">
                      <a16:colId xmlns:a16="http://schemas.microsoft.com/office/drawing/2014/main" val="1743736317"/>
                    </a:ext>
                  </a:extLst>
                </a:gridCol>
              </a:tblGrid>
              <a:tr h="304796">
                <a:tc>
                  <a:txBody>
                    <a:bodyPr/>
                    <a:lstStyle/>
                    <a:p>
                      <a:pPr algn="ctr">
                        <a:lnSpc>
                          <a:spcPct val="107000"/>
                        </a:lnSpc>
                        <a:tabLst>
                          <a:tab pos="1003300" algn="l"/>
                        </a:tabLst>
                      </a:pPr>
                      <a:r>
                        <a:rPr lang="en-US" sz="1200" kern="100">
                          <a:effectLst/>
                        </a:rPr>
                        <a:t>0</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tabLst>
                          <a:tab pos="1003300" algn="l"/>
                        </a:tabLst>
                      </a:pPr>
                      <a:r>
                        <a:rPr lang="en-US" sz="1200" kern="100" dirty="0">
                          <a:effectLst/>
                        </a:rPr>
                        <a:t>0</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tabLst>
                          <a:tab pos="1003300" algn="l"/>
                        </a:tabLst>
                      </a:pPr>
                      <a:r>
                        <a:rPr lang="en-US" sz="1200" kern="100">
                          <a:effectLst/>
                        </a:rPr>
                        <a:t>0</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87137487"/>
                  </a:ext>
                </a:extLst>
              </a:tr>
              <a:tr h="304796">
                <a:tc>
                  <a:txBody>
                    <a:bodyPr/>
                    <a:lstStyle/>
                    <a:p>
                      <a:pPr algn="ctr">
                        <a:lnSpc>
                          <a:spcPct val="107000"/>
                        </a:lnSpc>
                        <a:tabLst>
                          <a:tab pos="1003300" algn="l"/>
                        </a:tabLst>
                      </a:pPr>
                      <a:r>
                        <a:rPr lang="en-US" sz="1200" kern="100">
                          <a:effectLst/>
                        </a:rPr>
                        <a:t>0</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tabLst>
                          <a:tab pos="1003300" algn="l"/>
                        </a:tabLst>
                      </a:pPr>
                      <a:r>
                        <a:rPr lang="en-US" sz="1200" kern="100" dirty="0">
                          <a:effectLst/>
                        </a:rPr>
                        <a:t>1</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tabLst>
                          <a:tab pos="1003300" algn="l"/>
                        </a:tabLst>
                      </a:pPr>
                      <a:r>
                        <a:rPr lang="en-US" sz="1200" kern="100">
                          <a:effectLst/>
                        </a:rPr>
                        <a:t>0</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56818378"/>
                  </a:ext>
                </a:extLst>
              </a:tr>
              <a:tr h="291545">
                <a:tc>
                  <a:txBody>
                    <a:bodyPr/>
                    <a:lstStyle/>
                    <a:p>
                      <a:pPr algn="ctr">
                        <a:lnSpc>
                          <a:spcPct val="107000"/>
                        </a:lnSpc>
                        <a:tabLst>
                          <a:tab pos="1003300" algn="l"/>
                        </a:tabLst>
                      </a:pPr>
                      <a:r>
                        <a:rPr lang="en-US" sz="1200" kern="100">
                          <a:effectLst/>
                        </a:rPr>
                        <a:t>0</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tabLst>
                          <a:tab pos="1003300" algn="l"/>
                        </a:tabLst>
                      </a:pPr>
                      <a:r>
                        <a:rPr lang="en-US" sz="1200" kern="100">
                          <a:effectLst/>
                        </a:rPr>
                        <a:t>0</a:t>
                      </a:r>
                      <a:endParaRPr lang="en-US" sz="10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a:lnSpc>
                          <a:spcPct val="107000"/>
                        </a:lnSpc>
                        <a:tabLst>
                          <a:tab pos="1003300" algn="l"/>
                        </a:tabLst>
                      </a:pPr>
                      <a:r>
                        <a:rPr lang="en-US" sz="1200" kern="100" dirty="0">
                          <a:effectLst/>
                        </a:rPr>
                        <a:t>0</a:t>
                      </a:r>
                      <a:endParaRPr lang="en-US" sz="10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67604903"/>
                  </a:ext>
                </a:extLst>
              </a:tr>
            </a:tbl>
          </a:graphicData>
        </a:graphic>
      </p:graphicFrame>
      <p:pic>
        <p:nvPicPr>
          <p:cNvPr id="5" name="Picture 4">
            <a:extLst>
              <a:ext uri="{FF2B5EF4-FFF2-40B4-BE49-F238E27FC236}">
                <a16:creationId xmlns:a16="http://schemas.microsoft.com/office/drawing/2014/main" id="{70B14BDA-C3C0-C346-9BA4-939F12D922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33374" y="1641118"/>
            <a:ext cx="3270250" cy="1950720"/>
          </a:xfrm>
          <a:prstGeom prst="rect">
            <a:avLst/>
          </a:prstGeom>
          <a:noFill/>
          <a:ln>
            <a:noFill/>
          </a:ln>
        </p:spPr>
      </p:pic>
      <p:sp>
        <p:nvSpPr>
          <p:cNvPr id="6" name="TextBox 5">
            <a:extLst>
              <a:ext uri="{FF2B5EF4-FFF2-40B4-BE49-F238E27FC236}">
                <a16:creationId xmlns:a16="http://schemas.microsoft.com/office/drawing/2014/main" id="{5C8F14E1-E2B3-E2D4-C7B1-AC10031F1AC7}"/>
              </a:ext>
            </a:extLst>
          </p:cNvPr>
          <p:cNvSpPr txBox="1"/>
          <p:nvPr/>
        </p:nvSpPr>
        <p:spPr>
          <a:xfrm>
            <a:off x="5902150" y="2538292"/>
            <a:ext cx="2888932" cy="861774"/>
          </a:xfrm>
          <a:prstGeom prst="rect">
            <a:avLst/>
          </a:prstGeom>
          <a:noFill/>
        </p:spPr>
        <p:txBody>
          <a:bodyPr wrap="none" rtlCol="0">
            <a:spAutoFit/>
          </a:bodyPr>
          <a:lstStyle/>
          <a:p>
            <a:pPr marL="457200">
              <a:tabLst>
                <a:tab pos="1003300" algn="l"/>
              </a:tabLst>
            </a:pPr>
            <a:r>
              <a:rPr lang="en-GB" sz="1600" dirty="0">
                <a:effectLst/>
                <a:latin typeface="Times New Roman" panose="02020603050405020304" pitchFamily="18" charset="0"/>
                <a:ea typeface="Arial" panose="020B0604020202020204" pitchFamily="34" charset="0"/>
                <a:cs typeface="Arial" panose="020B0604020202020204" pitchFamily="34" charset="0"/>
              </a:rPr>
              <a:t>Fig 4.1: 3x3 </a:t>
            </a:r>
            <a:r>
              <a:rPr lang="en-GB" sz="1600" dirty="0" err="1">
                <a:effectLst/>
                <a:latin typeface="Times New Roman" panose="02020603050405020304" pitchFamily="18" charset="0"/>
                <a:ea typeface="Arial" panose="020B0604020202020204" pitchFamily="34" charset="0"/>
                <a:cs typeface="Arial" panose="020B0604020202020204" pitchFamily="34" charset="0"/>
              </a:rPr>
              <a:t>neighborhood</a:t>
            </a:r>
            <a:r>
              <a:rPr lang="en-GB" sz="1600" dirty="0">
                <a:effectLst/>
                <a:latin typeface="Times New Roman" panose="02020603050405020304" pitchFamily="18" charset="0"/>
                <a:ea typeface="Arial" panose="020B0604020202020204" pitchFamily="34" charset="0"/>
                <a:cs typeface="Arial" panose="020B0604020202020204" pitchFamily="34" charset="0"/>
              </a:rPr>
              <a:t> </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457200">
              <a:tabLst>
                <a:tab pos="1003300" algn="l"/>
              </a:tabLst>
            </a:pPr>
            <a:r>
              <a:rPr lang="en-GB" sz="1600" dirty="0">
                <a:effectLst/>
                <a:latin typeface="Times New Roman" panose="02020603050405020304" pitchFamily="18" charset="0"/>
                <a:ea typeface="Arial" panose="020B0604020202020204" pitchFamily="34" charset="0"/>
                <a:cs typeface="Arial" panose="020B0604020202020204" pitchFamily="34" charset="0"/>
              </a:rPr>
              <a:t>Pixels scan</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endParaRPr lang="LID4096" dirty="0"/>
          </a:p>
        </p:txBody>
      </p:sp>
      <p:sp>
        <p:nvSpPr>
          <p:cNvPr id="7" name="TextBox 6">
            <a:extLst>
              <a:ext uri="{FF2B5EF4-FFF2-40B4-BE49-F238E27FC236}">
                <a16:creationId xmlns:a16="http://schemas.microsoft.com/office/drawing/2014/main" id="{0236DBAE-F466-7B05-3248-D0106BDC7EBD}"/>
              </a:ext>
            </a:extLst>
          </p:cNvPr>
          <p:cNvSpPr txBox="1"/>
          <p:nvPr/>
        </p:nvSpPr>
        <p:spPr>
          <a:xfrm>
            <a:off x="6597124" y="3348388"/>
            <a:ext cx="5164535" cy="1754326"/>
          </a:xfrm>
          <a:prstGeom prst="rect">
            <a:avLst/>
          </a:prstGeom>
          <a:noFill/>
        </p:spPr>
        <p:txBody>
          <a:bodyPr wrap="square" rtlCol="0">
            <a:spAutoFit/>
          </a:bodyPr>
          <a:lstStyle/>
          <a:p>
            <a:r>
              <a:rPr lang="en-GB" sz="1800" dirty="0">
                <a:effectLst/>
                <a:latin typeface="Times New Roman" panose="02020603050405020304" pitchFamily="18" charset="0"/>
                <a:ea typeface="Arial" panose="020B060402020202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2286000">
              <a:tabLst>
                <a:tab pos="1003300" algn="l"/>
              </a:tabLst>
            </a:pPr>
            <a:r>
              <a:rPr lang="en-GB" sz="1800" dirty="0">
                <a:effectLst/>
                <a:latin typeface="Times New Roman" panose="02020603050405020304" pitchFamily="18" charset="0"/>
                <a:ea typeface="Arial" panose="020B0604020202020204" pitchFamily="34" charset="0"/>
                <a:cs typeface="Arial" panose="020B0604020202020204" pitchFamily="34" charset="0"/>
              </a:rPr>
              <a:t>Fig 4.2:</a:t>
            </a:r>
            <a:r>
              <a:rPr lang="en-GB" sz="1800" dirty="0">
                <a:effectLst/>
                <a:latin typeface="Arial" panose="020B0604020202020204" pitchFamily="34" charset="0"/>
                <a:ea typeface="Arial" panose="020B0604020202020204" pitchFamily="34" charset="0"/>
                <a:cs typeface="Arial" panose="020B0604020202020204" pitchFamily="34" charset="0"/>
              </a:rPr>
              <a:t> </a:t>
            </a:r>
            <a:r>
              <a:rPr lang="en-GB" sz="1800" dirty="0">
                <a:effectLst/>
                <a:latin typeface="Times New Roman" panose="02020603050405020304" pitchFamily="18" charset="0"/>
                <a:ea typeface="Arial" panose="020B0604020202020204" pitchFamily="34" charset="0"/>
                <a:cs typeface="Arial" panose="020B0604020202020204" pitchFamily="34" charset="0"/>
              </a:rPr>
              <a:t>Image Cropping and Iris Size Consideration for  analysis and checking for iris part.</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LID4096" dirty="0"/>
          </a:p>
        </p:txBody>
      </p:sp>
      <p:sp>
        <p:nvSpPr>
          <p:cNvPr id="8" name="TextBox 7">
            <a:extLst>
              <a:ext uri="{FF2B5EF4-FFF2-40B4-BE49-F238E27FC236}">
                <a16:creationId xmlns:a16="http://schemas.microsoft.com/office/drawing/2014/main" id="{E831517D-724D-C42B-684B-A82C4D44BFBD}"/>
              </a:ext>
            </a:extLst>
          </p:cNvPr>
          <p:cNvSpPr txBox="1"/>
          <p:nvPr/>
        </p:nvSpPr>
        <p:spPr>
          <a:xfrm>
            <a:off x="2515016" y="10787579"/>
            <a:ext cx="173479" cy="369332"/>
          </a:xfrm>
          <a:prstGeom prst="rect">
            <a:avLst/>
          </a:prstGeom>
          <a:noFill/>
        </p:spPr>
        <p:txBody>
          <a:bodyPr wrap="square" rtlCol="0">
            <a:spAutoFit/>
          </a:bodyPr>
          <a:lstStyle/>
          <a:p>
            <a:endParaRPr lang="LID4096" dirty="0"/>
          </a:p>
        </p:txBody>
      </p:sp>
      <p:sp>
        <p:nvSpPr>
          <p:cNvPr id="9" name="Rectangle 1">
            <a:extLst>
              <a:ext uri="{FF2B5EF4-FFF2-40B4-BE49-F238E27FC236}">
                <a16:creationId xmlns:a16="http://schemas.microsoft.com/office/drawing/2014/main" id="{35FD2E49-4C4E-463D-F3F0-3B94A2739D89}"/>
              </a:ext>
            </a:extLst>
          </p:cNvPr>
          <p:cNvSpPr>
            <a:spLocks noChangeArrowheads="1"/>
          </p:cNvSpPr>
          <p:nvPr/>
        </p:nvSpPr>
        <p:spPr bwMode="auto">
          <a:xfrm>
            <a:off x="371311" y="5445341"/>
            <a:ext cx="11449378"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LID4096"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[1]: Percy, O., &amp; Waqas, &amp;. A. (n.d.). Iris localization using </a:t>
            </a:r>
            <a:r>
              <a:rPr kumimoji="0" lang="en-US" altLang="LID4096"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Daugman’s</a:t>
            </a:r>
            <a:r>
              <a:rPr kumimoji="0" lang="en-US" altLang="LID4096"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algorithm. </a:t>
            </a:r>
            <a:r>
              <a:rPr kumimoji="0" lang="en-US" altLang="LID4096" b="0" i="1"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Blekinge Institute of Technology</a:t>
            </a:r>
            <a:r>
              <a:rPr kumimoji="0" lang="en-US" altLang="LID4096"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n-US" altLang="LID4096"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LID4096"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305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4B78-A0DD-5CF7-1966-C5EFC31CFC8F}"/>
              </a:ext>
            </a:extLst>
          </p:cNvPr>
          <p:cNvSpPr>
            <a:spLocks noGrp="1"/>
          </p:cNvSpPr>
          <p:nvPr>
            <p:ph type="title"/>
          </p:nvPr>
        </p:nvSpPr>
        <p:spPr>
          <a:xfrm>
            <a:off x="342213" y="211369"/>
            <a:ext cx="10353761" cy="855431"/>
          </a:xfrm>
        </p:spPr>
        <p:txBody>
          <a:bodyPr/>
          <a:lstStyle/>
          <a:p>
            <a:pPr algn="l"/>
            <a:r>
              <a:rPr lang="en-GB" dirty="0">
                <a:latin typeface="Times New Roman" panose="02020603050405020304" pitchFamily="18" charset="0"/>
                <a:cs typeface="Times New Roman" panose="02020603050405020304" pitchFamily="18" charset="0"/>
              </a:rPr>
              <a:t>Methodology</a:t>
            </a:r>
            <a:endParaRPr lang="LID4096"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7CDE23-1695-617F-B5EB-3F859104FF43}"/>
              </a:ext>
            </a:extLst>
          </p:cNvPr>
          <p:cNvSpPr>
            <a:spLocks noGrp="1"/>
          </p:cNvSpPr>
          <p:nvPr>
            <p:ph idx="1"/>
          </p:nvPr>
        </p:nvSpPr>
        <p:spPr>
          <a:xfrm>
            <a:off x="252248" y="968022"/>
            <a:ext cx="10353762" cy="3695136"/>
          </a:xfrm>
        </p:spPr>
        <p:txBody>
          <a:bodyPr/>
          <a:lstStyle/>
          <a:p>
            <a:pPr marL="342900" indent="-342900">
              <a:buAutoNum type="arabicPeriod" startAt="2"/>
            </a:pP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Image Localization</a:t>
            </a:r>
          </a:p>
          <a:p>
            <a:pPr marL="0" indent="0">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LID4096" dirty="0"/>
          </a:p>
        </p:txBody>
      </p:sp>
      <p:pic>
        <p:nvPicPr>
          <p:cNvPr id="4" name="Picture 3">
            <a:extLst>
              <a:ext uri="{FF2B5EF4-FFF2-40B4-BE49-F238E27FC236}">
                <a16:creationId xmlns:a16="http://schemas.microsoft.com/office/drawing/2014/main" id="{251D6A9F-A569-CE95-0C80-662ADD2937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9430" y="1567836"/>
            <a:ext cx="4442460" cy="1226820"/>
          </a:xfrm>
          <a:prstGeom prst="rect">
            <a:avLst/>
          </a:prstGeom>
          <a:noFill/>
          <a:ln>
            <a:noFill/>
          </a:ln>
        </p:spPr>
      </p:pic>
      <p:sp>
        <p:nvSpPr>
          <p:cNvPr id="5" name="TextBox 4">
            <a:extLst>
              <a:ext uri="{FF2B5EF4-FFF2-40B4-BE49-F238E27FC236}">
                <a16:creationId xmlns:a16="http://schemas.microsoft.com/office/drawing/2014/main" id="{DA9EEC29-869C-D912-93FE-AFE732576FD5}"/>
              </a:ext>
            </a:extLst>
          </p:cNvPr>
          <p:cNvSpPr txBox="1"/>
          <p:nvPr/>
        </p:nvSpPr>
        <p:spPr>
          <a:xfrm>
            <a:off x="1666941" y="2794656"/>
            <a:ext cx="4114800" cy="369332"/>
          </a:xfrm>
          <a:prstGeom prst="rect">
            <a:avLst/>
          </a:prstGeom>
          <a:noFill/>
        </p:spPr>
        <p:txBody>
          <a:bodyPr wrap="square" rtlCol="0">
            <a:spAutoFit/>
          </a:bodyPr>
          <a:lstStyle/>
          <a:p>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Fig 4.3 </a:t>
            </a:r>
            <a:r>
              <a:rPr lang="en-US" sz="1800" kern="0" dirty="0" err="1">
                <a:effectLst/>
                <a:latin typeface="Times New Roman" panose="02020603050405020304" pitchFamily="18" charset="0"/>
                <a:ea typeface="Arial" panose="020B0604020202020204" pitchFamily="34" charset="0"/>
              </a:rPr>
              <a:t>Daugman’s</a:t>
            </a:r>
            <a:r>
              <a:rPr lang="en-US" sz="1800" kern="0" dirty="0">
                <a:effectLst/>
                <a:latin typeface="Times New Roman" panose="02020603050405020304" pitchFamily="18" charset="0"/>
                <a:ea typeface="Arial" panose="020B0604020202020204" pitchFamily="34" charset="0"/>
              </a:rPr>
              <a:t> operator algorithm</a:t>
            </a:r>
            <a:endParaRPr lang="LID4096" dirty="0"/>
          </a:p>
        </p:txBody>
      </p:sp>
      <p:sp>
        <p:nvSpPr>
          <p:cNvPr id="6" name="TextBox 5">
            <a:extLst>
              <a:ext uri="{FF2B5EF4-FFF2-40B4-BE49-F238E27FC236}">
                <a16:creationId xmlns:a16="http://schemas.microsoft.com/office/drawing/2014/main" id="{0BBF3663-7C30-E838-5E18-A70E541FC443}"/>
              </a:ext>
            </a:extLst>
          </p:cNvPr>
          <p:cNvSpPr txBox="1"/>
          <p:nvPr/>
        </p:nvSpPr>
        <p:spPr>
          <a:xfrm>
            <a:off x="252248" y="3219075"/>
            <a:ext cx="9112470" cy="1200329"/>
          </a:xfrm>
          <a:prstGeom prst="rect">
            <a:avLst/>
          </a:prstGeom>
          <a:noFill/>
        </p:spPr>
        <p:txBody>
          <a:bodyPr wrap="square" rtlCol="0">
            <a:spAutoFit/>
          </a:bodyPr>
          <a:lstStyle/>
          <a:p>
            <a:r>
              <a:rPr lang="en-GB" sz="1800" dirty="0">
                <a:effectLst/>
                <a:latin typeface="Times New Roman" panose="02020603050405020304" pitchFamily="18" charset="0"/>
                <a:ea typeface="Times New Roman" panose="02020603050405020304" pitchFamily="18" charset="0"/>
                <a:cs typeface="Arial" panose="020B0604020202020204" pitchFamily="34" charset="0"/>
              </a:rPr>
              <a:t>Here, r is radius of circle, 2*pi*r is the circumference of circle, and G sigma(r) is the Gaussian filter at sigma variation for noise reduction and smoothing of image. (ds) is change in contour at radius r. I(</a:t>
            </a:r>
            <a:r>
              <a:rPr lang="en-GB" sz="1800" dirty="0" err="1">
                <a:effectLst/>
                <a:latin typeface="Times New Roman" panose="02020603050405020304" pitchFamily="18" charset="0"/>
                <a:ea typeface="Times New Roman" panose="02020603050405020304" pitchFamily="18" charset="0"/>
                <a:cs typeface="Arial" panose="020B0604020202020204" pitchFamily="34" charset="0"/>
              </a:rPr>
              <a:t>x,y</a:t>
            </a:r>
            <a:r>
              <a:rPr lang="en-GB" sz="1800" dirty="0">
                <a:effectLst/>
                <a:latin typeface="Times New Roman" panose="02020603050405020304" pitchFamily="18" charset="0"/>
                <a:ea typeface="Times New Roman" panose="02020603050405020304" pitchFamily="18" charset="0"/>
                <a:cs typeface="Arial" panose="020B0604020202020204" pitchFamily="34" charset="0"/>
              </a:rPr>
              <a:t>) is the image intensity of pixel (</a:t>
            </a:r>
            <a:r>
              <a:rPr lang="en-GB" sz="1800" dirty="0" err="1">
                <a:effectLst/>
                <a:latin typeface="Times New Roman" panose="02020603050405020304" pitchFamily="18" charset="0"/>
                <a:ea typeface="Times New Roman" panose="02020603050405020304" pitchFamily="18" charset="0"/>
                <a:cs typeface="Arial" panose="020B0604020202020204" pitchFamily="34" charset="0"/>
              </a:rPr>
              <a:t>x,y</a:t>
            </a:r>
            <a:r>
              <a:rPr lang="en-GB" sz="1800" dirty="0">
                <a:effectLst/>
                <a:latin typeface="Times New Roman" panose="02020603050405020304" pitchFamily="18" charset="0"/>
                <a:ea typeface="Times New Roman" panose="02020603050405020304" pitchFamily="18" charset="0"/>
                <a:cs typeface="Arial" panose="020B0604020202020204" pitchFamily="34" charset="0"/>
              </a:rPr>
              <a:t>).[1]</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LID4096" dirty="0"/>
          </a:p>
        </p:txBody>
      </p:sp>
      <p:sp>
        <p:nvSpPr>
          <p:cNvPr id="7" name="TextBox 6">
            <a:extLst>
              <a:ext uri="{FF2B5EF4-FFF2-40B4-BE49-F238E27FC236}">
                <a16:creationId xmlns:a16="http://schemas.microsoft.com/office/drawing/2014/main" id="{705CD62E-499A-9BC1-BB40-FC5C589225EA}"/>
              </a:ext>
            </a:extLst>
          </p:cNvPr>
          <p:cNvSpPr txBox="1"/>
          <p:nvPr/>
        </p:nvSpPr>
        <p:spPr>
          <a:xfrm>
            <a:off x="252248" y="4061308"/>
            <a:ext cx="11361683" cy="2585323"/>
          </a:xfrm>
          <a:prstGeom prst="rect">
            <a:avLst/>
          </a:prstGeom>
          <a:noFill/>
        </p:spPr>
        <p:txBody>
          <a:bodyPr wrap="square" rtlCol="0">
            <a:spAutoFit/>
          </a:bodyPr>
          <a:lstStyle/>
          <a:p>
            <a:r>
              <a:rPr lang="en-GB" sz="1800" b="1" dirty="0">
                <a:effectLst/>
                <a:latin typeface="Times New Roman" panose="02020603050405020304" pitchFamily="18" charset="0"/>
                <a:ea typeface="Times New Roman" panose="02020603050405020304" pitchFamily="18" charset="0"/>
                <a:cs typeface="Arial" panose="020B0604020202020204" pitchFamily="34" charset="0"/>
              </a:rPr>
              <a:t>Algorithm working explanation:</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gn="just"/>
            <a:r>
              <a:rPr lang="en-GB" sz="1800" dirty="0">
                <a:effectLst/>
                <a:latin typeface="Times New Roman" panose="02020603050405020304" pitchFamily="18" charset="0"/>
                <a:ea typeface="Times New Roman" panose="02020603050405020304" pitchFamily="18" charset="0"/>
                <a:cs typeface="Arial" panose="020B0604020202020204" pitchFamily="34" charset="0"/>
              </a:rPr>
              <a:t>With the change of radius r, the contour is changed. And the pixels of contour is summed up. Contour is the circumference of circle with radius r. means, only the circumference pixels at radius are summed up from </a:t>
            </a:r>
            <a:r>
              <a:rPr lang="en-GB" sz="1800" dirty="0" err="1">
                <a:effectLst/>
                <a:latin typeface="Times New Roman" panose="02020603050405020304" pitchFamily="18" charset="0"/>
                <a:ea typeface="Times New Roman" panose="02020603050405020304" pitchFamily="18" charset="0"/>
                <a:cs typeface="Arial" panose="020B0604020202020204" pitchFamily="34" charset="0"/>
              </a:rPr>
              <a:t>center</a:t>
            </a:r>
            <a:r>
              <a:rPr lang="en-GB" sz="1800" dirty="0">
                <a:effectLst/>
                <a:latin typeface="Times New Roman" panose="02020603050405020304" pitchFamily="18" charset="0"/>
                <a:ea typeface="Times New Roman" panose="02020603050405020304" pitchFamily="18" charset="0"/>
                <a:cs typeface="Arial" panose="020B0604020202020204" pitchFamily="34" charset="0"/>
              </a:rPr>
              <a:t> at pixel (</a:t>
            </a:r>
            <a:r>
              <a:rPr lang="en-GB" sz="1800" dirty="0" err="1">
                <a:effectLst/>
                <a:latin typeface="Times New Roman" panose="02020603050405020304" pitchFamily="18" charset="0"/>
                <a:ea typeface="Times New Roman" panose="02020603050405020304" pitchFamily="18" charset="0"/>
                <a:cs typeface="Arial" panose="020B0604020202020204" pitchFamily="34" charset="0"/>
              </a:rPr>
              <a:t>Xo,Yo</a:t>
            </a:r>
            <a:r>
              <a:rPr lang="en-GB" sz="1800" dirty="0">
                <a:effectLst/>
                <a:latin typeface="Times New Roman" panose="02020603050405020304" pitchFamily="18" charset="0"/>
                <a:ea typeface="Times New Roman" panose="02020603050405020304" pitchFamily="18" charset="0"/>
                <a:cs typeface="Arial" panose="020B0604020202020204" pitchFamily="34" charset="0"/>
              </a:rPr>
              <a:t>). Which the sum result is normalized by 2*pi*r. </a:t>
            </a:r>
          </a:p>
          <a:p>
            <a:pPr algn="just"/>
            <a:r>
              <a:rPr lang="en-GB" sz="1800" dirty="0">
                <a:effectLst/>
                <a:latin typeface="Times New Roman" panose="02020603050405020304" pitchFamily="18" charset="0"/>
                <a:ea typeface="Times New Roman" panose="02020603050405020304" pitchFamily="18" charset="0"/>
                <a:cs typeface="Arial" panose="020B0604020202020204" pitchFamily="34" charset="0"/>
              </a:rPr>
              <a:t>After finding the summed normalized area of each contour, the Gaussian filter with sigma=1 is applied. Then, max change between each two consecutive contours is considered as the boundary point of iris circle at radius r from </a:t>
            </a:r>
            <a:r>
              <a:rPr lang="en-GB" sz="1800" dirty="0" err="1">
                <a:effectLst/>
                <a:latin typeface="Times New Roman" panose="02020603050405020304" pitchFamily="18" charset="0"/>
                <a:ea typeface="Times New Roman" panose="02020603050405020304" pitchFamily="18" charset="0"/>
                <a:cs typeface="Arial" panose="020B0604020202020204" pitchFamily="34" charset="0"/>
              </a:rPr>
              <a:t>center</a:t>
            </a:r>
            <a:r>
              <a:rPr lang="en-GB" sz="1800" dirty="0">
                <a:effectLst/>
                <a:latin typeface="Times New Roman" panose="02020603050405020304" pitchFamily="18" charset="0"/>
                <a:ea typeface="Times New Roman" panose="02020603050405020304" pitchFamily="18" charset="0"/>
                <a:cs typeface="Arial" panose="020B0604020202020204" pitchFamily="34" charset="0"/>
              </a:rPr>
              <a:t> at pixel (</a:t>
            </a:r>
            <a:r>
              <a:rPr lang="en-GB" sz="1800" dirty="0" err="1">
                <a:effectLst/>
                <a:latin typeface="Times New Roman" panose="02020603050405020304" pitchFamily="18" charset="0"/>
                <a:ea typeface="Times New Roman" panose="02020603050405020304" pitchFamily="18" charset="0"/>
                <a:cs typeface="Arial" panose="020B0604020202020204" pitchFamily="34" charset="0"/>
              </a:rPr>
              <a:t>Xo,Yo</a:t>
            </a:r>
            <a:r>
              <a:rPr lang="en-GB"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r>
              <a:rPr lang="en-GB"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LID4096" dirty="0"/>
          </a:p>
        </p:txBody>
      </p:sp>
      <p:sp>
        <p:nvSpPr>
          <p:cNvPr id="8" name="TextBox 7">
            <a:extLst>
              <a:ext uri="{FF2B5EF4-FFF2-40B4-BE49-F238E27FC236}">
                <a16:creationId xmlns:a16="http://schemas.microsoft.com/office/drawing/2014/main" id="{0EBF6017-7316-894B-3A01-6C7B4539B423}"/>
              </a:ext>
            </a:extLst>
          </p:cNvPr>
          <p:cNvSpPr txBox="1"/>
          <p:nvPr/>
        </p:nvSpPr>
        <p:spPr>
          <a:xfrm>
            <a:off x="252249" y="6319519"/>
            <a:ext cx="11807672" cy="584775"/>
          </a:xfrm>
          <a:prstGeom prst="rect">
            <a:avLst/>
          </a:prstGeom>
          <a:noFill/>
        </p:spPr>
        <p:txBody>
          <a:bodyPr wrap="square" rtlCol="0">
            <a:spAutoFit/>
          </a:bodyPr>
          <a:lstStyle/>
          <a:p>
            <a:r>
              <a:rPr kumimoji="0" lang="en-US" altLang="LID4096"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[1]: Percy, O., &amp; Waqas, &amp;. A. (n.d.). Iris localization using </a:t>
            </a:r>
            <a:r>
              <a:rPr kumimoji="0" lang="en-US" altLang="LID4096"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Daugman’s</a:t>
            </a:r>
            <a:r>
              <a:rPr kumimoji="0" lang="en-US" altLang="LID4096"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algorithm. </a:t>
            </a:r>
            <a:r>
              <a:rPr kumimoji="0" lang="en-US" altLang="LID4096" sz="1600" b="0" i="1"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Blekinge Institute of Technology</a:t>
            </a:r>
            <a:r>
              <a:rPr kumimoji="0" lang="en-US" altLang="LID4096"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n-US" altLang="LID4096" sz="1200" b="0" i="0" u="none" strike="noStrike" cap="none" normalizeH="0" baseline="0" dirty="0">
              <a:ln>
                <a:noFill/>
              </a:ln>
              <a:solidFill>
                <a:schemeClr val="tx1"/>
              </a:solidFill>
              <a:effectLst/>
              <a:latin typeface="Arial" panose="020B0604020202020204" pitchFamily="34" charset="0"/>
            </a:endParaRPr>
          </a:p>
          <a:p>
            <a:endParaRPr lang="LID4096" sz="1600" dirty="0"/>
          </a:p>
        </p:txBody>
      </p:sp>
      <p:pic>
        <p:nvPicPr>
          <p:cNvPr id="10" name="Picture 9">
            <a:extLst>
              <a:ext uri="{FF2B5EF4-FFF2-40B4-BE49-F238E27FC236}">
                <a16:creationId xmlns:a16="http://schemas.microsoft.com/office/drawing/2014/main" id="{740CDE6C-330B-ED41-270C-CAD4CA0E1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952" y="459458"/>
            <a:ext cx="3417603" cy="2564214"/>
          </a:xfrm>
          <a:prstGeom prst="rect">
            <a:avLst/>
          </a:prstGeom>
        </p:spPr>
      </p:pic>
      <p:sp>
        <p:nvSpPr>
          <p:cNvPr id="11" name="TextBox 10">
            <a:extLst>
              <a:ext uri="{FF2B5EF4-FFF2-40B4-BE49-F238E27FC236}">
                <a16:creationId xmlns:a16="http://schemas.microsoft.com/office/drawing/2014/main" id="{052CB141-7308-F612-A50F-0FC49D2C6C5B}"/>
              </a:ext>
            </a:extLst>
          </p:cNvPr>
          <p:cNvSpPr txBox="1"/>
          <p:nvPr/>
        </p:nvSpPr>
        <p:spPr>
          <a:xfrm>
            <a:off x="9938930" y="561123"/>
            <a:ext cx="2081773" cy="2739211"/>
          </a:xfrm>
          <a:prstGeom prst="rect">
            <a:avLst/>
          </a:prstGeom>
          <a:noFill/>
        </p:spPr>
        <p:txBody>
          <a:bodyPr wrap="square" rtlCol="0">
            <a:spAutoFit/>
          </a:bodyPr>
          <a:lstStyle/>
          <a:p>
            <a:r>
              <a:rPr lang="en-GB" sz="1400" dirty="0">
                <a:effectLst/>
                <a:latin typeface="Times New Roman" panose="02020603050405020304" pitchFamily="18" charset="0"/>
                <a:ea typeface="Times New Roman" panose="02020603050405020304" pitchFamily="18" charset="0"/>
                <a:cs typeface="Arial" panose="020B0604020202020204" pitchFamily="34" charset="0"/>
              </a:rPr>
              <a:t>Fig 4.4 shows iris part detection by </a:t>
            </a:r>
            <a:r>
              <a:rPr lang="en-GB" sz="1400" dirty="0" err="1">
                <a:effectLst/>
                <a:latin typeface="Times New Roman" panose="02020603050405020304" pitchFamily="18" charset="0"/>
                <a:ea typeface="Arial" panose="020B0604020202020204" pitchFamily="34" charset="0"/>
                <a:cs typeface="Arial" panose="020B0604020202020204" pitchFamily="34" charset="0"/>
              </a:rPr>
              <a:t>Daugman’s</a:t>
            </a:r>
            <a:r>
              <a:rPr lang="en-GB" sz="1400" dirty="0">
                <a:effectLst/>
                <a:latin typeface="Times New Roman" panose="02020603050405020304" pitchFamily="18" charset="0"/>
                <a:ea typeface="Arial" panose="020B0604020202020204" pitchFamily="34" charset="0"/>
                <a:cs typeface="Arial" panose="020B0604020202020204" pitchFamily="34" charset="0"/>
              </a:rPr>
              <a:t> operator algorithm, Fig 4.5 and 4.6 shows the sum of circumference intensities with change of radius, and Fig 4.7 shows change of intensity with increase of radius in iris part of an eye respectively.</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endParaRPr lang="LID4096" dirty="0"/>
          </a:p>
        </p:txBody>
      </p:sp>
    </p:spTree>
    <p:extLst>
      <p:ext uri="{BB962C8B-B14F-4D97-AF65-F5344CB8AC3E}">
        <p14:creationId xmlns:p14="http://schemas.microsoft.com/office/powerpoint/2010/main" val="1835111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9481-D102-A547-1E58-B5F45CE2940D}"/>
              </a:ext>
            </a:extLst>
          </p:cNvPr>
          <p:cNvSpPr>
            <a:spLocks noGrp="1"/>
          </p:cNvSpPr>
          <p:nvPr>
            <p:ph type="title"/>
          </p:nvPr>
        </p:nvSpPr>
        <p:spPr/>
        <p:txBody>
          <a:bodyPr/>
          <a:lstStyle/>
          <a:p>
            <a:pPr algn="l"/>
            <a:r>
              <a:rPr lang="en-GB" dirty="0">
                <a:latin typeface="Times New Roman" panose="02020603050405020304" pitchFamily="18" charset="0"/>
                <a:cs typeface="Times New Roman" panose="02020603050405020304" pitchFamily="18" charset="0"/>
              </a:rPr>
              <a:t>Methodology</a:t>
            </a:r>
            <a:endParaRPr lang="LID4096"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2189B9-3D9D-56E8-8A83-5A5124250FC3}"/>
              </a:ext>
            </a:extLst>
          </p:cNvPr>
          <p:cNvSpPr>
            <a:spLocks noGrp="1"/>
          </p:cNvSpPr>
          <p:nvPr>
            <p:ph idx="1"/>
          </p:nvPr>
        </p:nvSpPr>
        <p:spPr>
          <a:xfrm>
            <a:off x="913794" y="2110740"/>
            <a:ext cx="7112606" cy="3695136"/>
          </a:xfrm>
        </p:spPr>
        <p:txBody>
          <a:bodyPr/>
          <a:lstStyle/>
          <a:p>
            <a:pPr marL="0" indent="0">
              <a:buNone/>
            </a:pPr>
            <a:r>
              <a:rPr lang="en-GB" b="1" dirty="0">
                <a:latin typeface="Times New Roman" panose="02020603050405020304" pitchFamily="18" charset="0"/>
                <a:cs typeface="Times New Roman" panose="02020603050405020304" pitchFamily="18" charset="0"/>
              </a:rPr>
              <a:t>3.  Iris Segmentation</a:t>
            </a:r>
          </a:p>
          <a:p>
            <a:pPr lvl="1" algn="just"/>
            <a:r>
              <a:rPr lang="en-GB" sz="1600" dirty="0">
                <a:effectLst/>
                <a:latin typeface="Times New Roman" panose="02020603050405020304" pitchFamily="18" charset="0"/>
                <a:ea typeface="Arial" panose="020B0604020202020204" pitchFamily="34" charset="0"/>
                <a:cs typeface="Arial" panose="020B0604020202020204" pitchFamily="34" charset="0"/>
              </a:rPr>
              <a:t>In Iris segmented from  the image between the iris boundary, called lambic boundary  separating sclera from iris part, and pupil boundary, which is 0.2 to 0.5 times the radius of iris boundary radius.[8][4]</a:t>
            </a:r>
            <a:r>
              <a:rPr lang="en-GB" sz="1800" dirty="0">
                <a:effectLst/>
                <a:latin typeface="Times New Roman" panose="02020603050405020304" pitchFamily="18" charset="0"/>
                <a:ea typeface="Arial" panose="020B060402020202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lvl="1"/>
            <a:endParaRPr lang="en-GB" sz="1600" dirty="0">
              <a:effectLst/>
              <a:latin typeface="Times New Roman" panose="02020603050405020304" pitchFamily="18" charset="0"/>
              <a:ea typeface="Arial" panose="020B0604020202020204" pitchFamily="34" charset="0"/>
              <a:cs typeface="Arial" panose="020B0604020202020204" pitchFamily="34" charset="0"/>
            </a:endParaRPr>
          </a:p>
          <a:p>
            <a:pPr lvl="1"/>
            <a:r>
              <a:rPr lang="en-GB" sz="1600" dirty="0">
                <a:effectLst/>
                <a:latin typeface="Times New Roman" panose="02020603050405020304" pitchFamily="18" charset="0"/>
                <a:ea typeface="Arial" panose="020B0604020202020204" pitchFamily="34" charset="0"/>
                <a:cs typeface="Arial" panose="020B0604020202020204" pitchFamily="34" charset="0"/>
              </a:rPr>
              <a:t>Circle </a:t>
            </a:r>
            <a:r>
              <a:rPr lang="en-GB" sz="1600" dirty="0" err="1">
                <a:effectLst/>
                <a:latin typeface="Times New Roman" panose="02020603050405020304" pitchFamily="18" charset="0"/>
                <a:ea typeface="Arial" panose="020B0604020202020204" pitchFamily="34" charset="0"/>
                <a:cs typeface="Arial" panose="020B0604020202020204" pitchFamily="34" charset="0"/>
              </a:rPr>
              <a:t>Center</a:t>
            </a:r>
            <a:r>
              <a:rPr lang="en-GB" sz="1600" dirty="0">
                <a:effectLst/>
                <a:latin typeface="Times New Roman" panose="02020603050405020304" pitchFamily="18" charset="0"/>
                <a:ea typeface="Arial" panose="020B0604020202020204" pitchFamily="34" charset="0"/>
                <a:cs typeface="Arial" panose="020B0604020202020204" pitchFamily="34" charset="0"/>
              </a:rPr>
              <a:t> pupil: (130, 144), Radius: 43</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lvl="1"/>
            <a:r>
              <a:rPr lang="en-GB" sz="1600" dirty="0">
                <a:effectLst/>
                <a:latin typeface="Times New Roman" panose="02020603050405020304" pitchFamily="18" charset="0"/>
                <a:ea typeface="Arial" panose="020B0604020202020204" pitchFamily="34" charset="0"/>
                <a:cs typeface="Arial" panose="020B0604020202020204" pitchFamily="34" charset="0"/>
              </a:rPr>
              <a:t>Best circle found at (x, y) = (129, 143) with radius r = 111</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lvl="1"/>
            <a:r>
              <a:rPr lang="en-GB" sz="1600" dirty="0">
                <a:effectLst/>
                <a:latin typeface="Times New Roman" panose="02020603050405020304" pitchFamily="18" charset="0"/>
                <a:ea typeface="Arial" panose="020B0604020202020204" pitchFamily="34" charset="0"/>
                <a:cs typeface="Arial" panose="020B0604020202020204" pitchFamily="34" charset="0"/>
              </a:rPr>
              <a:t>Circle </a:t>
            </a:r>
            <a:r>
              <a:rPr lang="en-GB" sz="1600" dirty="0" err="1">
                <a:effectLst/>
                <a:latin typeface="Times New Roman" panose="02020603050405020304" pitchFamily="18" charset="0"/>
                <a:ea typeface="Arial" panose="020B0604020202020204" pitchFamily="34" charset="0"/>
                <a:cs typeface="Arial" panose="020B0604020202020204" pitchFamily="34" charset="0"/>
              </a:rPr>
              <a:t>Center</a:t>
            </a:r>
            <a:r>
              <a:rPr lang="en-GB" sz="1600" dirty="0">
                <a:effectLst/>
                <a:latin typeface="Times New Roman" panose="02020603050405020304" pitchFamily="18" charset="0"/>
                <a:ea typeface="Arial" panose="020B0604020202020204" pitchFamily="34" charset="0"/>
                <a:cs typeface="Arial" panose="020B0604020202020204" pitchFamily="34" charset="0"/>
              </a:rPr>
              <a:t>: (129, 143), Radius: 111</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endParaRPr lang="LID4096"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A922C15-9A28-F144-F623-ED090F5C03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55660" y="1321788"/>
            <a:ext cx="3429000" cy="2636520"/>
          </a:xfrm>
          <a:prstGeom prst="rect">
            <a:avLst/>
          </a:prstGeom>
          <a:noFill/>
          <a:ln>
            <a:noFill/>
          </a:ln>
        </p:spPr>
      </p:pic>
      <p:sp>
        <p:nvSpPr>
          <p:cNvPr id="5" name="TextBox 4">
            <a:extLst>
              <a:ext uri="{FF2B5EF4-FFF2-40B4-BE49-F238E27FC236}">
                <a16:creationId xmlns:a16="http://schemas.microsoft.com/office/drawing/2014/main" id="{48818947-CEA9-A163-36D2-0646C6CEF4EC}"/>
              </a:ext>
            </a:extLst>
          </p:cNvPr>
          <p:cNvSpPr txBox="1"/>
          <p:nvPr/>
        </p:nvSpPr>
        <p:spPr>
          <a:xfrm>
            <a:off x="8213747" y="3901988"/>
            <a:ext cx="3670913" cy="1477328"/>
          </a:xfrm>
          <a:prstGeom prst="rect">
            <a:avLst/>
          </a:prstGeom>
          <a:noFill/>
        </p:spPr>
        <p:txBody>
          <a:bodyPr wrap="square" rtlCol="0">
            <a:spAutoFit/>
          </a:bodyPr>
          <a:lstStyle/>
          <a:p>
            <a:r>
              <a:rPr lang="en-GB" sz="1800" dirty="0">
                <a:effectLst/>
                <a:latin typeface="Times New Roman" panose="02020603050405020304" pitchFamily="18" charset="0"/>
                <a:ea typeface="Arial" panose="020B060402020202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r>
              <a:rPr lang="en-GB" sz="1800" dirty="0">
                <a:effectLst/>
                <a:latin typeface="Times New Roman" panose="02020603050405020304" pitchFamily="18" charset="0"/>
                <a:ea typeface="Arial" panose="020B0604020202020204" pitchFamily="34" charset="0"/>
                <a:cs typeface="Arial" panose="020B0604020202020204" pitchFamily="34" charset="0"/>
              </a:rPr>
              <a:t>Fig 1</a:t>
            </a:r>
            <a:r>
              <a:rPr lang="en-GB" dirty="0">
                <a:latin typeface="Times New Roman" panose="02020603050405020304" pitchFamily="18" charset="0"/>
                <a:ea typeface="Arial" panose="020B0604020202020204" pitchFamily="34" charset="0"/>
                <a:cs typeface="Arial" panose="020B0604020202020204" pitchFamily="34" charset="0"/>
              </a:rPr>
              <a:t> :</a:t>
            </a:r>
            <a:r>
              <a:rPr lang="en-GB" sz="1800" dirty="0">
                <a:effectLst/>
                <a:latin typeface="Times New Roman" panose="02020603050405020304" pitchFamily="18" charset="0"/>
                <a:ea typeface="Times New Roman" panose="02020603050405020304" pitchFamily="18" charset="0"/>
                <a:cs typeface="Arial" panose="020B0604020202020204" pitchFamily="34" charset="0"/>
              </a:rPr>
              <a:t> 10_L.bmp', 001 folder image IIT </a:t>
            </a:r>
            <a:r>
              <a:rPr lang="en-GB" sz="1800" dirty="0" err="1">
                <a:effectLst/>
                <a:latin typeface="Times New Roman" panose="02020603050405020304" pitchFamily="18" charset="0"/>
                <a:ea typeface="Times New Roman" panose="02020603050405020304" pitchFamily="18" charset="0"/>
                <a:cs typeface="Arial" panose="020B0604020202020204" pitchFamily="34" charset="0"/>
              </a:rPr>
              <a:t>delhi</a:t>
            </a:r>
            <a:r>
              <a:rPr lang="en-GB" sz="1800" dirty="0">
                <a:effectLst/>
                <a:latin typeface="Times New Roman" panose="02020603050405020304" pitchFamily="18" charset="0"/>
                <a:ea typeface="Times New Roman" panose="02020603050405020304" pitchFamily="18" charset="0"/>
                <a:cs typeface="Arial" panose="020B0604020202020204" pitchFamily="34" charset="0"/>
              </a:rPr>
              <a:t> v.10 shows the iris  detection and segmentation by </a:t>
            </a:r>
            <a:r>
              <a:rPr lang="en-GB" sz="1800" dirty="0" err="1">
                <a:effectLst/>
                <a:latin typeface="Times New Roman" panose="02020603050405020304" pitchFamily="18" charset="0"/>
                <a:ea typeface="Times New Roman" panose="02020603050405020304" pitchFamily="18" charset="0"/>
                <a:cs typeface="Arial" panose="020B0604020202020204" pitchFamily="34" charset="0"/>
              </a:rPr>
              <a:t>center</a:t>
            </a:r>
            <a:r>
              <a:rPr lang="en-GB" sz="1800" dirty="0">
                <a:effectLst/>
                <a:latin typeface="Times New Roman" panose="02020603050405020304" pitchFamily="18" charset="0"/>
                <a:ea typeface="Times New Roman" panose="02020603050405020304" pitchFamily="18" charset="0"/>
                <a:cs typeface="Arial" panose="020B0604020202020204" pitchFamily="34" charset="0"/>
              </a:rPr>
              <a:t> point and radius r.</a:t>
            </a:r>
            <a:endParaRPr lang="en-GB"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1696416A-3CE6-95C9-BF47-D6DC8CDCDB40}"/>
              </a:ext>
            </a:extLst>
          </p:cNvPr>
          <p:cNvSpPr txBox="1"/>
          <p:nvPr/>
        </p:nvSpPr>
        <p:spPr>
          <a:xfrm>
            <a:off x="146970" y="5522845"/>
            <a:ext cx="11806270" cy="1815882"/>
          </a:xfrm>
          <a:prstGeom prst="rect">
            <a:avLst/>
          </a:prstGeom>
          <a:noFill/>
        </p:spPr>
        <p:txBody>
          <a:bodyPr wrap="square" rtlCol="0">
            <a:spAutoFit/>
          </a:bodyPr>
          <a:lstStyle/>
          <a:p>
            <a:r>
              <a:rPr lang="en-US" sz="1600" dirty="0">
                <a:effectLst/>
                <a:latin typeface="Calibri" panose="020F0502020204030204" pitchFamily="34" charset="0"/>
                <a:ea typeface="Calibri" panose="020F0502020204030204" pitchFamily="34" charset="0"/>
                <a:cs typeface="Arial" panose="020B0604020202020204" pitchFamily="34" charset="0"/>
              </a:rPr>
              <a:t>[4]: Pu (Percy &amp; Waqas)</a:t>
            </a:r>
            <a:r>
              <a:rPr lang="en-US" sz="1600" dirty="0" err="1">
                <a:effectLst/>
                <a:latin typeface="Calibri" panose="020F0502020204030204" pitchFamily="34" charset="0"/>
                <a:ea typeface="Calibri" panose="020F0502020204030204" pitchFamily="34" charset="0"/>
                <a:cs typeface="Arial" panose="020B0604020202020204" pitchFamily="34" charset="0"/>
              </a:rPr>
              <a:t>tra</a:t>
            </a:r>
            <a:r>
              <a:rPr lang="en-US" sz="1600" dirty="0">
                <a:effectLst/>
                <a:latin typeface="Calibri" panose="020F0502020204030204" pitchFamily="34" charset="0"/>
                <a:ea typeface="Calibri" panose="020F0502020204030204" pitchFamily="34" charset="0"/>
                <a:cs typeface="Arial" panose="020B0604020202020204" pitchFamily="34" charset="0"/>
              </a:rPr>
              <a:t>, L, R </a:t>
            </a:r>
            <a:r>
              <a:rPr lang="en-US" sz="1600" dirty="0" err="1">
                <a:effectLst/>
                <a:latin typeface="Calibri" panose="020F0502020204030204" pitchFamily="34" charset="0"/>
                <a:ea typeface="Calibri" panose="020F0502020204030204" pitchFamily="34" charset="0"/>
                <a:cs typeface="Arial" panose="020B0604020202020204" pitchFamily="34" charset="0"/>
              </a:rPr>
              <a:t>Isnanto</a:t>
            </a:r>
            <a:r>
              <a:rPr lang="en-US" sz="1600" dirty="0">
                <a:effectLst/>
                <a:latin typeface="Calibri" panose="020F0502020204030204" pitchFamily="34" charset="0"/>
                <a:ea typeface="Calibri" panose="020F0502020204030204" pitchFamily="34" charset="0"/>
                <a:cs typeface="Arial" panose="020B0604020202020204" pitchFamily="34" charset="0"/>
              </a:rPr>
              <a:t>, A </a:t>
            </a:r>
            <a:r>
              <a:rPr lang="en-US" sz="1600" dirty="0" err="1">
                <a:effectLst/>
                <a:latin typeface="Calibri" panose="020F0502020204030204" pitchFamily="34" charset="0"/>
                <a:ea typeface="Calibri" panose="020F0502020204030204" pitchFamily="34" charset="0"/>
                <a:cs typeface="Arial" panose="020B0604020202020204" pitchFamily="34" charset="0"/>
              </a:rPr>
              <a:t>Triwiyatno</a:t>
            </a:r>
            <a:r>
              <a:rPr lang="en-US" sz="1600" dirty="0">
                <a:effectLst/>
                <a:latin typeface="Calibri" panose="020F0502020204030204" pitchFamily="34" charset="0"/>
                <a:ea typeface="Calibri" panose="020F0502020204030204" pitchFamily="34" charset="0"/>
                <a:cs typeface="Arial" panose="020B0604020202020204" pitchFamily="34" charset="0"/>
              </a:rPr>
              <a:t>, and V. and Gunawan. 2020. "Heart Disease Detection using Iridology with Principal Component Analysis (PCA) and Backpropagation Neural Network." </a:t>
            </a:r>
            <a:r>
              <a:rPr lang="en-US" sz="1600" i="1" dirty="0">
                <a:effectLst/>
                <a:latin typeface="Calibri" panose="020F0502020204030204" pitchFamily="34" charset="0"/>
                <a:ea typeface="Calibri" panose="020F0502020204030204" pitchFamily="34" charset="0"/>
                <a:cs typeface="Arial" panose="020B0604020202020204" pitchFamily="34" charset="0"/>
              </a:rPr>
              <a:t>SCITEPRESS – Science and Technology Publications, </a:t>
            </a:r>
            <a:r>
              <a:rPr lang="en-US" sz="1600" i="1" dirty="0" err="1">
                <a:effectLst/>
                <a:latin typeface="Calibri" panose="020F0502020204030204" pitchFamily="34" charset="0"/>
                <a:ea typeface="Calibri" panose="020F0502020204030204" pitchFamily="34" charset="0"/>
                <a:cs typeface="Arial" panose="020B0604020202020204" pitchFamily="34" charset="0"/>
              </a:rPr>
              <a:t>Lda</a:t>
            </a:r>
            <a:r>
              <a:rPr lang="en-US" sz="1600" dirty="0">
                <a:effectLst/>
                <a:latin typeface="Calibri" panose="020F0502020204030204" pitchFamily="34" charset="0"/>
                <a:ea typeface="Calibri" panose="020F0502020204030204" pitchFamily="34" charset="0"/>
                <a:cs typeface="Arial" panose="020B0604020202020204" pitchFamily="34" charset="0"/>
              </a:rPr>
              <a:t> 257-264. doi:10.5220/0009009402570264.</a:t>
            </a:r>
          </a:p>
          <a:p>
            <a:r>
              <a:rPr kumimoji="0" lang="en-US" altLang="LID4096"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[1]: Percy, O., &amp; Waqas, &amp;. A. (n.d.). Iris localization using </a:t>
            </a:r>
            <a:r>
              <a:rPr kumimoji="0" lang="en-US" altLang="LID4096" sz="16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Daugman’s</a:t>
            </a:r>
            <a:r>
              <a:rPr kumimoji="0" lang="en-US" altLang="LID4096"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algorithm. </a:t>
            </a:r>
            <a:r>
              <a:rPr kumimoji="0" lang="en-US" altLang="LID4096" sz="1600" b="0" i="1"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Blekinge Institute of Technology</a:t>
            </a:r>
            <a:r>
              <a:rPr kumimoji="0" lang="en-US" altLang="LID4096"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kumimoji="0" lang="en-US" altLang="LID4096" sz="1200" b="0" i="0" u="none" strike="noStrike" cap="none" normalizeH="0" baseline="0" dirty="0">
              <a:ln>
                <a:noFill/>
              </a:ln>
              <a:solidFill>
                <a:schemeClr val="tx1"/>
              </a:solidFill>
              <a:effectLst/>
              <a:latin typeface="Arial" panose="020B0604020202020204" pitchFamily="34" charset="0"/>
            </a:endParaRPr>
          </a:p>
          <a:p>
            <a:endParaRPr lang="LID4096" sz="1600" dirty="0"/>
          </a:p>
          <a:p>
            <a:endParaRPr lang="en-US" sz="1600" dirty="0">
              <a:effectLst/>
              <a:latin typeface="Calibri" panose="020F0502020204030204" pitchFamily="34" charset="0"/>
              <a:ea typeface="Calibri" panose="020F0502020204030204" pitchFamily="34" charset="0"/>
              <a:cs typeface="Arial" panose="020B0604020202020204" pitchFamily="34" charset="0"/>
            </a:endParaRPr>
          </a:p>
          <a:p>
            <a:endParaRPr lang="LID4096" sz="1600" dirty="0"/>
          </a:p>
        </p:txBody>
      </p:sp>
    </p:spTree>
    <p:extLst>
      <p:ext uri="{BB962C8B-B14F-4D97-AF65-F5344CB8AC3E}">
        <p14:creationId xmlns:p14="http://schemas.microsoft.com/office/powerpoint/2010/main" val="288402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36CEC-91C4-A2A6-5A7A-60FBA61CF0F2}"/>
              </a:ext>
            </a:extLst>
          </p:cNvPr>
          <p:cNvSpPr>
            <a:spLocks noGrp="1"/>
          </p:cNvSpPr>
          <p:nvPr>
            <p:ph type="title"/>
          </p:nvPr>
        </p:nvSpPr>
        <p:spPr/>
        <p:txBody>
          <a:bodyPr/>
          <a:lstStyle/>
          <a:p>
            <a:pPr algn="l"/>
            <a:r>
              <a:rPr lang="en-GB" dirty="0">
                <a:latin typeface="Times New Roman" panose="02020603050405020304" pitchFamily="18" charset="0"/>
                <a:cs typeface="Times New Roman" panose="02020603050405020304" pitchFamily="18" charset="0"/>
              </a:rPr>
              <a:t>Methodology</a:t>
            </a:r>
            <a:endParaRPr lang="LID4096"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31E41C-F67A-C62A-C755-01B3A07725B6}"/>
              </a:ext>
            </a:extLst>
          </p:cNvPr>
          <p:cNvSpPr>
            <a:spLocks noGrp="1"/>
          </p:cNvSpPr>
          <p:nvPr>
            <p:ph idx="1"/>
          </p:nvPr>
        </p:nvSpPr>
        <p:spPr>
          <a:xfrm>
            <a:off x="842675" y="1917710"/>
            <a:ext cx="6817965" cy="3695136"/>
          </a:xfrm>
        </p:spPr>
        <p:txBody>
          <a:bodyPr/>
          <a:lstStyle/>
          <a:p>
            <a:pPr marL="0" indent="0">
              <a:buNone/>
            </a:pPr>
            <a:r>
              <a:rPr lang="en-US" sz="1800" b="1" dirty="0">
                <a:effectLst/>
                <a:latin typeface="Times New Roman" panose="02020603050405020304" pitchFamily="18" charset="0"/>
                <a:ea typeface="Arial" panose="020B0604020202020204" pitchFamily="34" charset="0"/>
              </a:rPr>
              <a:t>4. Iris Normalization</a:t>
            </a:r>
          </a:p>
          <a:p>
            <a:pPr marL="0" indent="0">
              <a:buNone/>
            </a:pPr>
            <a:r>
              <a:rPr lang="en-GB" sz="1800" dirty="0" err="1">
                <a:effectLst/>
                <a:latin typeface="Times New Roman" panose="02020603050405020304" pitchFamily="18" charset="0"/>
                <a:ea typeface="Arial" panose="020B0604020202020204" pitchFamily="34" charset="0"/>
                <a:cs typeface="Arial" panose="020B0604020202020204" pitchFamily="34" charset="0"/>
              </a:rPr>
              <a:t>Daugman’s</a:t>
            </a:r>
            <a:r>
              <a:rPr lang="en-GB" sz="1800" dirty="0">
                <a:effectLst/>
                <a:latin typeface="Times New Roman" panose="02020603050405020304" pitchFamily="18" charset="0"/>
                <a:ea typeface="Arial" panose="020B0604020202020204" pitchFamily="34" charset="0"/>
                <a:cs typeface="Arial" panose="020B0604020202020204" pitchFamily="34" charset="0"/>
              </a:rPr>
              <a:t> rubber sheet algorithm is used for the conversion of iris circular part into rectangle.  In rectangle iris the horizontal lines represents radial distance and vertical columns represents the angular dimension theta. The normalized image enhanced using CLAHE (Contrast Limited Adaptive Histogram Equalization) to improve image quality by increasing the intensity of pixel so that a lot of detail can be seen on image. [1] [2][3]</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LID4096" dirty="0"/>
          </a:p>
        </p:txBody>
      </p:sp>
      <p:pic>
        <p:nvPicPr>
          <p:cNvPr id="4" name="Picture 3">
            <a:extLst>
              <a:ext uri="{FF2B5EF4-FFF2-40B4-BE49-F238E27FC236}">
                <a16:creationId xmlns:a16="http://schemas.microsoft.com/office/drawing/2014/main" id="{8189DD48-D0F4-DCA9-847C-68E0766AA9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25746" y="2058184"/>
            <a:ext cx="4201615" cy="1224000"/>
          </a:xfrm>
          <a:prstGeom prst="rect">
            <a:avLst/>
          </a:prstGeom>
          <a:noFill/>
          <a:ln>
            <a:noFill/>
          </a:ln>
        </p:spPr>
      </p:pic>
      <p:sp>
        <p:nvSpPr>
          <p:cNvPr id="5" name="TextBox 4">
            <a:extLst>
              <a:ext uri="{FF2B5EF4-FFF2-40B4-BE49-F238E27FC236}">
                <a16:creationId xmlns:a16="http://schemas.microsoft.com/office/drawing/2014/main" id="{0E35EDB2-028F-48F0-6361-1BE47587D914}"/>
              </a:ext>
            </a:extLst>
          </p:cNvPr>
          <p:cNvSpPr txBox="1"/>
          <p:nvPr/>
        </p:nvSpPr>
        <p:spPr>
          <a:xfrm>
            <a:off x="8402320" y="3481967"/>
            <a:ext cx="3789680" cy="923330"/>
          </a:xfrm>
          <a:prstGeom prst="rect">
            <a:avLst/>
          </a:prstGeom>
          <a:noFill/>
        </p:spPr>
        <p:txBody>
          <a:bodyPr wrap="square" rtlCol="0">
            <a:spAutoFit/>
          </a:bodyPr>
          <a:lstStyle/>
          <a:p>
            <a:r>
              <a:rPr lang="en-GB" sz="1800" dirty="0">
                <a:effectLst/>
                <a:latin typeface="Times New Roman" panose="02020603050405020304" pitchFamily="18" charset="0"/>
                <a:ea typeface="Arial" panose="020B0604020202020204" pitchFamily="34" charset="0"/>
                <a:cs typeface="Arial" panose="020B0604020202020204" pitchFamily="34" charset="0"/>
              </a:rPr>
              <a:t>Fig 1: shows circular iris segment conversion into rectangular form.</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endParaRPr lang="LID4096" dirty="0"/>
          </a:p>
        </p:txBody>
      </p:sp>
      <p:sp>
        <p:nvSpPr>
          <p:cNvPr id="6" name="TextBox 5">
            <a:extLst>
              <a:ext uri="{FF2B5EF4-FFF2-40B4-BE49-F238E27FC236}">
                <a16:creationId xmlns:a16="http://schemas.microsoft.com/office/drawing/2014/main" id="{109D5DDD-C6F0-7775-636D-5B943E468038}"/>
              </a:ext>
            </a:extLst>
          </p:cNvPr>
          <p:cNvSpPr txBox="1"/>
          <p:nvPr/>
        </p:nvSpPr>
        <p:spPr>
          <a:xfrm>
            <a:off x="453516" y="5111541"/>
            <a:ext cx="11573845" cy="2369880"/>
          </a:xfrm>
          <a:prstGeom prst="rect">
            <a:avLst/>
          </a:prstGeom>
          <a:noFill/>
        </p:spPr>
        <p:txBody>
          <a:bodyPr wrap="square" rtlCol="0">
            <a:spAutoFit/>
          </a:bodyPr>
          <a:lstStyle/>
          <a:p>
            <a:pPr marL="457200" indent="-457200"/>
            <a:r>
              <a:rPr lang="en-US" sz="1400" dirty="0">
                <a:effectLst/>
                <a:latin typeface="Calibri" panose="020F0502020204030204" pitchFamily="34" charset="0"/>
                <a:ea typeface="Calibri" panose="020F0502020204030204" pitchFamily="34" charset="0"/>
                <a:cs typeface="Arial" panose="020B0604020202020204" pitchFamily="34" charset="0"/>
              </a:rPr>
              <a:t>[1]: P.K, </a:t>
            </a:r>
            <a:r>
              <a:rPr lang="en-US" sz="1400" dirty="0" err="1">
                <a:effectLst/>
                <a:latin typeface="Calibri" panose="020F0502020204030204" pitchFamily="34" charset="0"/>
                <a:ea typeface="Calibri" panose="020F0502020204030204" pitchFamily="34" charset="0"/>
                <a:cs typeface="Arial" panose="020B0604020202020204" pitchFamily="34" charset="0"/>
              </a:rPr>
              <a:t>Tadiparthi</a:t>
            </a:r>
            <a:r>
              <a:rPr lang="en-US" sz="1400" dirty="0">
                <a:effectLst/>
                <a:latin typeface="Calibri" panose="020F0502020204030204" pitchFamily="34" charset="0"/>
                <a:ea typeface="Calibri" panose="020F0502020204030204" pitchFamily="34" charset="0"/>
                <a:cs typeface="Arial" panose="020B0604020202020204" pitchFamily="34" charset="0"/>
              </a:rPr>
              <a:t>, and &amp; </a:t>
            </a:r>
            <a:r>
              <a:rPr lang="en-US" sz="1400" dirty="0" err="1">
                <a:effectLst/>
                <a:latin typeface="Calibri" panose="020F0502020204030204" pitchFamily="34" charset="0"/>
                <a:ea typeface="Calibri" panose="020F0502020204030204" pitchFamily="34" charset="0"/>
                <a:cs typeface="Arial" panose="020B0604020202020204" pitchFamily="34" charset="0"/>
              </a:rPr>
              <a:t>Bheemavarapu</a:t>
            </a:r>
            <a:r>
              <a:rPr lang="en-US" sz="1400" dirty="0">
                <a:effectLst/>
                <a:latin typeface="Calibri" panose="020F0502020204030204" pitchFamily="34" charset="0"/>
                <a:ea typeface="Calibri" panose="020F0502020204030204" pitchFamily="34" charset="0"/>
                <a:cs typeface="Arial" panose="020B0604020202020204" pitchFamily="34" charset="0"/>
              </a:rPr>
              <a:t> P.K. 2020. "Automated Heart Dysfunctionality Identification Based on Iris using Deep Learning." </a:t>
            </a:r>
            <a:r>
              <a:rPr lang="en-US" sz="1400" i="1" dirty="0">
                <a:effectLst/>
                <a:latin typeface="Calibri" panose="020F0502020204030204" pitchFamily="34" charset="0"/>
                <a:ea typeface="Calibri" panose="020F0502020204030204" pitchFamily="34" charset="0"/>
                <a:cs typeface="Arial" panose="020B0604020202020204" pitchFamily="34" charset="0"/>
              </a:rPr>
              <a:t>International Journal of Innovative Technology and Exploring Engineering (IJITEE)</a:t>
            </a:r>
            <a:r>
              <a:rPr lang="en-US" sz="1400" dirty="0">
                <a:effectLst/>
                <a:latin typeface="Calibri" panose="020F0502020204030204" pitchFamily="34" charset="0"/>
                <a:ea typeface="Calibri" panose="020F0502020204030204" pitchFamily="34" charset="0"/>
                <a:cs typeface="Arial" panose="020B0604020202020204" pitchFamily="34" charset="0"/>
              </a:rPr>
              <a:t> 9 (5). </a:t>
            </a:r>
            <a:r>
              <a:rPr lang="en-US" sz="1400" dirty="0" err="1">
                <a:effectLst/>
                <a:latin typeface="Calibri" panose="020F0502020204030204" pitchFamily="34" charset="0"/>
                <a:ea typeface="Calibri" panose="020F0502020204030204" pitchFamily="34" charset="0"/>
                <a:cs typeface="Arial" panose="020B0604020202020204" pitchFamily="34" charset="0"/>
              </a:rPr>
              <a:t>doi</a:t>
            </a:r>
            <a:r>
              <a:rPr lang="en-US" sz="1400" dirty="0">
                <a:effectLst/>
                <a:latin typeface="Calibri" panose="020F0502020204030204" pitchFamily="34" charset="0"/>
                <a:ea typeface="Calibri" panose="020F0502020204030204" pitchFamily="34" charset="0"/>
                <a:cs typeface="Arial" panose="020B0604020202020204" pitchFamily="34" charset="0"/>
              </a:rPr>
              <a:t>: 10.35940/ijitee.E2526.039520.</a:t>
            </a:r>
          </a:p>
          <a:p>
            <a:pPr marL="457200" indent="-457200"/>
            <a:r>
              <a:rPr lang="en-US" sz="1400" dirty="0">
                <a:effectLst/>
                <a:latin typeface="Calibri" panose="020F0502020204030204" pitchFamily="34" charset="0"/>
                <a:ea typeface="Calibri" panose="020F0502020204030204" pitchFamily="34" charset="0"/>
                <a:cs typeface="Arial" panose="020B0604020202020204" pitchFamily="34" charset="0"/>
              </a:rPr>
              <a:t>[2]: Pu (Percy &amp; Waqas)</a:t>
            </a:r>
            <a:r>
              <a:rPr lang="en-US" sz="1400" dirty="0" err="1">
                <a:effectLst/>
                <a:latin typeface="Calibri" panose="020F0502020204030204" pitchFamily="34" charset="0"/>
                <a:ea typeface="Calibri" panose="020F0502020204030204" pitchFamily="34" charset="0"/>
                <a:cs typeface="Arial" panose="020B0604020202020204" pitchFamily="34" charset="0"/>
              </a:rPr>
              <a:t>tra</a:t>
            </a:r>
            <a:r>
              <a:rPr lang="en-US" sz="1400" dirty="0">
                <a:effectLst/>
                <a:latin typeface="Calibri" panose="020F0502020204030204" pitchFamily="34" charset="0"/>
                <a:ea typeface="Calibri" panose="020F0502020204030204" pitchFamily="34" charset="0"/>
                <a:cs typeface="Arial" panose="020B0604020202020204" pitchFamily="34" charset="0"/>
              </a:rPr>
              <a:t>, L, R </a:t>
            </a:r>
            <a:r>
              <a:rPr lang="en-US" sz="1400" dirty="0" err="1">
                <a:effectLst/>
                <a:latin typeface="Calibri" panose="020F0502020204030204" pitchFamily="34" charset="0"/>
                <a:ea typeface="Calibri" panose="020F0502020204030204" pitchFamily="34" charset="0"/>
                <a:cs typeface="Arial" panose="020B0604020202020204" pitchFamily="34" charset="0"/>
              </a:rPr>
              <a:t>Isnanto</a:t>
            </a:r>
            <a:r>
              <a:rPr lang="en-US" sz="1400" dirty="0">
                <a:effectLst/>
                <a:latin typeface="Calibri" panose="020F0502020204030204" pitchFamily="34" charset="0"/>
                <a:ea typeface="Calibri" panose="020F0502020204030204" pitchFamily="34" charset="0"/>
                <a:cs typeface="Arial" panose="020B0604020202020204" pitchFamily="34" charset="0"/>
              </a:rPr>
              <a:t>, A </a:t>
            </a:r>
            <a:r>
              <a:rPr lang="en-US" sz="1400" dirty="0" err="1">
                <a:effectLst/>
                <a:latin typeface="Calibri" panose="020F0502020204030204" pitchFamily="34" charset="0"/>
                <a:ea typeface="Calibri" panose="020F0502020204030204" pitchFamily="34" charset="0"/>
                <a:cs typeface="Arial" panose="020B0604020202020204" pitchFamily="34" charset="0"/>
              </a:rPr>
              <a:t>Triwiyatno</a:t>
            </a:r>
            <a:r>
              <a:rPr lang="en-US" sz="1400" dirty="0">
                <a:effectLst/>
                <a:latin typeface="Calibri" panose="020F0502020204030204" pitchFamily="34" charset="0"/>
                <a:ea typeface="Calibri" panose="020F0502020204030204" pitchFamily="34" charset="0"/>
                <a:cs typeface="Arial" panose="020B0604020202020204" pitchFamily="34" charset="0"/>
              </a:rPr>
              <a:t>, and V. and Gunawan. 2020. "Heart Disease Detection using Iridology with Principal Component Analysis (PCA) and Backpropagation Neural Network." </a:t>
            </a:r>
            <a:r>
              <a:rPr lang="en-US" sz="1400" i="1" dirty="0">
                <a:effectLst/>
                <a:latin typeface="Calibri" panose="020F0502020204030204" pitchFamily="34" charset="0"/>
                <a:ea typeface="Calibri" panose="020F0502020204030204" pitchFamily="34" charset="0"/>
                <a:cs typeface="Arial" panose="020B0604020202020204" pitchFamily="34" charset="0"/>
              </a:rPr>
              <a:t>SCITEPRESS – Science and Technology Publications, </a:t>
            </a:r>
            <a:r>
              <a:rPr lang="en-US" sz="1400" i="1" dirty="0" err="1">
                <a:effectLst/>
                <a:latin typeface="Calibri" panose="020F0502020204030204" pitchFamily="34" charset="0"/>
                <a:ea typeface="Calibri" panose="020F0502020204030204" pitchFamily="34" charset="0"/>
                <a:cs typeface="Arial" panose="020B0604020202020204" pitchFamily="34" charset="0"/>
              </a:rPr>
              <a:t>Lda</a:t>
            </a:r>
            <a:r>
              <a:rPr lang="en-US" sz="1400" dirty="0">
                <a:effectLst/>
                <a:latin typeface="Calibri" panose="020F0502020204030204" pitchFamily="34" charset="0"/>
                <a:ea typeface="Calibri" panose="020F0502020204030204" pitchFamily="34" charset="0"/>
                <a:cs typeface="Arial" panose="020B0604020202020204" pitchFamily="34" charset="0"/>
              </a:rPr>
              <a:t> 257-264. doi:10.5220/0009009402570264.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LID4096"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[3]: Yohannes1, C., Nurtanio1, I., &amp; Halim1, a. K. (2020). Potential of Heart Disease Detection Based on Iridology. </a:t>
            </a:r>
            <a:r>
              <a:rPr kumimoji="0" lang="en-US" altLang="LID4096" sz="1400" b="0" i="1"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IOP Publishing Ltd</a:t>
            </a:r>
            <a:r>
              <a:rPr kumimoji="0" lang="en-US" altLang="LID4096"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1-8.    	doi:10.1088/1757-899X/875/1/012034</a:t>
            </a:r>
            <a:endParaRPr kumimoji="0" lang="en-US" altLang="LID4096"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LID4096" sz="2800" b="0" i="0" u="none" strike="noStrike" cap="none" normalizeH="0" baseline="0" dirty="0">
              <a:ln>
                <a:noFill/>
              </a:ln>
              <a:solidFill>
                <a:schemeClr val="tx1"/>
              </a:solidFill>
              <a:effectLst/>
              <a:latin typeface="Arial" panose="020B0604020202020204" pitchFamily="34" charset="0"/>
            </a:endParaRPr>
          </a:p>
          <a:p>
            <a:pPr marL="457200" indent="-457200"/>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457200" indent="-457200"/>
            <a:endParaRPr lang="en-US" sz="1200" dirty="0">
              <a:effectLst/>
              <a:latin typeface="Calibri" panose="020F0502020204030204" pitchFamily="34" charset="0"/>
              <a:ea typeface="Calibri" panose="020F0502020204030204" pitchFamily="34" charset="0"/>
              <a:cs typeface="Arial" panose="020B0604020202020204" pitchFamily="34" charset="0"/>
            </a:endParaRPr>
          </a:p>
          <a:p>
            <a:endParaRPr lang="LID4096" sz="1200" dirty="0"/>
          </a:p>
        </p:txBody>
      </p:sp>
    </p:spTree>
    <p:extLst>
      <p:ext uri="{BB962C8B-B14F-4D97-AF65-F5344CB8AC3E}">
        <p14:creationId xmlns:p14="http://schemas.microsoft.com/office/powerpoint/2010/main" val="640236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22E4-49D7-83D3-BB0D-36B5156FD9A0}"/>
              </a:ext>
            </a:extLst>
          </p:cNvPr>
          <p:cNvSpPr>
            <a:spLocks noGrp="1"/>
          </p:cNvSpPr>
          <p:nvPr>
            <p:ph type="title"/>
          </p:nvPr>
        </p:nvSpPr>
        <p:spPr/>
        <p:txBody>
          <a:bodyPr/>
          <a:lstStyle/>
          <a:p>
            <a:pPr algn="l"/>
            <a:r>
              <a:rPr lang="en-GB" dirty="0">
                <a:latin typeface="Times New Roman" panose="02020603050405020304" pitchFamily="18" charset="0"/>
                <a:cs typeface="Times New Roman" panose="02020603050405020304" pitchFamily="18" charset="0"/>
              </a:rPr>
              <a:t>Methodology</a:t>
            </a:r>
            <a:endParaRPr lang="LID4096"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32877C-537D-9499-1189-41103076C1A5}"/>
              </a:ext>
            </a:extLst>
          </p:cNvPr>
          <p:cNvSpPr>
            <a:spLocks noGrp="1"/>
          </p:cNvSpPr>
          <p:nvPr>
            <p:ph idx="1"/>
          </p:nvPr>
        </p:nvSpPr>
        <p:spPr>
          <a:xfrm>
            <a:off x="913795" y="2096064"/>
            <a:ext cx="4958685" cy="3695136"/>
          </a:xfrm>
        </p:spPr>
        <p:txBody>
          <a:bodyPr/>
          <a:lstStyle/>
          <a:p>
            <a:pPr marL="0" indent="0">
              <a:buNone/>
            </a:pPr>
            <a:r>
              <a:rPr lang="en-US" sz="1800" b="1" dirty="0">
                <a:effectLst/>
                <a:latin typeface="Times New Roman" panose="02020603050405020304" pitchFamily="18" charset="0"/>
                <a:ea typeface="Arial" panose="020B0604020202020204" pitchFamily="34" charset="0"/>
              </a:rPr>
              <a:t>5. Feature Extraction</a:t>
            </a:r>
          </a:p>
          <a:p>
            <a:pPr marL="0" indent="0">
              <a:buNone/>
            </a:pPr>
            <a:r>
              <a:rPr lang="en-US" sz="1800" kern="0" dirty="0">
                <a:effectLst/>
                <a:latin typeface="Times New Roman" panose="02020603050405020304" pitchFamily="18" charset="0"/>
                <a:ea typeface="Arial" panose="020B0604020202020204" pitchFamily="34" charset="0"/>
              </a:rPr>
              <a:t>The heart region in Iris is 2:00 to 3:15 o’clock in clock wise direction. Which is our Region Of Interest (ROI). From normalized image the ROI is extracted and used only for further processing.[1][2][3]</a:t>
            </a:r>
            <a:endParaRPr lang="en-US" sz="1800" b="1" dirty="0">
              <a:effectLst/>
              <a:latin typeface="Times New Roman" panose="02020603050405020304" pitchFamily="18" charset="0"/>
              <a:ea typeface="Arial" panose="020B0604020202020204" pitchFamily="34"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LID4096" dirty="0"/>
          </a:p>
        </p:txBody>
      </p:sp>
      <p:sp>
        <p:nvSpPr>
          <p:cNvPr id="4" name="TextBox 3">
            <a:extLst>
              <a:ext uri="{FF2B5EF4-FFF2-40B4-BE49-F238E27FC236}">
                <a16:creationId xmlns:a16="http://schemas.microsoft.com/office/drawing/2014/main" id="{4E794C4A-51BF-287F-F0B8-36C169795193}"/>
              </a:ext>
            </a:extLst>
          </p:cNvPr>
          <p:cNvSpPr txBox="1"/>
          <p:nvPr/>
        </p:nvSpPr>
        <p:spPr>
          <a:xfrm>
            <a:off x="453516" y="5111541"/>
            <a:ext cx="11573845" cy="2369880"/>
          </a:xfrm>
          <a:prstGeom prst="rect">
            <a:avLst/>
          </a:prstGeom>
          <a:noFill/>
        </p:spPr>
        <p:txBody>
          <a:bodyPr wrap="square" rtlCol="0">
            <a:spAutoFit/>
          </a:bodyPr>
          <a:lstStyle/>
          <a:p>
            <a:pPr marL="457200" indent="-457200"/>
            <a:r>
              <a:rPr lang="en-US" sz="1400" dirty="0">
                <a:effectLst/>
                <a:latin typeface="Calibri" panose="020F0502020204030204" pitchFamily="34" charset="0"/>
                <a:ea typeface="Calibri" panose="020F0502020204030204" pitchFamily="34" charset="0"/>
                <a:cs typeface="Arial" panose="020B0604020202020204" pitchFamily="34" charset="0"/>
              </a:rPr>
              <a:t>[1]: P.K, </a:t>
            </a:r>
            <a:r>
              <a:rPr lang="en-US" sz="1400" dirty="0" err="1">
                <a:effectLst/>
                <a:latin typeface="Calibri" panose="020F0502020204030204" pitchFamily="34" charset="0"/>
                <a:ea typeface="Calibri" panose="020F0502020204030204" pitchFamily="34" charset="0"/>
                <a:cs typeface="Arial" panose="020B0604020202020204" pitchFamily="34" charset="0"/>
              </a:rPr>
              <a:t>Tadiparthi</a:t>
            </a:r>
            <a:r>
              <a:rPr lang="en-US" sz="1400" dirty="0">
                <a:effectLst/>
                <a:latin typeface="Calibri" panose="020F0502020204030204" pitchFamily="34" charset="0"/>
                <a:ea typeface="Calibri" panose="020F0502020204030204" pitchFamily="34" charset="0"/>
                <a:cs typeface="Arial" panose="020B0604020202020204" pitchFamily="34" charset="0"/>
              </a:rPr>
              <a:t>, and &amp; </a:t>
            </a:r>
            <a:r>
              <a:rPr lang="en-US" sz="1400" dirty="0" err="1">
                <a:effectLst/>
                <a:latin typeface="Calibri" panose="020F0502020204030204" pitchFamily="34" charset="0"/>
                <a:ea typeface="Calibri" panose="020F0502020204030204" pitchFamily="34" charset="0"/>
                <a:cs typeface="Arial" panose="020B0604020202020204" pitchFamily="34" charset="0"/>
              </a:rPr>
              <a:t>Bheemavarapu</a:t>
            </a:r>
            <a:r>
              <a:rPr lang="en-US" sz="1400" dirty="0">
                <a:effectLst/>
                <a:latin typeface="Calibri" panose="020F0502020204030204" pitchFamily="34" charset="0"/>
                <a:ea typeface="Calibri" panose="020F0502020204030204" pitchFamily="34" charset="0"/>
                <a:cs typeface="Arial" panose="020B0604020202020204" pitchFamily="34" charset="0"/>
              </a:rPr>
              <a:t> P.K. 2020. "Automated Heart Dysfunctionality Identification Based on Iris using Deep Learning." </a:t>
            </a:r>
            <a:r>
              <a:rPr lang="en-US" sz="1400" i="1" dirty="0">
                <a:effectLst/>
                <a:latin typeface="Calibri" panose="020F0502020204030204" pitchFamily="34" charset="0"/>
                <a:ea typeface="Calibri" panose="020F0502020204030204" pitchFamily="34" charset="0"/>
                <a:cs typeface="Arial" panose="020B0604020202020204" pitchFamily="34" charset="0"/>
              </a:rPr>
              <a:t>International Journal of Innovative Technology and Exploring Engineering (IJITEE)</a:t>
            </a:r>
            <a:r>
              <a:rPr lang="en-US" sz="1400" dirty="0">
                <a:effectLst/>
                <a:latin typeface="Calibri" panose="020F0502020204030204" pitchFamily="34" charset="0"/>
                <a:ea typeface="Calibri" panose="020F0502020204030204" pitchFamily="34" charset="0"/>
                <a:cs typeface="Arial" panose="020B0604020202020204" pitchFamily="34" charset="0"/>
              </a:rPr>
              <a:t> 9 (5). </a:t>
            </a:r>
            <a:r>
              <a:rPr lang="en-US" sz="1400" dirty="0" err="1">
                <a:effectLst/>
                <a:latin typeface="Calibri" panose="020F0502020204030204" pitchFamily="34" charset="0"/>
                <a:ea typeface="Calibri" panose="020F0502020204030204" pitchFamily="34" charset="0"/>
                <a:cs typeface="Arial" panose="020B0604020202020204" pitchFamily="34" charset="0"/>
              </a:rPr>
              <a:t>doi</a:t>
            </a:r>
            <a:r>
              <a:rPr lang="en-US" sz="1400" dirty="0">
                <a:effectLst/>
                <a:latin typeface="Calibri" panose="020F0502020204030204" pitchFamily="34" charset="0"/>
                <a:ea typeface="Calibri" panose="020F0502020204030204" pitchFamily="34" charset="0"/>
                <a:cs typeface="Arial" panose="020B0604020202020204" pitchFamily="34" charset="0"/>
              </a:rPr>
              <a:t>: 10.35940/ijitee.E2526.039520.</a:t>
            </a:r>
          </a:p>
          <a:p>
            <a:pPr marL="457200" indent="-457200"/>
            <a:r>
              <a:rPr lang="en-US" sz="1400" dirty="0">
                <a:effectLst/>
                <a:latin typeface="Calibri" panose="020F0502020204030204" pitchFamily="34" charset="0"/>
                <a:ea typeface="Calibri" panose="020F0502020204030204" pitchFamily="34" charset="0"/>
                <a:cs typeface="Arial" panose="020B0604020202020204" pitchFamily="34" charset="0"/>
              </a:rPr>
              <a:t>[2]: Pu (Percy &amp; Waqas)</a:t>
            </a:r>
            <a:r>
              <a:rPr lang="en-US" sz="1400" dirty="0" err="1">
                <a:effectLst/>
                <a:latin typeface="Calibri" panose="020F0502020204030204" pitchFamily="34" charset="0"/>
                <a:ea typeface="Calibri" panose="020F0502020204030204" pitchFamily="34" charset="0"/>
                <a:cs typeface="Arial" panose="020B0604020202020204" pitchFamily="34" charset="0"/>
              </a:rPr>
              <a:t>tra</a:t>
            </a:r>
            <a:r>
              <a:rPr lang="en-US" sz="1400" dirty="0">
                <a:effectLst/>
                <a:latin typeface="Calibri" panose="020F0502020204030204" pitchFamily="34" charset="0"/>
                <a:ea typeface="Calibri" panose="020F0502020204030204" pitchFamily="34" charset="0"/>
                <a:cs typeface="Arial" panose="020B0604020202020204" pitchFamily="34" charset="0"/>
              </a:rPr>
              <a:t>, L, R </a:t>
            </a:r>
            <a:r>
              <a:rPr lang="en-US" sz="1400" dirty="0" err="1">
                <a:effectLst/>
                <a:latin typeface="Calibri" panose="020F0502020204030204" pitchFamily="34" charset="0"/>
                <a:ea typeface="Calibri" panose="020F0502020204030204" pitchFamily="34" charset="0"/>
                <a:cs typeface="Arial" panose="020B0604020202020204" pitchFamily="34" charset="0"/>
              </a:rPr>
              <a:t>Isnanto</a:t>
            </a:r>
            <a:r>
              <a:rPr lang="en-US" sz="1400" dirty="0">
                <a:effectLst/>
                <a:latin typeface="Calibri" panose="020F0502020204030204" pitchFamily="34" charset="0"/>
                <a:ea typeface="Calibri" panose="020F0502020204030204" pitchFamily="34" charset="0"/>
                <a:cs typeface="Arial" panose="020B0604020202020204" pitchFamily="34" charset="0"/>
              </a:rPr>
              <a:t>, A </a:t>
            </a:r>
            <a:r>
              <a:rPr lang="en-US" sz="1400" dirty="0" err="1">
                <a:effectLst/>
                <a:latin typeface="Calibri" panose="020F0502020204030204" pitchFamily="34" charset="0"/>
                <a:ea typeface="Calibri" panose="020F0502020204030204" pitchFamily="34" charset="0"/>
                <a:cs typeface="Arial" panose="020B0604020202020204" pitchFamily="34" charset="0"/>
              </a:rPr>
              <a:t>Triwiyatno</a:t>
            </a:r>
            <a:r>
              <a:rPr lang="en-US" sz="1400" dirty="0">
                <a:effectLst/>
                <a:latin typeface="Calibri" panose="020F0502020204030204" pitchFamily="34" charset="0"/>
                <a:ea typeface="Calibri" panose="020F0502020204030204" pitchFamily="34" charset="0"/>
                <a:cs typeface="Arial" panose="020B0604020202020204" pitchFamily="34" charset="0"/>
              </a:rPr>
              <a:t>, and V. and Gunawan. 2020. "Heart Disease Detection using Iridology with Principal Component Analysis (PCA) and Backpropagation Neural Network." </a:t>
            </a:r>
            <a:r>
              <a:rPr lang="en-US" sz="1400" i="1" dirty="0">
                <a:effectLst/>
                <a:latin typeface="Calibri" panose="020F0502020204030204" pitchFamily="34" charset="0"/>
                <a:ea typeface="Calibri" panose="020F0502020204030204" pitchFamily="34" charset="0"/>
                <a:cs typeface="Arial" panose="020B0604020202020204" pitchFamily="34" charset="0"/>
              </a:rPr>
              <a:t>SCITEPRESS – Science and Technology Publications, </a:t>
            </a:r>
            <a:r>
              <a:rPr lang="en-US" sz="1400" i="1" dirty="0" err="1">
                <a:effectLst/>
                <a:latin typeface="Calibri" panose="020F0502020204030204" pitchFamily="34" charset="0"/>
                <a:ea typeface="Calibri" panose="020F0502020204030204" pitchFamily="34" charset="0"/>
                <a:cs typeface="Arial" panose="020B0604020202020204" pitchFamily="34" charset="0"/>
              </a:rPr>
              <a:t>Lda</a:t>
            </a:r>
            <a:r>
              <a:rPr lang="en-US" sz="1400" dirty="0">
                <a:effectLst/>
                <a:latin typeface="Calibri" panose="020F0502020204030204" pitchFamily="34" charset="0"/>
                <a:ea typeface="Calibri" panose="020F0502020204030204" pitchFamily="34" charset="0"/>
                <a:cs typeface="Arial" panose="020B0604020202020204" pitchFamily="34" charset="0"/>
              </a:rPr>
              <a:t> 257-264. doi:10.5220/0009009402570264.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LID4096"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[3]: Yohannes1, C., Nurtanio1, I., &amp; Halim1, a. K. (2020). Potential of Heart Disease Detection Based on Iridology. </a:t>
            </a:r>
            <a:r>
              <a:rPr kumimoji="0" lang="en-US" altLang="LID4096" sz="1400" b="0" i="1"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IOP Publishing Ltd</a:t>
            </a:r>
            <a:r>
              <a:rPr kumimoji="0" lang="en-US" altLang="LID4096"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1-8.    	doi:10.1088/1757-899X/875/1/012034</a:t>
            </a:r>
            <a:endParaRPr kumimoji="0" lang="en-US" altLang="LID4096"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LID4096" sz="2800" b="0" i="0" u="none" strike="noStrike" cap="none" normalizeH="0" baseline="0" dirty="0">
              <a:ln>
                <a:noFill/>
              </a:ln>
              <a:solidFill>
                <a:schemeClr val="tx1"/>
              </a:solidFill>
              <a:effectLst/>
              <a:latin typeface="Arial" panose="020B0604020202020204" pitchFamily="34" charset="0"/>
            </a:endParaRPr>
          </a:p>
          <a:p>
            <a:pPr marL="457200" indent="-457200"/>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457200" indent="-457200"/>
            <a:endParaRPr lang="en-US" sz="1200" dirty="0">
              <a:effectLst/>
              <a:latin typeface="Calibri" panose="020F0502020204030204" pitchFamily="34" charset="0"/>
              <a:ea typeface="Calibri" panose="020F0502020204030204" pitchFamily="34" charset="0"/>
              <a:cs typeface="Arial" panose="020B0604020202020204" pitchFamily="34" charset="0"/>
            </a:endParaRPr>
          </a:p>
          <a:p>
            <a:endParaRPr lang="LID4096" sz="1200" dirty="0"/>
          </a:p>
        </p:txBody>
      </p:sp>
      <p:pic>
        <p:nvPicPr>
          <p:cNvPr id="5" name="Picture 4">
            <a:extLst>
              <a:ext uri="{FF2B5EF4-FFF2-40B4-BE49-F238E27FC236}">
                <a16:creationId xmlns:a16="http://schemas.microsoft.com/office/drawing/2014/main" id="{086ADF9B-6E1B-1177-4590-95F95D2096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51344" y="1407803"/>
            <a:ext cx="2098736" cy="2196000"/>
          </a:xfrm>
          <a:prstGeom prst="rect">
            <a:avLst/>
          </a:prstGeom>
          <a:noFill/>
          <a:ln>
            <a:noFill/>
          </a:ln>
        </p:spPr>
      </p:pic>
      <p:pic>
        <p:nvPicPr>
          <p:cNvPr id="6" name="Picture 5">
            <a:extLst>
              <a:ext uri="{FF2B5EF4-FFF2-40B4-BE49-F238E27FC236}">
                <a16:creationId xmlns:a16="http://schemas.microsoft.com/office/drawing/2014/main" id="{3A92AFD8-6DCB-A7AB-0C9A-58066D791B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72480" y="2236587"/>
            <a:ext cx="3089422" cy="900000"/>
          </a:xfrm>
          <a:prstGeom prst="rect">
            <a:avLst/>
          </a:prstGeom>
          <a:noFill/>
          <a:ln>
            <a:noFill/>
          </a:ln>
        </p:spPr>
      </p:pic>
      <p:sp>
        <p:nvSpPr>
          <p:cNvPr id="7" name="Arrow: Curved Down 6">
            <a:extLst>
              <a:ext uri="{FF2B5EF4-FFF2-40B4-BE49-F238E27FC236}">
                <a16:creationId xmlns:a16="http://schemas.microsoft.com/office/drawing/2014/main" id="{83FC9884-5AC7-8B6C-2C43-43DFBA9EAB36}"/>
              </a:ext>
            </a:extLst>
          </p:cNvPr>
          <p:cNvSpPr/>
          <p:nvPr/>
        </p:nvSpPr>
        <p:spPr>
          <a:xfrm rot="20024419">
            <a:off x="8258699" y="1407803"/>
            <a:ext cx="1192646" cy="52811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sp>
        <p:nvSpPr>
          <p:cNvPr id="8" name="Left Brace 7">
            <a:extLst>
              <a:ext uri="{FF2B5EF4-FFF2-40B4-BE49-F238E27FC236}">
                <a16:creationId xmlns:a16="http://schemas.microsoft.com/office/drawing/2014/main" id="{6FA4045E-C8E3-CCA3-5811-78251566E795}"/>
              </a:ext>
            </a:extLst>
          </p:cNvPr>
          <p:cNvSpPr/>
          <p:nvPr/>
        </p:nvSpPr>
        <p:spPr>
          <a:xfrm rot="5400000">
            <a:off x="6457924" y="2111421"/>
            <a:ext cx="122509" cy="3728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a:p>
        </p:txBody>
      </p:sp>
      <p:sp>
        <p:nvSpPr>
          <p:cNvPr id="10" name="TextBox 9">
            <a:extLst>
              <a:ext uri="{FF2B5EF4-FFF2-40B4-BE49-F238E27FC236}">
                <a16:creationId xmlns:a16="http://schemas.microsoft.com/office/drawing/2014/main" id="{744C8121-8799-8AB1-7B15-EE6710078C7B}"/>
              </a:ext>
            </a:extLst>
          </p:cNvPr>
          <p:cNvSpPr txBox="1"/>
          <p:nvPr/>
        </p:nvSpPr>
        <p:spPr>
          <a:xfrm>
            <a:off x="6361922" y="3277110"/>
            <a:ext cx="2782078" cy="646331"/>
          </a:xfrm>
          <a:prstGeom prst="rect">
            <a:avLst/>
          </a:prstGeom>
          <a:noFill/>
        </p:spPr>
        <p:txBody>
          <a:bodyPr wrap="square">
            <a:spAutoFit/>
          </a:bodyPr>
          <a:lstStyle/>
          <a:p>
            <a:r>
              <a:rPr lang="en-GB" sz="1200" dirty="0">
                <a:effectLst/>
                <a:latin typeface="Times New Roman" panose="02020603050405020304" pitchFamily="18" charset="0"/>
                <a:ea typeface="Arial" panose="020B0604020202020204" pitchFamily="34" charset="0"/>
                <a:cs typeface="Arial" panose="020B0604020202020204" pitchFamily="34" charset="0"/>
              </a:rPr>
              <a:t>Fig 1: shows circular iris segment conversion into rectangular form.</a:t>
            </a:r>
            <a:endParaRPr lang="en-GB" sz="1200" dirty="0">
              <a:effectLst/>
              <a:latin typeface="Calibri" panose="020F0502020204030204" pitchFamily="34" charset="0"/>
              <a:ea typeface="Calibri" panose="020F0502020204030204" pitchFamily="34" charset="0"/>
              <a:cs typeface="Arial" panose="020B0604020202020204" pitchFamily="34" charset="0"/>
            </a:endParaRPr>
          </a:p>
          <a:p>
            <a:endParaRPr lang="LID4096" sz="1200" dirty="0"/>
          </a:p>
        </p:txBody>
      </p:sp>
      <p:sp>
        <p:nvSpPr>
          <p:cNvPr id="14" name="TextBox 13">
            <a:extLst>
              <a:ext uri="{FF2B5EF4-FFF2-40B4-BE49-F238E27FC236}">
                <a16:creationId xmlns:a16="http://schemas.microsoft.com/office/drawing/2014/main" id="{EF051160-7EA5-0A4C-E08A-0CA59F656ABC}"/>
              </a:ext>
            </a:extLst>
          </p:cNvPr>
          <p:cNvSpPr txBox="1"/>
          <p:nvPr/>
        </p:nvSpPr>
        <p:spPr>
          <a:xfrm>
            <a:off x="8564880" y="3740798"/>
            <a:ext cx="4338320" cy="646331"/>
          </a:xfrm>
          <a:prstGeom prst="rect">
            <a:avLst/>
          </a:prstGeom>
          <a:noFill/>
        </p:spPr>
        <p:txBody>
          <a:bodyPr wrap="square">
            <a:spAutoFit/>
          </a:bodyPr>
          <a:lstStyle/>
          <a:p>
            <a:r>
              <a:rPr lang="en-US" sz="1800" kern="0" dirty="0">
                <a:effectLst/>
                <a:latin typeface="Times New Roman" panose="02020603050405020304" pitchFamily="18" charset="0"/>
                <a:ea typeface="Arial" panose="020B0604020202020204" pitchFamily="34" charset="0"/>
              </a:rPr>
              <a:t>Fig </a:t>
            </a:r>
            <a:r>
              <a:rPr lang="en-US" kern="0" dirty="0">
                <a:latin typeface="Times New Roman" panose="02020603050405020304" pitchFamily="18" charset="0"/>
                <a:ea typeface="Arial" panose="020B0604020202020204" pitchFamily="34" charset="0"/>
              </a:rPr>
              <a:t>2:</a:t>
            </a:r>
            <a:r>
              <a:rPr lang="en-US" sz="1800" kern="0" dirty="0">
                <a:effectLst/>
                <a:latin typeface="Times New Roman" panose="02020603050405020304" pitchFamily="18" charset="0"/>
                <a:ea typeface="Arial" panose="020B0604020202020204" pitchFamily="34" charset="0"/>
              </a:rPr>
              <a:t> shows heart region feature extraction from normalized iris image</a:t>
            </a:r>
            <a:endParaRPr lang="LID4096" dirty="0"/>
          </a:p>
        </p:txBody>
      </p:sp>
    </p:spTree>
    <p:extLst>
      <p:ext uri="{BB962C8B-B14F-4D97-AF65-F5344CB8AC3E}">
        <p14:creationId xmlns:p14="http://schemas.microsoft.com/office/powerpoint/2010/main" val="3710877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1601-6E12-6CEB-0862-E9530108F33D}"/>
              </a:ext>
            </a:extLst>
          </p:cNvPr>
          <p:cNvSpPr>
            <a:spLocks noGrp="1"/>
          </p:cNvSpPr>
          <p:nvPr>
            <p:ph type="title"/>
          </p:nvPr>
        </p:nvSpPr>
        <p:spPr>
          <a:xfrm>
            <a:off x="426115" y="520304"/>
            <a:ext cx="10353761" cy="1326321"/>
          </a:xfrm>
        </p:spPr>
        <p:txBody>
          <a:bodyPr/>
          <a:lstStyle/>
          <a:p>
            <a:pPr algn="l"/>
            <a:r>
              <a:rPr lang="en-GB" dirty="0">
                <a:latin typeface="Times New Roman" panose="02020603050405020304" pitchFamily="18" charset="0"/>
                <a:cs typeface="Times New Roman" panose="02020603050405020304" pitchFamily="18" charset="0"/>
              </a:rPr>
              <a:t>Methodology</a:t>
            </a:r>
            <a:endParaRPr lang="LID4096"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46B2E2-DF32-3BCD-AFD1-4A4AD47BE1F6}"/>
              </a:ext>
            </a:extLst>
          </p:cNvPr>
          <p:cNvSpPr>
            <a:spLocks noGrp="1"/>
          </p:cNvSpPr>
          <p:nvPr>
            <p:ph idx="1"/>
          </p:nvPr>
        </p:nvSpPr>
        <p:spPr>
          <a:xfrm>
            <a:off x="456325" y="1846625"/>
            <a:ext cx="4256775" cy="3855279"/>
          </a:xfrm>
        </p:spPr>
        <p:txBody>
          <a:bodyPr/>
          <a:lstStyle/>
          <a:p>
            <a:pPr marL="0" indent="0">
              <a:buNone/>
            </a:pPr>
            <a:r>
              <a:rPr lang="en-US" sz="1800" b="1" dirty="0">
                <a:effectLst/>
                <a:latin typeface="Times New Roman" panose="02020603050405020304" pitchFamily="18" charset="0"/>
                <a:ea typeface="Arial" panose="020B0604020202020204" pitchFamily="34" charset="0"/>
              </a:rPr>
              <a:t>6. Feature Reduction</a:t>
            </a:r>
          </a:p>
          <a:p>
            <a:pPr lvl="1"/>
            <a:r>
              <a:rPr lang="en-GB" sz="1600" b="1" dirty="0">
                <a:effectLst/>
                <a:latin typeface="Times New Roman" panose="02020603050405020304" pitchFamily="18" charset="0"/>
                <a:ea typeface="Arial" panose="020B0604020202020204" pitchFamily="34" charset="0"/>
                <a:cs typeface="Arial" panose="020B0604020202020204" pitchFamily="34" charset="0"/>
              </a:rPr>
              <a:t>PCA </a:t>
            </a:r>
            <a:r>
              <a:rPr lang="en-GB" sz="1600" dirty="0">
                <a:effectLst/>
                <a:latin typeface="Times New Roman" panose="02020603050405020304" pitchFamily="18" charset="0"/>
                <a:ea typeface="Arial" panose="020B0604020202020204" pitchFamily="34" charset="0"/>
                <a:cs typeface="Arial" panose="020B0604020202020204" pitchFamily="34" charset="0"/>
              </a:rPr>
              <a:t>(Principal Component Analysis is used to reduce the features of ROI image. The working of PCA on ROI image is showed below:</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lvl="1" algn="just"/>
            <a:r>
              <a:rPr lang="en-GB" sz="1600" dirty="0">
                <a:effectLst/>
                <a:latin typeface="Times New Roman" panose="02020603050405020304" pitchFamily="18" charset="0"/>
                <a:ea typeface="Arial" panose="020B0604020202020204" pitchFamily="34" charset="0"/>
                <a:cs typeface="Arial" panose="020B0604020202020204" pitchFamily="34" charset="0"/>
              </a:rPr>
              <a:t>The data of ROI image is projected on new eigen vectors having sum of eigen values or variation greater than (90%) ninety percent.</a:t>
            </a:r>
            <a:endParaRPr lang="en-GB" sz="16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en-US" sz="1800" b="1" dirty="0">
              <a:effectLst/>
              <a:latin typeface="Times New Roman" panose="02020603050405020304" pitchFamily="18" charset="0"/>
              <a:ea typeface="Arial" panose="020B0604020202020204" pitchFamily="34"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LID4096" dirty="0"/>
          </a:p>
        </p:txBody>
      </p:sp>
      <p:pic>
        <p:nvPicPr>
          <p:cNvPr id="4" name="Picture 3">
            <a:extLst>
              <a:ext uri="{FF2B5EF4-FFF2-40B4-BE49-F238E27FC236}">
                <a16:creationId xmlns:a16="http://schemas.microsoft.com/office/drawing/2014/main" id="{99FBC9F7-77A7-97DA-45D1-59586CFC59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86486" y="225920"/>
            <a:ext cx="7796040" cy="3276000"/>
          </a:xfrm>
          <a:prstGeom prst="rect">
            <a:avLst/>
          </a:prstGeom>
          <a:noFill/>
          <a:ln>
            <a:noFill/>
          </a:ln>
        </p:spPr>
      </p:pic>
      <p:pic>
        <p:nvPicPr>
          <p:cNvPr id="6" name="Picture 5">
            <a:extLst>
              <a:ext uri="{FF2B5EF4-FFF2-40B4-BE49-F238E27FC236}">
                <a16:creationId xmlns:a16="http://schemas.microsoft.com/office/drawing/2014/main" id="{577C3EFF-D97E-3A86-C320-9C912A2B1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3861" y="2970000"/>
            <a:ext cx="5108139" cy="3888000"/>
          </a:xfrm>
          <a:prstGeom prst="rect">
            <a:avLst/>
          </a:prstGeom>
        </p:spPr>
      </p:pic>
      <p:sp>
        <p:nvSpPr>
          <p:cNvPr id="7" name="TextBox 6">
            <a:extLst>
              <a:ext uri="{FF2B5EF4-FFF2-40B4-BE49-F238E27FC236}">
                <a16:creationId xmlns:a16="http://schemas.microsoft.com/office/drawing/2014/main" id="{101E9878-899D-16AA-353E-83F47DFC2466}"/>
              </a:ext>
            </a:extLst>
          </p:cNvPr>
          <p:cNvSpPr txBox="1"/>
          <p:nvPr/>
        </p:nvSpPr>
        <p:spPr>
          <a:xfrm>
            <a:off x="5369366" y="4963787"/>
            <a:ext cx="1714495" cy="738664"/>
          </a:xfrm>
          <a:prstGeom prst="rect">
            <a:avLst/>
          </a:prstGeom>
          <a:noFill/>
        </p:spPr>
        <p:txBody>
          <a:bodyPr wrap="square" rtlCol="0">
            <a:spAutoFit/>
          </a:bodyPr>
          <a:lstStyle/>
          <a:p>
            <a:r>
              <a:rPr lang="en-GB" sz="1400" dirty="0"/>
              <a:t>Fig 2 : https://www.analyticsvidhya.com</a:t>
            </a:r>
            <a:endParaRPr lang="LID4096" sz="1400" dirty="0"/>
          </a:p>
        </p:txBody>
      </p:sp>
    </p:spTree>
    <p:extLst>
      <p:ext uri="{BB962C8B-B14F-4D97-AF65-F5344CB8AC3E}">
        <p14:creationId xmlns:p14="http://schemas.microsoft.com/office/powerpoint/2010/main" val="3758037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989F3-3F18-284A-D7F3-6FDFDA3250E8}"/>
              </a:ext>
            </a:extLst>
          </p:cNvPr>
          <p:cNvSpPr>
            <a:spLocks noGrp="1"/>
          </p:cNvSpPr>
          <p:nvPr>
            <p:ph type="title"/>
          </p:nvPr>
        </p:nvSpPr>
        <p:spPr>
          <a:xfrm>
            <a:off x="629920" y="487680"/>
            <a:ext cx="10353761" cy="1326321"/>
          </a:xfrm>
        </p:spPr>
        <p:txBody>
          <a:bodyPr/>
          <a:lstStyle/>
          <a:p>
            <a:pPr algn="l"/>
            <a:r>
              <a:rPr lang="en-GB" dirty="0">
                <a:latin typeface="Times New Roman" panose="02020603050405020304" pitchFamily="18" charset="0"/>
                <a:cs typeface="Times New Roman" panose="02020603050405020304" pitchFamily="18" charset="0"/>
              </a:rPr>
              <a:t>Methodology</a:t>
            </a:r>
            <a:endParaRPr lang="LID4096"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51B1B5-151F-5852-F004-0966732AACCB}"/>
              </a:ext>
            </a:extLst>
          </p:cNvPr>
          <p:cNvSpPr>
            <a:spLocks noGrp="1"/>
          </p:cNvSpPr>
          <p:nvPr>
            <p:ph idx="1"/>
          </p:nvPr>
        </p:nvSpPr>
        <p:spPr>
          <a:xfrm>
            <a:off x="629920" y="1656080"/>
            <a:ext cx="10637637" cy="4714240"/>
          </a:xfrm>
        </p:spPr>
        <p:txBody>
          <a:bodyPr>
            <a:normAutofit/>
          </a:bodyPr>
          <a:lstStyle/>
          <a:p>
            <a:pPr marL="0" indent="0">
              <a:buNone/>
            </a:pPr>
            <a:r>
              <a:rPr lang="en-GB" sz="1800" b="1" dirty="0">
                <a:latin typeface="Times New Roman" panose="02020603050405020304" pitchFamily="18" charset="0"/>
                <a:cs typeface="Times New Roman" panose="02020603050405020304" pitchFamily="18" charset="0"/>
              </a:rPr>
              <a:t>7. Classification of Heart Disease Patients</a:t>
            </a:r>
          </a:p>
          <a:p>
            <a:pPr lvl="1"/>
            <a:r>
              <a:rPr lang="en-GB" sz="1600" b="1" dirty="0">
                <a:latin typeface="Times New Roman" panose="02020603050405020304" pitchFamily="18" charset="0"/>
                <a:cs typeface="Times New Roman" panose="02020603050405020304" pitchFamily="18" charset="0"/>
              </a:rPr>
              <a:t>Objective: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Classify heart disease patients into two groups: </a:t>
            </a:r>
            <a:r>
              <a:rPr lang="en-GB" sz="1600" b="1" dirty="0">
                <a:latin typeface="Times New Roman" panose="02020603050405020304" pitchFamily="18" charset="0"/>
                <a:cs typeface="Times New Roman" panose="02020603050405020304" pitchFamily="18" charset="0"/>
              </a:rPr>
              <a:t>Normal</a:t>
            </a:r>
            <a:r>
              <a:rPr lang="en-GB" sz="1600" dirty="0">
                <a:latin typeface="Times New Roman" panose="02020603050405020304" pitchFamily="18" charset="0"/>
                <a:cs typeface="Times New Roman" panose="02020603050405020304" pitchFamily="18" charset="0"/>
              </a:rPr>
              <a:t> and </a:t>
            </a:r>
            <a:r>
              <a:rPr lang="en-GB" sz="1600" b="1" dirty="0">
                <a:latin typeface="Times New Roman" panose="02020603050405020304" pitchFamily="18" charset="0"/>
                <a:cs typeface="Times New Roman" panose="02020603050405020304" pitchFamily="18" charset="0"/>
              </a:rPr>
              <a:t>Abnormal</a:t>
            </a:r>
            <a:r>
              <a:rPr lang="en-GB" sz="1600" dirty="0">
                <a:latin typeface="Times New Roman" panose="02020603050405020304" pitchFamily="18" charset="0"/>
                <a:cs typeface="Times New Roman" panose="02020603050405020304" pitchFamily="18" charset="0"/>
              </a:rPr>
              <a:t>.</a:t>
            </a:r>
          </a:p>
          <a:p>
            <a:pPr lvl="1"/>
            <a:r>
              <a:rPr lang="en-GB" sz="1600" b="1" dirty="0">
                <a:latin typeface="Times New Roman" panose="02020603050405020304" pitchFamily="18" charset="0"/>
                <a:cs typeface="Times New Roman" panose="02020603050405020304" pitchFamily="18" charset="0"/>
              </a:rPr>
              <a:t>Dataset:</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IIT Delhi v1.0 – Medical images of the heart.</a:t>
            </a:r>
          </a:p>
          <a:p>
            <a:pPr lvl="1"/>
            <a:r>
              <a:rPr lang="en-GB" sz="1600" b="1" dirty="0">
                <a:latin typeface="Times New Roman" panose="02020603050405020304" pitchFamily="18" charset="0"/>
                <a:cs typeface="Times New Roman" panose="02020603050405020304" pitchFamily="18" charset="0"/>
              </a:rPr>
              <a:t>Approach:</a:t>
            </a:r>
            <a:endParaRPr lang="en-GB"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Unsupervised Clustering</a:t>
            </a:r>
            <a:r>
              <a:rPr lang="en-GB" sz="1200" dirty="0">
                <a:latin typeface="Times New Roman" panose="02020603050405020304" pitchFamily="18" charset="0"/>
                <a:cs typeface="Times New Roman" panose="02020603050405020304" pitchFamily="18" charset="0"/>
              </a:rPr>
              <a:t>: No </a:t>
            </a:r>
            <a:r>
              <a:rPr lang="en-GB" sz="1200" dirty="0" err="1">
                <a:latin typeface="Times New Roman" panose="02020603050405020304" pitchFamily="18" charset="0"/>
                <a:cs typeface="Times New Roman" panose="02020603050405020304" pitchFamily="18" charset="0"/>
              </a:rPr>
              <a:t>labeled</a:t>
            </a:r>
            <a:r>
              <a:rPr lang="en-GB" sz="1200" dirty="0">
                <a:latin typeface="Times New Roman" panose="02020603050405020304" pitchFamily="18" charset="0"/>
                <a:cs typeface="Times New Roman" panose="02020603050405020304" pitchFamily="18" charset="0"/>
              </a:rPr>
              <a:t> data used.</a:t>
            </a:r>
          </a:p>
          <a:p>
            <a:pPr marL="742950" lvl="1" indent="-2857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Feature Reduction</a:t>
            </a:r>
            <a:r>
              <a:rPr lang="en-GB" sz="1200" dirty="0">
                <a:latin typeface="Times New Roman" panose="02020603050405020304" pitchFamily="18" charset="0"/>
                <a:cs typeface="Times New Roman" panose="02020603050405020304" pitchFamily="18" charset="0"/>
              </a:rPr>
              <a:t>: Preprocessing to reduce dimensionality and retain key image features.		Fig : clusters of three </a:t>
            </a:r>
            <a:r>
              <a:rPr lang="en-GB" sz="1200" dirty="0" err="1">
                <a:latin typeface="Times New Roman" panose="02020603050405020304" pitchFamily="18" charset="0"/>
                <a:cs typeface="Times New Roman" panose="02020603050405020304" pitchFamily="18" charset="0"/>
              </a:rPr>
              <a:t>pca</a:t>
            </a:r>
            <a:r>
              <a:rPr lang="en-GB" sz="1200" dirty="0">
                <a:latin typeface="Times New Roman" panose="02020603050405020304" pitchFamily="18" charset="0"/>
                <a:cs typeface="Times New Roman" panose="02020603050405020304" pitchFamily="18" charset="0"/>
              </a:rPr>
              <a:t> components</a:t>
            </a:r>
          </a:p>
          <a:p>
            <a:pPr marL="742950" lvl="1" indent="-2857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Clustering Method:</a:t>
            </a:r>
            <a:endParaRPr lang="en-GB" sz="1200" dirty="0">
              <a:latin typeface="Times New Roman" panose="02020603050405020304" pitchFamily="18" charset="0"/>
              <a:cs typeface="Times New Roman" panose="02020603050405020304" pitchFamily="18" charset="0"/>
            </a:endParaRPr>
          </a:p>
          <a:p>
            <a:pPr marL="1143000" lvl="2" indent="-22860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K-Means Algorithm</a:t>
            </a:r>
            <a:r>
              <a:rPr lang="en-GB" sz="1200" dirty="0">
                <a:latin typeface="Times New Roman" panose="02020603050405020304" pitchFamily="18" charset="0"/>
                <a:cs typeface="Times New Roman" panose="02020603050405020304" pitchFamily="18" charset="0"/>
              </a:rPr>
              <a:t>: Groups images into two clusters based on intrinsic similarities.</a:t>
            </a:r>
          </a:p>
          <a:p>
            <a:pPr marL="1143000" lvl="2" indent="-22860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Normal vs. Abnormal heart conditions identified from clustering.</a:t>
            </a:r>
          </a:p>
          <a:p>
            <a:pPr lvl="1"/>
            <a:r>
              <a:rPr lang="en-GB" sz="1600" b="1" dirty="0">
                <a:latin typeface="Times New Roman" panose="02020603050405020304" pitchFamily="18" charset="0"/>
                <a:cs typeface="Times New Roman" panose="02020603050405020304" pitchFamily="18" charset="0"/>
              </a:rPr>
              <a:t>Outcome:</a:t>
            </a:r>
            <a:endParaRPr lang="en-GB"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Successfully automated heart disease categorization.</a:t>
            </a:r>
          </a:p>
          <a:p>
            <a:pPr marL="742950" lvl="1"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Potential for faster diagnoses in real-world clinical applications, especially in situations where </a:t>
            </a:r>
            <a:r>
              <a:rPr lang="en-GB" sz="1200" dirty="0" err="1">
                <a:latin typeface="Times New Roman" panose="02020603050405020304" pitchFamily="18" charset="0"/>
                <a:cs typeface="Times New Roman" panose="02020603050405020304" pitchFamily="18" charset="0"/>
              </a:rPr>
              <a:t>labeled</a:t>
            </a:r>
            <a:r>
              <a:rPr lang="en-GB" sz="1200" dirty="0">
                <a:latin typeface="Times New Roman" panose="02020603050405020304" pitchFamily="18" charset="0"/>
                <a:cs typeface="Times New Roman" panose="02020603050405020304" pitchFamily="18" charset="0"/>
              </a:rPr>
              <a:t> data is limited or costly.</a:t>
            </a:r>
          </a:p>
          <a:p>
            <a:pPr marL="0" indent="0">
              <a:buNone/>
            </a:pPr>
            <a:endParaRPr lang="LID4096" sz="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9F6F4E6-8932-99E9-C147-A0804031DA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600" y="562649"/>
            <a:ext cx="4114800" cy="3338791"/>
          </a:xfrm>
          <a:prstGeom prst="rect">
            <a:avLst/>
          </a:prstGeom>
        </p:spPr>
      </p:pic>
    </p:spTree>
    <p:extLst>
      <p:ext uri="{BB962C8B-B14F-4D97-AF65-F5344CB8AC3E}">
        <p14:creationId xmlns:p14="http://schemas.microsoft.com/office/powerpoint/2010/main" val="654896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1137-3878-C845-2B42-B618206609E6}"/>
              </a:ext>
            </a:extLst>
          </p:cNvPr>
          <p:cNvSpPr>
            <a:spLocks noGrp="1"/>
          </p:cNvSpPr>
          <p:nvPr>
            <p:ph type="title"/>
          </p:nvPr>
        </p:nvSpPr>
        <p:spPr>
          <a:xfrm>
            <a:off x="619155" y="132080"/>
            <a:ext cx="10353761" cy="1326321"/>
          </a:xfrm>
        </p:spPr>
        <p:txBody>
          <a:bodyPr>
            <a:normAutofit fontScale="90000"/>
          </a:bodyPr>
          <a:lstStyle/>
          <a:p>
            <a:r>
              <a:rPr lang="en-GB" sz="3100" b="1" dirty="0">
                <a:latin typeface="Times New Roman" panose="02020603050405020304" pitchFamily="18" charset="0"/>
                <a:cs typeface="Times New Roman" panose="02020603050405020304" pitchFamily="18" charset="0"/>
              </a:rPr>
              <a:t>Results - Automated Classification of Heart Disease Using Iris Images</a:t>
            </a:r>
            <a:br>
              <a:rPr lang="en-GB" sz="3600" b="1" dirty="0"/>
            </a:br>
            <a:endParaRPr lang="LID4096" dirty="0"/>
          </a:p>
        </p:txBody>
      </p:sp>
      <p:sp>
        <p:nvSpPr>
          <p:cNvPr id="3" name="Content Placeholder 2">
            <a:extLst>
              <a:ext uri="{FF2B5EF4-FFF2-40B4-BE49-F238E27FC236}">
                <a16:creationId xmlns:a16="http://schemas.microsoft.com/office/drawing/2014/main" id="{D0F95170-78E6-1F7C-C91C-39F844B03688}"/>
              </a:ext>
            </a:extLst>
          </p:cNvPr>
          <p:cNvSpPr>
            <a:spLocks noGrp="1"/>
          </p:cNvSpPr>
          <p:nvPr>
            <p:ph idx="1"/>
          </p:nvPr>
        </p:nvSpPr>
        <p:spPr>
          <a:xfrm>
            <a:off x="91440" y="955040"/>
            <a:ext cx="12100560" cy="6187440"/>
          </a:xfrm>
        </p:spPr>
        <p:txBody>
          <a:bodyPr>
            <a:normAutofit fontScale="55000" lnSpcReduction="20000"/>
          </a:bodyPr>
          <a:lstStyle/>
          <a:p>
            <a:pPr marL="0" indent="0">
              <a:buNone/>
            </a:pPr>
            <a:r>
              <a:rPr lang="en-GB" sz="2900" b="1" dirty="0">
                <a:latin typeface="Times New Roman" panose="02020603050405020304" pitchFamily="18" charset="0"/>
                <a:cs typeface="Times New Roman" panose="02020603050405020304" pitchFamily="18" charset="0"/>
              </a:rPr>
              <a:t>Objective</a:t>
            </a:r>
            <a:r>
              <a:rPr lang="en-GB" sz="2900" dirty="0">
                <a:latin typeface="Times New Roman" panose="02020603050405020304" pitchFamily="18" charset="0"/>
                <a:cs typeface="Times New Roman" panose="02020603050405020304" pitchFamily="18" charset="0"/>
              </a:rPr>
              <a:t>:</a:t>
            </a:r>
            <a:br>
              <a:rPr lang="en-GB" sz="2900" dirty="0">
                <a:latin typeface="Times New Roman" panose="02020603050405020304" pitchFamily="18" charset="0"/>
                <a:cs typeface="Times New Roman" panose="02020603050405020304" pitchFamily="18" charset="0"/>
              </a:rPr>
            </a:br>
            <a:r>
              <a:rPr lang="en-GB" sz="2900" dirty="0">
                <a:latin typeface="Times New Roman" panose="02020603050405020304" pitchFamily="18" charset="0"/>
                <a:cs typeface="Times New Roman" panose="02020603050405020304" pitchFamily="18" charset="0"/>
              </a:rPr>
              <a:t>Develop an automated system to distinguish between normal and abnormal cardiac conditions using iris images.</a:t>
            </a:r>
          </a:p>
          <a:p>
            <a:pPr>
              <a:buFont typeface="Arial" panose="020B0604020202020204" pitchFamily="34" charset="0"/>
              <a:buChar char="•"/>
            </a:pPr>
            <a:r>
              <a:rPr lang="en-GB" sz="2900" b="1" dirty="0">
                <a:latin typeface="Times New Roman" panose="02020603050405020304" pitchFamily="18" charset="0"/>
                <a:cs typeface="Times New Roman" panose="02020603050405020304" pitchFamily="18" charset="0"/>
              </a:rPr>
              <a:t>Key Techniques</a:t>
            </a:r>
            <a:r>
              <a:rPr lang="en-GB" sz="29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GB" sz="2900" b="1" dirty="0">
                <a:latin typeface="Times New Roman" panose="02020603050405020304" pitchFamily="18" charset="0"/>
                <a:cs typeface="Times New Roman" panose="02020603050405020304" pitchFamily="18" charset="0"/>
              </a:rPr>
              <a:t>Preprocessing</a:t>
            </a:r>
            <a:r>
              <a:rPr lang="en-GB" sz="2900" dirty="0">
                <a:latin typeface="Times New Roman" panose="02020603050405020304" pitchFamily="18" charset="0"/>
                <a:cs typeface="Times New Roman" panose="02020603050405020304" pitchFamily="18" charset="0"/>
              </a:rPr>
              <a:t>:</a:t>
            </a:r>
          </a:p>
          <a:p>
            <a:pPr marL="1143000" lvl="2" indent="-228600">
              <a:buFont typeface="Arial" panose="020B0604020202020204" pitchFamily="34" charset="0"/>
              <a:buChar char="•"/>
            </a:pPr>
            <a:r>
              <a:rPr lang="en-GB" sz="2900" dirty="0">
                <a:latin typeface="Times New Roman" panose="02020603050405020304" pitchFamily="18" charset="0"/>
                <a:cs typeface="Times New Roman" panose="02020603050405020304" pitchFamily="18" charset="0"/>
              </a:rPr>
              <a:t>Grayscale conversion, histogram equalization, morphological operations, and local minimum detection optimized for better segmentation.</a:t>
            </a:r>
          </a:p>
          <a:p>
            <a:pPr marL="1143000" lvl="2" indent="-228600">
              <a:buFont typeface="Arial" panose="020B0604020202020204" pitchFamily="34" charset="0"/>
              <a:buChar char="•"/>
            </a:pPr>
            <a:r>
              <a:rPr lang="en-GB" sz="2900" dirty="0">
                <a:latin typeface="Times New Roman" panose="02020603050405020304" pitchFamily="18" charset="0"/>
                <a:cs typeface="Times New Roman" panose="02020603050405020304" pitchFamily="18" charset="0"/>
              </a:rPr>
              <a:t>Cropping focused on the central third of the iris to improve processing speed and accuracy.</a:t>
            </a:r>
          </a:p>
          <a:p>
            <a:pPr marL="742950" lvl="1" indent="-285750">
              <a:buFont typeface="Arial" panose="020B0604020202020204" pitchFamily="34" charset="0"/>
              <a:buChar char="•"/>
            </a:pPr>
            <a:r>
              <a:rPr lang="en-GB" sz="2900" b="1" dirty="0">
                <a:latin typeface="Times New Roman" panose="02020603050405020304" pitchFamily="18" charset="0"/>
                <a:cs typeface="Times New Roman" panose="02020603050405020304" pitchFamily="18" charset="0"/>
              </a:rPr>
              <a:t>Localization &amp; Segmentation</a:t>
            </a:r>
            <a:r>
              <a:rPr lang="en-GB" sz="2900" dirty="0">
                <a:latin typeface="Times New Roman" panose="02020603050405020304" pitchFamily="18" charset="0"/>
                <a:cs typeface="Times New Roman" panose="02020603050405020304" pitchFamily="18" charset="0"/>
              </a:rPr>
              <a:t>:</a:t>
            </a:r>
          </a:p>
          <a:p>
            <a:pPr marL="1143000" lvl="2" indent="-228600">
              <a:buFont typeface="Arial" panose="020B0604020202020204" pitchFamily="34" charset="0"/>
              <a:buChar char="•"/>
            </a:pPr>
            <a:r>
              <a:rPr lang="en-GB" sz="2900" dirty="0" err="1">
                <a:latin typeface="Times New Roman" panose="02020603050405020304" pitchFamily="18" charset="0"/>
                <a:cs typeface="Times New Roman" panose="02020603050405020304" pitchFamily="18" charset="0"/>
              </a:rPr>
              <a:t>Daugman’s</a:t>
            </a:r>
            <a:r>
              <a:rPr lang="en-GB" sz="2900" dirty="0">
                <a:latin typeface="Times New Roman" panose="02020603050405020304" pitchFamily="18" charset="0"/>
                <a:cs typeface="Times New Roman" panose="02020603050405020304" pitchFamily="18" charset="0"/>
              </a:rPr>
              <a:t> algorithm used for precise identification of the iris boundary, isolating it from the sclera and other regions.</a:t>
            </a:r>
          </a:p>
          <a:p>
            <a:pPr marL="1143000" lvl="2" indent="-228600">
              <a:buFont typeface="Arial" panose="020B0604020202020204" pitchFamily="34" charset="0"/>
              <a:buChar char="•"/>
            </a:pPr>
            <a:r>
              <a:rPr lang="en-GB" sz="2900" dirty="0">
                <a:latin typeface="Times New Roman" panose="02020603050405020304" pitchFamily="18" charset="0"/>
                <a:cs typeface="Times New Roman" panose="02020603050405020304" pitchFamily="18" charset="0"/>
              </a:rPr>
              <a:t>The system segmented the iris, isolating the region of interest (ROI) relevant to heart disease (2:00 to 3:15 o’clock).</a:t>
            </a:r>
          </a:p>
          <a:p>
            <a:pPr marL="742950" lvl="1" indent="-285750">
              <a:buFont typeface="Arial" panose="020B0604020202020204" pitchFamily="34" charset="0"/>
              <a:buChar char="•"/>
            </a:pPr>
            <a:r>
              <a:rPr lang="en-GB" sz="2900" b="1" dirty="0">
                <a:latin typeface="Times New Roman" panose="02020603050405020304" pitchFamily="18" charset="0"/>
                <a:cs typeface="Times New Roman" panose="02020603050405020304" pitchFamily="18" charset="0"/>
              </a:rPr>
              <a:t>Normalization &amp; Feature Extraction</a:t>
            </a:r>
            <a:r>
              <a:rPr lang="en-GB" sz="2900" dirty="0">
                <a:latin typeface="Times New Roman" panose="02020603050405020304" pitchFamily="18" charset="0"/>
                <a:cs typeface="Times New Roman" panose="02020603050405020304" pitchFamily="18" charset="0"/>
              </a:rPr>
              <a:t>:</a:t>
            </a:r>
          </a:p>
          <a:p>
            <a:pPr marL="1143000" lvl="2" indent="-228600">
              <a:buFont typeface="Arial" panose="020B0604020202020204" pitchFamily="34" charset="0"/>
              <a:buChar char="•"/>
            </a:pPr>
            <a:r>
              <a:rPr lang="en-GB" sz="2900" dirty="0">
                <a:latin typeface="Times New Roman" panose="02020603050405020304" pitchFamily="18" charset="0"/>
                <a:cs typeface="Times New Roman" panose="02020603050405020304" pitchFamily="18" charset="0"/>
              </a:rPr>
              <a:t>Iris normalized using </a:t>
            </a:r>
            <a:r>
              <a:rPr lang="en-GB" sz="2900" dirty="0" err="1">
                <a:latin typeface="Times New Roman" panose="02020603050405020304" pitchFamily="18" charset="0"/>
                <a:cs typeface="Times New Roman" panose="02020603050405020304" pitchFamily="18" charset="0"/>
              </a:rPr>
              <a:t>Daugman’s</a:t>
            </a:r>
            <a:r>
              <a:rPr lang="en-GB" sz="2900" dirty="0">
                <a:latin typeface="Times New Roman" panose="02020603050405020304" pitchFamily="18" charset="0"/>
                <a:cs typeface="Times New Roman" panose="02020603050405020304" pitchFamily="18" charset="0"/>
              </a:rPr>
              <a:t> rubber sheet algorithm.</a:t>
            </a:r>
          </a:p>
          <a:p>
            <a:pPr marL="1143000" lvl="2" indent="-228600">
              <a:buFont typeface="Arial" panose="020B0604020202020204" pitchFamily="34" charset="0"/>
              <a:buChar char="•"/>
            </a:pPr>
            <a:r>
              <a:rPr lang="en-GB" sz="2900" dirty="0">
                <a:latin typeface="Times New Roman" panose="02020603050405020304" pitchFamily="18" charset="0"/>
                <a:cs typeface="Times New Roman" panose="02020603050405020304" pitchFamily="18" charset="0"/>
              </a:rPr>
              <a:t>Contrast Limited Adaptive Histogram Equalization (CLAHE) applied for better visibility of details.</a:t>
            </a:r>
          </a:p>
          <a:p>
            <a:pPr>
              <a:buFont typeface="Arial" panose="020B0604020202020204" pitchFamily="34" charset="0"/>
              <a:buChar char="•"/>
            </a:pPr>
            <a:r>
              <a:rPr lang="en-GB" sz="2900" b="1" dirty="0">
                <a:latin typeface="Times New Roman" panose="02020603050405020304" pitchFamily="18" charset="0"/>
                <a:cs typeface="Times New Roman" panose="02020603050405020304" pitchFamily="18" charset="0"/>
              </a:rPr>
              <a:t>Feature Reduction &amp; Classification</a:t>
            </a:r>
            <a:r>
              <a:rPr lang="en-GB" sz="29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GB" sz="2900" b="1" dirty="0">
                <a:latin typeface="Times New Roman" panose="02020603050405020304" pitchFamily="18" charset="0"/>
                <a:cs typeface="Times New Roman" panose="02020603050405020304" pitchFamily="18" charset="0"/>
              </a:rPr>
              <a:t>PCA-Based Dimensionality Reduction</a:t>
            </a:r>
            <a:r>
              <a:rPr lang="en-GB" sz="2900" dirty="0">
                <a:latin typeface="Times New Roman" panose="02020603050405020304" pitchFamily="18" charset="0"/>
                <a:cs typeface="Times New Roman" panose="02020603050405020304" pitchFamily="18" charset="0"/>
              </a:rPr>
              <a:t>:</a:t>
            </a:r>
          </a:p>
          <a:p>
            <a:pPr marL="1143000" lvl="2" indent="-228600">
              <a:buFont typeface="Arial" panose="020B0604020202020204" pitchFamily="34" charset="0"/>
              <a:buChar char="•"/>
            </a:pPr>
            <a:r>
              <a:rPr lang="en-GB" sz="2900" dirty="0">
                <a:latin typeface="Times New Roman" panose="02020603050405020304" pitchFamily="18" charset="0"/>
                <a:cs typeface="Times New Roman" panose="02020603050405020304" pitchFamily="18" charset="0"/>
              </a:rPr>
              <a:t>Reduced feature space to retain 90% of the variance, ensuring the model focuses on essential patterns.</a:t>
            </a:r>
          </a:p>
          <a:p>
            <a:pPr marL="742950" lvl="1" indent="-285750">
              <a:buFont typeface="Arial" panose="020B0604020202020204" pitchFamily="34" charset="0"/>
              <a:buChar char="•"/>
            </a:pPr>
            <a:r>
              <a:rPr lang="en-GB" sz="2900" b="1" dirty="0">
                <a:latin typeface="Times New Roman" panose="02020603050405020304" pitchFamily="18" charset="0"/>
                <a:cs typeface="Times New Roman" panose="02020603050405020304" pitchFamily="18" charset="0"/>
              </a:rPr>
              <a:t>Clustering with K-Means</a:t>
            </a:r>
            <a:r>
              <a:rPr lang="en-GB" sz="2900" dirty="0">
                <a:latin typeface="Times New Roman" panose="02020603050405020304" pitchFamily="18" charset="0"/>
                <a:cs typeface="Times New Roman" panose="02020603050405020304" pitchFamily="18" charset="0"/>
              </a:rPr>
              <a:t>:</a:t>
            </a:r>
          </a:p>
          <a:p>
            <a:pPr marL="1143000" lvl="2" indent="-228600">
              <a:buFont typeface="Arial" panose="020B0604020202020204" pitchFamily="34" charset="0"/>
              <a:buChar char="•"/>
            </a:pPr>
            <a:r>
              <a:rPr lang="en-GB" sz="2900" dirty="0">
                <a:latin typeface="Times New Roman" panose="02020603050405020304" pitchFamily="18" charset="0"/>
                <a:cs typeface="Times New Roman" panose="02020603050405020304" pitchFamily="18" charset="0"/>
              </a:rPr>
              <a:t>K-Means clustering used for unsupervised classification of patients into normal and abnormal groups.</a:t>
            </a:r>
          </a:p>
          <a:p>
            <a:endParaRPr lang="LID4096" dirty="0"/>
          </a:p>
        </p:txBody>
      </p:sp>
    </p:spTree>
    <p:extLst>
      <p:ext uri="{BB962C8B-B14F-4D97-AF65-F5344CB8AC3E}">
        <p14:creationId xmlns:p14="http://schemas.microsoft.com/office/powerpoint/2010/main" val="920890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D176-7EC5-D54B-D453-707ED183D98E}"/>
              </a:ext>
            </a:extLst>
          </p:cNvPr>
          <p:cNvSpPr>
            <a:spLocks noGrp="1"/>
          </p:cNvSpPr>
          <p:nvPr>
            <p:ph type="title"/>
          </p:nvPr>
        </p:nvSpPr>
        <p:spPr/>
        <p:txBody>
          <a:bodyPr>
            <a:normAutofit fontScale="90000"/>
          </a:bodyPr>
          <a:lstStyle/>
          <a:p>
            <a:r>
              <a:rPr lang="en-GB" b="1" dirty="0"/>
              <a:t>Discussion &amp; Impact of PCA on Model Performance</a:t>
            </a:r>
            <a:br>
              <a:rPr lang="en-GB" b="1" dirty="0"/>
            </a:br>
            <a:endParaRPr lang="LID4096" dirty="0"/>
          </a:p>
        </p:txBody>
      </p:sp>
      <p:sp>
        <p:nvSpPr>
          <p:cNvPr id="3" name="Content Placeholder 2">
            <a:extLst>
              <a:ext uri="{FF2B5EF4-FFF2-40B4-BE49-F238E27FC236}">
                <a16:creationId xmlns:a16="http://schemas.microsoft.com/office/drawing/2014/main" id="{765C412D-32ED-F94B-D22C-A69CD3744C90}"/>
              </a:ext>
            </a:extLst>
          </p:cNvPr>
          <p:cNvSpPr>
            <a:spLocks noGrp="1"/>
          </p:cNvSpPr>
          <p:nvPr>
            <p:ph idx="1"/>
          </p:nvPr>
        </p:nvSpPr>
        <p:spPr>
          <a:xfrm>
            <a:off x="132080" y="1097280"/>
            <a:ext cx="11135477" cy="5760720"/>
          </a:xfrm>
        </p:spPr>
        <p:txBody>
          <a:bodyPr>
            <a:normAutofit lnSpcReduction="10000"/>
          </a:bodyPr>
          <a:lstStyle/>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Model Success</a:t>
            </a:r>
            <a:r>
              <a:rPr lang="en-GB"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Unsupervised Approach</a:t>
            </a:r>
            <a:r>
              <a:rPr lang="en-GB" dirty="0">
                <a:latin typeface="Times New Roman" panose="02020603050405020304" pitchFamily="18" charset="0"/>
                <a:cs typeface="Times New Roman" panose="02020603050405020304" pitchFamily="18" charset="0"/>
              </a:rPr>
              <a:t>:</a:t>
            </a:r>
          </a:p>
          <a:p>
            <a:pPr marL="1143000" lvl="2" indent="-2286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system’s ability to classify heart disease without </a:t>
            </a:r>
            <a:r>
              <a:rPr lang="en-GB" dirty="0" err="1">
                <a:latin typeface="Times New Roman" panose="02020603050405020304" pitchFamily="18" charset="0"/>
                <a:cs typeface="Times New Roman" panose="02020603050405020304" pitchFamily="18" charset="0"/>
              </a:rPr>
              <a:t>labeled</a:t>
            </a:r>
            <a:r>
              <a:rPr lang="en-GB" dirty="0">
                <a:latin typeface="Times New Roman" panose="02020603050405020304" pitchFamily="18" charset="0"/>
                <a:cs typeface="Times New Roman" panose="02020603050405020304" pitchFamily="18" charset="0"/>
              </a:rPr>
              <a:t> data proves its robustness and applicability in real-world healthcare scenarios.</a:t>
            </a:r>
          </a:p>
          <a:p>
            <a:pPr marL="742950" lvl="1" indent="-285750">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PCA’s Role in Feature Reduction</a:t>
            </a:r>
            <a:r>
              <a:rPr lang="en-GB" dirty="0">
                <a:latin typeface="Times New Roman" panose="02020603050405020304" pitchFamily="18" charset="0"/>
                <a:cs typeface="Times New Roman" panose="02020603050405020304" pitchFamily="18" charset="0"/>
              </a:rPr>
              <a:t>:</a:t>
            </a:r>
          </a:p>
          <a:p>
            <a:pPr marL="1143000" lvl="2" indent="-228600">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Increased PCA Components</a:t>
            </a:r>
            <a:r>
              <a:rPr lang="en-GB" dirty="0">
                <a:latin typeface="Times New Roman" panose="02020603050405020304" pitchFamily="18" charset="0"/>
                <a:cs typeface="Times New Roman" panose="02020603050405020304" pitchFamily="18" charset="0"/>
              </a:rPr>
              <a:t>:</a:t>
            </a:r>
          </a:p>
          <a:p>
            <a:pPr marL="1600200" lvl="3" indent="-2286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Accuracy improved from </a:t>
            </a:r>
            <a:r>
              <a:rPr lang="en-GB" b="1" dirty="0">
                <a:latin typeface="Times New Roman" panose="02020603050405020304" pitchFamily="18" charset="0"/>
                <a:cs typeface="Times New Roman" panose="02020603050405020304" pitchFamily="18" charset="0"/>
              </a:rPr>
              <a:t>68% to 80%</a:t>
            </a:r>
            <a:r>
              <a:rPr lang="en-GB" dirty="0">
                <a:latin typeface="Times New Roman" panose="02020603050405020304" pitchFamily="18" charset="0"/>
                <a:cs typeface="Times New Roman" panose="02020603050405020304" pitchFamily="18" charset="0"/>
              </a:rPr>
              <a:t> when the number of PCA components was increased from 10 to 30, showing enhanced model capacity to detect subtle anomalies.</a:t>
            </a:r>
          </a:p>
          <a:p>
            <a:pPr marL="1143000" lvl="2" indent="-228600">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Decreased PCA Components</a:t>
            </a:r>
            <a:r>
              <a:rPr lang="en-GB" dirty="0">
                <a:latin typeface="Times New Roman" panose="02020603050405020304" pitchFamily="18" charset="0"/>
                <a:cs typeface="Times New Roman" panose="02020603050405020304" pitchFamily="18" charset="0"/>
              </a:rPr>
              <a:t>:</a:t>
            </a:r>
          </a:p>
          <a:p>
            <a:pPr marL="1600200" lvl="3" indent="-2286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Reducing the number of components caused a loss of crucial features, negatively impacting accuracy.</a:t>
            </a:r>
          </a:p>
          <a:p>
            <a:pPr marL="742950" lvl="1" indent="-285750">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Model Performance</a:t>
            </a:r>
            <a:r>
              <a:rPr lang="en-GB" dirty="0">
                <a:latin typeface="Times New Roman" panose="02020603050405020304" pitchFamily="18" charset="0"/>
                <a:cs typeface="Times New Roman" panose="02020603050405020304" pitchFamily="18" charset="0"/>
              </a:rPr>
              <a:t>:</a:t>
            </a:r>
          </a:p>
          <a:p>
            <a:pPr marL="1143000" lvl="2" indent="-2286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system’s performance highlights the trade-off between reducing dimensionality for computational efficiency and maintaining sufficient variance for accurate classification.</a:t>
            </a:r>
          </a:p>
          <a:p>
            <a:pPr>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Conclusion:</a:t>
            </a:r>
          </a:p>
          <a:p>
            <a:pPr lvl="1"/>
            <a:r>
              <a:rPr lang="en-GB" sz="1200" dirty="0">
                <a:latin typeface="Times New Roman" panose="02020603050405020304" pitchFamily="18" charset="0"/>
                <a:cs typeface="Times New Roman" panose="02020603050405020304" pitchFamily="18" charset="0"/>
              </a:rPr>
              <a:t>Optimal number of PCA components is crucial:</a:t>
            </a:r>
          </a:p>
          <a:p>
            <a:pPr marL="1143000" lvl="2" indent="-228600">
              <a:buFont typeface="Arial" panose="020B0604020202020204" pitchFamily="34" charset="0"/>
              <a:buChar char="•"/>
            </a:pPr>
            <a:r>
              <a:rPr lang="en-GB" sz="1100" dirty="0">
                <a:latin typeface="Times New Roman" panose="02020603050405020304" pitchFamily="18" charset="0"/>
                <a:cs typeface="Times New Roman" panose="02020603050405020304" pitchFamily="18" charset="0"/>
              </a:rPr>
              <a:t>More components improve accuracy but increase computational load.</a:t>
            </a:r>
          </a:p>
          <a:p>
            <a:pPr marL="1143000" lvl="2" indent="-228600">
              <a:buFont typeface="Arial" panose="020B0604020202020204" pitchFamily="34" charset="0"/>
              <a:buChar char="•"/>
            </a:pPr>
            <a:r>
              <a:rPr lang="en-GB" sz="1100" dirty="0">
                <a:latin typeface="Times New Roman" panose="02020603050405020304" pitchFamily="18" charset="0"/>
                <a:cs typeface="Times New Roman" panose="02020603050405020304" pitchFamily="18" charset="0"/>
              </a:rPr>
              <a:t>Balancing sufficient feature representation and computational efficiency is key for effective clustering.</a:t>
            </a:r>
          </a:p>
          <a:p>
            <a:pPr marL="1143000" lvl="2" indent="-228600">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endParaRPr lang="LID4096" dirty="0"/>
          </a:p>
        </p:txBody>
      </p:sp>
    </p:spTree>
    <p:extLst>
      <p:ext uri="{BB962C8B-B14F-4D97-AF65-F5344CB8AC3E}">
        <p14:creationId xmlns:p14="http://schemas.microsoft.com/office/powerpoint/2010/main" val="3540462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930ED-AEEF-A066-B80E-9D4E48B7A768}"/>
              </a:ext>
            </a:extLst>
          </p:cNvPr>
          <p:cNvSpPr>
            <a:spLocks noGrp="1"/>
          </p:cNvSpPr>
          <p:nvPr>
            <p:ph type="title"/>
          </p:nvPr>
        </p:nvSpPr>
        <p:spPr>
          <a:xfrm>
            <a:off x="919119" y="180119"/>
            <a:ext cx="10353761" cy="1326321"/>
          </a:xfrm>
        </p:spPr>
        <p:txBody>
          <a:bodyPr/>
          <a:lstStyle/>
          <a:p>
            <a:r>
              <a:rPr lang="en-GB" b="1" dirty="0">
                <a:latin typeface="Times New Roman" panose="02020603050405020304" pitchFamily="18" charset="0"/>
                <a:cs typeface="Times New Roman" panose="02020603050405020304" pitchFamily="18" charset="0"/>
              </a:rPr>
              <a:t>Conclusion</a:t>
            </a:r>
            <a:br>
              <a:rPr lang="en-GB" b="1" dirty="0"/>
            </a:br>
            <a:endParaRPr lang="LID4096" dirty="0"/>
          </a:p>
        </p:txBody>
      </p:sp>
      <p:sp>
        <p:nvSpPr>
          <p:cNvPr id="3" name="Content Placeholder 2">
            <a:extLst>
              <a:ext uri="{FF2B5EF4-FFF2-40B4-BE49-F238E27FC236}">
                <a16:creationId xmlns:a16="http://schemas.microsoft.com/office/drawing/2014/main" id="{7DA0DCB7-0B59-3E80-DEA0-00803685C8AA}"/>
              </a:ext>
            </a:extLst>
          </p:cNvPr>
          <p:cNvSpPr>
            <a:spLocks noGrp="1"/>
          </p:cNvSpPr>
          <p:nvPr>
            <p:ph idx="1"/>
          </p:nvPr>
        </p:nvSpPr>
        <p:spPr>
          <a:xfrm>
            <a:off x="411480" y="894080"/>
            <a:ext cx="11369040" cy="6045200"/>
          </a:xfrm>
        </p:spPr>
        <p:txBody>
          <a:bodyPr>
            <a:normAutofit fontScale="92500"/>
          </a:bodyPr>
          <a:lstStyle/>
          <a:p>
            <a:pPr marL="0" indent="0">
              <a:buNone/>
            </a:pPr>
            <a:r>
              <a:rPr lang="en-GB" dirty="0">
                <a:latin typeface="Times New Roman" panose="02020603050405020304" pitchFamily="18" charset="0"/>
                <a:cs typeface="Times New Roman" panose="02020603050405020304" pitchFamily="18" charset="0"/>
              </a:rPr>
              <a:t>This study aimed to develop an automated system for detecting heart disease using iris scans, incorporating Principal Component Analysis (PCA), </a:t>
            </a:r>
            <a:r>
              <a:rPr lang="en-GB" dirty="0" err="1">
                <a:latin typeface="Times New Roman" panose="02020603050405020304" pitchFamily="18" charset="0"/>
                <a:cs typeface="Times New Roman" panose="02020603050405020304" pitchFamily="18" charset="0"/>
              </a:rPr>
              <a:t>Daugman's</a:t>
            </a:r>
            <a:r>
              <a:rPr lang="en-GB" dirty="0">
                <a:latin typeface="Times New Roman" panose="02020603050405020304" pitchFamily="18" charset="0"/>
                <a:cs typeface="Times New Roman" panose="02020603050405020304" pitchFamily="18" charset="0"/>
              </a:rPr>
              <a:t> iris segmentation algorithm, and K-Means clustering for classification. While the system achieved an accuracy of approximately </a:t>
            </a:r>
            <a:r>
              <a:rPr lang="en-GB" b="1" dirty="0">
                <a:latin typeface="Times New Roman" panose="02020603050405020304" pitchFamily="18" charset="0"/>
                <a:cs typeface="Times New Roman" panose="02020603050405020304" pitchFamily="18" charset="0"/>
              </a:rPr>
              <a:t>80% or less</a:t>
            </a:r>
            <a:r>
              <a:rPr lang="en-GB" dirty="0">
                <a:latin typeface="Times New Roman" panose="02020603050405020304" pitchFamily="18" charset="0"/>
                <a:cs typeface="Times New Roman" panose="02020603050405020304" pitchFamily="18" charset="0"/>
              </a:rPr>
              <a:t>, several critical challenges emerged:</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Lack of Generalizable Features</a:t>
            </a:r>
            <a:r>
              <a:rPr lang="en-GB" dirty="0">
                <a:latin typeface="Times New Roman" panose="02020603050405020304" pitchFamily="18" charset="0"/>
                <a:cs typeface="Times New Roman" panose="02020603050405020304" pitchFamily="18" charset="0"/>
              </a:rPr>
              <a:t>: The absence of clear, generalizable features linking iris patterns directly to heart disease limited the system’s ability to consistently classify patients, especially when distinguishing between normal and abnormal conditions.</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Iris Segmentation Challenges</a:t>
            </a:r>
            <a:r>
              <a:rPr lang="en-GB" dirty="0">
                <a:latin typeface="Times New Roman" panose="02020603050405020304" pitchFamily="18" charset="0"/>
                <a:cs typeface="Times New Roman" panose="02020603050405020304" pitchFamily="18" charset="0"/>
              </a:rPr>
              <a:t>: The system struggled with iris detection in blurred images, cases where the iris was obscured by eyelashes, or when the iris was less than 50% visible. </a:t>
            </a:r>
            <a:r>
              <a:rPr lang="en-GB" dirty="0" err="1">
                <a:latin typeface="Times New Roman" panose="02020603050405020304" pitchFamily="18" charset="0"/>
                <a:cs typeface="Times New Roman" panose="02020603050405020304" pitchFamily="18" charset="0"/>
              </a:rPr>
              <a:t>Daugman's</a:t>
            </a:r>
            <a:r>
              <a:rPr lang="en-GB" dirty="0">
                <a:latin typeface="Times New Roman" panose="02020603050405020304" pitchFamily="18" charset="0"/>
                <a:cs typeface="Times New Roman" panose="02020603050405020304" pitchFamily="18" charset="0"/>
              </a:rPr>
              <a:t> algorithm, although widely used, could not reliably handle such variations, leading to incorrect segmentation and feature extraction.</a:t>
            </a:r>
          </a:p>
          <a:p>
            <a:pPr>
              <a:buFont typeface="Arial" panose="020B0604020202020204" pitchFamily="34" charset="0"/>
              <a:buChar char="•"/>
            </a:pPr>
            <a:r>
              <a:rPr lang="en-GB" b="1" dirty="0" err="1">
                <a:latin typeface="Times New Roman" panose="02020603050405020304" pitchFamily="18" charset="0"/>
                <a:cs typeface="Times New Roman" panose="02020603050405020304" pitchFamily="18" charset="0"/>
              </a:rPr>
              <a:t>Unlabeled</a:t>
            </a:r>
            <a:r>
              <a:rPr lang="en-GB" b="1" dirty="0">
                <a:latin typeface="Times New Roman" panose="02020603050405020304" pitchFamily="18" charset="0"/>
                <a:cs typeface="Times New Roman" panose="02020603050405020304" pitchFamily="18" charset="0"/>
              </a:rPr>
              <a:t> Dataset</a:t>
            </a:r>
            <a:r>
              <a:rPr lang="en-GB" dirty="0">
                <a:latin typeface="Times New Roman" panose="02020603050405020304" pitchFamily="18" charset="0"/>
                <a:cs typeface="Times New Roman" panose="02020603050405020304" pitchFamily="18" charset="0"/>
              </a:rPr>
              <a:t>: The use of an </a:t>
            </a:r>
            <a:r>
              <a:rPr lang="en-GB" dirty="0" err="1">
                <a:latin typeface="Times New Roman" panose="02020603050405020304" pitchFamily="18" charset="0"/>
                <a:cs typeface="Times New Roman" panose="02020603050405020304" pitchFamily="18" charset="0"/>
              </a:rPr>
              <a:t>unlabeled</a:t>
            </a:r>
            <a:r>
              <a:rPr lang="en-GB" dirty="0">
                <a:latin typeface="Times New Roman" panose="02020603050405020304" pitchFamily="18" charset="0"/>
                <a:cs typeface="Times New Roman" panose="02020603050405020304" pitchFamily="18" charset="0"/>
              </a:rPr>
              <a:t> dataset (IIT Delhi 1.0) further complicated the model's training, as it lacked the explicit class distinctions needed for effective supervised learning. This made it difficult to fine-tune the system’s accuracy and performance.</a:t>
            </a:r>
          </a:p>
          <a:p>
            <a:r>
              <a:rPr lang="en-GB" dirty="0">
                <a:latin typeface="Times New Roman" panose="02020603050405020304" pitchFamily="18" charset="0"/>
                <a:cs typeface="Times New Roman" panose="02020603050405020304" pitchFamily="18" charset="0"/>
              </a:rPr>
              <a:t>While the study demonstrated the potential for iris-based heart disease detection, these limitations highlight the need for significant improvements in the segmentation algorithm, feature extraction methods, and dataset quality.</a:t>
            </a:r>
          </a:p>
          <a:p>
            <a:endParaRPr lang="LID4096" dirty="0"/>
          </a:p>
        </p:txBody>
      </p:sp>
    </p:spTree>
    <p:extLst>
      <p:ext uri="{BB962C8B-B14F-4D97-AF65-F5344CB8AC3E}">
        <p14:creationId xmlns:p14="http://schemas.microsoft.com/office/powerpoint/2010/main" val="2685502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E7688-AE21-1150-F048-B5B1DD86ED75}"/>
              </a:ext>
            </a:extLst>
          </p:cNvPr>
          <p:cNvSpPr>
            <a:spLocks noGrp="1"/>
          </p:cNvSpPr>
          <p:nvPr>
            <p:ph type="title"/>
          </p:nvPr>
        </p:nvSpPr>
        <p:spPr>
          <a:xfrm>
            <a:off x="919119" y="75432"/>
            <a:ext cx="10353761" cy="1326321"/>
          </a:xfrm>
        </p:spPr>
        <p:txBody>
          <a:bodyPr/>
          <a:lstStyle/>
          <a:p>
            <a:pPr algn="l"/>
            <a:r>
              <a:rPr lang="en-GB" dirty="0">
                <a:latin typeface="Times New Roman" panose="02020603050405020304" pitchFamily="18" charset="0"/>
                <a:cs typeface="Times New Roman" panose="02020603050405020304" pitchFamily="18" charset="0"/>
              </a:rPr>
              <a:t>introduction</a:t>
            </a:r>
            <a:endParaRPr lang="LID4096"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D996C3-14CB-783A-819E-7F0E43DB87B5}"/>
              </a:ext>
            </a:extLst>
          </p:cNvPr>
          <p:cNvSpPr>
            <a:spLocks noGrp="1"/>
          </p:cNvSpPr>
          <p:nvPr>
            <p:ph idx="1"/>
          </p:nvPr>
        </p:nvSpPr>
        <p:spPr>
          <a:xfrm>
            <a:off x="812684" y="1401753"/>
            <a:ext cx="10353762" cy="3613856"/>
          </a:xfrm>
        </p:spPr>
        <p:txBody>
          <a:bodyPr>
            <a:normAutofit fontScale="77500" lnSpcReduction="20000"/>
          </a:bodyPr>
          <a:lstStyle/>
          <a:p>
            <a:pPr marL="0" indent="0">
              <a:buNone/>
            </a:pPr>
            <a:r>
              <a:rPr lang="en-GB" sz="2300" dirty="0">
                <a:latin typeface="Times New Roman" panose="02020603050405020304" pitchFamily="18" charset="0"/>
                <a:cs typeface="Times New Roman" panose="02020603050405020304" pitchFamily="18" charset="0"/>
              </a:rPr>
              <a:t>1  </a:t>
            </a:r>
            <a:r>
              <a:rPr lang="en-GB" sz="2600" dirty="0">
                <a:latin typeface="Times New Roman" panose="02020603050405020304" pitchFamily="18" charset="0"/>
                <a:cs typeface="Times New Roman" panose="02020603050405020304" pitchFamily="18" charset="0"/>
              </a:rPr>
              <a:t>Overview of Cardiovascular Diseases (CVDs) in Pakistan and globally.</a:t>
            </a:r>
            <a:endParaRPr lang="en-GB" sz="3100" dirty="0">
              <a:latin typeface="Times New Roman" panose="02020603050405020304" pitchFamily="18" charset="0"/>
              <a:cs typeface="Times New Roman" panose="02020603050405020304" pitchFamily="18" charset="0"/>
            </a:endParaRPr>
          </a:p>
          <a:p>
            <a:pPr marL="457200" lvl="1" indent="0">
              <a:buNone/>
            </a:pPr>
            <a:r>
              <a:rPr lang="en-GB" sz="2100" dirty="0">
                <a:latin typeface="Times New Roman" panose="02020603050405020304" pitchFamily="18" charset="0"/>
                <a:cs typeface="Times New Roman" panose="02020603050405020304" pitchFamily="18" charset="0"/>
              </a:rPr>
              <a:t>1.1  Cardiovascular Disease (CVD) in </a:t>
            </a:r>
            <a:r>
              <a:rPr lang="en-GB" sz="2100" b="1" dirty="0">
                <a:latin typeface="Times New Roman" panose="02020603050405020304" pitchFamily="18" charset="0"/>
                <a:cs typeface="Times New Roman" panose="02020603050405020304" pitchFamily="18" charset="0"/>
              </a:rPr>
              <a:t>Global Health</a:t>
            </a:r>
          </a:p>
          <a:p>
            <a:pPr marL="457200" lvl="1" indent="0">
              <a:lnSpc>
                <a:spcPct val="200000"/>
              </a:lnSpc>
              <a:buNone/>
            </a:pPr>
            <a:r>
              <a:rPr lang="en-GB" dirty="0">
                <a:latin typeface="Times New Roman" panose="02020603050405020304" pitchFamily="18" charset="0"/>
                <a:cs typeface="Times New Roman" panose="02020603050405020304" pitchFamily="18" charset="0"/>
              </a:rPr>
              <a:t> </a:t>
            </a:r>
            <a:r>
              <a:rPr lang="en-GB" sz="2100" dirty="0">
                <a:latin typeface="Times New Roman" panose="02020603050405020304" pitchFamily="18" charset="0"/>
                <a:cs typeface="Times New Roman" panose="02020603050405020304" pitchFamily="18" charset="0"/>
              </a:rPr>
              <a:t>      According to WHO (World Health Organization) report of (June 2011)</a:t>
            </a:r>
            <a:endParaRPr lang="en-GB" sz="2100" b="1" dirty="0">
              <a:latin typeface="Times New Roman" panose="02020603050405020304" pitchFamily="18" charset="0"/>
              <a:cs typeface="Times New Roman" panose="02020603050405020304" pitchFamily="18" charset="0"/>
            </a:endParaRPr>
          </a:p>
          <a:p>
            <a:pPr lvl="2">
              <a:lnSpc>
                <a:spcPct val="110000"/>
              </a:lnSpc>
            </a:pPr>
            <a:r>
              <a:rPr lang="en-GB" sz="2100" dirty="0">
                <a:latin typeface="Times New Roman" panose="02020603050405020304" pitchFamily="18" charset="0"/>
                <a:cs typeface="Times New Roman" panose="02020603050405020304" pitchFamily="18" charset="0"/>
              </a:rPr>
              <a:t>Estimated </a:t>
            </a:r>
            <a:r>
              <a:rPr lang="en-GB" sz="2100" b="1" dirty="0">
                <a:latin typeface="Times New Roman" panose="02020603050405020304" pitchFamily="18" charset="0"/>
                <a:cs typeface="Times New Roman" panose="02020603050405020304" pitchFamily="18" charset="0"/>
              </a:rPr>
              <a:t>17.9 million</a:t>
            </a:r>
            <a:r>
              <a:rPr lang="en-GB" sz="2100" dirty="0">
                <a:latin typeface="Times New Roman" panose="02020603050405020304" pitchFamily="18" charset="0"/>
                <a:cs typeface="Times New Roman" panose="02020603050405020304" pitchFamily="18" charset="0"/>
              </a:rPr>
              <a:t> deaths in </a:t>
            </a:r>
            <a:r>
              <a:rPr lang="en-GB" sz="2100" b="1" dirty="0">
                <a:latin typeface="Times New Roman" panose="02020603050405020304" pitchFamily="18" charset="0"/>
                <a:cs typeface="Times New Roman" panose="02020603050405020304" pitchFamily="18" charset="0"/>
              </a:rPr>
              <a:t>2019</a:t>
            </a:r>
            <a:r>
              <a:rPr lang="en-GB" sz="2100" dirty="0">
                <a:latin typeface="Times New Roman" panose="02020603050405020304" pitchFamily="18" charset="0"/>
                <a:cs typeface="Times New Roman" panose="02020603050405020304" pitchFamily="18" charset="0"/>
              </a:rPr>
              <a:t> due to heart disease and strokes.</a:t>
            </a:r>
          </a:p>
          <a:p>
            <a:pPr lvl="2">
              <a:lnSpc>
                <a:spcPct val="110000"/>
              </a:lnSpc>
            </a:pPr>
            <a:r>
              <a:rPr lang="en-GB" sz="2100" b="1" dirty="0">
                <a:latin typeface="Times New Roman" panose="02020603050405020304" pitchFamily="18" charset="0"/>
                <a:cs typeface="Times New Roman" panose="02020603050405020304" pitchFamily="18" charset="0"/>
              </a:rPr>
              <a:t>32%</a:t>
            </a:r>
            <a:r>
              <a:rPr lang="en-GB" sz="2100" dirty="0">
                <a:latin typeface="Times New Roman" panose="02020603050405020304" pitchFamily="18" charset="0"/>
                <a:cs typeface="Times New Roman" panose="02020603050405020304" pitchFamily="18" charset="0"/>
              </a:rPr>
              <a:t> of all global fatalities in </a:t>
            </a:r>
            <a:r>
              <a:rPr lang="en-GB" sz="2100" b="1" dirty="0">
                <a:latin typeface="Times New Roman" panose="02020603050405020304" pitchFamily="18" charset="0"/>
                <a:cs typeface="Times New Roman" panose="02020603050405020304" pitchFamily="18" charset="0"/>
              </a:rPr>
              <a:t>2019</a:t>
            </a:r>
            <a:r>
              <a:rPr lang="en-GB" sz="2100" dirty="0">
                <a:latin typeface="Times New Roman" panose="02020603050405020304" pitchFamily="18" charset="0"/>
                <a:cs typeface="Times New Roman" panose="02020603050405020304" pitchFamily="18" charset="0"/>
              </a:rPr>
              <a:t> were attributed to CVDs.</a:t>
            </a:r>
          </a:p>
          <a:p>
            <a:pPr lvl="2">
              <a:lnSpc>
                <a:spcPct val="110000"/>
              </a:lnSpc>
            </a:pPr>
            <a:r>
              <a:rPr lang="en-GB" sz="2100" b="1" dirty="0">
                <a:latin typeface="Times New Roman" panose="02020603050405020304" pitchFamily="18" charset="0"/>
                <a:cs typeface="Times New Roman" panose="02020603050405020304" pitchFamily="18" charset="0"/>
              </a:rPr>
              <a:t>85%</a:t>
            </a:r>
            <a:r>
              <a:rPr lang="en-GB" sz="2100" dirty="0">
                <a:latin typeface="Times New Roman" panose="02020603050405020304" pitchFamily="18" charset="0"/>
                <a:cs typeface="Times New Roman" panose="02020603050405020304" pitchFamily="18" charset="0"/>
              </a:rPr>
              <a:t> of these fatalities were due to </a:t>
            </a:r>
            <a:r>
              <a:rPr lang="en-GB" sz="2100" b="1" dirty="0">
                <a:latin typeface="Times New Roman" panose="02020603050405020304" pitchFamily="18" charset="0"/>
                <a:cs typeface="Times New Roman" panose="02020603050405020304" pitchFamily="18" charset="0"/>
              </a:rPr>
              <a:t>heart attacks</a:t>
            </a:r>
            <a:r>
              <a:rPr lang="en-GB" sz="2100" dirty="0">
                <a:latin typeface="Times New Roman" panose="02020603050405020304" pitchFamily="18" charset="0"/>
                <a:cs typeface="Times New Roman" panose="02020603050405020304" pitchFamily="18" charset="0"/>
              </a:rPr>
              <a:t> and </a:t>
            </a:r>
            <a:r>
              <a:rPr lang="en-GB" sz="2100" b="1" dirty="0">
                <a:latin typeface="Times New Roman" panose="02020603050405020304" pitchFamily="18" charset="0"/>
                <a:cs typeface="Times New Roman" panose="02020603050405020304" pitchFamily="18" charset="0"/>
              </a:rPr>
              <a:t>strokes</a:t>
            </a:r>
            <a:r>
              <a:rPr lang="en-GB" sz="2100" dirty="0">
                <a:latin typeface="Times New Roman" panose="02020603050405020304" pitchFamily="18" charset="0"/>
                <a:cs typeface="Times New Roman" panose="02020603050405020304" pitchFamily="18" charset="0"/>
              </a:rPr>
              <a:t>.</a:t>
            </a:r>
          </a:p>
          <a:p>
            <a:pPr lvl="2">
              <a:lnSpc>
                <a:spcPct val="110000"/>
              </a:lnSpc>
            </a:pPr>
            <a:r>
              <a:rPr lang="en-GB" sz="2100" dirty="0">
                <a:latin typeface="Times New Roman" panose="02020603050405020304" pitchFamily="18" charset="0"/>
                <a:cs typeface="Times New Roman" panose="02020603050405020304" pitchFamily="18" charset="0"/>
              </a:rPr>
              <a:t>Over </a:t>
            </a:r>
            <a:r>
              <a:rPr lang="en-GB" sz="2100" b="1" dirty="0">
                <a:latin typeface="Times New Roman" panose="02020603050405020304" pitchFamily="18" charset="0"/>
                <a:cs typeface="Times New Roman" panose="02020603050405020304" pitchFamily="18" charset="0"/>
              </a:rPr>
              <a:t>75%</a:t>
            </a:r>
            <a:r>
              <a:rPr lang="en-GB" sz="2100" dirty="0">
                <a:latin typeface="Times New Roman" panose="02020603050405020304" pitchFamily="18" charset="0"/>
                <a:cs typeface="Times New Roman" panose="02020603050405020304" pitchFamily="18" charset="0"/>
              </a:rPr>
              <a:t> of CVD deaths occur in </a:t>
            </a:r>
            <a:r>
              <a:rPr lang="en-GB" sz="2100" b="1" dirty="0">
                <a:latin typeface="Times New Roman" panose="02020603050405020304" pitchFamily="18" charset="0"/>
                <a:cs typeface="Times New Roman" panose="02020603050405020304" pitchFamily="18" charset="0"/>
              </a:rPr>
              <a:t>low and middle-income countries</a:t>
            </a:r>
            <a:r>
              <a:rPr lang="en-GB" sz="2100" dirty="0">
                <a:latin typeface="Times New Roman" panose="02020603050405020304" pitchFamily="18" charset="0"/>
                <a:cs typeface="Times New Roman" panose="02020603050405020304" pitchFamily="18" charset="0"/>
              </a:rPr>
              <a:t>.</a:t>
            </a:r>
          </a:p>
          <a:p>
            <a:pPr lvl="2">
              <a:lnSpc>
                <a:spcPct val="110000"/>
              </a:lnSpc>
            </a:pPr>
            <a:r>
              <a:rPr lang="en-GB" sz="2100" b="1" dirty="0">
                <a:latin typeface="Times New Roman" panose="02020603050405020304" pitchFamily="18" charset="0"/>
                <a:cs typeface="Times New Roman" panose="02020603050405020304" pitchFamily="18" charset="0"/>
              </a:rPr>
              <a:t>Premature deaths</a:t>
            </a:r>
            <a:r>
              <a:rPr lang="en-GB" sz="2100" dirty="0">
                <a:latin typeface="Times New Roman" panose="02020603050405020304" pitchFamily="18" charset="0"/>
                <a:cs typeface="Times New Roman" panose="02020603050405020304" pitchFamily="18" charset="0"/>
              </a:rPr>
              <a:t> (under 70 years) account for </a:t>
            </a:r>
            <a:r>
              <a:rPr lang="en-GB" sz="2100" b="1" dirty="0">
                <a:latin typeface="Times New Roman" panose="02020603050405020304" pitchFamily="18" charset="0"/>
                <a:cs typeface="Times New Roman" panose="02020603050405020304" pitchFamily="18" charset="0"/>
              </a:rPr>
              <a:t>17 million</a:t>
            </a:r>
            <a:r>
              <a:rPr lang="en-GB" sz="2100" dirty="0">
                <a:latin typeface="Times New Roman" panose="02020603050405020304" pitchFamily="18" charset="0"/>
                <a:cs typeface="Times New Roman" panose="02020603050405020304" pitchFamily="18" charset="0"/>
              </a:rPr>
              <a:t> deaths in </a:t>
            </a:r>
            <a:r>
              <a:rPr lang="en-GB" sz="2100" b="1" dirty="0">
                <a:latin typeface="Times New Roman" panose="02020603050405020304" pitchFamily="18" charset="0"/>
                <a:cs typeface="Times New Roman" panose="02020603050405020304" pitchFamily="18" charset="0"/>
              </a:rPr>
              <a:t>2019</a:t>
            </a:r>
            <a:r>
              <a:rPr lang="en-GB" sz="2100" dirty="0">
                <a:latin typeface="Times New Roman" panose="02020603050405020304" pitchFamily="18" charset="0"/>
                <a:cs typeface="Times New Roman" panose="02020603050405020304" pitchFamily="18" charset="0"/>
              </a:rPr>
              <a:t>. </a:t>
            </a:r>
            <a:r>
              <a:rPr lang="en-GB" sz="2100" b="1" dirty="0">
                <a:latin typeface="Times New Roman" panose="02020603050405020304" pitchFamily="18" charset="0"/>
                <a:cs typeface="Times New Roman" panose="02020603050405020304" pitchFamily="18" charset="0"/>
              </a:rPr>
              <a:t>38%</a:t>
            </a:r>
            <a:r>
              <a:rPr lang="en-GB" sz="2100" dirty="0">
                <a:latin typeface="Times New Roman" panose="02020603050405020304" pitchFamily="18" charset="0"/>
                <a:cs typeface="Times New Roman" panose="02020603050405020304" pitchFamily="18" charset="0"/>
              </a:rPr>
              <a:t> of these premature deaths are due to CVD. [1]</a:t>
            </a:r>
            <a:endParaRPr lang="en-GB" dirty="0"/>
          </a:p>
          <a:p>
            <a:r>
              <a:rPr lang="en-GB" b="1" dirty="0">
                <a:latin typeface="Times New Roman" panose="02020603050405020304" pitchFamily="18" charset="0"/>
                <a:cs typeface="Times New Roman" panose="02020603050405020304" pitchFamily="18" charset="0"/>
              </a:rPr>
              <a:t>Cardiovascular Disease (CVD)</a:t>
            </a:r>
            <a:r>
              <a:rPr lang="en-GB" dirty="0">
                <a:latin typeface="Times New Roman" panose="02020603050405020304" pitchFamily="18" charset="0"/>
                <a:cs typeface="Times New Roman" panose="02020603050405020304" pitchFamily="18" charset="0"/>
              </a:rPr>
              <a:t> refers to a group of disorders affecting the heart and blood vessels, including conditions like heart attacks, strokes, and hypertension.</a:t>
            </a:r>
          </a:p>
          <a:p>
            <a:pPr marL="457200" lvl="1" indent="0">
              <a:buNone/>
            </a:pPr>
            <a:endParaRPr lang="en-GB" dirty="0"/>
          </a:p>
          <a:p>
            <a:pPr marL="457200" lvl="1" indent="0">
              <a:buNone/>
            </a:pPr>
            <a:endParaRPr lang="en-GB" dirty="0"/>
          </a:p>
          <a:p>
            <a:pPr marL="457200" lvl="1" indent="0">
              <a:buNone/>
            </a:pPr>
            <a:endParaRPr lang="en-GB" dirty="0"/>
          </a:p>
        </p:txBody>
      </p:sp>
      <p:sp>
        <p:nvSpPr>
          <p:cNvPr id="14" name="TextBox 13">
            <a:extLst>
              <a:ext uri="{FF2B5EF4-FFF2-40B4-BE49-F238E27FC236}">
                <a16:creationId xmlns:a16="http://schemas.microsoft.com/office/drawing/2014/main" id="{08545E6B-4E50-64F0-E338-35AF4D155A6D}"/>
              </a:ext>
            </a:extLst>
          </p:cNvPr>
          <p:cNvSpPr txBox="1"/>
          <p:nvPr/>
        </p:nvSpPr>
        <p:spPr>
          <a:xfrm>
            <a:off x="1005840" y="5537200"/>
            <a:ext cx="10525760" cy="923330"/>
          </a:xfrm>
          <a:prstGeom prst="rect">
            <a:avLst/>
          </a:prstGeom>
          <a:noFill/>
        </p:spPr>
        <p:txBody>
          <a:bodyPr wrap="square" rtlCol="0">
            <a:spAutoFit/>
          </a:bodyPr>
          <a:lstStyle/>
          <a:p>
            <a:r>
              <a:rPr lang="en-GB" dirty="0"/>
              <a:t>[1]</a:t>
            </a:r>
            <a:r>
              <a:rPr lang="en-US" sz="1800" kern="0" dirty="0">
                <a:effectLst/>
                <a:latin typeface="Calibri" panose="020F0502020204030204" pitchFamily="34" charset="0"/>
                <a:ea typeface="Calibri" panose="020F0502020204030204" pitchFamily="34" charset="0"/>
                <a:cs typeface="Arial" panose="020B0604020202020204" pitchFamily="34" charset="0"/>
              </a:rPr>
              <a:t> : </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WHO. 2021. </a:t>
            </a:r>
            <a:r>
              <a:rPr lang="en-US" sz="1800" i="1" kern="0" dirty="0">
                <a:effectLst/>
                <a:latin typeface="Times New Roman" panose="02020603050405020304" pitchFamily="18" charset="0"/>
                <a:ea typeface="Calibri" panose="020F0502020204030204" pitchFamily="34" charset="0"/>
                <a:cs typeface="Times New Roman" panose="02020603050405020304" pitchFamily="18" charset="0"/>
              </a:rPr>
              <a:t>World Health Organization.</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June 11. </a:t>
            </a:r>
            <a:r>
              <a:rPr lang="en-US" sz="1800" u="sng" kern="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https://www.who.int/news-room/fact-sheets/detail/cardiovascular-diseases-(cvds)?gad_source=1&amp;gclid=CjwKCAjwodC2BhAHEiwAE67hJHb4C-soJoQRQ4Bt1Ng0RmzpsKgQaiKcNisWzjP-FBjKklX5hXWjgxoC1yYQAvD_BwE</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a:t>
            </a:r>
            <a:endParaRPr lang="LID4096"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8063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C0BB-98C7-3EF5-BD5E-A1B5FBA7FCF5}"/>
              </a:ext>
            </a:extLst>
          </p:cNvPr>
          <p:cNvSpPr>
            <a:spLocks noGrp="1"/>
          </p:cNvSpPr>
          <p:nvPr>
            <p:ph type="title"/>
          </p:nvPr>
        </p:nvSpPr>
        <p:spPr>
          <a:xfrm>
            <a:off x="812195" y="193040"/>
            <a:ext cx="10353761" cy="1326321"/>
          </a:xfrm>
        </p:spPr>
        <p:txBody>
          <a:bodyPr/>
          <a:lstStyle/>
          <a:p>
            <a:r>
              <a:rPr lang="en-GB" b="1" dirty="0"/>
              <a:t>Future Work</a:t>
            </a:r>
            <a:br>
              <a:rPr lang="en-GB" b="1" dirty="0"/>
            </a:br>
            <a:endParaRPr lang="LID4096" dirty="0"/>
          </a:p>
        </p:txBody>
      </p:sp>
      <p:sp>
        <p:nvSpPr>
          <p:cNvPr id="3" name="Content Placeholder 2">
            <a:extLst>
              <a:ext uri="{FF2B5EF4-FFF2-40B4-BE49-F238E27FC236}">
                <a16:creationId xmlns:a16="http://schemas.microsoft.com/office/drawing/2014/main" id="{C2859A55-BABC-D3B4-1558-F46C73AAF94B}"/>
              </a:ext>
            </a:extLst>
          </p:cNvPr>
          <p:cNvSpPr>
            <a:spLocks noGrp="1"/>
          </p:cNvSpPr>
          <p:nvPr>
            <p:ph idx="1"/>
          </p:nvPr>
        </p:nvSpPr>
        <p:spPr>
          <a:xfrm>
            <a:off x="355600" y="904240"/>
            <a:ext cx="11623040" cy="5862320"/>
          </a:xfrm>
        </p:spPr>
        <p:txBody>
          <a:bodyPr>
            <a:normAutofit fontScale="92500" lnSpcReduction="10000"/>
          </a:bodyPr>
          <a:lstStyle/>
          <a:p>
            <a:pPr marL="0" indent="0">
              <a:buNone/>
            </a:pPr>
            <a:r>
              <a:rPr lang="en-GB" dirty="0">
                <a:latin typeface="Times New Roman" panose="02020603050405020304" pitchFamily="18" charset="0"/>
                <a:cs typeface="Times New Roman" panose="02020603050405020304" pitchFamily="18" charset="0"/>
              </a:rPr>
              <a:t>To overcome the current challenges and improve the system’s performance, future work will focus on the following areas:</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Improved Segmentation Algorithms</a:t>
            </a:r>
            <a:r>
              <a:rPr lang="en-GB" dirty="0">
                <a:latin typeface="Times New Roman" panose="02020603050405020304" pitchFamily="18" charset="0"/>
                <a:cs typeface="Times New Roman" panose="02020603050405020304" pitchFamily="18" charset="0"/>
              </a:rPr>
              <a:t>: Develop advanced segmentation techniques capable of accurately identifying the iris in cases of blurring, partial visibility (less than 50%), or interference from eyelashes. These improvements will be crucial for consistent and reliable feature extraction.</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Feature Identification and </a:t>
            </a:r>
            <a:r>
              <a:rPr lang="en-GB" b="1" dirty="0" err="1">
                <a:latin typeface="Times New Roman" panose="02020603050405020304" pitchFamily="18" charset="0"/>
                <a:cs typeface="Times New Roman" panose="02020603050405020304" pitchFamily="18" charset="0"/>
              </a:rPr>
              <a:t>Labeling</a:t>
            </a:r>
            <a:r>
              <a:rPr lang="en-GB" dirty="0">
                <a:latin typeface="Times New Roman" panose="02020603050405020304" pitchFamily="18" charset="0"/>
                <a:cs typeface="Times New Roman" panose="02020603050405020304" pitchFamily="18" charset="0"/>
              </a:rPr>
              <a:t>: Conduct further research to identify consistent and reliable features in the iris associated with heart disease. Additionally, using a </a:t>
            </a:r>
            <a:r>
              <a:rPr lang="en-GB" b="1" dirty="0" err="1">
                <a:latin typeface="Times New Roman" panose="02020603050405020304" pitchFamily="18" charset="0"/>
                <a:cs typeface="Times New Roman" panose="02020603050405020304" pitchFamily="18" charset="0"/>
              </a:rPr>
              <a:t>labeled</a:t>
            </a:r>
            <a:r>
              <a:rPr lang="en-GB" b="1" dirty="0">
                <a:latin typeface="Times New Roman" panose="02020603050405020304" pitchFamily="18" charset="0"/>
                <a:cs typeface="Times New Roman" panose="02020603050405020304" pitchFamily="18" charset="0"/>
              </a:rPr>
              <a:t> dataset</a:t>
            </a:r>
            <a:r>
              <a:rPr lang="en-GB" dirty="0">
                <a:latin typeface="Times New Roman" panose="02020603050405020304" pitchFamily="18" charset="0"/>
                <a:cs typeface="Times New Roman" panose="02020603050405020304" pitchFamily="18" charset="0"/>
              </a:rPr>
              <a:t> with clear distinctions between healthy and diseased cases will enable more effective training of the classification model.</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Enhancing Classification Accuracy</a:t>
            </a:r>
            <a:r>
              <a:rPr lang="en-GB" dirty="0">
                <a:latin typeface="Times New Roman" panose="02020603050405020304" pitchFamily="18" charset="0"/>
                <a:cs typeface="Times New Roman" panose="02020603050405020304" pitchFamily="18" charset="0"/>
              </a:rPr>
              <a:t>: Explore supervised learning techniques and optimize the classification model. With </a:t>
            </a:r>
            <a:r>
              <a:rPr lang="en-GB" dirty="0" err="1">
                <a:latin typeface="Times New Roman" panose="02020603050405020304" pitchFamily="18" charset="0"/>
                <a:cs typeface="Times New Roman" panose="02020603050405020304" pitchFamily="18" charset="0"/>
              </a:rPr>
              <a:t>labeled</a:t>
            </a:r>
            <a:r>
              <a:rPr lang="en-GB" dirty="0">
                <a:latin typeface="Times New Roman" panose="02020603050405020304" pitchFamily="18" charset="0"/>
                <a:cs typeface="Times New Roman" panose="02020603050405020304" pitchFamily="18" charset="0"/>
              </a:rPr>
              <a:t> data and better feature extraction, the system’s accuracy can be significantly improved beyond the current 80% threshold.</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Robust Dataset Expansion</a:t>
            </a:r>
            <a:r>
              <a:rPr lang="en-GB" dirty="0">
                <a:latin typeface="Times New Roman" panose="02020603050405020304" pitchFamily="18" charset="0"/>
                <a:cs typeface="Times New Roman" panose="02020603050405020304" pitchFamily="18" charset="0"/>
              </a:rPr>
              <a:t>: Use diverse, </a:t>
            </a:r>
            <a:r>
              <a:rPr lang="en-GB" dirty="0" err="1">
                <a:latin typeface="Times New Roman" panose="02020603050405020304" pitchFamily="18" charset="0"/>
                <a:cs typeface="Times New Roman" panose="02020603050405020304" pitchFamily="18" charset="0"/>
              </a:rPr>
              <a:t>labeled</a:t>
            </a:r>
            <a:r>
              <a:rPr lang="en-GB" dirty="0">
                <a:latin typeface="Times New Roman" panose="02020603050405020304" pitchFamily="18" charset="0"/>
                <a:cs typeface="Times New Roman" panose="02020603050405020304" pitchFamily="18" charset="0"/>
              </a:rPr>
              <a:t> datasets to improve generalization and ensure the system performs well across a variety of populations and iris variations.</a:t>
            </a:r>
          </a:p>
          <a:p>
            <a:r>
              <a:rPr lang="en-GB" dirty="0">
                <a:latin typeface="Times New Roman" panose="02020603050405020304" pitchFamily="18" charset="0"/>
                <a:cs typeface="Times New Roman" panose="02020603050405020304" pitchFamily="18" charset="0"/>
              </a:rPr>
              <a:t>These advancements have the potential to transform the system into a more accurate, reliable, and non-invasive tool for heart disease detection, especially in regions with limited access to traditional diagnostic methods.</a:t>
            </a:r>
          </a:p>
          <a:p>
            <a:endParaRPr lang="LID4096" dirty="0"/>
          </a:p>
        </p:txBody>
      </p:sp>
    </p:spTree>
    <p:extLst>
      <p:ext uri="{BB962C8B-B14F-4D97-AF65-F5344CB8AC3E}">
        <p14:creationId xmlns:p14="http://schemas.microsoft.com/office/powerpoint/2010/main" val="749786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1EC936-8A12-1708-7F68-453B9D13B221}"/>
              </a:ext>
            </a:extLst>
          </p:cNvPr>
          <p:cNvSpPr txBox="1"/>
          <p:nvPr/>
        </p:nvSpPr>
        <p:spPr>
          <a:xfrm>
            <a:off x="0" y="1158240"/>
            <a:ext cx="10728960" cy="1200329"/>
          </a:xfrm>
          <a:prstGeom prst="rect">
            <a:avLst/>
          </a:prstGeom>
          <a:noFill/>
        </p:spPr>
        <p:txBody>
          <a:bodyPr wrap="square" rtlCol="0">
            <a:spAutoFit/>
          </a:bodyPr>
          <a:lstStyle/>
          <a:p>
            <a:pPr lvl="6"/>
            <a:r>
              <a:rPr lang="en-GB" sz="3600" dirty="0">
                <a:latin typeface="Times New Roman" panose="02020603050405020304" pitchFamily="18" charset="0"/>
                <a:cs typeface="Times New Roman" panose="02020603050405020304" pitchFamily="18" charset="0"/>
              </a:rPr>
              <a:t>		         Web Application</a:t>
            </a:r>
          </a:p>
          <a:p>
            <a:pPr lvl="6"/>
            <a:r>
              <a:rPr lang="en-GB" sz="3600" dirty="0">
                <a:latin typeface="Times New Roman" panose="02020603050405020304" pitchFamily="18" charset="0"/>
                <a:cs typeface="Times New Roman" panose="02020603050405020304" pitchFamily="18" charset="0"/>
              </a:rPr>
              <a:t>  Heart Disease Detection Using Iridology</a:t>
            </a:r>
            <a:endParaRPr lang="LID4096"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2407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4B6A-11DD-4864-8F5E-E1EC419E5C81}"/>
              </a:ext>
            </a:extLst>
          </p:cNvPr>
          <p:cNvSpPr>
            <a:spLocks noGrp="1"/>
          </p:cNvSpPr>
          <p:nvPr>
            <p:ph type="title"/>
          </p:nvPr>
        </p:nvSpPr>
        <p:spPr>
          <a:xfrm>
            <a:off x="239800" y="915810"/>
            <a:ext cx="6019800" cy="1143000"/>
          </a:xfrm>
        </p:spPr>
        <p:txBody>
          <a:bodyPr>
            <a:normAutofit/>
          </a:bodyPr>
          <a:lstStyle/>
          <a:p>
            <a:r>
              <a:rPr lang="en-US" sz="4000" b="1" u="sng" dirty="0"/>
              <a:t>Login page</a:t>
            </a:r>
          </a:p>
        </p:txBody>
      </p:sp>
      <p:pic>
        <p:nvPicPr>
          <p:cNvPr id="6" name="Picture Placeholder 5">
            <a:extLst>
              <a:ext uri="{FF2B5EF4-FFF2-40B4-BE49-F238E27FC236}">
                <a16:creationId xmlns:a16="http://schemas.microsoft.com/office/drawing/2014/main" id="{A920A467-0C0A-4C0A-BE6F-EC83A86BC215}"/>
              </a:ext>
            </a:extLst>
          </p:cNvPr>
          <p:cNvPicPr>
            <a:picLocks noGrp="1" noChangeAspect="1"/>
          </p:cNvPicPr>
          <p:nvPr>
            <p:ph type="pic" idx="1"/>
          </p:nvPr>
        </p:nvPicPr>
        <p:blipFill>
          <a:blip r:embed="rId2"/>
          <a:srcRect l="29824" r="29824"/>
          <a:stretch>
            <a:fillRect/>
          </a:stretch>
        </p:blipFill>
        <p:spPr>
          <a:xfrm>
            <a:off x="7383517" y="1258439"/>
            <a:ext cx="4017737" cy="505859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 Placeholder 3">
            <a:extLst>
              <a:ext uri="{FF2B5EF4-FFF2-40B4-BE49-F238E27FC236}">
                <a16:creationId xmlns:a16="http://schemas.microsoft.com/office/drawing/2014/main" id="{D0F58F33-9B11-4394-9657-32E1939B6E56}"/>
              </a:ext>
            </a:extLst>
          </p:cNvPr>
          <p:cNvSpPr>
            <a:spLocks noGrp="1"/>
          </p:cNvSpPr>
          <p:nvPr>
            <p:ph type="body" sz="half" idx="2"/>
          </p:nvPr>
        </p:nvSpPr>
        <p:spPr>
          <a:xfrm>
            <a:off x="339999" y="2206441"/>
            <a:ext cx="6281518" cy="3876908"/>
          </a:xfrm>
        </p:spPr>
        <p:txBody>
          <a:bodyPr>
            <a:normAutofit/>
          </a:bodyPr>
          <a:lstStyle/>
          <a:p>
            <a:pPr marL="285750" indent="-285750">
              <a:lnSpc>
                <a:spcPct val="150000"/>
              </a:lnSpc>
              <a:buFont typeface="Wingdings" panose="05000000000000000000" pitchFamily="2" charset="2"/>
              <a:buChar char="v"/>
            </a:pPr>
            <a:r>
              <a:rPr lang="en-US" sz="2000" b="1" dirty="0">
                <a:solidFill>
                  <a:schemeClr val="tx1"/>
                </a:solidFill>
              </a:rPr>
              <a:t>First of all there will be a login page to login user</a:t>
            </a:r>
          </a:p>
          <a:p>
            <a:pPr marL="285750" indent="-285750">
              <a:lnSpc>
                <a:spcPct val="150000"/>
              </a:lnSpc>
              <a:buFont typeface="Wingdings" panose="05000000000000000000" pitchFamily="2" charset="2"/>
              <a:buChar char="v"/>
            </a:pPr>
            <a:r>
              <a:rPr lang="en-US" sz="2000" b="1" dirty="0">
                <a:solidFill>
                  <a:schemeClr val="tx1"/>
                </a:solidFill>
              </a:rPr>
              <a:t>If the user has forgot the password he will click on the forgot password link and update his password</a:t>
            </a:r>
          </a:p>
          <a:p>
            <a:pPr marL="285750" indent="-285750">
              <a:lnSpc>
                <a:spcPct val="150000"/>
              </a:lnSpc>
              <a:buFont typeface="Wingdings" panose="05000000000000000000" pitchFamily="2" charset="2"/>
              <a:buChar char="v"/>
            </a:pPr>
            <a:r>
              <a:rPr lang="en-US" sz="2000" b="1" dirty="0">
                <a:solidFill>
                  <a:schemeClr val="tx1"/>
                </a:solidFill>
              </a:rPr>
              <a:t>If the user has no account he will click on a create account link to create a account</a:t>
            </a:r>
          </a:p>
          <a:p>
            <a:endParaRPr lang="en-US" dirty="0"/>
          </a:p>
        </p:txBody>
      </p:sp>
      <p:sp>
        <p:nvSpPr>
          <p:cNvPr id="3" name="TextBox 2">
            <a:extLst>
              <a:ext uri="{FF2B5EF4-FFF2-40B4-BE49-F238E27FC236}">
                <a16:creationId xmlns:a16="http://schemas.microsoft.com/office/drawing/2014/main" id="{699A32DA-9785-8576-6825-97D316E95DB0}"/>
              </a:ext>
            </a:extLst>
          </p:cNvPr>
          <p:cNvSpPr txBox="1"/>
          <p:nvPr/>
        </p:nvSpPr>
        <p:spPr>
          <a:xfrm>
            <a:off x="1066800" y="121848"/>
            <a:ext cx="10048240" cy="646331"/>
          </a:xfrm>
          <a:prstGeom prst="rect">
            <a:avLst/>
          </a:prstGeom>
          <a:noFill/>
        </p:spPr>
        <p:txBody>
          <a:bodyPr wrap="square" rtlCol="0">
            <a:spAutoFit/>
          </a:bodyPr>
          <a:lstStyle/>
          <a:p>
            <a:pPr algn="ctr"/>
            <a:r>
              <a:rPr lang="en-GB" sz="3600" b="1" dirty="0">
                <a:latin typeface="Times New Roman" panose="02020603050405020304" pitchFamily="18" charset="0"/>
                <a:cs typeface="Times New Roman" panose="02020603050405020304" pitchFamily="18" charset="0"/>
              </a:rPr>
              <a:t>Implementation and Evaluation</a:t>
            </a:r>
            <a:endParaRPr lang="LID4096"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1107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D2A84-FA65-440A-AE0C-383D9DA55285}"/>
              </a:ext>
            </a:extLst>
          </p:cNvPr>
          <p:cNvSpPr>
            <a:spLocks noGrp="1"/>
          </p:cNvSpPr>
          <p:nvPr>
            <p:ph type="title"/>
          </p:nvPr>
        </p:nvSpPr>
        <p:spPr>
          <a:xfrm>
            <a:off x="480690" y="725214"/>
            <a:ext cx="6019800" cy="1416120"/>
          </a:xfrm>
        </p:spPr>
        <p:txBody>
          <a:bodyPr>
            <a:noAutofit/>
          </a:bodyPr>
          <a:lstStyle/>
          <a:p>
            <a:r>
              <a:rPr lang="en-US" sz="4400" b="1" u="sng" dirty="0"/>
              <a:t>Forgot password page</a:t>
            </a:r>
          </a:p>
        </p:txBody>
      </p:sp>
      <p:pic>
        <p:nvPicPr>
          <p:cNvPr id="6" name="Picture Placeholder 5">
            <a:extLst>
              <a:ext uri="{FF2B5EF4-FFF2-40B4-BE49-F238E27FC236}">
                <a16:creationId xmlns:a16="http://schemas.microsoft.com/office/drawing/2014/main" id="{D470C82C-29C2-4C2F-B5DE-C13D773A3A65}"/>
              </a:ext>
            </a:extLst>
          </p:cNvPr>
          <p:cNvPicPr>
            <a:picLocks noGrp="1" noChangeAspect="1"/>
          </p:cNvPicPr>
          <p:nvPr>
            <p:ph type="pic" idx="1"/>
          </p:nvPr>
        </p:nvPicPr>
        <p:blipFill>
          <a:blip r:embed="rId2"/>
          <a:srcRect l="29824" r="29824"/>
          <a:stretch>
            <a:fillRect/>
          </a:stretch>
        </p:blipFill>
        <p:spPr>
          <a:xfrm>
            <a:off x="7665625" y="1224896"/>
            <a:ext cx="3541189" cy="493460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 Placeholder 3">
            <a:extLst>
              <a:ext uri="{FF2B5EF4-FFF2-40B4-BE49-F238E27FC236}">
                <a16:creationId xmlns:a16="http://schemas.microsoft.com/office/drawing/2014/main" id="{3BA21967-12AC-478B-BB79-BD18D8394EBC}"/>
              </a:ext>
            </a:extLst>
          </p:cNvPr>
          <p:cNvSpPr>
            <a:spLocks noGrp="1"/>
          </p:cNvSpPr>
          <p:nvPr>
            <p:ph type="body" sz="half" idx="2"/>
          </p:nvPr>
        </p:nvSpPr>
        <p:spPr>
          <a:xfrm>
            <a:off x="480689" y="2349062"/>
            <a:ext cx="6613793" cy="3810441"/>
          </a:xfrm>
        </p:spPr>
        <p:txBody>
          <a:bodyPr>
            <a:noAutofit/>
          </a:bodyPr>
          <a:lstStyle/>
          <a:p>
            <a:pPr marL="285750" indent="-285750">
              <a:lnSpc>
                <a:spcPct val="150000"/>
              </a:lnSpc>
              <a:buFont typeface="Wingdings" panose="05000000000000000000" pitchFamily="2" charset="2"/>
              <a:buChar char="v"/>
            </a:pPr>
            <a:r>
              <a:rPr lang="en-US" sz="2000" b="1" dirty="0">
                <a:solidFill>
                  <a:schemeClr val="tx1"/>
                </a:solidFill>
              </a:rPr>
              <a:t>User will provide his e mail address to reset password</a:t>
            </a:r>
          </a:p>
          <a:p>
            <a:pPr marL="285750" indent="-285750">
              <a:lnSpc>
                <a:spcPct val="150000"/>
              </a:lnSpc>
              <a:buFont typeface="Wingdings" panose="05000000000000000000" pitchFamily="2" charset="2"/>
              <a:buChar char="v"/>
            </a:pPr>
            <a:r>
              <a:rPr lang="en-US" sz="2000" b="1" dirty="0">
                <a:solidFill>
                  <a:schemeClr val="tx1"/>
                </a:solidFill>
              </a:rPr>
              <a:t>Reset token will be sent on his e mail address so he can reset his password</a:t>
            </a:r>
          </a:p>
          <a:p>
            <a:pPr marL="285750" indent="-285750">
              <a:lnSpc>
                <a:spcPct val="150000"/>
              </a:lnSpc>
              <a:buFont typeface="Wingdings" panose="05000000000000000000" pitchFamily="2" charset="2"/>
              <a:buChar char="v"/>
            </a:pPr>
            <a:r>
              <a:rPr lang="en-US" sz="2000" b="1" dirty="0">
                <a:solidFill>
                  <a:schemeClr val="tx1"/>
                </a:solidFill>
              </a:rPr>
              <a:t>On clicking a reset password on the e mail link and there will be a pop up page which asked the user to provide a new password </a:t>
            </a:r>
          </a:p>
        </p:txBody>
      </p:sp>
    </p:spTree>
    <p:extLst>
      <p:ext uri="{BB962C8B-B14F-4D97-AF65-F5344CB8AC3E}">
        <p14:creationId xmlns:p14="http://schemas.microsoft.com/office/powerpoint/2010/main" val="2041535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37FEE-C377-4A9E-A421-F226C5AED51E}"/>
              </a:ext>
            </a:extLst>
          </p:cNvPr>
          <p:cNvSpPr>
            <a:spLocks noGrp="1"/>
          </p:cNvSpPr>
          <p:nvPr>
            <p:ph type="title"/>
          </p:nvPr>
        </p:nvSpPr>
        <p:spPr>
          <a:xfrm>
            <a:off x="556061" y="237650"/>
            <a:ext cx="6019800" cy="1143000"/>
          </a:xfrm>
        </p:spPr>
        <p:txBody>
          <a:bodyPr>
            <a:normAutofit/>
          </a:bodyPr>
          <a:lstStyle/>
          <a:p>
            <a:r>
              <a:rPr lang="en-US" sz="4400" b="1" u="sng" dirty="0"/>
              <a:t>Sign up page</a:t>
            </a:r>
          </a:p>
        </p:txBody>
      </p:sp>
      <p:pic>
        <p:nvPicPr>
          <p:cNvPr id="6" name="Picture Placeholder 5">
            <a:extLst>
              <a:ext uri="{FF2B5EF4-FFF2-40B4-BE49-F238E27FC236}">
                <a16:creationId xmlns:a16="http://schemas.microsoft.com/office/drawing/2014/main" id="{85E14BAB-C808-4A9C-87F8-9D0751AC03BC}"/>
              </a:ext>
            </a:extLst>
          </p:cNvPr>
          <p:cNvPicPr>
            <a:picLocks noGrp="1" noChangeAspect="1"/>
          </p:cNvPicPr>
          <p:nvPr>
            <p:ph type="pic" idx="1"/>
          </p:nvPr>
        </p:nvPicPr>
        <p:blipFill>
          <a:blip r:embed="rId2"/>
          <a:srcRect l="29824" r="29824"/>
          <a:stretch>
            <a:fillRect/>
          </a:stretch>
        </p:blipFill>
        <p:spPr>
          <a:xfrm>
            <a:off x="6403800" y="1560786"/>
            <a:ext cx="5089262" cy="447740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 Placeholder 3">
            <a:extLst>
              <a:ext uri="{FF2B5EF4-FFF2-40B4-BE49-F238E27FC236}">
                <a16:creationId xmlns:a16="http://schemas.microsoft.com/office/drawing/2014/main" id="{095EBD5A-A66B-4874-9DC2-7C60FEECF833}"/>
              </a:ext>
            </a:extLst>
          </p:cNvPr>
          <p:cNvSpPr>
            <a:spLocks noGrp="1"/>
          </p:cNvSpPr>
          <p:nvPr>
            <p:ph type="body" sz="half" idx="2"/>
          </p:nvPr>
        </p:nvSpPr>
        <p:spPr>
          <a:xfrm>
            <a:off x="556061" y="1671145"/>
            <a:ext cx="5781677" cy="3941379"/>
          </a:xfrm>
        </p:spPr>
        <p:txBody>
          <a:bodyPr>
            <a:noAutofit/>
          </a:bodyPr>
          <a:lstStyle/>
          <a:p>
            <a:pPr marL="285750" indent="-285750">
              <a:lnSpc>
                <a:spcPct val="150000"/>
              </a:lnSpc>
              <a:buFont typeface="Wingdings" panose="05000000000000000000" pitchFamily="2" charset="2"/>
              <a:buChar char="v"/>
            </a:pPr>
            <a:r>
              <a:rPr lang="en-US" sz="2000" b="1" dirty="0">
                <a:solidFill>
                  <a:schemeClr val="tx1"/>
                </a:solidFill>
              </a:rPr>
              <a:t>To create a new account the user will provide the following things</a:t>
            </a:r>
          </a:p>
          <a:p>
            <a:pPr marL="285750" indent="-285750">
              <a:lnSpc>
                <a:spcPct val="150000"/>
              </a:lnSpc>
              <a:buFont typeface="Wingdings" panose="05000000000000000000" pitchFamily="2" charset="2"/>
              <a:buChar char="v"/>
            </a:pPr>
            <a:r>
              <a:rPr lang="en-US" sz="2000" b="1" dirty="0">
                <a:solidFill>
                  <a:schemeClr val="tx1"/>
                </a:solidFill>
              </a:rPr>
              <a:t>Name</a:t>
            </a:r>
          </a:p>
          <a:p>
            <a:pPr marL="285750" indent="-285750">
              <a:lnSpc>
                <a:spcPct val="150000"/>
              </a:lnSpc>
              <a:buFont typeface="Wingdings" panose="05000000000000000000" pitchFamily="2" charset="2"/>
              <a:buChar char="v"/>
            </a:pPr>
            <a:r>
              <a:rPr lang="en-US" sz="2000" b="1" dirty="0">
                <a:solidFill>
                  <a:schemeClr val="tx1"/>
                </a:solidFill>
              </a:rPr>
              <a:t>E mail</a:t>
            </a:r>
          </a:p>
          <a:p>
            <a:pPr marL="285750" indent="-285750">
              <a:lnSpc>
                <a:spcPct val="150000"/>
              </a:lnSpc>
              <a:buFont typeface="Wingdings" panose="05000000000000000000" pitchFamily="2" charset="2"/>
              <a:buChar char="v"/>
            </a:pPr>
            <a:r>
              <a:rPr lang="en-US" sz="2000" b="1" dirty="0">
                <a:solidFill>
                  <a:schemeClr val="tx1"/>
                </a:solidFill>
              </a:rPr>
              <a:t>Password</a:t>
            </a:r>
          </a:p>
          <a:p>
            <a:pPr marL="285750" indent="-285750">
              <a:lnSpc>
                <a:spcPct val="150000"/>
              </a:lnSpc>
              <a:buFont typeface="Wingdings" panose="05000000000000000000" pitchFamily="2" charset="2"/>
              <a:buChar char="v"/>
            </a:pPr>
            <a:r>
              <a:rPr lang="en-US" sz="2000" b="1" dirty="0">
                <a:solidFill>
                  <a:schemeClr val="tx1"/>
                </a:solidFill>
              </a:rPr>
              <a:t>Confirm password</a:t>
            </a:r>
          </a:p>
          <a:p>
            <a:pPr marL="285750" indent="-285750">
              <a:lnSpc>
                <a:spcPct val="150000"/>
              </a:lnSpc>
              <a:buFont typeface="Wingdings" panose="05000000000000000000" pitchFamily="2" charset="2"/>
              <a:buChar char="v"/>
            </a:pPr>
            <a:r>
              <a:rPr lang="en-US" sz="2000" b="1" dirty="0">
                <a:solidFill>
                  <a:schemeClr val="tx1"/>
                </a:solidFill>
              </a:rPr>
              <a:t>The e mail should be unique and the password must be at least 8 characters</a:t>
            </a:r>
          </a:p>
        </p:txBody>
      </p:sp>
    </p:spTree>
    <p:extLst>
      <p:ext uri="{BB962C8B-B14F-4D97-AF65-F5344CB8AC3E}">
        <p14:creationId xmlns:p14="http://schemas.microsoft.com/office/powerpoint/2010/main" val="3629247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0CB47-8743-4283-969B-92218198BEDD}"/>
              </a:ext>
            </a:extLst>
          </p:cNvPr>
          <p:cNvSpPr>
            <a:spLocks noGrp="1"/>
          </p:cNvSpPr>
          <p:nvPr>
            <p:ph type="title"/>
          </p:nvPr>
        </p:nvSpPr>
        <p:spPr>
          <a:xfrm>
            <a:off x="444062" y="0"/>
            <a:ext cx="6019800" cy="1143000"/>
          </a:xfrm>
        </p:spPr>
        <p:txBody>
          <a:bodyPr>
            <a:normAutofit/>
          </a:bodyPr>
          <a:lstStyle/>
          <a:p>
            <a:r>
              <a:rPr lang="en-US" sz="4400" b="1" u="sng" dirty="0"/>
              <a:t>Main page</a:t>
            </a:r>
          </a:p>
        </p:txBody>
      </p:sp>
      <p:pic>
        <p:nvPicPr>
          <p:cNvPr id="6" name="Picture Placeholder 5">
            <a:extLst>
              <a:ext uri="{FF2B5EF4-FFF2-40B4-BE49-F238E27FC236}">
                <a16:creationId xmlns:a16="http://schemas.microsoft.com/office/drawing/2014/main" id="{EA3EAC3C-8807-4AD3-8AC1-8E38CCB68EE7}"/>
              </a:ext>
            </a:extLst>
          </p:cNvPr>
          <p:cNvPicPr>
            <a:picLocks noGrp="1" noChangeAspect="1"/>
          </p:cNvPicPr>
          <p:nvPr>
            <p:ph type="pic" idx="1"/>
          </p:nvPr>
        </p:nvPicPr>
        <p:blipFill rotWithShape="1">
          <a:blip r:embed="rId2"/>
          <a:srcRect l="334" t="2086" r="1601" b="-2086"/>
          <a:stretch/>
        </p:blipFill>
        <p:spPr>
          <a:xfrm>
            <a:off x="6096000" y="1411013"/>
            <a:ext cx="5888038" cy="439347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 Placeholder 3">
            <a:extLst>
              <a:ext uri="{FF2B5EF4-FFF2-40B4-BE49-F238E27FC236}">
                <a16:creationId xmlns:a16="http://schemas.microsoft.com/office/drawing/2014/main" id="{8BA25F30-02D0-4DA8-AD67-3FA407C05615}"/>
              </a:ext>
            </a:extLst>
          </p:cNvPr>
          <p:cNvSpPr>
            <a:spLocks noGrp="1"/>
          </p:cNvSpPr>
          <p:nvPr>
            <p:ph type="body" sz="half" idx="2"/>
          </p:nvPr>
        </p:nvSpPr>
        <p:spPr>
          <a:xfrm>
            <a:off x="207962" y="1411013"/>
            <a:ext cx="5520176" cy="4642946"/>
          </a:xfrm>
        </p:spPr>
        <p:txBody>
          <a:bodyPr>
            <a:normAutofit fontScale="92500" lnSpcReduction="10000"/>
          </a:bodyPr>
          <a:lstStyle/>
          <a:p>
            <a:pPr marL="285750" indent="-285750">
              <a:lnSpc>
                <a:spcPct val="150000"/>
              </a:lnSpc>
              <a:buFont typeface="Wingdings" panose="05000000000000000000" pitchFamily="2" charset="2"/>
              <a:buChar char="v"/>
            </a:pPr>
            <a:r>
              <a:rPr lang="en-US" sz="2000" b="1" dirty="0">
                <a:solidFill>
                  <a:schemeClr val="tx1"/>
                </a:solidFill>
              </a:rPr>
              <a:t>There will be a button to select an image from storage to process</a:t>
            </a:r>
          </a:p>
          <a:p>
            <a:pPr marL="285750" indent="-285750">
              <a:lnSpc>
                <a:spcPct val="150000"/>
              </a:lnSpc>
              <a:buFont typeface="Wingdings" panose="05000000000000000000" pitchFamily="2" charset="2"/>
              <a:buChar char="v"/>
            </a:pPr>
            <a:r>
              <a:rPr lang="en-US" sz="2000" b="1" dirty="0">
                <a:solidFill>
                  <a:schemeClr val="tx1"/>
                </a:solidFill>
              </a:rPr>
              <a:t>After that user will click on a process image button</a:t>
            </a:r>
          </a:p>
          <a:p>
            <a:pPr marL="285750" indent="-285750">
              <a:lnSpc>
                <a:spcPct val="150000"/>
              </a:lnSpc>
              <a:buFont typeface="Wingdings" panose="05000000000000000000" pitchFamily="2" charset="2"/>
              <a:buChar char="v"/>
            </a:pPr>
            <a:r>
              <a:rPr lang="en-US" sz="2000" b="1" dirty="0">
                <a:solidFill>
                  <a:schemeClr val="tx1"/>
                </a:solidFill>
              </a:rPr>
              <a:t>If the user has paid for the service the image will be processed and the result will be shown otherwise the user will be asked  to pay for the service </a:t>
            </a:r>
          </a:p>
          <a:p>
            <a:pPr marL="285750" indent="-285750">
              <a:lnSpc>
                <a:spcPct val="150000"/>
              </a:lnSpc>
              <a:buFont typeface="Wingdings" panose="05000000000000000000" pitchFamily="2" charset="2"/>
              <a:buChar char="v"/>
            </a:pPr>
            <a:r>
              <a:rPr lang="en-US" sz="2000" b="1" dirty="0">
                <a:solidFill>
                  <a:schemeClr val="tx1"/>
                </a:solidFill>
              </a:rPr>
              <a:t>If the user successfully get pay then he will continue the  processing</a:t>
            </a:r>
          </a:p>
        </p:txBody>
      </p:sp>
    </p:spTree>
    <p:extLst>
      <p:ext uri="{BB962C8B-B14F-4D97-AF65-F5344CB8AC3E}">
        <p14:creationId xmlns:p14="http://schemas.microsoft.com/office/powerpoint/2010/main" val="3699226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8442B-FE56-4F4C-85C8-0AE2CC132376}"/>
              </a:ext>
            </a:extLst>
          </p:cNvPr>
          <p:cNvSpPr>
            <a:spLocks noGrp="1"/>
          </p:cNvSpPr>
          <p:nvPr>
            <p:ph type="title"/>
          </p:nvPr>
        </p:nvSpPr>
        <p:spPr>
          <a:xfrm>
            <a:off x="261171" y="181303"/>
            <a:ext cx="8331036" cy="1143000"/>
          </a:xfrm>
        </p:spPr>
        <p:txBody>
          <a:bodyPr>
            <a:noAutofit/>
          </a:bodyPr>
          <a:lstStyle/>
          <a:p>
            <a:r>
              <a:rPr lang="en-US" sz="4000" dirty="0"/>
              <a:t>STRIPE PAYMENT PRCESSING</a:t>
            </a:r>
          </a:p>
        </p:txBody>
      </p:sp>
      <p:pic>
        <p:nvPicPr>
          <p:cNvPr id="6" name="Picture Placeholder 5">
            <a:extLst>
              <a:ext uri="{FF2B5EF4-FFF2-40B4-BE49-F238E27FC236}">
                <a16:creationId xmlns:a16="http://schemas.microsoft.com/office/drawing/2014/main" id="{A6805DAF-7CC9-4CF0-B1DB-B57AEF36F8E5}"/>
              </a:ext>
            </a:extLst>
          </p:cNvPr>
          <p:cNvPicPr>
            <a:picLocks noGrp="1" noChangeAspect="1"/>
          </p:cNvPicPr>
          <p:nvPr>
            <p:ph type="pic" idx="1"/>
          </p:nvPr>
        </p:nvPicPr>
        <p:blipFill rotWithShape="1">
          <a:blip r:embed="rId2"/>
          <a:srcRect l="285" t="338" r="626" b="338"/>
          <a:stretch/>
        </p:blipFill>
        <p:spPr>
          <a:xfrm>
            <a:off x="5952521" y="1552903"/>
            <a:ext cx="4909919" cy="39492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 Placeholder 3">
            <a:extLst>
              <a:ext uri="{FF2B5EF4-FFF2-40B4-BE49-F238E27FC236}">
                <a16:creationId xmlns:a16="http://schemas.microsoft.com/office/drawing/2014/main" id="{CC0FC9D7-A4F0-4DD7-9ACB-11EAF6C11067}"/>
              </a:ext>
            </a:extLst>
          </p:cNvPr>
          <p:cNvSpPr>
            <a:spLocks noGrp="1"/>
          </p:cNvSpPr>
          <p:nvPr>
            <p:ph type="body" sz="half" idx="2"/>
          </p:nvPr>
        </p:nvSpPr>
        <p:spPr>
          <a:xfrm>
            <a:off x="261171" y="1679026"/>
            <a:ext cx="4909919" cy="4390697"/>
          </a:xfrm>
        </p:spPr>
        <p:txBody>
          <a:bodyPr>
            <a:normAutofit fontScale="62500" lnSpcReduction="20000"/>
          </a:bodyPr>
          <a:lstStyle/>
          <a:p>
            <a:pPr marL="285750" indent="-285750">
              <a:lnSpc>
                <a:spcPct val="170000"/>
              </a:lnSpc>
              <a:buFont typeface="Wingdings" panose="05000000000000000000" pitchFamily="2" charset="2"/>
              <a:buChar char="v"/>
            </a:pPr>
            <a:r>
              <a:rPr lang="en-US" sz="2900" dirty="0">
                <a:solidFill>
                  <a:schemeClr val="tx1"/>
                </a:solidFill>
              </a:rPr>
              <a:t>User will click on start pay button and it will be re directed to stripe checkout page </a:t>
            </a:r>
          </a:p>
          <a:p>
            <a:pPr marL="285750" indent="-285750">
              <a:lnSpc>
                <a:spcPct val="170000"/>
              </a:lnSpc>
              <a:buFont typeface="Wingdings" panose="05000000000000000000" pitchFamily="2" charset="2"/>
              <a:buChar char="v"/>
            </a:pPr>
            <a:r>
              <a:rPr lang="en-US" sz="2900" dirty="0">
                <a:solidFill>
                  <a:schemeClr val="tx1"/>
                </a:solidFill>
              </a:rPr>
              <a:t>User will be asked to provide his credit card number and its expiry data</a:t>
            </a:r>
          </a:p>
          <a:p>
            <a:pPr marL="285750" indent="-285750">
              <a:lnSpc>
                <a:spcPct val="170000"/>
              </a:lnSpc>
              <a:buFont typeface="Wingdings" panose="05000000000000000000" pitchFamily="2" charset="2"/>
              <a:buChar char="v"/>
            </a:pPr>
            <a:r>
              <a:rPr lang="en-US" sz="2900" dirty="0">
                <a:solidFill>
                  <a:schemeClr val="tx1"/>
                </a:solidFill>
              </a:rPr>
              <a:t>On successful detection of charges the user will be directed to success page of our website and it can start processing</a:t>
            </a: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523661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6EAEB-B740-445D-BC30-A5CB8A49E06D}"/>
              </a:ext>
            </a:extLst>
          </p:cNvPr>
          <p:cNvSpPr>
            <a:spLocks noGrp="1"/>
          </p:cNvSpPr>
          <p:nvPr>
            <p:ph type="title"/>
          </p:nvPr>
        </p:nvSpPr>
        <p:spPr>
          <a:xfrm>
            <a:off x="0" y="49262"/>
            <a:ext cx="6480176" cy="1143000"/>
          </a:xfrm>
        </p:spPr>
        <p:txBody>
          <a:bodyPr>
            <a:noAutofit/>
          </a:bodyPr>
          <a:lstStyle/>
          <a:p>
            <a:r>
              <a:rPr lang="en-US" sz="4400" b="1" u="sng" dirty="0"/>
              <a:t>Navbar user actions</a:t>
            </a:r>
          </a:p>
        </p:txBody>
      </p:sp>
      <p:pic>
        <p:nvPicPr>
          <p:cNvPr id="6" name="Picture Placeholder 5">
            <a:extLst>
              <a:ext uri="{FF2B5EF4-FFF2-40B4-BE49-F238E27FC236}">
                <a16:creationId xmlns:a16="http://schemas.microsoft.com/office/drawing/2014/main" id="{2AF21F42-EB90-4E80-85E9-4C397987B547}"/>
              </a:ext>
            </a:extLst>
          </p:cNvPr>
          <p:cNvPicPr>
            <a:picLocks noGrp="1" noChangeAspect="1"/>
          </p:cNvPicPr>
          <p:nvPr>
            <p:ph type="pic" idx="1"/>
          </p:nvPr>
        </p:nvPicPr>
        <p:blipFill rotWithShape="1">
          <a:blip r:embed="rId2"/>
          <a:srcRect l="-267" r="750" b="-291"/>
          <a:stretch/>
        </p:blipFill>
        <p:spPr>
          <a:xfrm>
            <a:off x="5249918" y="1290251"/>
            <a:ext cx="6637283" cy="53230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 Placeholder 3">
            <a:extLst>
              <a:ext uri="{FF2B5EF4-FFF2-40B4-BE49-F238E27FC236}">
                <a16:creationId xmlns:a16="http://schemas.microsoft.com/office/drawing/2014/main" id="{A6BA88E5-AAB1-4C1E-AE5D-33A13C55A4C2}"/>
              </a:ext>
            </a:extLst>
          </p:cNvPr>
          <p:cNvSpPr>
            <a:spLocks noGrp="1"/>
          </p:cNvSpPr>
          <p:nvPr>
            <p:ph type="body" sz="half" idx="2"/>
          </p:nvPr>
        </p:nvSpPr>
        <p:spPr>
          <a:xfrm>
            <a:off x="110359" y="1355526"/>
            <a:ext cx="4650827" cy="5323074"/>
          </a:xfrm>
        </p:spPr>
        <p:txBody>
          <a:bodyPr/>
          <a:lstStyle/>
          <a:p>
            <a:pPr marL="285750" indent="-285750">
              <a:lnSpc>
                <a:spcPct val="150000"/>
              </a:lnSpc>
              <a:buFont typeface="Wingdings" panose="05000000000000000000" pitchFamily="2" charset="2"/>
              <a:buChar char="v"/>
            </a:pPr>
            <a:r>
              <a:rPr lang="en-US" sz="2000" b="1" dirty="0">
                <a:solidFill>
                  <a:schemeClr val="tx1"/>
                </a:solidFill>
              </a:rPr>
              <a:t>User navbar contains the following links</a:t>
            </a:r>
          </a:p>
          <a:p>
            <a:pPr marL="285750" indent="-285750">
              <a:lnSpc>
                <a:spcPct val="150000"/>
              </a:lnSpc>
              <a:buFont typeface="Wingdings" panose="05000000000000000000" pitchFamily="2" charset="2"/>
              <a:buChar char="v"/>
            </a:pPr>
            <a:r>
              <a:rPr lang="en-US" sz="2000" b="1" dirty="0">
                <a:solidFill>
                  <a:schemeClr val="tx1"/>
                </a:solidFill>
              </a:rPr>
              <a:t>Update profile; user will click on this link to update his profile </a:t>
            </a:r>
          </a:p>
          <a:p>
            <a:pPr marL="285750" indent="-285750">
              <a:lnSpc>
                <a:spcPct val="150000"/>
              </a:lnSpc>
              <a:buFont typeface="Wingdings" panose="05000000000000000000" pitchFamily="2" charset="2"/>
              <a:buChar char="v"/>
            </a:pPr>
            <a:r>
              <a:rPr lang="en-US" sz="2000" b="1" dirty="0">
                <a:solidFill>
                  <a:schemeClr val="tx1"/>
                </a:solidFill>
              </a:rPr>
              <a:t>Change password; the user will click on the change password link to change the password</a:t>
            </a:r>
          </a:p>
          <a:p>
            <a:pPr marL="285750" indent="-285750">
              <a:lnSpc>
                <a:spcPct val="150000"/>
              </a:lnSpc>
              <a:buFont typeface="Wingdings" panose="05000000000000000000" pitchFamily="2" charset="2"/>
              <a:buChar char="v"/>
            </a:pPr>
            <a:r>
              <a:rPr lang="en-US" sz="2000" b="1" dirty="0">
                <a:solidFill>
                  <a:schemeClr val="tx1"/>
                </a:solidFill>
              </a:rPr>
              <a:t>Logout; to logout the account the user will click on the logout link</a:t>
            </a: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2089245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0AAB-5541-4AAF-9A6A-983E528EC975}"/>
              </a:ext>
            </a:extLst>
          </p:cNvPr>
          <p:cNvSpPr>
            <a:spLocks noGrp="1"/>
          </p:cNvSpPr>
          <p:nvPr>
            <p:ph type="title"/>
          </p:nvPr>
        </p:nvSpPr>
        <p:spPr>
          <a:xfrm>
            <a:off x="209550" y="500554"/>
            <a:ext cx="6019800" cy="1143000"/>
          </a:xfrm>
        </p:spPr>
        <p:txBody>
          <a:bodyPr>
            <a:normAutofit/>
          </a:bodyPr>
          <a:lstStyle/>
          <a:p>
            <a:r>
              <a:rPr lang="en-US" sz="4400" b="1" u="sng" dirty="0"/>
              <a:t>Update profile</a:t>
            </a:r>
          </a:p>
        </p:txBody>
      </p:sp>
      <p:pic>
        <p:nvPicPr>
          <p:cNvPr id="6" name="Picture Placeholder 5">
            <a:extLst>
              <a:ext uri="{FF2B5EF4-FFF2-40B4-BE49-F238E27FC236}">
                <a16:creationId xmlns:a16="http://schemas.microsoft.com/office/drawing/2014/main" id="{EB4CB634-90D7-420F-9791-10C94663E521}"/>
              </a:ext>
            </a:extLst>
          </p:cNvPr>
          <p:cNvPicPr>
            <a:picLocks noGrp="1" noChangeAspect="1"/>
          </p:cNvPicPr>
          <p:nvPr>
            <p:ph type="pic" idx="1"/>
          </p:nvPr>
        </p:nvPicPr>
        <p:blipFill>
          <a:blip r:embed="rId2"/>
          <a:srcRect l="29824" r="29824"/>
          <a:stretch>
            <a:fillRect/>
          </a:stretch>
        </p:blipFill>
        <p:spPr>
          <a:xfrm>
            <a:off x="6229350" y="1643554"/>
            <a:ext cx="4849107" cy="368195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 Placeholder 3">
            <a:extLst>
              <a:ext uri="{FF2B5EF4-FFF2-40B4-BE49-F238E27FC236}">
                <a16:creationId xmlns:a16="http://schemas.microsoft.com/office/drawing/2014/main" id="{C0818585-989A-4EDF-BAE9-19444545580A}"/>
              </a:ext>
            </a:extLst>
          </p:cNvPr>
          <p:cNvSpPr>
            <a:spLocks noGrp="1"/>
          </p:cNvSpPr>
          <p:nvPr>
            <p:ph type="body" sz="half" idx="2"/>
          </p:nvPr>
        </p:nvSpPr>
        <p:spPr>
          <a:xfrm>
            <a:off x="209550" y="2144110"/>
            <a:ext cx="5481802" cy="3358055"/>
          </a:xfrm>
        </p:spPr>
        <p:txBody>
          <a:bodyPr>
            <a:normAutofit/>
          </a:bodyPr>
          <a:lstStyle/>
          <a:p>
            <a:pPr marL="285750" indent="-285750">
              <a:lnSpc>
                <a:spcPct val="150000"/>
              </a:lnSpc>
              <a:buFont typeface="Wingdings" panose="05000000000000000000" pitchFamily="2" charset="2"/>
              <a:buChar char="v"/>
            </a:pPr>
            <a:r>
              <a:rPr lang="en-US" sz="2000" b="1" dirty="0">
                <a:solidFill>
                  <a:schemeClr val="tx1"/>
                </a:solidFill>
              </a:rPr>
              <a:t>User can update his profile information by providing following things</a:t>
            </a:r>
          </a:p>
          <a:p>
            <a:pPr marL="285750" indent="-285750">
              <a:lnSpc>
                <a:spcPct val="150000"/>
              </a:lnSpc>
              <a:buFont typeface="Wingdings" panose="05000000000000000000" pitchFamily="2" charset="2"/>
              <a:buChar char="v"/>
            </a:pPr>
            <a:r>
              <a:rPr lang="en-US" sz="2000" b="1" dirty="0">
                <a:solidFill>
                  <a:schemeClr val="tx1"/>
                </a:solidFill>
              </a:rPr>
              <a:t>Name</a:t>
            </a:r>
          </a:p>
          <a:p>
            <a:pPr marL="285750" indent="-285750">
              <a:lnSpc>
                <a:spcPct val="150000"/>
              </a:lnSpc>
              <a:buFont typeface="Wingdings" panose="05000000000000000000" pitchFamily="2" charset="2"/>
              <a:buChar char="v"/>
            </a:pPr>
            <a:r>
              <a:rPr lang="en-US" sz="2000" b="1" dirty="0">
                <a:solidFill>
                  <a:schemeClr val="tx1"/>
                </a:solidFill>
              </a:rPr>
              <a:t>E mail</a:t>
            </a:r>
          </a:p>
        </p:txBody>
      </p:sp>
    </p:spTree>
    <p:extLst>
      <p:ext uri="{BB962C8B-B14F-4D97-AF65-F5344CB8AC3E}">
        <p14:creationId xmlns:p14="http://schemas.microsoft.com/office/powerpoint/2010/main" val="2770716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BCD1-4FCC-4388-B5CC-02FEFDD7FD75}"/>
              </a:ext>
            </a:extLst>
          </p:cNvPr>
          <p:cNvSpPr>
            <a:spLocks noGrp="1"/>
          </p:cNvSpPr>
          <p:nvPr>
            <p:ph type="title"/>
          </p:nvPr>
        </p:nvSpPr>
        <p:spPr>
          <a:xfrm>
            <a:off x="292702" y="691055"/>
            <a:ext cx="6019800" cy="1143000"/>
          </a:xfrm>
        </p:spPr>
        <p:txBody>
          <a:bodyPr>
            <a:normAutofit fontScale="90000"/>
          </a:bodyPr>
          <a:lstStyle/>
          <a:p>
            <a:r>
              <a:rPr lang="en-US" sz="4400" b="1" u="sng" dirty="0"/>
              <a:t>Change password</a:t>
            </a:r>
          </a:p>
        </p:txBody>
      </p:sp>
      <p:pic>
        <p:nvPicPr>
          <p:cNvPr id="6" name="Picture Placeholder 5">
            <a:extLst>
              <a:ext uri="{FF2B5EF4-FFF2-40B4-BE49-F238E27FC236}">
                <a16:creationId xmlns:a16="http://schemas.microsoft.com/office/drawing/2014/main" id="{ECFEDDF8-1331-403C-9206-13A0B0A26269}"/>
              </a:ext>
            </a:extLst>
          </p:cNvPr>
          <p:cNvPicPr>
            <a:picLocks noGrp="1" noChangeAspect="1"/>
          </p:cNvPicPr>
          <p:nvPr>
            <p:ph type="pic" idx="1"/>
          </p:nvPr>
        </p:nvPicPr>
        <p:blipFill>
          <a:blip r:embed="rId2"/>
          <a:srcRect l="29824" r="29824"/>
          <a:stretch>
            <a:fillRect/>
          </a:stretch>
        </p:blipFill>
        <p:spPr>
          <a:xfrm>
            <a:off x="6589986" y="1834055"/>
            <a:ext cx="4601061" cy="37801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 Placeholder 3">
            <a:extLst>
              <a:ext uri="{FF2B5EF4-FFF2-40B4-BE49-F238E27FC236}">
                <a16:creationId xmlns:a16="http://schemas.microsoft.com/office/drawing/2014/main" id="{262DD91C-3091-48E6-88B9-D295F5D6E3DD}"/>
              </a:ext>
            </a:extLst>
          </p:cNvPr>
          <p:cNvSpPr>
            <a:spLocks noGrp="1"/>
          </p:cNvSpPr>
          <p:nvPr>
            <p:ph type="body" sz="half" idx="2"/>
          </p:nvPr>
        </p:nvSpPr>
        <p:spPr>
          <a:xfrm>
            <a:off x="292702" y="2049518"/>
            <a:ext cx="5524774" cy="3216166"/>
          </a:xfrm>
        </p:spPr>
        <p:txBody>
          <a:bodyPr>
            <a:normAutofit fontScale="85000" lnSpcReduction="10000"/>
          </a:bodyPr>
          <a:lstStyle/>
          <a:p>
            <a:pPr marL="742950" lvl="1" indent="-285750">
              <a:lnSpc>
                <a:spcPct val="150000"/>
              </a:lnSpc>
              <a:buFont typeface="Wingdings" panose="05000000000000000000" pitchFamily="2" charset="2"/>
              <a:buChar char="v"/>
            </a:pPr>
            <a:r>
              <a:rPr lang="en-US" sz="2000" b="1" dirty="0">
                <a:solidFill>
                  <a:schemeClr val="tx1"/>
                </a:solidFill>
              </a:rPr>
              <a:t>The user can also change his password by providing previous password and new password  values</a:t>
            </a:r>
          </a:p>
          <a:p>
            <a:pPr marL="742950" lvl="1" indent="-285750">
              <a:lnSpc>
                <a:spcPct val="150000"/>
              </a:lnSpc>
              <a:buFont typeface="Wingdings" panose="05000000000000000000" pitchFamily="2" charset="2"/>
              <a:buChar char="v"/>
            </a:pPr>
            <a:r>
              <a:rPr lang="en-US" sz="2000" b="1" dirty="0">
                <a:solidFill>
                  <a:schemeClr val="tx1"/>
                </a:solidFill>
              </a:rPr>
              <a:t>The user password will be get changed .</a:t>
            </a:r>
          </a:p>
          <a:p>
            <a:pPr marL="742950" lvl="1" indent="-285750">
              <a:lnSpc>
                <a:spcPct val="150000"/>
              </a:lnSpc>
              <a:buFont typeface="Wingdings" panose="05000000000000000000" pitchFamily="2" charset="2"/>
              <a:buChar char="v"/>
            </a:pPr>
            <a:r>
              <a:rPr lang="en-US" sz="2000" b="1" dirty="0">
                <a:solidFill>
                  <a:schemeClr val="tx1"/>
                </a:solidFill>
              </a:rPr>
              <a:t>But the user  should be logged in before changing password otherwise error will be thrown</a:t>
            </a:r>
          </a:p>
          <a:p>
            <a:pPr marL="742950" lvl="1"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729416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727F0937-2803-D1E5-2B3E-253003B150A5}"/>
              </a:ext>
            </a:extLst>
          </p:cNvPr>
          <p:cNvSpPr>
            <a:spLocks noGrp="1" noChangeArrowheads="1"/>
          </p:cNvSpPr>
          <p:nvPr>
            <p:ph idx="1"/>
          </p:nvPr>
        </p:nvSpPr>
        <p:spPr bwMode="auto">
          <a:xfrm>
            <a:off x="1046481" y="909360"/>
            <a:ext cx="11064240" cy="4457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1" indent="0">
              <a:lnSpc>
                <a:spcPct val="150000"/>
              </a:lnSpc>
              <a:buNone/>
            </a:pPr>
            <a:r>
              <a:rPr lang="en-GB" dirty="0">
                <a:latin typeface="Times New Roman" panose="02020603050405020304" pitchFamily="18" charset="0"/>
                <a:cs typeface="Times New Roman" panose="02020603050405020304" pitchFamily="18" charset="0"/>
              </a:rPr>
              <a:t>1.2  Cardiovascular Disease (CVD) in </a:t>
            </a:r>
            <a:r>
              <a:rPr lang="en-GB" b="1" dirty="0">
                <a:latin typeface="Times New Roman" panose="02020603050405020304" pitchFamily="18" charset="0"/>
                <a:cs typeface="Times New Roman" panose="02020603050405020304" pitchFamily="18" charset="0"/>
              </a:rPr>
              <a:t>Pakistan</a:t>
            </a:r>
          </a:p>
          <a:p>
            <a:pPr marL="457200" lvl="1" indent="0">
              <a:lnSpc>
                <a:spcPct val="150000"/>
              </a:lnSpc>
              <a:buNone/>
            </a:pPr>
            <a:r>
              <a:rPr lang="en-GB" b="1" dirty="0">
                <a:latin typeface="Times New Roman" panose="02020603050405020304" pitchFamily="18" charset="0"/>
                <a:cs typeface="Times New Roman" panose="02020603050405020304" pitchFamily="18" charset="0"/>
              </a:rPr>
              <a:t>        </a:t>
            </a:r>
            <a:r>
              <a:rPr lang="en-US" kern="0" dirty="0">
                <a:effectLst/>
                <a:latin typeface="Times New Roman" panose="02020603050405020304" pitchFamily="18" charset="0"/>
                <a:ea typeface="Times New Roman" panose="02020603050405020304" pitchFamily="18" charset="0"/>
              </a:rPr>
              <a:t>According to Samad and Hanif 2023 research report </a:t>
            </a:r>
            <a:endParaRPr lang="en-GB" b="1" dirty="0">
              <a:latin typeface="Times New Roman" panose="02020603050405020304" pitchFamily="18" charset="0"/>
              <a:cs typeface="Times New Roman" panose="02020603050405020304" pitchFamily="18" charset="0"/>
            </a:endParaRPr>
          </a:p>
          <a:p>
            <a:pPr marL="914400" lvl="2" indent="0" eaLnBrk="0" fontAlgn="base" hangingPunct="0">
              <a:lnSpc>
                <a:spcPct val="100000"/>
              </a:lnSpc>
              <a:spcBef>
                <a:spcPct val="0"/>
              </a:spcBef>
              <a:spcAft>
                <a:spcPct val="0"/>
              </a:spcAft>
              <a:buFontTx/>
              <a:buChar char="•"/>
            </a:pPr>
            <a:r>
              <a:rPr kumimoji="0" lang="en-GB" altLang="LID4096"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LID4096" altLang="LID4096"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Age-standardized death rate</a:t>
            </a:r>
            <a:r>
              <a:rPr kumimoji="0" lang="LID4096" altLang="LID4096"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CVD in Pakistan: </a:t>
            </a:r>
            <a:r>
              <a:rPr kumimoji="0" lang="LID4096" altLang="LID4096"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357.88</a:t>
            </a:r>
            <a:r>
              <a:rPr kumimoji="0" lang="LID4096" altLang="LID4096"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 100,000 </a:t>
            </a:r>
            <a:endParaRPr lang="en-GB" altLang="LID4096" sz="1800" dirty="0">
              <a:effectLst/>
              <a:latin typeface="Times New Roman" panose="02020603050405020304" pitchFamily="18" charset="0"/>
              <a:cs typeface="Times New Roman" panose="02020603050405020304" pitchFamily="18" charset="0"/>
            </a:endParaRPr>
          </a:p>
          <a:p>
            <a:pPr marL="914400" lvl="2" indent="0" eaLnBrk="0" fontAlgn="base" hangingPunct="0">
              <a:lnSpc>
                <a:spcPct val="100000"/>
              </a:lnSpc>
              <a:spcBef>
                <a:spcPct val="0"/>
              </a:spcBef>
              <a:spcAft>
                <a:spcPct val="0"/>
              </a:spcAft>
              <a:buNone/>
            </a:pPr>
            <a:r>
              <a:rPr kumimoji="0" lang="en-GB" altLang="LID4096"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LID4096" altLang="LID4096"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(compared to global rate of </a:t>
            </a:r>
            <a:r>
              <a:rPr kumimoji="0" lang="LID4096" altLang="LID4096"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239.85</a:t>
            </a:r>
            <a:r>
              <a:rPr kumimoji="0" lang="LID4096" altLang="LID4096"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914400" lvl="2" indent="0" eaLnBrk="0" fontAlgn="base" hangingPunct="0">
              <a:lnSpc>
                <a:spcPct val="100000"/>
              </a:lnSpc>
              <a:spcBef>
                <a:spcPct val="0"/>
              </a:spcBef>
              <a:spcAft>
                <a:spcPct val="0"/>
              </a:spcAft>
              <a:buFontTx/>
              <a:buChar char="•"/>
            </a:pPr>
            <a:r>
              <a:rPr kumimoji="0" lang="en-GB" altLang="LID4096"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LID4096" altLang="LID4096"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Projected </a:t>
            </a:r>
            <a:r>
              <a:rPr kumimoji="0" lang="LID4096" altLang="LID4096"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age-standardized incidence</a:t>
            </a:r>
            <a:r>
              <a:rPr kumimoji="0" lang="LID4096" altLang="LID4096"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CVD: </a:t>
            </a:r>
            <a:r>
              <a:rPr kumimoji="0" lang="LID4096" altLang="LID4096"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918.18</a:t>
            </a:r>
            <a:r>
              <a:rPr kumimoji="0" lang="LID4096" altLang="LID4096"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 100,000 in Pakistan.</a:t>
            </a:r>
            <a:endParaRPr kumimoji="0" lang="en-GB" altLang="LID4096"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14400" lvl="2" indent="0" eaLnBrk="0" fontAlgn="base" hangingPunct="0">
              <a:lnSpc>
                <a:spcPct val="100000"/>
              </a:lnSpc>
              <a:spcBef>
                <a:spcPct val="0"/>
              </a:spcBef>
              <a:spcAft>
                <a:spcPct val="0"/>
              </a:spcAft>
              <a:buFontTx/>
              <a:buChar char="•"/>
            </a:pPr>
            <a:r>
              <a:rPr kumimoji="0" lang="en-GB" altLang="LID4096"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LID4096" altLang="LID4096"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18.9%</a:t>
            </a:r>
            <a:r>
              <a:rPr kumimoji="0" lang="LID4096" altLang="LID4096"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people self-report having CVDs in the </a:t>
            </a:r>
            <a:r>
              <a:rPr kumimoji="0" lang="LID4096" altLang="LID4096"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National Socioeconomic Registry Survey</a:t>
            </a:r>
            <a:r>
              <a:rPr kumimoji="0" lang="LID4096" altLang="LID4096"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914400" lvl="2" indent="0" eaLnBrk="0" fontAlgn="base" hangingPunct="0">
              <a:lnSpc>
                <a:spcPct val="100000"/>
              </a:lnSpc>
              <a:spcBef>
                <a:spcPct val="0"/>
              </a:spcBef>
              <a:spcAft>
                <a:spcPct val="0"/>
              </a:spcAft>
              <a:buFontTx/>
              <a:buChar char="•"/>
            </a:pPr>
            <a:r>
              <a:rPr kumimoji="0" lang="en-GB" altLang="LID4096"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LID4096" altLang="LID4096"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Survey data covers </a:t>
            </a:r>
            <a:r>
              <a:rPr kumimoji="0" lang="LID4096" altLang="LID4096"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34 million households</a:t>
            </a:r>
            <a:r>
              <a:rPr kumimoji="0" lang="LID4096" altLang="LID4096"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Pakistan.</a:t>
            </a:r>
            <a:r>
              <a:rPr kumimoji="0" lang="en-GB" altLang="LID4096"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a:t>
            </a:r>
          </a:p>
          <a:p>
            <a:pPr marL="0" indent="0">
              <a:buNone/>
            </a:pPr>
            <a:r>
              <a:rPr lang="en-GB" sz="2400" dirty="0">
                <a:latin typeface="Times New Roman" panose="02020603050405020304" pitchFamily="18" charset="0"/>
                <a:cs typeface="Times New Roman" panose="02020603050405020304" pitchFamily="18" charset="0"/>
              </a:rPr>
              <a:t>2</a:t>
            </a:r>
            <a:r>
              <a:rPr lang="en-GB" sz="180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Significance of Early Detection</a:t>
            </a:r>
          </a:p>
          <a:p>
            <a:pPr marL="0" indent="0">
              <a:lnSpc>
                <a:spcPct val="100000"/>
              </a:lnSpc>
              <a:buNone/>
            </a:pPr>
            <a:r>
              <a:rPr lang="en-GB" sz="1800" dirty="0">
                <a:latin typeface="Times New Roman" panose="02020603050405020304" pitchFamily="18" charset="0"/>
                <a:cs typeface="Times New Roman" panose="02020603050405020304" pitchFamily="18" charset="0"/>
              </a:rPr>
              <a:t>	Early detection of CVD is crucial to reducing mortality rates and improving quality of life. However, traditional diagnostic methods are often costly and time-consuming, limiting access, especially in low and middle-income countries where more than 75% of CVD deaths occur (WHO, 2019).</a:t>
            </a:r>
          </a:p>
          <a:p>
            <a:pPr marL="914400" lvl="2" indent="0" eaLnBrk="0" fontAlgn="base" hangingPunct="0">
              <a:lnSpc>
                <a:spcPct val="100000"/>
              </a:lnSpc>
              <a:spcBef>
                <a:spcPct val="0"/>
              </a:spcBef>
              <a:spcAft>
                <a:spcPct val="0"/>
              </a:spcAft>
              <a:buNone/>
            </a:pPr>
            <a:endParaRPr kumimoji="0" lang="LID4096" altLang="LID4096"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LID4096" altLang="LID4096"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DCDDF64C-ECCF-2B66-84FD-B33492446765}"/>
              </a:ext>
            </a:extLst>
          </p:cNvPr>
          <p:cNvSpPr txBox="1"/>
          <p:nvPr/>
        </p:nvSpPr>
        <p:spPr>
          <a:xfrm>
            <a:off x="965200" y="293807"/>
            <a:ext cx="10261600" cy="615553"/>
          </a:xfrm>
          <a:prstGeom prst="rect">
            <a:avLst/>
          </a:prstGeom>
          <a:noFill/>
        </p:spPr>
        <p:txBody>
          <a:bodyPr wrap="square">
            <a:spAutoFit/>
          </a:bodyPr>
          <a:lstStyle/>
          <a:p>
            <a:r>
              <a:rPr lang="en-GB" sz="3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LID4096" sz="3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90DF2D3-3BD9-3C2B-9D7D-379696D739EB}"/>
              </a:ext>
            </a:extLst>
          </p:cNvPr>
          <p:cNvSpPr txBox="1"/>
          <p:nvPr/>
        </p:nvSpPr>
        <p:spPr>
          <a:xfrm>
            <a:off x="1046480" y="5636855"/>
            <a:ext cx="9875520" cy="923330"/>
          </a:xfrm>
          <a:prstGeom prst="rect">
            <a:avLst/>
          </a:prstGeom>
          <a:noFill/>
        </p:spPr>
        <p:txBody>
          <a:bodyPr wrap="square" rtlCol="0">
            <a:spAutoFit/>
          </a:bodyPr>
          <a:lstStyle/>
          <a:p>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[2]: Samad, Zainab, and &amp; Bashir Hanif. 2023. "Cardiovascular Diseases in Pakistan: Imagining a Post pandemic, Post conflict Future." </a:t>
            </a:r>
            <a:r>
              <a:rPr lang="en-US" sz="1800" i="1" kern="0" dirty="0">
                <a:effectLst/>
                <a:latin typeface="Times New Roman" panose="02020603050405020304" pitchFamily="18" charset="0"/>
                <a:ea typeface="Calibri" panose="020F0502020204030204" pitchFamily="34" charset="0"/>
                <a:cs typeface="Times New Roman" panose="02020603050405020304" pitchFamily="18" charset="0"/>
              </a:rPr>
              <a:t>https://orcid.org/0000-0003-2422-3199</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147: 1261-1263. </a:t>
            </a:r>
            <a:r>
              <a:rPr lang="en-US" sz="1800" kern="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1800" kern="0" dirty="0">
                <a:effectLst/>
                <a:latin typeface="Times New Roman" panose="02020603050405020304" pitchFamily="18" charset="0"/>
                <a:ea typeface="Calibri" panose="020F0502020204030204" pitchFamily="34" charset="0"/>
                <a:cs typeface="Times New Roman" panose="02020603050405020304" pitchFamily="18" charset="0"/>
              </a:rPr>
              <a:t>: 10.1161/CIRCULATIONAHA.122.059122.</a:t>
            </a:r>
            <a:endParaRPr lang="LID4096"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3263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1431-FD2A-4F87-BCE6-17106664786B}"/>
              </a:ext>
            </a:extLst>
          </p:cNvPr>
          <p:cNvSpPr>
            <a:spLocks noGrp="1"/>
          </p:cNvSpPr>
          <p:nvPr>
            <p:ph type="title"/>
          </p:nvPr>
        </p:nvSpPr>
        <p:spPr>
          <a:xfrm>
            <a:off x="261170" y="0"/>
            <a:ext cx="6019800" cy="1143000"/>
          </a:xfrm>
        </p:spPr>
        <p:txBody>
          <a:bodyPr>
            <a:normAutofit/>
          </a:bodyPr>
          <a:lstStyle/>
          <a:p>
            <a:r>
              <a:rPr lang="en-US" sz="4400" b="1" u="sng" dirty="0"/>
              <a:t>Overview page</a:t>
            </a:r>
          </a:p>
        </p:txBody>
      </p:sp>
      <p:pic>
        <p:nvPicPr>
          <p:cNvPr id="6" name="Picture Placeholder 5">
            <a:extLst>
              <a:ext uri="{FF2B5EF4-FFF2-40B4-BE49-F238E27FC236}">
                <a16:creationId xmlns:a16="http://schemas.microsoft.com/office/drawing/2014/main" id="{5DE251C2-6EE5-4BAD-B16C-9D15761203C1}"/>
              </a:ext>
            </a:extLst>
          </p:cNvPr>
          <p:cNvPicPr>
            <a:picLocks noGrp="1" noChangeAspect="1"/>
          </p:cNvPicPr>
          <p:nvPr>
            <p:ph type="pic" idx="1"/>
          </p:nvPr>
        </p:nvPicPr>
        <p:blipFill rotWithShape="1">
          <a:blip r:embed="rId2"/>
          <a:srcRect l="164" t="2829" r="3341" b="-2534"/>
          <a:stretch/>
        </p:blipFill>
        <p:spPr>
          <a:xfrm>
            <a:off x="4277711" y="1576552"/>
            <a:ext cx="7653119" cy="488731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 Placeholder 3">
            <a:extLst>
              <a:ext uri="{FF2B5EF4-FFF2-40B4-BE49-F238E27FC236}">
                <a16:creationId xmlns:a16="http://schemas.microsoft.com/office/drawing/2014/main" id="{CF533584-A36B-4301-8B74-01B24851CA0E}"/>
              </a:ext>
            </a:extLst>
          </p:cNvPr>
          <p:cNvSpPr>
            <a:spLocks noGrp="1"/>
          </p:cNvSpPr>
          <p:nvPr>
            <p:ph type="body" sz="half" idx="2"/>
          </p:nvPr>
        </p:nvSpPr>
        <p:spPr>
          <a:xfrm>
            <a:off x="261170" y="1576552"/>
            <a:ext cx="3790568" cy="4887311"/>
          </a:xfrm>
        </p:spPr>
        <p:txBody>
          <a:bodyPr/>
          <a:lstStyle/>
          <a:p>
            <a:pPr marL="285750" indent="-285750">
              <a:buFont typeface="Wingdings" panose="05000000000000000000" pitchFamily="2" charset="2"/>
              <a:buChar char="v"/>
            </a:pPr>
            <a:r>
              <a:rPr lang="en-US" sz="2000" b="1" dirty="0">
                <a:solidFill>
                  <a:schemeClr val="tx1"/>
                </a:solidFill>
              </a:rPr>
              <a:t>Overview page is for admin so that he can get overview the current users information</a:t>
            </a:r>
          </a:p>
          <a:p>
            <a:pPr marL="285750" indent="-285750">
              <a:buFont typeface="Wingdings" panose="05000000000000000000" pitchFamily="2" charset="2"/>
              <a:buChar char="v"/>
            </a:pPr>
            <a:r>
              <a:rPr lang="en-US" sz="2000" b="1" dirty="0">
                <a:solidFill>
                  <a:schemeClr val="tx1"/>
                </a:solidFill>
              </a:rPr>
              <a:t>First there  will be information of paid users and also unpaid users  and the  number of users</a:t>
            </a:r>
          </a:p>
          <a:p>
            <a:pPr marL="285750" indent="-285750">
              <a:buFont typeface="Wingdings" panose="05000000000000000000" pitchFamily="2" charset="2"/>
              <a:buChar char="v"/>
            </a:pPr>
            <a:r>
              <a:rPr lang="en-US" sz="2000" b="1" dirty="0">
                <a:solidFill>
                  <a:schemeClr val="tx1"/>
                </a:solidFill>
              </a:rPr>
              <a:t>Second there will be yearly growth bar graph to show yearly growth of the services</a:t>
            </a:r>
          </a:p>
          <a:p>
            <a:endParaRPr lang="en-US" dirty="0"/>
          </a:p>
        </p:txBody>
      </p:sp>
    </p:spTree>
    <p:extLst>
      <p:ext uri="{BB962C8B-B14F-4D97-AF65-F5344CB8AC3E}">
        <p14:creationId xmlns:p14="http://schemas.microsoft.com/office/powerpoint/2010/main" val="4003757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3EEA-00CC-4C7B-AFCC-5883686AFACF}"/>
              </a:ext>
            </a:extLst>
          </p:cNvPr>
          <p:cNvSpPr>
            <a:spLocks noGrp="1"/>
          </p:cNvSpPr>
          <p:nvPr>
            <p:ph type="title"/>
          </p:nvPr>
        </p:nvSpPr>
        <p:spPr>
          <a:xfrm>
            <a:off x="354565" y="204952"/>
            <a:ext cx="6929103" cy="1150882"/>
          </a:xfrm>
        </p:spPr>
        <p:txBody>
          <a:bodyPr>
            <a:noAutofit/>
          </a:bodyPr>
          <a:lstStyle/>
          <a:p>
            <a:r>
              <a:rPr lang="en-US" sz="4400" b="1" u="sng" dirty="0"/>
              <a:t>Create user by admin</a:t>
            </a:r>
          </a:p>
        </p:txBody>
      </p:sp>
      <p:pic>
        <p:nvPicPr>
          <p:cNvPr id="6" name="Picture Placeholder 5">
            <a:extLst>
              <a:ext uri="{FF2B5EF4-FFF2-40B4-BE49-F238E27FC236}">
                <a16:creationId xmlns:a16="http://schemas.microsoft.com/office/drawing/2014/main" id="{3025B10E-9BBE-45A8-BB92-AEB6C2D8B0CA}"/>
              </a:ext>
            </a:extLst>
          </p:cNvPr>
          <p:cNvPicPr>
            <a:picLocks noGrp="1" noChangeAspect="1"/>
          </p:cNvPicPr>
          <p:nvPr>
            <p:ph type="pic" idx="1"/>
          </p:nvPr>
        </p:nvPicPr>
        <p:blipFill rotWithShape="1">
          <a:blip r:embed="rId2"/>
          <a:srcRect l="1" t="2051" r="5973" b="-1205"/>
          <a:stretch/>
        </p:blipFill>
        <p:spPr>
          <a:xfrm>
            <a:off x="5547371" y="1752599"/>
            <a:ext cx="6371360" cy="441171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 Placeholder 3">
            <a:extLst>
              <a:ext uri="{FF2B5EF4-FFF2-40B4-BE49-F238E27FC236}">
                <a16:creationId xmlns:a16="http://schemas.microsoft.com/office/drawing/2014/main" id="{6204E479-1B0C-4F00-93B6-98302AA741AA}"/>
              </a:ext>
            </a:extLst>
          </p:cNvPr>
          <p:cNvSpPr>
            <a:spLocks noGrp="1"/>
          </p:cNvSpPr>
          <p:nvPr>
            <p:ph type="body" sz="half" idx="2"/>
          </p:nvPr>
        </p:nvSpPr>
        <p:spPr>
          <a:xfrm>
            <a:off x="466122" y="1752599"/>
            <a:ext cx="4768030" cy="4572000"/>
          </a:xfrm>
        </p:spPr>
        <p:txBody>
          <a:bodyPr>
            <a:normAutofit lnSpcReduction="10000"/>
          </a:bodyPr>
          <a:lstStyle/>
          <a:p>
            <a:pPr marL="285750" indent="-285750">
              <a:buFont typeface="Wingdings" panose="05000000000000000000" pitchFamily="2" charset="2"/>
              <a:buChar char="v"/>
            </a:pPr>
            <a:r>
              <a:rPr lang="en-US" sz="2000" b="1" dirty="0">
                <a:solidFill>
                  <a:schemeClr val="tx1"/>
                </a:solidFill>
              </a:rPr>
              <a:t>This page will allow admin to search, create and delete users</a:t>
            </a:r>
          </a:p>
          <a:p>
            <a:pPr marL="285750" indent="-285750">
              <a:buFont typeface="Wingdings" panose="05000000000000000000" pitchFamily="2" charset="2"/>
              <a:buChar char="v"/>
            </a:pPr>
            <a:r>
              <a:rPr lang="en-US" sz="2000" b="1" dirty="0">
                <a:solidFill>
                  <a:schemeClr val="tx1"/>
                </a:solidFill>
              </a:rPr>
              <a:t>Admin will be able to search users by their names and then users will appear and there will be two links and admin can click on these links to update and delete user</a:t>
            </a:r>
          </a:p>
          <a:p>
            <a:pPr marL="285750" indent="-285750">
              <a:buFont typeface="Wingdings" panose="05000000000000000000" pitchFamily="2" charset="2"/>
              <a:buChar char="v"/>
            </a:pPr>
            <a:r>
              <a:rPr lang="en-US" sz="2000" b="1" dirty="0">
                <a:solidFill>
                  <a:schemeClr val="tx1"/>
                </a:solidFill>
              </a:rPr>
              <a:t> There will also be create user button an on licking this button there will be form t create a user and admin can also set the roles of created user</a:t>
            </a:r>
          </a:p>
          <a:p>
            <a:pPr marL="285750" indent="-285750">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1996376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D6BF-56FA-414B-A1D7-566D1756F35B}"/>
              </a:ext>
            </a:extLst>
          </p:cNvPr>
          <p:cNvSpPr>
            <a:spLocks noGrp="1"/>
          </p:cNvSpPr>
          <p:nvPr>
            <p:ph type="title"/>
          </p:nvPr>
        </p:nvSpPr>
        <p:spPr>
          <a:xfrm>
            <a:off x="331077" y="173421"/>
            <a:ext cx="10411536" cy="1277007"/>
          </a:xfrm>
        </p:spPr>
        <p:txBody>
          <a:bodyPr>
            <a:noAutofit/>
          </a:bodyPr>
          <a:lstStyle/>
          <a:p>
            <a:r>
              <a:rPr lang="en-US" sz="3600" b="1" u="sng" dirty="0"/>
              <a:t>Recent logged in and create and search user facility</a:t>
            </a:r>
          </a:p>
        </p:txBody>
      </p:sp>
      <p:pic>
        <p:nvPicPr>
          <p:cNvPr id="6" name="Picture Placeholder 5">
            <a:extLst>
              <a:ext uri="{FF2B5EF4-FFF2-40B4-BE49-F238E27FC236}">
                <a16:creationId xmlns:a16="http://schemas.microsoft.com/office/drawing/2014/main" id="{0160B117-F8B4-4471-B10B-70C28CEE7340}"/>
              </a:ext>
            </a:extLst>
          </p:cNvPr>
          <p:cNvPicPr>
            <a:picLocks noGrp="1" noChangeAspect="1"/>
          </p:cNvPicPr>
          <p:nvPr>
            <p:ph type="pic" idx="1"/>
          </p:nvPr>
        </p:nvPicPr>
        <p:blipFill rotWithShape="1">
          <a:blip r:embed="rId2"/>
          <a:srcRect l="-365" t="1424" r="2009" b="-1424"/>
          <a:stretch/>
        </p:blipFill>
        <p:spPr>
          <a:xfrm>
            <a:off x="5486400" y="1450428"/>
            <a:ext cx="5256213" cy="397291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 Placeholder 3">
            <a:extLst>
              <a:ext uri="{FF2B5EF4-FFF2-40B4-BE49-F238E27FC236}">
                <a16:creationId xmlns:a16="http://schemas.microsoft.com/office/drawing/2014/main" id="{30480DCC-849E-4D31-AB61-92492EF5F6FF}"/>
              </a:ext>
            </a:extLst>
          </p:cNvPr>
          <p:cNvSpPr>
            <a:spLocks noGrp="1"/>
          </p:cNvSpPr>
          <p:nvPr>
            <p:ph type="body" sz="half" idx="2"/>
          </p:nvPr>
        </p:nvSpPr>
        <p:spPr>
          <a:xfrm>
            <a:off x="331077" y="1686910"/>
            <a:ext cx="5155323" cy="4761187"/>
          </a:xfrm>
        </p:spPr>
        <p:txBody>
          <a:bodyPr>
            <a:normAutofit/>
          </a:bodyPr>
          <a:lstStyle/>
          <a:p>
            <a:pPr marL="342900" indent="-342900">
              <a:lnSpc>
                <a:spcPct val="150000"/>
              </a:lnSpc>
              <a:buFont typeface="Wingdings" panose="05000000000000000000" pitchFamily="2" charset="2"/>
              <a:buChar char="v"/>
            </a:pPr>
            <a:r>
              <a:rPr lang="en-US" sz="2000" b="1" dirty="0">
                <a:solidFill>
                  <a:schemeClr val="tx1"/>
                </a:solidFill>
              </a:rPr>
              <a:t>By default there will be display of resent account created  of users information which include </a:t>
            </a:r>
          </a:p>
          <a:p>
            <a:pPr marL="342900" indent="-342900">
              <a:lnSpc>
                <a:spcPct val="150000"/>
              </a:lnSpc>
              <a:buFont typeface="Wingdings" panose="05000000000000000000" pitchFamily="2" charset="2"/>
              <a:buChar char="v"/>
            </a:pPr>
            <a:r>
              <a:rPr lang="en-US" sz="2000" b="1" dirty="0">
                <a:solidFill>
                  <a:schemeClr val="tx1"/>
                </a:solidFill>
              </a:rPr>
              <a:t>User name</a:t>
            </a:r>
          </a:p>
          <a:p>
            <a:pPr marL="342900" indent="-342900">
              <a:lnSpc>
                <a:spcPct val="150000"/>
              </a:lnSpc>
              <a:buFont typeface="Wingdings" panose="05000000000000000000" pitchFamily="2" charset="2"/>
              <a:buChar char="v"/>
            </a:pPr>
            <a:r>
              <a:rPr lang="en-US" sz="2000" b="1" dirty="0">
                <a:solidFill>
                  <a:schemeClr val="tx1"/>
                </a:solidFill>
              </a:rPr>
              <a:t>Email address </a:t>
            </a:r>
          </a:p>
          <a:p>
            <a:pPr marL="342900" indent="-342900">
              <a:lnSpc>
                <a:spcPct val="150000"/>
              </a:lnSpc>
              <a:buFont typeface="Wingdings" panose="05000000000000000000" pitchFamily="2" charset="2"/>
              <a:buChar char="v"/>
            </a:pPr>
            <a:r>
              <a:rPr lang="en-US" sz="2000" b="1" dirty="0">
                <a:solidFill>
                  <a:schemeClr val="tx1"/>
                </a:solidFill>
              </a:rPr>
              <a:t>Account creating data and time</a:t>
            </a:r>
          </a:p>
        </p:txBody>
      </p:sp>
    </p:spTree>
    <p:extLst>
      <p:ext uri="{BB962C8B-B14F-4D97-AF65-F5344CB8AC3E}">
        <p14:creationId xmlns:p14="http://schemas.microsoft.com/office/powerpoint/2010/main" val="415292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F131-A83D-08C8-BF97-538A3CE7D950}"/>
              </a:ext>
            </a:extLst>
          </p:cNvPr>
          <p:cNvSpPr>
            <a:spLocks noGrp="1"/>
          </p:cNvSpPr>
          <p:nvPr>
            <p:ph type="title"/>
          </p:nvPr>
        </p:nvSpPr>
        <p:spPr>
          <a:xfrm>
            <a:off x="670561" y="609601"/>
            <a:ext cx="10596996" cy="640080"/>
          </a:xfrm>
        </p:spPr>
        <p:txBody>
          <a:bodyPr/>
          <a:lstStyle/>
          <a:p>
            <a:pPr algn="l"/>
            <a:r>
              <a:rPr lang="en-GB" dirty="0">
                <a:latin typeface="Times New Roman" panose="02020603050405020304" pitchFamily="18" charset="0"/>
                <a:cs typeface="Times New Roman" panose="02020603050405020304" pitchFamily="18" charset="0"/>
              </a:rPr>
              <a:t>Introduction</a:t>
            </a:r>
            <a:endParaRPr lang="LID4096"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F24F58-B7B3-72D4-B25B-2F6BD7A042E0}"/>
              </a:ext>
            </a:extLst>
          </p:cNvPr>
          <p:cNvSpPr>
            <a:spLocks noGrp="1"/>
          </p:cNvSpPr>
          <p:nvPr>
            <p:ph idx="1"/>
          </p:nvPr>
        </p:nvSpPr>
        <p:spPr>
          <a:xfrm>
            <a:off x="670561" y="1615440"/>
            <a:ext cx="10596996" cy="4175760"/>
          </a:xfrm>
        </p:spPr>
        <p:txBody>
          <a:bodyPr/>
          <a:lstStyle/>
          <a:p>
            <a:pPr marL="0" indent="0">
              <a:buNone/>
            </a:pPr>
            <a:r>
              <a:rPr lang="en-GB" dirty="0">
                <a:latin typeface="Times New Roman" panose="02020603050405020304" pitchFamily="18" charset="0"/>
                <a:cs typeface="Times New Roman" panose="02020603050405020304" pitchFamily="18" charset="0"/>
              </a:rPr>
              <a:t>3  </a:t>
            </a:r>
            <a:r>
              <a:rPr lang="en-GB" b="1" dirty="0">
                <a:latin typeface="Times New Roman" panose="02020603050405020304" pitchFamily="18" charset="0"/>
                <a:cs typeface="Times New Roman" panose="02020603050405020304" pitchFamily="18" charset="0"/>
              </a:rPr>
              <a:t>Introduction to Iridology</a:t>
            </a:r>
          </a:p>
          <a:p>
            <a:pPr marL="0" indent="0">
              <a:buNone/>
            </a:pPr>
            <a:r>
              <a:rPr lang="en-GB" b="1" dirty="0">
                <a:latin typeface="Times New Roman" panose="02020603050405020304" pitchFamily="18" charset="0"/>
                <a:cs typeface="Times New Roman" panose="02020603050405020304" pitchFamily="18" charset="0"/>
              </a:rPr>
              <a:t>Iridology</a:t>
            </a:r>
            <a:r>
              <a:rPr lang="en-GB" dirty="0">
                <a:latin typeface="Times New Roman" panose="02020603050405020304" pitchFamily="18" charset="0"/>
                <a:cs typeface="Times New Roman" panose="02020603050405020304" pitchFamily="18" charset="0"/>
              </a:rPr>
              <a:t>:  The study of iridology describes the structure of the human iris as an observation of the condition of organs in the body.[1]</a:t>
            </a:r>
            <a:endParaRPr lang="en-GB"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According to the (Bernard Jenssen n.d.) Iris is a Window which shows what does inside the body. The iris reveals the tissue conditions of each organism of the body.  When the darkness found in any area of the Iris, it corresponds to pathology somewhere in body. (pg67). That’s why the iridology is the priceless tool to primary health care professionals using wholistic approach. (</a:t>
            </a:r>
            <a:r>
              <a:rPr lang="en-GB" sz="2000" dirty="0" err="1">
                <a:effectLst/>
                <a:latin typeface="Times New Roman" panose="02020603050405020304" pitchFamily="18" charset="0"/>
                <a:ea typeface="Times New Roman" panose="02020603050405020304" pitchFamily="18" charset="0"/>
                <a:cs typeface="Times New Roman" panose="02020603050405020304" pitchFamily="18" charset="0"/>
              </a:rPr>
              <a:t>pg</a:t>
            </a:r>
            <a:r>
              <a:rPr lang="en-GB" sz="2000" dirty="0">
                <a:effectLst/>
                <a:latin typeface="Times New Roman" panose="02020603050405020304" pitchFamily="18" charset="0"/>
                <a:ea typeface="Times New Roman" panose="02020603050405020304" pitchFamily="18" charset="0"/>
                <a:cs typeface="Times New Roman" panose="02020603050405020304" pitchFamily="18" charset="0"/>
              </a:rPr>
              <a:t> 61).[2]</a:t>
            </a:r>
            <a:endParaRPr lang="en-GB"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Pathological conditions</a:t>
            </a:r>
            <a:r>
              <a:rPr lang="en-GB" sz="2000" dirty="0">
                <a:latin typeface="Times New Roman" panose="02020603050405020304" pitchFamily="18" charset="0"/>
                <a:cs typeface="Times New Roman" panose="02020603050405020304" pitchFamily="18" charset="0"/>
              </a:rPr>
              <a:t> can be identified through </a:t>
            </a:r>
            <a:r>
              <a:rPr lang="en-GB" sz="2000" dirty="0" err="1">
                <a:latin typeface="Times New Roman" panose="02020603050405020304" pitchFamily="18" charset="0"/>
                <a:cs typeface="Times New Roman" panose="02020603050405020304" pitchFamily="18" charset="0"/>
              </a:rPr>
              <a:t>color</a:t>
            </a:r>
            <a:r>
              <a:rPr lang="en-GB" sz="2000" dirty="0">
                <a:latin typeface="Times New Roman" panose="02020603050405020304" pitchFamily="18" charset="0"/>
                <a:cs typeface="Times New Roman" panose="02020603050405020304" pitchFamily="18" charset="0"/>
              </a:rPr>
              <a:t> changes in the iris.</a:t>
            </a:r>
          </a:p>
          <a:p>
            <a:endParaRPr lang="LID4096" dirty="0"/>
          </a:p>
        </p:txBody>
      </p:sp>
      <p:sp>
        <p:nvSpPr>
          <p:cNvPr id="6" name="TextBox 5">
            <a:extLst>
              <a:ext uri="{FF2B5EF4-FFF2-40B4-BE49-F238E27FC236}">
                <a16:creationId xmlns:a16="http://schemas.microsoft.com/office/drawing/2014/main" id="{79BCBCF8-087E-1B05-C8DD-CBDC4ED2BDAA}"/>
              </a:ext>
            </a:extLst>
          </p:cNvPr>
          <p:cNvSpPr txBox="1"/>
          <p:nvPr/>
        </p:nvSpPr>
        <p:spPr>
          <a:xfrm>
            <a:off x="508000" y="5816154"/>
            <a:ext cx="11369040" cy="830997"/>
          </a:xfrm>
          <a:prstGeom prst="rect">
            <a:avLst/>
          </a:prstGeom>
          <a:noFill/>
        </p:spPr>
        <p:txBody>
          <a:bodyPr wrap="square" rtlCol="0">
            <a:spAutoFit/>
          </a:bodyPr>
          <a:lstStyle/>
          <a:p>
            <a:pPr marL="0" indent="0">
              <a:buNone/>
            </a:pPr>
            <a:r>
              <a:rPr lang="en-US" sz="1600" dirty="0">
                <a:effectLst/>
                <a:latin typeface="Calibri" panose="020F0502020204030204" pitchFamily="34" charset="0"/>
                <a:ea typeface="Calibri" panose="020F0502020204030204" pitchFamily="34" charset="0"/>
                <a:cs typeface="Arial" panose="020B0604020202020204" pitchFamily="34" charset="0"/>
              </a:rPr>
              <a:t>[1]: P.K, </a:t>
            </a:r>
            <a:r>
              <a:rPr lang="en-US" sz="1600" dirty="0" err="1">
                <a:effectLst/>
                <a:latin typeface="Calibri" panose="020F0502020204030204" pitchFamily="34" charset="0"/>
                <a:ea typeface="Calibri" panose="020F0502020204030204" pitchFamily="34" charset="0"/>
                <a:cs typeface="Arial" panose="020B0604020202020204" pitchFamily="34" charset="0"/>
              </a:rPr>
              <a:t>Tadiparthi</a:t>
            </a:r>
            <a:r>
              <a:rPr lang="en-US" sz="1600" dirty="0">
                <a:effectLst/>
                <a:latin typeface="Calibri" panose="020F0502020204030204" pitchFamily="34" charset="0"/>
                <a:ea typeface="Calibri" panose="020F0502020204030204" pitchFamily="34" charset="0"/>
                <a:cs typeface="Arial" panose="020B0604020202020204" pitchFamily="34" charset="0"/>
              </a:rPr>
              <a:t>, and &amp; </a:t>
            </a:r>
            <a:r>
              <a:rPr lang="en-US" sz="1600" dirty="0" err="1">
                <a:effectLst/>
                <a:latin typeface="Calibri" panose="020F0502020204030204" pitchFamily="34" charset="0"/>
                <a:ea typeface="Calibri" panose="020F0502020204030204" pitchFamily="34" charset="0"/>
                <a:cs typeface="Arial" panose="020B0604020202020204" pitchFamily="34" charset="0"/>
              </a:rPr>
              <a:t>Bheemavarapu</a:t>
            </a:r>
            <a:r>
              <a:rPr lang="en-US" sz="1600" dirty="0">
                <a:effectLst/>
                <a:latin typeface="Calibri" panose="020F0502020204030204" pitchFamily="34" charset="0"/>
                <a:ea typeface="Calibri" panose="020F0502020204030204" pitchFamily="34" charset="0"/>
                <a:cs typeface="Arial" panose="020B0604020202020204" pitchFamily="34" charset="0"/>
              </a:rPr>
              <a:t> P.K. 2020. "Automated Heart Dysfunctionality Identification Based on Iris using Deep Learning." </a:t>
            </a:r>
            <a:r>
              <a:rPr lang="en-US" sz="1600" i="1" dirty="0">
                <a:effectLst/>
                <a:latin typeface="Calibri" panose="020F0502020204030204" pitchFamily="34" charset="0"/>
                <a:ea typeface="Calibri" panose="020F0502020204030204" pitchFamily="34" charset="0"/>
                <a:cs typeface="Arial" panose="020B0604020202020204" pitchFamily="34" charset="0"/>
              </a:rPr>
              <a:t>International Journal of Innovative Technology and Exploring Engineering (IJITEE)</a:t>
            </a:r>
            <a:r>
              <a:rPr lang="en-US" sz="1600" dirty="0">
                <a:effectLst/>
                <a:latin typeface="Calibri" panose="020F0502020204030204" pitchFamily="34" charset="0"/>
                <a:ea typeface="Calibri" panose="020F0502020204030204" pitchFamily="34" charset="0"/>
                <a:cs typeface="Arial" panose="020B0604020202020204" pitchFamily="34" charset="0"/>
              </a:rPr>
              <a:t> 9 (5). </a:t>
            </a:r>
            <a:r>
              <a:rPr lang="en-US" sz="1600" dirty="0" err="1">
                <a:effectLst/>
                <a:latin typeface="Calibri" panose="020F0502020204030204" pitchFamily="34" charset="0"/>
                <a:ea typeface="Calibri" panose="020F0502020204030204" pitchFamily="34" charset="0"/>
                <a:cs typeface="Arial" panose="020B0604020202020204" pitchFamily="34" charset="0"/>
              </a:rPr>
              <a:t>doi</a:t>
            </a:r>
            <a:r>
              <a:rPr lang="en-US" sz="1600" dirty="0">
                <a:effectLst/>
                <a:latin typeface="Calibri" panose="020F0502020204030204" pitchFamily="34" charset="0"/>
                <a:ea typeface="Calibri" panose="020F0502020204030204" pitchFamily="34" charset="0"/>
                <a:cs typeface="Arial" panose="020B0604020202020204" pitchFamily="34" charset="0"/>
              </a:rPr>
              <a:t>: 10.35940/ijitee.E2526.039520.</a:t>
            </a:r>
          </a:p>
          <a:p>
            <a:pPr marL="0" indent="0">
              <a:buNone/>
            </a:pPr>
            <a:r>
              <a:rPr lang="en-GB" sz="1400" dirty="0">
                <a:effectLst/>
                <a:latin typeface="Calibri" panose="020F0502020204030204" pitchFamily="34" charset="0"/>
                <a:ea typeface="Calibri" panose="020F0502020204030204" pitchFamily="34" charset="0"/>
                <a:cs typeface="Arial" panose="020B0604020202020204" pitchFamily="34" charset="0"/>
              </a:rPr>
              <a:t>[2]: Bernard Jenssen, D.C, </a:t>
            </a:r>
            <a:r>
              <a:rPr lang="en-GB" sz="1400" dirty="0" err="1">
                <a:effectLst/>
                <a:latin typeface="Calibri" panose="020F0502020204030204" pitchFamily="34" charset="0"/>
                <a:ea typeface="Calibri" panose="020F0502020204030204" pitchFamily="34" charset="0"/>
                <a:cs typeface="Arial" panose="020B0604020202020204" pitchFamily="34" charset="0"/>
              </a:rPr>
              <a:t>phD</a:t>
            </a:r>
            <a:r>
              <a:rPr lang="en-GB" sz="1400" dirty="0">
                <a:effectLst/>
                <a:latin typeface="Calibri" panose="020F0502020204030204" pitchFamily="34" charset="0"/>
                <a:ea typeface="Calibri" panose="020F0502020204030204" pitchFamily="34" charset="0"/>
                <a:cs typeface="Arial" panose="020B0604020202020204" pitchFamily="34" charset="0"/>
              </a:rPr>
              <a:t>. n.d. </a:t>
            </a:r>
            <a:r>
              <a:rPr lang="en-GB" sz="1400" i="1" dirty="0">
                <a:effectLst/>
                <a:latin typeface="Calibri" panose="020F0502020204030204" pitchFamily="34" charset="0"/>
                <a:ea typeface="Calibri" panose="020F0502020204030204" pitchFamily="34" charset="0"/>
                <a:cs typeface="Arial" panose="020B0604020202020204" pitchFamily="34" charset="0"/>
              </a:rPr>
              <a:t>IRIDOLOGY The Science and Practice in the Healing Arts.</a:t>
            </a:r>
            <a:r>
              <a:rPr lang="en-GB" sz="1400" dirty="0">
                <a:effectLst/>
                <a:latin typeface="Calibri" panose="020F0502020204030204" pitchFamily="34" charset="0"/>
                <a:ea typeface="Calibri" panose="020F0502020204030204" pitchFamily="34" charset="0"/>
                <a:cs typeface="Arial" panose="020B0604020202020204" pitchFamily="34" charset="0"/>
              </a:rPr>
              <a:t> Vol. 2. Bernard Jensen, Publisher.</a:t>
            </a:r>
          </a:p>
        </p:txBody>
      </p:sp>
    </p:spTree>
    <p:extLst>
      <p:ext uri="{BB962C8B-B14F-4D97-AF65-F5344CB8AC3E}">
        <p14:creationId xmlns:p14="http://schemas.microsoft.com/office/powerpoint/2010/main" val="3533937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FC3A-6BE6-7366-D08D-AB83E53CF44E}"/>
              </a:ext>
            </a:extLst>
          </p:cNvPr>
          <p:cNvSpPr>
            <a:spLocks noGrp="1"/>
          </p:cNvSpPr>
          <p:nvPr>
            <p:ph type="title"/>
          </p:nvPr>
        </p:nvSpPr>
        <p:spPr>
          <a:xfrm>
            <a:off x="508001" y="430013"/>
            <a:ext cx="10723996" cy="830997"/>
          </a:xfrm>
        </p:spPr>
        <p:txBody>
          <a:bodyPr>
            <a:normAutofit fontScale="90000"/>
          </a:bodyPr>
          <a:lstStyle/>
          <a:p>
            <a:pPr algn="l"/>
            <a:r>
              <a:rPr lang="en-GB"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br>
              <a:rPr lang="en-GB" b="1" dirty="0">
                <a:latin typeface="Times New Roman" panose="02020603050405020304" pitchFamily="18" charset="0"/>
                <a:cs typeface="Times New Roman" panose="02020603050405020304" pitchFamily="18" charset="0"/>
              </a:rPr>
            </a:br>
            <a:endParaRPr lang="LID4096"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D87C63-93EA-2DE0-D22A-C6718DA21649}"/>
              </a:ext>
            </a:extLst>
          </p:cNvPr>
          <p:cNvSpPr>
            <a:spLocks noGrp="1"/>
          </p:cNvSpPr>
          <p:nvPr>
            <p:ph idx="1"/>
          </p:nvPr>
        </p:nvSpPr>
        <p:spPr>
          <a:xfrm>
            <a:off x="670560" y="1134626"/>
            <a:ext cx="10596997" cy="4575294"/>
          </a:xfrm>
        </p:spPr>
        <p:txBody>
          <a:bodyPr>
            <a:normAutofit lnSpcReduction="10000"/>
          </a:bodyPr>
          <a:lstStyle/>
          <a:p>
            <a:pPr marL="0" indent="0">
              <a:buNone/>
            </a:pPr>
            <a:r>
              <a:rPr lang="en-GB" sz="1800" dirty="0">
                <a:latin typeface="Times New Roman" panose="02020603050405020304" pitchFamily="18" charset="0"/>
                <a:cs typeface="Times New Roman" panose="02020603050405020304" pitchFamily="18" charset="0"/>
              </a:rPr>
              <a:t>1 </a:t>
            </a:r>
            <a:r>
              <a:rPr lang="en-GB" sz="1800" b="1"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Challenges in Early Detection of CVD</a:t>
            </a:r>
          </a:p>
          <a:p>
            <a:pPr lvl="1"/>
            <a:r>
              <a:rPr lang="en-GB" dirty="0">
                <a:latin typeface="Times New Roman" panose="02020603050405020304" pitchFamily="18" charset="0"/>
                <a:cs typeface="Times New Roman" panose="02020603050405020304" pitchFamily="18" charset="0"/>
              </a:rPr>
              <a:t>High cost of tests and medical consultations for early detection.</a:t>
            </a:r>
          </a:p>
          <a:p>
            <a:pPr lvl="1"/>
            <a:r>
              <a:rPr lang="en-GB" dirty="0">
                <a:latin typeface="Times New Roman" panose="02020603050405020304" pitchFamily="18" charset="0"/>
                <a:cs typeface="Times New Roman" panose="02020603050405020304" pitchFamily="18" charset="0"/>
              </a:rPr>
              <a:t>Traditional heart check-ups are </a:t>
            </a:r>
            <a:r>
              <a:rPr lang="en-GB" b="1" dirty="0">
                <a:latin typeface="Times New Roman" panose="02020603050405020304" pitchFamily="18" charset="0"/>
                <a:cs typeface="Times New Roman" panose="02020603050405020304" pitchFamily="18" charset="0"/>
              </a:rPr>
              <a:t>expensive</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time-consuming</a:t>
            </a:r>
            <a:r>
              <a:rPr lang="en-GB" dirty="0">
                <a:latin typeface="Times New Roman" panose="02020603050405020304" pitchFamily="18" charset="0"/>
                <a:cs typeface="Times New Roman" panose="02020603050405020304" pitchFamily="18" charset="0"/>
              </a:rPr>
              <a:t>.</a:t>
            </a:r>
          </a:p>
          <a:p>
            <a:pPr lvl="1"/>
            <a:r>
              <a:rPr lang="en-GB" dirty="0">
                <a:latin typeface="Times New Roman" panose="02020603050405020304" pitchFamily="18" charset="0"/>
                <a:cs typeface="Times New Roman" panose="02020603050405020304" pitchFamily="18" charset="0"/>
              </a:rPr>
              <a:t>Lack of </a:t>
            </a:r>
            <a:r>
              <a:rPr lang="en-GB" b="1" dirty="0">
                <a:latin typeface="Times New Roman" panose="02020603050405020304" pitchFamily="18" charset="0"/>
                <a:cs typeface="Times New Roman" panose="02020603050405020304" pitchFamily="18" charset="0"/>
              </a:rPr>
              <a:t>affordable</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convenient</a:t>
            </a:r>
            <a:r>
              <a:rPr lang="en-GB" dirty="0">
                <a:latin typeface="Times New Roman" panose="02020603050405020304" pitchFamily="18" charset="0"/>
                <a:cs typeface="Times New Roman" panose="02020603050405020304" pitchFamily="18" charset="0"/>
              </a:rPr>
              <a:t> methods for early heart disease detection.</a:t>
            </a:r>
          </a:p>
          <a:p>
            <a:pPr marL="0" indent="0">
              <a:buNone/>
            </a:pPr>
            <a:r>
              <a:rPr lang="en-GB" dirty="0">
                <a:latin typeface="Times New Roman" panose="02020603050405020304" pitchFamily="18" charset="0"/>
                <a:cs typeface="Times New Roman" panose="02020603050405020304" pitchFamily="18" charset="0"/>
              </a:rPr>
              <a:t>2 </a:t>
            </a:r>
            <a:r>
              <a:rPr lang="en-GB" b="1" dirty="0">
                <a:latin typeface="Times New Roman" panose="02020603050405020304" pitchFamily="18" charset="0"/>
                <a:cs typeface="Times New Roman" panose="02020603050405020304" pitchFamily="18" charset="0"/>
              </a:rPr>
              <a:t> Limitations of Traditional Diagnostic Methods</a:t>
            </a:r>
            <a:br>
              <a:rPr lang="en-GB" dirty="0"/>
            </a:br>
            <a:r>
              <a:rPr lang="en-GB" dirty="0"/>
              <a:t>	</a:t>
            </a:r>
            <a:r>
              <a:rPr lang="en-GB" sz="1800" dirty="0">
                <a:latin typeface="Times New Roman" panose="02020603050405020304" pitchFamily="18" charset="0"/>
                <a:cs typeface="Times New Roman" panose="02020603050405020304" pitchFamily="18" charset="0"/>
              </a:rPr>
              <a:t>Traditional heart checks, like ECGs and physical exams, are often </a:t>
            </a:r>
            <a:r>
              <a:rPr lang="en-GB" sz="1800" b="1" dirty="0">
                <a:latin typeface="Times New Roman" panose="02020603050405020304" pitchFamily="18" charset="0"/>
                <a:cs typeface="Times New Roman" panose="02020603050405020304" pitchFamily="18" charset="0"/>
              </a:rPr>
              <a:t>inconvenient</a:t>
            </a:r>
            <a:r>
              <a:rPr lang="en-GB" sz="1800" dirty="0">
                <a:latin typeface="Times New Roman" panose="02020603050405020304" pitchFamily="18" charset="0"/>
                <a:cs typeface="Times New Roman" panose="02020603050405020304" pitchFamily="18" charset="0"/>
              </a:rPr>
              <a:t> and take </a:t>
            </a:r>
            <a:r>
              <a:rPr lang="en-GB" sz="1800" b="1" dirty="0">
                <a:latin typeface="Times New Roman" panose="02020603050405020304" pitchFamily="18" charset="0"/>
                <a:cs typeface="Times New Roman" panose="02020603050405020304" pitchFamily="18" charset="0"/>
              </a:rPr>
              <a:t>long time</a:t>
            </a:r>
            <a:r>
              <a:rPr lang="en-GB" sz="1800" dirty="0">
                <a:latin typeface="Times New Roman" panose="02020603050405020304" pitchFamily="18" charset="0"/>
                <a:cs typeface="Times New Roman" panose="02020603050405020304" pitchFamily="18" charset="0"/>
              </a:rPr>
              <a:t> for results. Additionally, they may not detect CVDs at early stages, leading to missed opportunities for preventive care.</a:t>
            </a:r>
          </a:p>
          <a:p>
            <a:pPr marL="0" indent="0">
              <a:buNone/>
            </a:pPr>
            <a:r>
              <a:rPr lang="en-GB" sz="1800" dirty="0">
                <a:latin typeface="Times New Roman" panose="02020603050405020304" pitchFamily="18" charset="0"/>
                <a:cs typeface="Times New Roman" panose="02020603050405020304" pitchFamily="18" charset="0"/>
              </a:rPr>
              <a:t>3   </a:t>
            </a:r>
            <a:r>
              <a:rPr lang="en-GB" b="1" dirty="0">
                <a:latin typeface="Times New Roman" panose="02020603050405020304" pitchFamily="18" charset="0"/>
                <a:cs typeface="Times New Roman" panose="02020603050405020304" pitchFamily="18" charset="0"/>
              </a:rPr>
              <a:t>Need for an Affordable, Non-Invasive Detection Method</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With the rising number of CVD-related deaths, especially in underserved populations, there is an urgent need for more </a:t>
            </a:r>
            <a:r>
              <a:rPr lang="en-GB" sz="1800" b="1" dirty="0">
                <a:latin typeface="Times New Roman" panose="02020603050405020304" pitchFamily="18" charset="0"/>
                <a:cs typeface="Times New Roman" panose="02020603050405020304" pitchFamily="18" charset="0"/>
              </a:rPr>
              <a:t>affordable</a:t>
            </a:r>
            <a:r>
              <a:rPr lang="en-GB" sz="18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rapid</a:t>
            </a:r>
            <a:r>
              <a:rPr lang="en-GB" sz="1800" dirty="0">
                <a:latin typeface="Times New Roman" panose="02020603050405020304" pitchFamily="18" charset="0"/>
                <a:cs typeface="Times New Roman" panose="02020603050405020304" pitchFamily="18" charset="0"/>
              </a:rPr>
              <a:t>, and </a:t>
            </a:r>
            <a:r>
              <a:rPr lang="en-GB" sz="1800" b="1" dirty="0">
                <a:latin typeface="Times New Roman" panose="02020603050405020304" pitchFamily="18" charset="0"/>
                <a:cs typeface="Times New Roman" panose="02020603050405020304" pitchFamily="18" charset="0"/>
              </a:rPr>
              <a:t>non-invasive</a:t>
            </a:r>
            <a:r>
              <a:rPr lang="en-GB" sz="1800" dirty="0">
                <a:latin typeface="Times New Roman" panose="02020603050405020304" pitchFamily="18" charset="0"/>
                <a:cs typeface="Times New Roman" panose="02020603050405020304" pitchFamily="18" charset="0"/>
              </a:rPr>
              <a:t> alternatives. Iridology offers a promising solution, as the iris is believed to reveal internal health conditions, including potential heart abnormalities.</a:t>
            </a:r>
            <a:r>
              <a:rPr lang="en-GB" dirty="0">
                <a:latin typeface="Times New Roman" panose="02020603050405020304" pitchFamily="18" charset="0"/>
                <a:cs typeface="Times New Roman" panose="02020603050405020304" pitchFamily="18" charset="0"/>
              </a:rPr>
              <a:t> </a:t>
            </a:r>
          </a:p>
          <a:p>
            <a:pPr marL="342900" indent="-342900">
              <a:buAutoNum type="arabicPlain" startAt="2"/>
            </a:pPr>
            <a:endParaRPr lang="en-GB" sz="1800"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628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1E25-A871-EAC9-1711-1EFD9B4300EB}"/>
              </a:ext>
            </a:extLst>
          </p:cNvPr>
          <p:cNvSpPr>
            <a:spLocks noGrp="1"/>
          </p:cNvSpPr>
          <p:nvPr>
            <p:ph type="title"/>
          </p:nvPr>
        </p:nvSpPr>
        <p:spPr>
          <a:xfrm>
            <a:off x="680721" y="609601"/>
            <a:ext cx="10586836" cy="1005840"/>
          </a:xfrm>
        </p:spPr>
        <p:txBody>
          <a:bodyPr>
            <a:normAutofit fontScale="90000"/>
          </a:bodyPr>
          <a:lstStyle/>
          <a:p>
            <a:pPr algn="l"/>
            <a:r>
              <a:rPr lang="en-GB" b="1" dirty="0">
                <a:latin typeface="Times New Roman" panose="02020603050405020304" pitchFamily="18" charset="0"/>
                <a:cs typeface="Times New Roman" panose="02020603050405020304" pitchFamily="18" charset="0"/>
              </a:rPr>
              <a:t>Iridology as a Solution</a:t>
            </a:r>
            <a:br>
              <a:rPr lang="en-GB" b="1" dirty="0"/>
            </a:br>
            <a:endParaRPr lang="LID4096" dirty="0"/>
          </a:p>
        </p:txBody>
      </p:sp>
      <p:sp>
        <p:nvSpPr>
          <p:cNvPr id="3" name="Content Placeholder 2">
            <a:extLst>
              <a:ext uri="{FF2B5EF4-FFF2-40B4-BE49-F238E27FC236}">
                <a16:creationId xmlns:a16="http://schemas.microsoft.com/office/drawing/2014/main" id="{ABEF1E9E-1F60-B993-9681-0BF221DBCD6A}"/>
              </a:ext>
            </a:extLst>
          </p:cNvPr>
          <p:cNvSpPr>
            <a:spLocks noGrp="1"/>
          </p:cNvSpPr>
          <p:nvPr>
            <p:ph idx="1"/>
          </p:nvPr>
        </p:nvSpPr>
        <p:spPr>
          <a:xfrm>
            <a:off x="913795" y="2096064"/>
            <a:ext cx="4968845" cy="3695136"/>
          </a:xfrm>
        </p:spPr>
        <p:txBody>
          <a:bodyPr>
            <a:normAutofit lnSpcReduction="10000"/>
          </a:bodyPr>
          <a:lstStyle/>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Iridology</a:t>
            </a:r>
            <a:r>
              <a:rPr lang="en-GB" dirty="0">
                <a:latin typeface="Times New Roman" panose="02020603050405020304" pitchFamily="18" charset="0"/>
                <a:cs typeface="Times New Roman" panose="02020603050405020304" pitchFamily="18" charset="0"/>
              </a:rPr>
              <a:t>: The study of the iris of the eye to diagnose internal health conditions.</a:t>
            </a:r>
          </a:p>
          <a:p>
            <a:pPr marL="742950" lvl="1" indent="-285750">
              <a:buFont typeface="Arial" panose="020B0604020202020204" pitchFamily="34" charset="0"/>
              <a:buChar char="•"/>
            </a:pPr>
            <a:r>
              <a:rPr lang="en-GB" b="1" dirty="0" err="1">
                <a:latin typeface="Times New Roman" panose="02020603050405020304" pitchFamily="18" charset="0"/>
                <a:cs typeface="Times New Roman" panose="02020603050405020304" pitchFamily="18" charset="0"/>
              </a:rPr>
              <a:t>Dr.</a:t>
            </a:r>
            <a:r>
              <a:rPr lang="en-GB" b="1" dirty="0">
                <a:latin typeface="Times New Roman" panose="02020603050405020304" pitchFamily="18" charset="0"/>
                <a:cs typeface="Times New Roman" panose="02020603050405020304" pitchFamily="18" charset="0"/>
              </a:rPr>
              <a:t> Bernard Jensen</a:t>
            </a:r>
            <a:r>
              <a:rPr lang="en-GB" dirty="0">
                <a:latin typeface="Times New Roman" panose="02020603050405020304" pitchFamily="18" charset="0"/>
                <a:cs typeface="Times New Roman" panose="02020603050405020304" pitchFamily="18" charset="0"/>
              </a:rPr>
              <a:t> claims the iris can reflect the health of internal organs.</a:t>
            </a:r>
          </a:p>
          <a:p>
            <a:pPr marL="742950" lvl="1" indent="-285750">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Pathological conditions</a:t>
            </a:r>
            <a:r>
              <a:rPr lang="en-GB" dirty="0">
                <a:latin typeface="Times New Roman" panose="02020603050405020304" pitchFamily="18" charset="0"/>
                <a:cs typeface="Times New Roman" panose="02020603050405020304" pitchFamily="18" charset="0"/>
              </a:rPr>
              <a:t> can be identified through </a:t>
            </a:r>
            <a:r>
              <a:rPr lang="en-GB" dirty="0" err="1">
                <a:latin typeface="Times New Roman" panose="02020603050405020304" pitchFamily="18" charset="0"/>
                <a:cs typeface="Times New Roman" panose="02020603050405020304" pitchFamily="18" charset="0"/>
              </a:rPr>
              <a:t>color</a:t>
            </a:r>
            <a:r>
              <a:rPr lang="en-GB" dirty="0">
                <a:latin typeface="Times New Roman" panose="02020603050405020304" pitchFamily="18" charset="0"/>
                <a:cs typeface="Times New Roman" panose="02020603050405020304" pitchFamily="18" charset="0"/>
              </a:rPr>
              <a:t> changes in the iris.</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Heart Detection using Iridology</a:t>
            </a:r>
            <a:r>
              <a:rPr lang="en-GB"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According to </a:t>
            </a:r>
            <a:r>
              <a:rPr lang="en-GB" dirty="0" err="1">
                <a:latin typeface="Times New Roman" panose="02020603050405020304" pitchFamily="18" charset="0"/>
                <a:cs typeface="Times New Roman" panose="02020603050405020304" pitchFamily="18" charset="0"/>
              </a:rPr>
              <a:t>Dr.</a:t>
            </a:r>
            <a:r>
              <a:rPr lang="en-GB" dirty="0">
                <a:latin typeface="Times New Roman" panose="02020603050405020304" pitchFamily="18" charset="0"/>
                <a:cs typeface="Times New Roman" panose="02020603050405020304" pitchFamily="18" charset="0"/>
              </a:rPr>
              <a:t> Jensen's chart, the heart is located in the </a:t>
            </a:r>
            <a:r>
              <a:rPr lang="en-GB" b="1" dirty="0">
                <a:latin typeface="Times New Roman" panose="02020603050405020304" pitchFamily="18" charset="0"/>
                <a:cs typeface="Times New Roman" panose="02020603050405020304" pitchFamily="18" charset="0"/>
              </a:rPr>
              <a:t>2:00 to 3:15 o'clock</a:t>
            </a:r>
            <a:r>
              <a:rPr lang="en-GB" dirty="0">
                <a:latin typeface="Times New Roman" panose="02020603050405020304" pitchFamily="18" charset="0"/>
                <a:cs typeface="Times New Roman" panose="02020603050405020304" pitchFamily="18" charset="0"/>
              </a:rPr>
              <a:t> region of the left iris.</a:t>
            </a:r>
          </a:p>
          <a:p>
            <a:endParaRPr lang="LID4096" dirty="0"/>
          </a:p>
        </p:txBody>
      </p:sp>
      <p:pic>
        <p:nvPicPr>
          <p:cNvPr id="6" name="Picture 5">
            <a:extLst>
              <a:ext uri="{FF2B5EF4-FFF2-40B4-BE49-F238E27FC236}">
                <a16:creationId xmlns:a16="http://schemas.microsoft.com/office/drawing/2014/main" id="{0D47C8B3-F30C-5280-F9B9-A82B3888D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0875" y="919481"/>
            <a:ext cx="4287330" cy="4612638"/>
          </a:xfrm>
          <a:prstGeom prst="rect">
            <a:avLst/>
          </a:prstGeom>
        </p:spPr>
      </p:pic>
      <p:sp>
        <p:nvSpPr>
          <p:cNvPr id="7" name="TextBox 6">
            <a:extLst>
              <a:ext uri="{FF2B5EF4-FFF2-40B4-BE49-F238E27FC236}">
                <a16:creationId xmlns:a16="http://schemas.microsoft.com/office/drawing/2014/main" id="{6D9F2D81-FF8E-95BD-12AC-047129A6EC99}"/>
              </a:ext>
            </a:extLst>
          </p:cNvPr>
          <p:cNvSpPr txBox="1"/>
          <p:nvPr/>
        </p:nvSpPr>
        <p:spPr>
          <a:xfrm>
            <a:off x="6309362" y="5638800"/>
            <a:ext cx="5455861" cy="646331"/>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Fig 01,  01_L.bmp IIT </a:t>
            </a:r>
            <a:r>
              <a:rPr lang="en-GB" dirty="0" err="1">
                <a:latin typeface="Times New Roman" panose="02020603050405020304" pitchFamily="18" charset="0"/>
                <a:cs typeface="Times New Roman" panose="02020603050405020304" pitchFamily="18" charset="0"/>
              </a:rPr>
              <a:t>delhi</a:t>
            </a:r>
            <a:r>
              <a:rPr lang="en-GB" dirty="0">
                <a:latin typeface="Times New Roman" panose="02020603050405020304" pitchFamily="18" charset="0"/>
                <a:cs typeface="Times New Roman" panose="02020603050405020304" pitchFamily="18" charset="0"/>
              </a:rPr>
              <a:t> 0.1 data set iris image, circled the heart segment for visibility and identification</a:t>
            </a:r>
            <a:endParaRPr lang="LID4096"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955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B464-9F23-4A00-6319-A89032914474}"/>
              </a:ext>
            </a:extLst>
          </p:cNvPr>
          <p:cNvSpPr>
            <a:spLocks noGrp="1"/>
          </p:cNvSpPr>
          <p:nvPr>
            <p:ph type="title"/>
          </p:nvPr>
        </p:nvSpPr>
        <p:spPr/>
        <p:txBody>
          <a:bodyPr/>
          <a:lstStyle/>
          <a:p>
            <a:pPr algn="l"/>
            <a:r>
              <a:rPr lang="en-GB" b="1" dirty="0">
                <a:latin typeface="Times New Roman" panose="02020603050405020304" pitchFamily="18" charset="0"/>
                <a:cs typeface="Times New Roman" panose="02020603050405020304" pitchFamily="18" charset="0"/>
              </a:rPr>
              <a:t>Objectives of the Study</a:t>
            </a:r>
            <a:br>
              <a:rPr lang="en-GB" b="1" dirty="0"/>
            </a:br>
            <a:endParaRPr lang="LID4096" dirty="0"/>
          </a:p>
        </p:txBody>
      </p:sp>
      <p:sp>
        <p:nvSpPr>
          <p:cNvPr id="3" name="Content Placeholder 2">
            <a:extLst>
              <a:ext uri="{FF2B5EF4-FFF2-40B4-BE49-F238E27FC236}">
                <a16:creationId xmlns:a16="http://schemas.microsoft.com/office/drawing/2014/main" id="{395F9A12-445A-6F0A-8F3C-0723308DCD85}"/>
              </a:ext>
            </a:extLst>
          </p:cNvPr>
          <p:cNvSpPr>
            <a:spLocks noGrp="1"/>
          </p:cNvSpPr>
          <p:nvPr>
            <p:ph idx="1"/>
          </p:nvPr>
        </p:nvSpPr>
        <p:spPr/>
        <p:txBody>
          <a:bodyPr>
            <a:normAutofit fontScale="85000" lnSpcReduction="10000"/>
          </a:bodyPr>
          <a:lstStyle/>
          <a:p>
            <a:pPr marL="457200" indent="-457200">
              <a:buFont typeface="+mj-lt"/>
              <a:buAutoNum type="arabicPeriod"/>
            </a:pPr>
            <a:r>
              <a:rPr lang="en-GB" b="1" dirty="0"/>
              <a:t> </a:t>
            </a:r>
            <a:r>
              <a:rPr lang="en-GB" sz="2200" b="1" dirty="0">
                <a:latin typeface="Times New Roman" panose="02020603050405020304" pitchFamily="18" charset="0"/>
                <a:cs typeface="Times New Roman" panose="02020603050405020304" pitchFamily="18" charset="0"/>
              </a:rPr>
              <a:t>To Develop an Automated System for Heart Disease Detection Using Iris Images</a:t>
            </a:r>
            <a:br>
              <a:rPr lang="en-GB" sz="2200" dirty="0">
                <a:latin typeface="Times New Roman" panose="02020603050405020304" pitchFamily="18" charset="0"/>
                <a:cs typeface="Times New Roman" panose="02020603050405020304" pitchFamily="18" charset="0"/>
              </a:rPr>
            </a:br>
            <a:r>
              <a:rPr lang="en-GB" sz="2100" dirty="0">
                <a:latin typeface="Times New Roman" panose="02020603050405020304" pitchFamily="18" charset="0"/>
                <a:cs typeface="Times New Roman" panose="02020603050405020304" pitchFamily="18" charset="0"/>
              </a:rPr>
              <a:t>This project aims to create an </a:t>
            </a:r>
            <a:r>
              <a:rPr lang="en-GB" sz="2100" b="1" dirty="0">
                <a:latin typeface="Times New Roman" panose="02020603050405020304" pitchFamily="18" charset="0"/>
                <a:cs typeface="Times New Roman" panose="02020603050405020304" pitchFamily="18" charset="0"/>
              </a:rPr>
              <a:t>automated</a:t>
            </a:r>
            <a:r>
              <a:rPr lang="en-GB" sz="2100" dirty="0">
                <a:latin typeface="Times New Roman" panose="02020603050405020304" pitchFamily="18" charset="0"/>
                <a:cs typeface="Times New Roman" panose="02020603050405020304" pitchFamily="18" charset="0"/>
              </a:rPr>
              <a:t> system that can classify heart conditions from </a:t>
            </a:r>
            <a:r>
              <a:rPr lang="en-GB" sz="2100" b="1" dirty="0">
                <a:latin typeface="Times New Roman" panose="02020603050405020304" pitchFamily="18" charset="0"/>
                <a:cs typeface="Times New Roman" panose="02020603050405020304" pitchFamily="18" charset="0"/>
              </a:rPr>
              <a:t>iris images</a:t>
            </a:r>
            <a:r>
              <a:rPr lang="en-GB" sz="2100" dirty="0">
                <a:latin typeface="Times New Roman" panose="02020603050405020304" pitchFamily="18" charset="0"/>
                <a:cs typeface="Times New Roman" panose="02020603050405020304" pitchFamily="18" charset="0"/>
              </a:rPr>
              <a:t>, providing an efficient and low-cost solution for early CVD detection.</a:t>
            </a:r>
          </a:p>
          <a:p>
            <a:pPr marL="457200" indent="-457200">
              <a:buFont typeface="+mj-lt"/>
              <a:buAutoNum type="arabicPeriod"/>
            </a:pPr>
            <a:r>
              <a:rPr lang="en-GB" sz="2200" b="1" dirty="0">
                <a:latin typeface="Times New Roman" panose="02020603050405020304" pitchFamily="18" charset="0"/>
                <a:cs typeface="Times New Roman" panose="02020603050405020304" pitchFamily="18" charset="0"/>
              </a:rPr>
              <a:t>To Utilize Iridology and Machine Learning for Early Classification of Heart Abnormalities</a:t>
            </a:r>
            <a:br>
              <a:rPr lang="en-GB" sz="2200" dirty="0">
                <a:latin typeface="Times New Roman" panose="02020603050405020304" pitchFamily="18" charset="0"/>
                <a:cs typeface="Times New Roman" panose="02020603050405020304" pitchFamily="18" charset="0"/>
              </a:rPr>
            </a:br>
            <a:r>
              <a:rPr lang="en-GB" sz="2100" dirty="0">
                <a:latin typeface="Times New Roman" panose="02020603050405020304" pitchFamily="18" charset="0"/>
                <a:cs typeface="Times New Roman" panose="02020603050405020304" pitchFamily="18" charset="0"/>
              </a:rPr>
              <a:t>The system will combine </a:t>
            </a:r>
            <a:r>
              <a:rPr lang="en-GB" sz="2100" b="1" dirty="0">
                <a:latin typeface="Times New Roman" panose="02020603050405020304" pitchFamily="18" charset="0"/>
                <a:cs typeface="Times New Roman" panose="02020603050405020304" pitchFamily="18" charset="0"/>
              </a:rPr>
              <a:t>Iridology</a:t>
            </a:r>
            <a:r>
              <a:rPr lang="en-GB" sz="2100" dirty="0">
                <a:latin typeface="Times New Roman" panose="02020603050405020304" pitchFamily="18" charset="0"/>
                <a:cs typeface="Times New Roman" panose="02020603050405020304" pitchFamily="18" charset="0"/>
              </a:rPr>
              <a:t> and </a:t>
            </a:r>
            <a:r>
              <a:rPr lang="en-GB" sz="2100" b="1" dirty="0">
                <a:latin typeface="Times New Roman" panose="02020603050405020304" pitchFamily="18" charset="0"/>
                <a:cs typeface="Times New Roman" panose="02020603050405020304" pitchFamily="18" charset="0"/>
              </a:rPr>
              <a:t>machine learning</a:t>
            </a:r>
            <a:r>
              <a:rPr lang="en-GB" sz="2100" dirty="0">
                <a:latin typeface="Times New Roman" panose="02020603050405020304" pitchFamily="18" charset="0"/>
                <a:cs typeface="Times New Roman" panose="02020603050405020304" pitchFamily="18" charset="0"/>
              </a:rPr>
              <a:t> techniques to </a:t>
            </a:r>
            <a:r>
              <a:rPr lang="en-GB" sz="2100" b="1" dirty="0">
                <a:latin typeface="Times New Roman" panose="02020603050405020304" pitchFamily="18" charset="0"/>
                <a:cs typeface="Times New Roman" panose="02020603050405020304" pitchFamily="18" charset="0"/>
              </a:rPr>
              <a:t>classify</a:t>
            </a:r>
            <a:r>
              <a:rPr lang="en-GB" sz="2100" dirty="0">
                <a:latin typeface="Times New Roman" panose="02020603050405020304" pitchFamily="18" charset="0"/>
                <a:cs typeface="Times New Roman" panose="02020603050405020304" pitchFamily="18" charset="0"/>
              </a:rPr>
              <a:t> heart images as either </a:t>
            </a:r>
            <a:r>
              <a:rPr lang="en-GB" sz="2100" b="1" dirty="0">
                <a:latin typeface="Times New Roman" panose="02020603050405020304" pitchFamily="18" charset="0"/>
                <a:cs typeface="Times New Roman" panose="02020603050405020304" pitchFamily="18" charset="0"/>
              </a:rPr>
              <a:t>normal</a:t>
            </a:r>
            <a:r>
              <a:rPr lang="en-GB" sz="2100" dirty="0">
                <a:latin typeface="Times New Roman" panose="02020603050405020304" pitchFamily="18" charset="0"/>
                <a:cs typeface="Times New Roman" panose="02020603050405020304" pitchFamily="18" charset="0"/>
              </a:rPr>
              <a:t> or </a:t>
            </a:r>
            <a:r>
              <a:rPr lang="en-GB" sz="2100" b="1" dirty="0">
                <a:latin typeface="Times New Roman" panose="02020603050405020304" pitchFamily="18" charset="0"/>
                <a:cs typeface="Times New Roman" panose="02020603050405020304" pitchFamily="18" charset="0"/>
              </a:rPr>
              <a:t>abnormal</a:t>
            </a:r>
            <a:r>
              <a:rPr lang="en-GB" sz="2100" dirty="0">
                <a:latin typeface="Times New Roman" panose="02020603050405020304" pitchFamily="18" charset="0"/>
                <a:cs typeface="Times New Roman" panose="02020603050405020304" pitchFamily="18" charset="0"/>
              </a:rPr>
              <a:t>, helping healthcare providers detect potential heart issues at an early stage.</a:t>
            </a:r>
          </a:p>
          <a:p>
            <a:pPr marL="457200" indent="-457200">
              <a:buFont typeface="+mj-lt"/>
              <a:buAutoNum type="arabicPeriod"/>
            </a:pPr>
            <a:r>
              <a:rPr lang="en-GB" sz="2200" b="1" dirty="0">
                <a:latin typeface="Times New Roman" panose="02020603050405020304" pitchFamily="18" charset="0"/>
                <a:cs typeface="Times New Roman" panose="02020603050405020304" pitchFamily="18" charset="0"/>
              </a:rPr>
              <a:t>To Explore the Effectiveness of Feature Reduction and Neural Networks in CVD Detection</a:t>
            </a:r>
            <a:br>
              <a:rPr lang="en-GB" sz="2200" dirty="0">
                <a:latin typeface="Times New Roman" panose="02020603050405020304" pitchFamily="18" charset="0"/>
                <a:cs typeface="Times New Roman" panose="02020603050405020304" pitchFamily="18" charset="0"/>
              </a:rPr>
            </a:br>
            <a:r>
              <a:rPr lang="en-GB" sz="2100" dirty="0">
                <a:latin typeface="Times New Roman" panose="02020603050405020304" pitchFamily="18" charset="0"/>
                <a:cs typeface="Times New Roman" panose="02020603050405020304" pitchFamily="18" charset="0"/>
              </a:rPr>
              <a:t>We will test how </a:t>
            </a:r>
            <a:r>
              <a:rPr lang="en-GB" sz="2100" b="1" dirty="0">
                <a:latin typeface="Times New Roman" panose="02020603050405020304" pitchFamily="18" charset="0"/>
                <a:cs typeface="Times New Roman" panose="02020603050405020304" pitchFamily="18" charset="0"/>
              </a:rPr>
              <a:t>Principal Component Analysis (PCA)</a:t>
            </a:r>
            <a:r>
              <a:rPr lang="en-GB" sz="2100" dirty="0">
                <a:latin typeface="Times New Roman" panose="02020603050405020304" pitchFamily="18" charset="0"/>
                <a:cs typeface="Times New Roman" panose="02020603050405020304" pitchFamily="18" charset="0"/>
              </a:rPr>
              <a:t> can reduce the dimensionality of the data, and evaluate the role of </a:t>
            </a:r>
            <a:r>
              <a:rPr lang="en-GB" sz="2100" b="1" dirty="0">
                <a:latin typeface="Times New Roman" panose="02020603050405020304" pitchFamily="18" charset="0"/>
                <a:cs typeface="Times New Roman" panose="02020603050405020304" pitchFamily="18" charset="0"/>
              </a:rPr>
              <a:t>Neural Networks</a:t>
            </a:r>
            <a:r>
              <a:rPr lang="en-GB" sz="2100" dirty="0">
                <a:latin typeface="Times New Roman" panose="02020603050405020304" pitchFamily="18" charset="0"/>
                <a:cs typeface="Times New Roman" panose="02020603050405020304" pitchFamily="18" charset="0"/>
              </a:rPr>
              <a:t> (CNN) in improving the accuracy of heart disease classification. But the data set of IIT </a:t>
            </a:r>
            <a:r>
              <a:rPr lang="en-GB" sz="2100" dirty="0" err="1">
                <a:latin typeface="Times New Roman" panose="02020603050405020304" pitchFamily="18" charset="0"/>
                <a:cs typeface="Times New Roman" panose="02020603050405020304" pitchFamily="18" charset="0"/>
              </a:rPr>
              <a:t>delhi</a:t>
            </a:r>
            <a:r>
              <a:rPr lang="en-GB" sz="2100" dirty="0">
                <a:latin typeface="Times New Roman" panose="02020603050405020304" pitchFamily="18" charset="0"/>
                <a:cs typeface="Times New Roman" panose="02020603050405020304" pitchFamily="18" charset="0"/>
              </a:rPr>
              <a:t> was unlabelled, so we used </a:t>
            </a:r>
            <a:r>
              <a:rPr lang="en-GB" sz="2100" b="1" dirty="0">
                <a:latin typeface="Times New Roman" panose="02020603050405020304" pitchFamily="18" charset="0"/>
                <a:cs typeface="Times New Roman" panose="02020603050405020304" pitchFamily="18" charset="0"/>
              </a:rPr>
              <a:t>clustering</a:t>
            </a:r>
            <a:r>
              <a:rPr lang="en-GB" sz="2100" dirty="0">
                <a:latin typeface="Times New Roman" panose="02020603050405020304" pitchFamily="18" charset="0"/>
                <a:cs typeface="Times New Roman" panose="02020603050405020304" pitchFamily="18" charset="0"/>
              </a:rPr>
              <a:t> for classification.</a:t>
            </a:r>
          </a:p>
          <a:p>
            <a:endParaRPr lang="LID4096" dirty="0"/>
          </a:p>
        </p:txBody>
      </p:sp>
    </p:spTree>
    <p:extLst>
      <p:ext uri="{BB962C8B-B14F-4D97-AF65-F5344CB8AC3E}">
        <p14:creationId xmlns:p14="http://schemas.microsoft.com/office/powerpoint/2010/main" val="1042638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CDC9-315A-799D-FC1E-4E3DEED8FC44}"/>
              </a:ext>
            </a:extLst>
          </p:cNvPr>
          <p:cNvSpPr>
            <a:spLocks noGrp="1"/>
          </p:cNvSpPr>
          <p:nvPr>
            <p:ph type="title"/>
          </p:nvPr>
        </p:nvSpPr>
        <p:spPr>
          <a:xfrm>
            <a:off x="544068" y="172721"/>
            <a:ext cx="10200756" cy="762000"/>
          </a:xfrm>
        </p:spPr>
        <p:txBody>
          <a:bodyPr/>
          <a:lstStyle/>
          <a:p>
            <a:r>
              <a:rPr lang="en-US" sz="1800" b="1" kern="0" dirty="0">
                <a:effectLst/>
                <a:latin typeface="Times New Roman" panose="02020603050405020304" pitchFamily="18" charset="0"/>
                <a:ea typeface="Arial" panose="020B0604020202020204" pitchFamily="34" charset="0"/>
              </a:rPr>
              <a:t>Theoretical Framework for Heart disease detection using iridology</a:t>
            </a:r>
            <a:endParaRPr lang="LID4096" b="0" dirty="0"/>
          </a:p>
        </p:txBody>
      </p:sp>
      <p:pic>
        <p:nvPicPr>
          <p:cNvPr id="5" name="Content Placeholder 4">
            <a:extLst>
              <a:ext uri="{FF2B5EF4-FFF2-40B4-BE49-F238E27FC236}">
                <a16:creationId xmlns:a16="http://schemas.microsoft.com/office/drawing/2014/main" id="{E0129FBF-A455-89CF-4BEB-FDBEFBF354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4000" y="3614987"/>
            <a:ext cx="2688000" cy="2016000"/>
          </a:xfrm>
        </p:spPr>
      </p:pic>
      <p:pic>
        <p:nvPicPr>
          <p:cNvPr id="7" name="Picture 6">
            <a:extLst>
              <a:ext uri="{FF2B5EF4-FFF2-40B4-BE49-F238E27FC236}">
                <a16:creationId xmlns:a16="http://schemas.microsoft.com/office/drawing/2014/main" id="{79A29929-13B5-82C1-98FC-5A809F3E7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939" y="1047780"/>
            <a:ext cx="2794776" cy="1728000"/>
          </a:xfrm>
          <a:prstGeom prst="rect">
            <a:avLst/>
          </a:prstGeom>
        </p:spPr>
      </p:pic>
      <p:pic>
        <p:nvPicPr>
          <p:cNvPr id="9" name="Picture 8">
            <a:extLst>
              <a:ext uri="{FF2B5EF4-FFF2-40B4-BE49-F238E27FC236}">
                <a16:creationId xmlns:a16="http://schemas.microsoft.com/office/drawing/2014/main" id="{BF752ACA-D5AA-CB8B-8055-18D8F762FB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0286" y="1470834"/>
            <a:ext cx="3714452" cy="1080000"/>
          </a:xfrm>
          <a:prstGeom prst="rect">
            <a:avLst/>
          </a:prstGeom>
        </p:spPr>
      </p:pic>
      <p:pic>
        <p:nvPicPr>
          <p:cNvPr id="11" name="Picture 10">
            <a:extLst>
              <a:ext uri="{FF2B5EF4-FFF2-40B4-BE49-F238E27FC236}">
                <a16:creationId xmlns:a16="http://schemas.microsoft.com/office/drawing/2014/main" id="{C047C307-079D-2F1E-E405-ACB6D942B3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8330" y="2040416"/>
            <a:ext cx="1812987" cy="2412000"/>
          </a:xfrm>
          <a:prstGeom prst="rect">
            <a:avLst/>
          </a:prstGeom>
        </p:spPr>
      </p:pic>
      <p:sp>
        <p:nvSpPr>
          <p:cNvPr id="14" name="Arrow: Curved Down 13">
            <a:extLst>
              <a:ext uri="{FF2B5EF4-FFF2-40B4-BE49-F238E27FC236}">
                <a16:creationId xmlns:a16="http://schemas.microsoft.com/office/drawing/2014/main" id="{46CAABE9-3475-353C-706D-9762714EC409}"/>
              </a:ext>
            </a:extLst>
          </p:cNvPr>
          <p:cNvSpPr/>
          <p:nvPr/>
        </p:nvSpPr>
        <p:spPr>
          <a:xfrm rot="15956102">
            <a:off x="221178" y="2189122"/>
            <a:ext cx="1728002" cy="1053403"/>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sp>
        <p:nvSpPr>
          <p:cNvPr id="16" name="Arrow: Curved Down 15">
            <a:extLst>
              <a:ext uri="{FF2B5EF4-FFF2-40B4-BE49-F238E27FC236}">
                <a16:creationId xmlns:a16="http://schemas.microsoft.com/office/drawing/2014/main" id="{DB5131DB-838B-3894-9146-BCF125E94076}"/>
              </a:ext>
            </a:extLst>
          </p:cNvPr>
          <p:cNvSpPr/>
          <p:nvPr/>
        </p:nvSpPr>
        <p:spPr>
          <a:xfrm rot="20053071">
            <a:off x="4367446" y="1112662"/>
            <a:ext cx="1445513" cy="63057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sp>
        <p:nvSpPr>
          <p:cNvPr id="17" name="Arrow: Curved Down 16">
            <a:extLst>
              <a:ext uri="{FF2B5EF4-FFF2-40B4-BE49-F238E27FC236}">
                <a16:creationId xmlns:a16="http://schemas.microsoft.com/office/drawing/2014/main" id="{9EEA83AB-395C-64D8-57FF-CE8866F58893}"/>
              </a:ext>
            </a:extLst>
          </p:cNvPr>
          <p:cNvSpPr/>
          <p:nvPr/>
        </p:nvSpPr>
        <p:spPr>
          <a:xfrm rot="625760">
            <a:off x="9141110" y="1229381"/>
            <a:ext cx="1510051" cy="650147"/>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sp>
        <p:nvSpPr>
          <p:cNvPr id="27" name="TextBox 26">
            <a:extLst>
              <a:ext uri="{FF2B5EF4-FFF2-40B4-BE49-F238E27FC236}">
                <a16:creationId xmlns:a16="http://schemas.microsoft.com/office/drawing/2014/main" id="{E1FEA343-C6ED-551D-9345-3F106232042A}"/>
              </a:ext>
            </a:extLst>
          </p:cNvPr>
          <p:cNvSpPr txBox="1"/>
          <p:nvPr/>
        </p:nvSpPr>
        <p:spPr>
          <a:xfrm>
            <a:off x="892647" y="5630987"/>
            <a:ext cx="2265680" cy="738664"/>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Fig 01 : Image preprocessing 	ITT </a:t>
            </a:r>
            <a:r>
              <a:rPr lang="en-GB" sz="1400" dirty="0" err="1">
                <a:latin typeface="Times New Roman" panose="02020603050405020304" pitchFamily="18" charset="0"/>
                <a:cs typeface="Times New Roman" panose="02020603050405020304" pitchFamily="18" charset="0"/>
              </a:rPr>
              <a:t>delhi</a:t>
            </a:r>
            <a:r>
              <a:rPr lang="en-GB" sz="1400" dirty="0">
                <a:latin typeface="Times New Roman" panose="02020603050405020304" pitchFamily="18" charset="0"/>
                <a:cs typeface="Times New Roman" panose="02020603050405020304" pitchFamily="18" charset="0"/>
              </a:rPr>
              <a:t> v1.0; heart segment circled for visibility</a:t>
            </a:r>
            <a:endParaRPr lang="LID4096" sz="14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A0CDF779-F74D-C435-63A2-0C847CECF9A7}"/>
              </a:ext>
            </a:extLst>
          </p:cNvPr>
          <p:cNvSpPr txBox="1"/>
          <p:nvPr/>
        </p:nvSpPr>
        <p:spPr>
          <a:xfrm>
            <a:off x="2028799" y="2775780"/>
            <a:ext cx="2616052" cy="523220"/>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Fig 02:  Image Localization and 	segmentation</a:t>
            </a:r>
            <a:endParaRPr lang="LID4096" sz="14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5CF6D6B0-B5C8-E655-F92C-77EAA79065A9}"/>
              </a:ext>
            </a:extLst>
          </p:cNvPr>
          <p:cNvSpPr txBox="1"/>
          <p:nvPr/>
        </p:nvSpPr>
        <p:spPr>
          <a:xfrm>
            <a:off x="5711458" y="2624695"/>
            <a:ext cx="3383280" cy="338554"/>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Fig 03: Iris segment Normalization </a:t>
            </a:r>
            <a:endParaRPr lang="LID4096" sz="16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7D1F32C9-D4B8-ECD1-AF7B-75718212FD4C}"/>
              </a:ext>
            </a:extLst>
          </p:cNvPr>
          <p:cNvSpPr txBox="1"/>
          <p:nvPr/>
        </p:nvSpPr>
        <p:spPr>
          <a:xfrm>
            <a:off x="9195423" y="4420246"/>
            <a:ext cx="3098800" cy="830997"/>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Fig 04: Heart segment Feature Extraction from Iris normalized 			image</a:t>
            </a:r>
            <a:endParaRPr lang="LID4096" sz="1600" dirty="0">
              <a:latin typeface="Times New Roman" panose="02020603050405020304" pitchFamily="18" charset="0"/>
              <a:cs typeface="Times New Roman" panose="02020603050405020304" pitchFamily="18" charset="0"/>
            </a:endParaRPr>
          </a:p>
        </p:txBody>
      </p:sp>
      <p:sp>
        <p:nvSpPr>
          <p:cNvPr id="33" name="Arrow: Curved Down 32">
            <a:extLst>
              <a:ext uri="{FF2B5EF4-FFF2-40B4-BE49-F238E27FC236}">
                <a16:creationId xmlns:a16="http://schemas.microsoft.com/office/drawing/2014/main" id="{770FA892-A947-F98C-DE91-C5BF3959D127}"/>
              </a:ext>
            </a:extLst>
          </p:cNvPr>
          <p:cNvSpPr/>
          <p:nvPr/>
        </p:nvSpPr>
        <p:spPr>
          <a:xfrm rot="9123881">
            <a:off x="9137655" y="5444442"/>
            <a:ext cx="1438808" cy="575672"/>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sp>
        <p:nvSpPr>
          <p:cNvPr id="34" name="TextBox 33">
            <a:extLst>
              <a:ext uri="{FF2B5EF4-FFF2-40B4-BE49-F238E27FC236}">
                <a16:creationId xmlns:a16="http://schemas.microsoft.com/office/drawing/2014/main" id="{C85AE7BD-2649-3882-D4DA-7AE87B2E1CE7}"/>
              </a:ext>
            </a:extLst>
          </p:cNvPr>
          <p:cNvSpPr txBox="1"/>
          <p:nvPr/>
        </p:nvSpPr>
        <p:spPr>
          <a:xfrm>
            <a:off x="6519075" y="6169708"/>
            <a:ext cx="4752968" cy="307777"/>
          </a:xfrm>
          <a:prstGeom prst="rect">
            <a:avLst/>
          </a:prstGeom>
          <a:noFill/>
        </p:spPr>
        <p:txBody>
          <a:bodyPr wrap="none" rtlCol="0">
            <a:spAutoFit/>
          </a:bodyPr>
          <a:lstStyle/>
          <a:p>
            <a:r>
              <a:rPr lang="en-GB" sz="1400" dirty="0">
                <a:latin typeface="Times New Roman" panose="02020603050405020304" pitchFamily="18" charset="0"/>
                <a:cs typeface="Times New Roman" panose="02020603050405020304" pitchFamily="18" charset="0"/>
              </a:rPr>
              <a:t>Fig 05: Feature reduction. Example PCA shared by Numxl.com</a:t>
            </a:r>
            <a:endParaRPr lang="LID4096" sz="1400" dirty="0">
              <a:latin typeface="Times New Roman" panose="02020603050405020304" pitchFamily="18" charset="0"/>
              <a:cs typeface="Times New Roman" panose="02020603050405020304" pitchFamily="18" charset="0"/>
            </a:endParaRPr>
          </a:p>
        </p:txBody>
      </p:sp>
      <p:pic>
        <p:nvPicPr>
          <p:cNvPr id="36" name="Picture 35">
            <a:extLst>
              <a:ext uri="{FF2B5EF4-FFF2-40B4-BE49-F238E27FC236}">
                <a16:creationId xmlns:a16="http://schemas.microsoft.com/office/drawing/2014/main" id="{C4C7E4A2-8B67-D25F-AD10-B7D4BEE743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5043" y="4243580"/>
            <a:ext cx="3146592" cy="1764000"/>
          </a:xfrm>
          <a:prstGeom prst="rect">
            <a:avLst/>
          </a:prstGeom>
        </p:spPr>
      </p:pic>
      <p:cxnSp>
        <p:nvCxnSpPr>
          <p:cNvPr id="38" name="Connector: Elbow 37">
            <a:extLst>
              <a:ext uri="{FF2B5EF4-FFF2-40B4-BE49-F238E27FC236}">
                <a16:creationId xmlns:a16="http://schemas.microsoft.com/office/drawing/2014/main" id="{6DBE8614-3EE5-EE21-D0EC-585718272371}"/>
              </a:ext>
            </a:extLst>
          </p:cNvPr>
          <p:cNvCxnSpPr>
            <a:cxnSpLocks/>
          </p:cNvCxnSpPr>
          <p:nvPr/>
        </p:nvCxnSpPr>
        <p:spPr>
          <a:xfrm rot="10800000">
            <a:off x="5821973" y="3892854"/>
            <a:ext cx="682528" cy="3661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8C8590B-4781-B56F-6E7E-B785087C7357}"/>
              </a:ext>
            </a:extLst>
          </p:cNvPr>
          <p:cNvSpPr txBox="1"/>
          <p:nvPr/>
        </p:nvSpPr>
        <p:spPr>
          <a:xfrm>
            <a:off x="3659875" y="4325050"/>
            <a:ext cx="2057293" cy="1077218"/>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Training model to classify either Normal or abnormal heart patient</a:t>
            </a:r>
            <a:endParaRPr lang="LID4096" sz="1600" dirty="0">
              <a:latin typeface="Times New Roman" panose="02020603050405020304" pitchFamily="18" charset="0"/>
              <a:cs typeface="Times New Roman" panose="02020603050405020304" pitchFamily="18" charset="0"/>
            </a:endParaRPr>
          </a:p>
        </p:txBody>
      </p:sp>
      <p:sp>
        <p:nvSpPr>
          <p:cNvPr id="40" name="Rectangle: Rounded Corners 39">
            <a:extLst>
              <a:ext uri="{FF2B5EF4-FFF2-40B4-BE49-F238E27FC236}">
                <a16:creationId xmlns:a16="http://schemas.microsoft.com/office/drawing/2014/main" id="{7BDF598D-E76E-43CA-E9C5-6DC12F293125}"/>
              </a:ext>
            </a:extLst>
          </p:cNvPr>
          <p:cNvSpPr/>
          <p:nvPr/>
        </p:nvSpPr>
        <p:spPr>
          <a:xfrm>
            <a:off x="3659875" y="3800430"/>
            <a:ext cx="2209688" cy="15843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600" dirty="0">
                <a:latin typeface="Times New Roman" panose="02020603050405020304" pitchFamily="18" charset="0"/>
                <a:cs typeface="Times New Roman" panose="02020603050405020304" pitchFamily="18" charset="0"/>
              </a:rPr>
              <a:t>Training a model to classify either Normal or abnormal heart patient</a:t>
            </a:r>
            <a:endParaRPr lang="LID4096" sz="1600" dirty="0">
              <a:latin typeface="Times New Roman" panose="02020603050405020304" pitchFamily="18" charset="0"/>
              <a:cs typeface="Times New Roman" panose="02020603050405020304" pitchFamily="18" charset="0"/>
            </a:endParaRPr>
          </a:p>
          <a:p>
            <a:endParaRPr lang="LID4096" dirty="0"/>
          </a:p>
        </p:txBody>
      </p:sp>
      <p:sp>
        <p:nvSpPr>
          <p:cNvPr id="44" name="TextBox 43">
            <a:extLst>
              <a:ext uri="{FF2B5EF4-FFF2-40B4-BE49-F238E27FC236}">
                <a16:creationId xmlns:a16="http://schemas.microsoft.com/office/drawing/2014/main" id="{3C4ECE21-4064-1F35-F04D-8A74E749A8FB}"/>
              </a:ext>
            </a:extLst>
          </p:cNvPr>
          <p:cNvSpPr txBox="1"/>
          <p:nvPr/>
        </p:nvSpPr>
        <p:spPr>
          <a:xfrm>
            <a:off x="3302000" y="5934670"/>
            <a:ext cx="2773043" cy="830997"/>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Note : 90% problem faced during image processing, 10% model </a:t>
            </a:r>
            <a:r>
              <a:rPr lang="en-GB" sz="1600" dirty="0" err="1">
                <a:latin typeface="Times New Roman" panose="02020603050405020304" pitchFamily="18" charset="0"/>
                <a:cs typeface="Times New Roman" panose="02020603050405020304" pitchFamily="18" charset="0"/>
              </a:rPr>
              <a:t>traning</a:t>
            </a:r>
            <a:endParaRPr lang="LID4096"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3562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3BA5-C705-A90C-BDD4-CCB21FAD0CA9}"/>
              </a:ext>
            </a:extLst>
          </p:cNvPr>
          <p:cNvSpPr>
            <a:spLocks noGrp="1"/>
          </p:cNvSpPr>
          <p:nvPr>
            <p:ph type="title"/>
          </p:nvPr>
        </p:nvSpPr>
        <p:spPr>
          <a:xfrm>
            <a:off x="476915" y="-288693"/>
            <a:ext cx="10353761" cy="1326321"/>
          </a:xfrm>
        </p:spPr>
        <p:txBody>
          <a:bodyPr/>
          <a:lstStyle/>
          <a:p>
            <a:pPr algn="l"/>
            <a:r>
              <a:rPr lang="en-GB" dirty="0">
                <a:latin typeface="Times New Roman" panose="02020603050405020304" pitchFamily="18" charset="0"/>
                <a:cs typeface="Times New Roman" panose="02020603050405020304" pitchFamily="18" charset="0"/>
              </a:rPr>
              <a:t>Literature Review</a:t>
            </a:r>
            <a:endParaRPr lang="LID4096"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617367E-D53A-1B82-0E14-6460B75B16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7324" y="692188"/>
            <a:ext cx="8899155" cy="4356000"/>
          </a:xfrm>
        </p:spPr>
      </p:pic>
      <p:sp>
        <p:nvSpPr>
          <p:cNvPr id="6" name="TextBox 5">
            <a:extLst>
              <a:ext uri="{FF2B5EF4-FFF2-40B4-BE49-F238E27FC236}">
                <a16:creationId xmlns:a16="http://schemas.microsoft.com/office/drawing/2014/main" id="{F0340775-0F08-3A15-0078-E00EC027F05C}"/>
              </a:ext>
            </a:extLst>
          </p:cNvPr>
          <p:cNvSpPr txBox="1"/>
          <p:nvPr/>
        </p:nvSpPr>
        <p:spPr>
          <a:xfrm>
            <a:off x="476915" y="5048188"/>
            <a:ext cx="11373245" cy="2708434"/>
          </a:xfrm>
          <a:prstGeom prst="rect">
            <a:avLst/>
          </a:prstGeom>
          <a:noFill/>
        </p:spPr>
        <p:txBody>
          <a:bodyPr wrap="square" rtlCol="0">
            <a:spAutoFit/>
          </a:bodyPr>
          <a:lstStyle/>
          <a:p>
            <a:r>
              <a:rPr lang="en-US" sz="1400" kern="0" dirty="0">
                <a:effectLst/>
                <a:latin typeface="Calibri" panose="020F0502020204030204" pitchFamily="34" charset="0"/>
                <a:ea typeface="Calibri" panose="020F0502020204030204" pitchFamily="34" charset="0"/>
                <a:cs typeface="Arial" panose="020B0604020202020204" pitchFamily="34" charset="0"/>
              </a:rPr>
              <a:t>[</a:t>
            </a:r>
            <a:r>
              <a:rPr lang="en-US" sz="1200" kern="0" dirty="0">
                <a:effectLst/>
                <a:latin typeface="Calibri" panose="020F0502020204030204" pitchFamily="34" charset="0"/>
                <a:ea typeface="Calibri" panose="020F0502020204030204" pitchFamily="34" charset="0"/>
                <a:cs typeface="Arial" panose="020B0604020202020204" pitchFamily="34" charset="0"/>
              </a:rPr>
              <a:t>1]: Pu</a:t>
            </a:r>
            <a:r>
              <a:rPr lang="en-GB" sz="1200" kern="0" dirty="0">
                <a:effectLst/>
                <a:latin typeface="Calibri" panose="020F0502020204030204" pitchFamily="34" charset="0"/>
                <a:ea typeface="Calibri" panose="020F0502020204030204" pitchFamily="34" charset="0"/>
                <a:cs typeface="Arial" panose="020B0604020202020204" pitchFamily="34" charset="0"/>
              </a:rPr>
              <a:t> (Percy &amp; Waqas)</a:t>
            </a:r>
            <a:r>
              <a:rPr lang="en-US" sz="1200" kern="0" dirty="0" err="1">
                <a:effectLst/>
                <a:latin typeface="Calibri" panose="020F0502020204030204" pitchFamily="34" charset="0"/>
                <a:ea typeface="Calibri" panose="020F0502020204030204" pitchFamily="34" charset="0"/>
                <a:cs typeface="Arial" panose="020B0604020202020204" pitchFamily="34" charset="0"/>
              </a:rPr>
              <a:t>tra</a:t>
            </a:r>
            <a:r>
              <a:rPr lang="en-US" sz="1200" kern="0" dirty="0">
                <a:effectLst/>
                <a:latin typeface="Calibri" panose="020F0502020204030204" pitchFamily="34" charset="0"/>
                <a:ea typeface="Calibri" panose="020F0502020204030204" pitchFamily="34" charset="0"/>
                <a:cs typeface="Arial" panose="020B0604020202020204" pitchFamily="34" charset="0"/>
              </a:rPr>
              <a:t>, L, R </a:t>
            </a:r>
            <a:r>
              <a:rPr lang="en-US" sz="1200" kern="0" dirty="0" err="1">
                <a:effectLst/>
                <a:latin typeface="Calibri" panose="020F0502020204030204" pitchFamily="34" charset="0"/>
                <a:ea typeface="Calibri" panose="020F0502020204030204" pitchFamily="34" charset="0"/>
                <a:cs typeface="Arial" panose="020B0604020202020204" pitchFamily="34" charset="0"/>
              </a:rPr>
              <a:t>Isnanto</a:t>
            </a:r>
            <a:r>
              <a:rPr lang="en-US" sz="1200" kern="0" dirty="0">
                <a:effectLst/>
                <a:latin typeface="Calibri" panose="020F0502020204030204" pitchFamily="34" charset="0"/>
                <a:ea typeface="Calibri" panose="020F0502020204030204" pitchFamily="34" charset="0"/>
                <a:cs typeface="Arial" panose="020B0604020202020204" pitchFamily="34" charset="0"/>
              </a:rPr>
              <a:t>, A </a:t>
            </a:r>
            <a:r>
              <a:rPr lang="en-US" sz="1200" kern="0" dirty="0" err="1">
                <a:effectLst/>
                <a:latin typeface="Calibri" panose="020F0502020204030204" pitchFamily="34" charset="0"/>
                <a:ea typeface="Calibri" panose="020F0502020204030204" pitchFamily="34" charset="0"/>
                <a:cs typeface="Arial" panose="020B0604020202020204" pitchFamily="34" charset="0"/>
              </a:rPr>
              <a:t>Triwiyatno</a:t>
            </a:r>
            <a:r>
              <a:rPr lang="en-US" sz="1200" kern="0" dirty="0">
                <a:effectLst/>
                <a:latin typeface="Calibri" panose="020F0502020204030204" pitchFamily="34" charset="0"/>
                <a:ea typeface="Calibri" panose="020F0502020204030204" pitchFamily="34" charset="0"/>
                <a:cs typeface="Arial" panose="020B0604020202020204" pitchFamily="34" charset="0"/>
              </a:rPr>
              <a:t>, and V. and Gunawan. 2020. "Heart Disease Detection using Iridology with Principal Component Analysis (PCA) and Backpropagation Neural Network." </a:t>
            </a:r>
          </a:p>
          <a:p>
            <a:r>
              <a:rPr lang="en-US" sz="1200" dirty="0">
                <a:effectLst/>
                <a:latin typeface="Calibri" panose="020F0502020204030204" pitchFamily="34" charset="0"/>
                <a:ea typeface="Calibri" panose="020F0502020204030204" pitchFamily="34" charset="0"/>
                <a:cs typeface="Arial" panose="020B0604020202020204" pitchFamily="34" charset="0"/>
              </a:rPr>
              <a:t>[2]: P.K, </a:t>
            </a:r>
            <a:r>
              <a:rPr lang="en-US" sz="1200" dirty="0" err="1">
                <a:effectLst/>
                <a:latin typeface="Calibri" panose="020F0502020204030204" pitchFamily="34" charset="0"/>
                <a:ea typeface="Calibri" panose="020F0502020204030204" pitchFamily="34" charset="0"/>
                <a:cs typeface="Arial" panose="020B0604020202020204" pitchFamily="34" charset="0"/>
              </a:rPr>
              <a:t>Tadiparthi</a:t>
            </a:r>
            <a:r>
              <a:rPr lang="en-US" sz="1200" dirty="0">
                <a:effectLst/>
                <a:latin typeface="Calibri" panose="020F0502020204030204" pitchFamily="34" charset="0"/>
                <a:ea typeface="Calibri" panose="020F0502020204030204" pitchFamily="34" charset="0"/>
                <a:cs typeface="Arial" panose="020B0604020202020204" pitchFamily="34" charset="0"/>
              </a:rPr>
              <a:t>, and &amp; </a:t>
            </a:r>
            <a:r>
              <a:rPr lang="en-US" sz="1200" dirty="0" err="1">
                <a:effectLst/>
                <a:latin typeface="Calibri" panose="020F0502020204030204" pitchFamily="34" charset="0"/>
                <a:ea typeface="Calibri" panose="020F0502020204030204" pitchFamily="34" charset="0"/>
                <a:cs typeface="Arial" panose="020B0604020202020204" pitchFamily="34" charset="0"/>
              </a:rPr>
              <a:t>Bheemavarapu</a:t>
            </a:r>
            <a:r>
              <a:rPr lang="en-US" sz="1200" dirty="0">
                <a:effectLst/>
                <a:latin typeface="Calibri" panose="020F0502020204030204" pitchFamily="34" charset="0"/>
                <a:ea typeface="Calibri" panose="020F0502020204030204" pitchFamily="34" charset="0"/>
                <a:cs typeface="Arial" panose="020B0604020202020204" pitchFamily="34" charset="0"/>
              </a:rPr>
              <a:t> P.K. 2020. "Automated Heart Dysfunctionality Identification Based on Iris using Deep Learning." </a:t>
            </a:r>
            <a:r>
              <a:rPr lang="en-US" sz="1200" i="1" dirty="0">
                <a:effectLst/>
                <a:latin typeface="Calibri" panose="020F0502020204030204" pitchFamily="34" charset="0"/>
                <a:ea typeface="Calibri" panose="020F0502020204030204" pitchFamily="34" charset="0"/>
                <a:cs typeface="Arial" panose="020B0604020202020204" pitchFamily="34" charset="0"/>
              </a:rPr>
              <a:t>International Journal of Innovative Technology and Exploring Engineering (IJITEE)</a:t>
            </a:r>
            <a:r>
              <a:rPr lang="en-US" sz="1200" dirty="0">
                <a:effectLst/>
                <a:latin typeface="Calibri" panose="020F0502020204030204" pitchFamily="34" charset="0"/>
                <a:ea typeface="Calibri" panose="020F0502020204030204" pitchFamily="34" charset="0"/>
                <a:cs typeface="Arial" panose="020B0604020202020204" pitchFamily="34" charset="0"/>
              </a:rPr>
              <a:t> 9 (5). </a:t>
            </a:r>
            <a:r>
              <a:rPr lang="en-US" sz="1200" dirty="0" err="1">
                <a:effectLst/>
                <a:latin typeface="Calibri" panose="020F0502020204030204" pitchFamily="34" charset="0"/>
                <a:ea typeface="Calibri" panose="020F0502020204030204" pitchFamily="34" charset="0"/>
                <a:cs typeface="Arial" panose="020B0604020202020204" pitchFamily="34" charset="0"/>
              </a:rPr>
              <a:t>doi</a:t>
            </a:r>
            <a:r>
              <a:rPr lang="en-US" sz="1200" dirty="0">
                <a:effectLst/>
                <a:latin typeface="Calibri" panose="020F0502020204030204" pitchFamily="34" charset="0"/>
                <a:ea typeface="Calibri" panose="020F0502020204030204" pitchFamily="34" charset="0"/>
                <a:cs typeface="Arial" panose="020B0604020202020204" pitchFamily="34" charset="0"/>
              </a:rPr>
              <a:t>: 10.35940/ijitee.E2526.039520.</a:t>
            </a:r>
          </a:p>
          <a:p>
            <a:pPr marL="0" marR="0" lvl="0" indent="0" algn="l" defTabSz="914400" rtl="0" eaLnBrk="0" fontAlgn="base" latinLnBrk="0" hangingPunct="0">
              <a:lnSpc>
                <a:spcPct val="100000"/>
              </a:lnSpc>
              <a:spcBef>
                <a:spcPct val="0"/>
              </a:spcBef>
              <a:spcAft>
                <a:spcPct val="0"/>
              </a:spcAft>
              <a:buClrTx/>
              <a:buSzTx/>
              <a:buFontTx/>
              <a:buNone/>
              <a:tabLst/>
            </a:pPr>
            <a:r>
              <a:rPr lang="en-US" altLang="LID4096" sz="1200" dirty="0">
                <a:latin typeface="Arial" panose="020B0604020202020204" pitchFamily="34" charset="0"/>
                <a:ea typeface="Calibri" panose="020F0502020204030204" pitchFamily="34" charset="0"/>
                <a:cs typeface="Arial" panose="020B0604020202020204" pitchFamily="34" charset="0"/>
              </a:rPr>
              <a:t>[3]</a:t>
            </a:r>
            <a:r>
              <a:rPr kumimoji="0" lang="en-US" altLang="LID4096"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Yohannes1, C., Nurtanio1, I., &amp; Halim1, a. K. (2020). Potential of Heart Disease Detection Based on Iridology. </a:t>
            </a:r>
            <a:r>
              <a:rPr kumimoji="0" lang="en-US" altLang="LID4096" sz="1200" b="0" i="1"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IOP Publishing Ltd</a:t>
            </a:r>
            <a:r>
              <a:rPr kumimoji="0" lang="en-US" altLang="LID4096"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1-8. doi:10.1088/1757-899X/875/1/012034</a:t>
            </a:r>
            <a:endParaRPr kumimoji="0" lang="en-US" altLang="LID4096"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LID4096"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[4]: UPASANI, N., MANNA, A., PINGALE, S., SHINDE, Y., RATHI, S., &amp; SURPATNE, &amp;. (2023, </a:t>
            </a:r>
            <a:r>
              <a:rPr kumimoji="0" lang="en-US" altLang="LID4096" sz="12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Febrary</a:t>
            </a:r>
            <a:r>
              <a:rPr kumimoji="0" lang="en-US" altLang="LID4096"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28). CARDIOVASCULAR ABNORMALITIES DETECTION THROUGH IRIS USING THRESHOLDING ALGORITHM. </a:t>
            </a:r>
            <a:r>
              <a:rPr kumimoji="0" lang="en-US" altLang="LID4096" sz="1200" b="0" i="1"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ww.jatit.org, 101-No.4</a:t>
            </a:r>
            <a:r>
              <a:rPr kumimoji="0" lang="en-US" altLang="LID4096"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1322-1330.</a:t>
            </a:r>
            <a:endParaRPr kumimoji="0" lang="en-US" altLang="LID4096"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LID4096" sz="2800" b="0" i="0" u="none" strike="noStrike" cap="none" normalizeH="0" baseline="0" dirty="0">
              <a:ln>
                <a:noFill/>
              </a:ln>
              <a:solidFill>
                <a:schemeClr val="tx1"/>
              </a:solidFill>
              <a:effectLst/>
              <a:latin typeface="Arial" panose="020B0604020202020204" pitchFamily="34" charset="0"/>
            </a:endParaRPr>
          </a:p>
          <a:p>
            <a:endParaRPr lang="en-US" sz="1200" dirty="0">
              <a:effectLst/>
              <a:latin typeface="Calibri" panose="020F0502020204030204" pitchFamily="34" charset="0"/>
              <a:ea typeface="Calibri" panose="020F0502020204030204" pitchFamily="34" charset="0"/>
              <a:cs typeface="Arial" panose="020B0604020202020204" pitchFamily="34" charset="0"/>
            </a:endParaRPr>
          </a:p>
          <a:p>
            <a:endParaRPr lang="en-US" sz="1200" dirty="0">
              <a:effectLst/>
              <a:latin typeface="Calibri" panose="020F0502020204030204" pitchFamily="34" charset="0"/>
              <a:ea typeface="Calibri" panose="020F0502020204030204" pitchFamily="34" charset="0"/>
              <a:cs typeface="Arial" panose="020B0604020202020204" pitchFamily="34" charset="0"/>
            </a:endParaRPr>
          </a:p>
          <a:p>
            <a:endParaRPr lang="en-GB" sz="1400" dirty="0"/>
          </a:p>
        </p:txBody>
      </p:sp>
    </p:spTree>
    <p:extLst>
      <p:ext uri="{BB962C8B-B14F-4D97-AF65-F5344CB8AC3E}">
        <p14:creationId xmlns:p14="http://schemas.microsoft.com/office/powerpoint/2010/main" val="18086957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876</TotalTime>
  <Words>3910</Words>
  <Application>Microsoft Office PowerPoint</Application>
  <PresentationFormat>Widescreen</PresentationFormat>
  <Paragraphs>254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Bookman Old Style</vt:lpstr>
      <vt:lpstr>Calibri</vt:lpstr>
      <vt:lpstr>Rockwell</vt:lpstr>
      <vt:lpstr>Times New Roman</vt:lpstr>
      <vt:lpstr>Wingdings</vt:lpstr>
      <vt:lpstr>Damask</vt:lpstr>
      <vt:lpstr>Heart DISEASE DETECTION USING IRIDOLOGY</vt:lpstr>
      <vt:lpstr>introduction</vt:lpstr>
      <vt:lpstr>PowerPoint Presentation</vt:lpstr>
      <vt:lpstr>Introduction</vt:lpstr>
      <vt:lpstr>Problem Statement </vt:lpstr>
      <vt:lpstr>Iridology as a Solution </vt:lpstr>
      <vt:lpstr>Objectives of the Study </vt:lpstr>
      <vt:lpstr>Theoretical Framework for Heart disease detection using iridology</vt:lpstr>
      <vt:lpstr>Literature Review</vt:lpstr>
      <vt:lpstr>Methodology</vt:lpstr>
      <vt:lpstr>Methodology</vt:lpstr>
      <vt:lpstr>Methodology</vt:lpstr>
      <vt:lpstr>Methodology</vt:lpstr>
      <vt:lpstr>Methodology</vt:lpstr>
      <vt:lpstr>Methodology</vt:lpstr>
      <vt:lpstr>Methodology</vt:lpstr>
      <vt:lpstr>Results - Automated Classification of Heart Disease Using Iris Images </vt:lpstr>
      <vt:lpstr>Discussion &amp; Impact of PCA on Model Performance </vt:lpstr>
      <vt:lpstr>Conclusion </vt:lpstr>
      <vt:lpstr>Future Work </vt:lpstr>
      <vt:lpstr>PowerPoint Presentation</vt:lpstr>
      <vt:lpstr>Login page</vt:lpstr>
      <vt:lpstr>Forgot password page</vt:lpstr>
      <vt:lpstr>Sign up page</vt:lpstr>
      <vt:lpstr>Main page</vt:lpstr>
      <vt:lpstr>STRIPE PAYMENT PRCESSING</vt:lpstr>
      <vt:lpstr>Navbar user actions</vt:lpstr>
      <vt:lpstr>Update profile</vt:lpstr>
      <vt:lpstr>Change password</vt:lpstr>
      <vt:lpstr>Overview page</vt:lpstr>
      <vt:lpstr>Create user by admin</vt:lpstr>
      <vt:lpstr>Recent logged in and create and search user facility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Azhar Ud Din</dc:creator>
  <cp:lastModifiedBy>Azhar Ud Din</cp:lastModifiedBy>
  <cp:revision>83</cp:revision>
  <dcterms:created xsi:type="dcterms:W3CDTF">2024-11-06T12:30:22Z</dcterms:created>
  <dcterms:modified xsi:type="dcterms:W3CDTF">2024-12-12T21:35:05Z</dcterms:modified>
</cp:coreProperties>
</file>