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36"/>
  </p:notesMasterIdLst>
  <p:sldIdLst>
    <p:sldId id="339" r:id="rId2"/>
    <p:sldId id="321" r:id="rId3"/>
    <p:sldId id="258" r:id="rId4"/>
    <p:sldId id="341" r:id="rId5"/>
    <p:sldId id="319" r:id="rId6"/>
    <p:sldId id="346" r:id="rId7"/>
    <p:sldId id="343" r:id="rId8"/>
    <p:sldId id="344" r:id="rId9"/>
    <p:sldId id="345" r:id="rId10"/>
    <p:sldId id="340" r:id="rId11"/>
    <p:sldId id="263" r:id="rId12"/>
    <p:sldId id="266" r:id="rId13"/>
    <p:sldId id="268" r:id="rId14"/>
    <p:sldId id="269" r:id="rId15"/>
    <p:sldId id="286" r:id="rId16"/>
    <p:sldId id="303" r:id="rId17"/>
    <p:sldId id="336" r:id="rId18"/>
    <p:sldId id="338" r:id="rId19"/>
    <p:sldId id="317" r:id="rId20"/>
    <p:sldId id="330" r:id="rId21"/>
    <p:sldId id="347" r:id="rId22"/>
    <p:sldId id="348" r:id="rId23"/>
    <p:sldId id="312" r:id="rId24"/>
    <p:sldId id="313" r:id="rId25"/>
    <p:sldId id="323" r:id="rId26"/>
    <p:sldId id="331" r:id="rId27"/>
    <p:sldId id="332" r:id="rId28"/>
    <p:sldId id="333" r:id="rId29"/>
    <p:sldId id="334" r:id="rId30"/>
    <p:sldId id="335" r:id="rId31"/>
    <p:sldId id="295" r:id="rId32"/>
    <p:sldId id="315" r:id="rId33"/>
    <p:sldId id="296" r:id="rId34"/>
    <p:sldId id="322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ioxDLtqCUzVxB3T28LI28TcR1g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zharuddin" userId="0262e3767bfd72f4" providerId="LiveId" clId="{7080E7AC-701C-446D-967B-EEA2FFF7FFF6}"/>
    <pc:docChg chg="modSld">
      <pc:chgData name="Md Azharuddin" userId="0262e3767bfd72f4" providerId="LiveId" clId="{7080E7AC-701C-446D-967B-EEA2FFF7FFF6}" dt="2023-12-16T16:45:18.683" v="39" actId="20577"/>
      <pc:docMkLst>
        <pc:docMk/>
      </pc:docMkLst>
      <pc:sldChg chg="modSp modAnim">
        <pc:chgData name="Md Azharuddin" userId="0262e3767bfd72f4" providerId="LiveId" clId="{7080E7AC-701C-446D-967B-EEA2FFF7FFF6}" dt="2023-12-16T16:24:37.279" v="13" actId="20577"/>
        <pc:sldMkLst>
          <pc:docMk/>
          <pc:sldMk cId="1808904373" sldId="303"/>
        </pc:sldMkLst>
        <pc:spChg chg="mod">
          <ac:chgData name="Md Azharuddin" userId="0262e3767bfd72f4" providerId="LiveId" clId="{7080E7AC-701C-446D-967B-EEA2FFF7FFF6}" dt="2023-12-16T16:24:37.279" v="13" actId="20577"/>
          <ac:spMkLst>
            <pc:docMk/>
            <pc:sldMk cId="1808904373" sldId="303"/>
            <ac:spMk id="27" creationId="{00000000-0000-0000-0000-000000000000}"/>
          </ac:spMkLst>
        </pc:spChg>
      </pc:sldChg>
      <pc:sldChg chg="modSp mod">
        <pc:chgData name="Md Azharuddin" userId="0262e3767bfd72f4" providerId="LiveId" clId="{7080E7AC-701C-446D-967B-EEA2FFF7FFF6}" dt="2023-12-16T16:45:18.683" v="39" actId="20577"/>
        <pc:sldMkLst>
          <pc:docMk/>
          <pc:sldMk cId="17643700" sldId="315"/>
        </pc:sldMkLst>
        <pc:spChg chg="mod">
          <ac:chgData name="Md Azharuddin" userId="0262e3767bfd72f4" providerId="LiveId" clId="{7080E7AC-701C-446D-967B-EEA2FFF7FFF6}" dt="2023-12-16T16:45:18.683" v="39" actId="20577"/>
          <ac:spMkLst>
            <pc:docMk/>
            <pc:sldMk cId="17643700" sldId="315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E4B5F-028F-4729-B7F5-C34B6B7D4EA8}" type="doc">
      <dgm:prSet loTypeId="urn:microsoft.com/office/officeart/2005/8/layout/cycle8" loCatId="cycle" qsTypeId="urn:microsoft.com/office/officeart/2005/8/quickstyle/simple3" qsCatId="simple" csTypeId="urn:microsoft.com/office/officeart/2005/8/colors/accent1_2" csCatId="accent1" phldr="1"/>
      <dgm:spPr/>
    </dgm:pt>
    <dgm:pt modelId="{1AE23C7E-9E0A-45BA-A64E-6E60D0D56B10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C43D88-BBED-41E7-A078-446824E5289E}" type="parTrans" cxnId="{04C4C52D-782F-4470-A9D8-4FDAEDF388D0}">
      <dgm:prSet/>
      <dgm:spPr/>
      <dgm:t>
        <a:bodyPr/>
        <a:lstStyle/>
        <a:p>
          <a:endParaRPr lang="en-US"/>
        </a:p>
      </dgm:t>
    </dgm:pt>
    <dgm:pt modelId="{14F67C7F-A2BE-4523-BD80-C72BEF2AE027}" type="sibTrans" cxnId="{04C4C52D-782F-4470-A9D8-4FDAEDF388D0}">
      <dgm:prSet/>
      <dgm:spPr/>
      <dgm:t>
        <a:bodyPr/>
        <a:lstStyle/>
        <a:p>
          <a:endParaRPr lang="en-US"/>
        </a:p>
      </dgm:t>
    </dgm:pt>
    <dgm:pt modelId="{E29A8594-5859-4919-8AE0-ECA05DB3B76A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Method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33EF65-F60A-469B-9AFB-7B82AC1BB6B8}" type="parTrans" cxnId="{3FA1E9C1-2D86-4592-B273-E202B38482DF}">
      <dgm:prSet/>
      <dgm:spPr/>
      <dgm:t>
        <a:bodyPr/>
        <a:lstStyle/>
        <a:p>
          <a:endParaRPr lang="en-US"/>
        </a:p>
      </dgm:t>
    </dgm:pt>
    <dgm:pt modelId="{9DC4C0D4-3A21-457C-9DB8-B6DFF8022E49}" type="sibTrans" cxnId="{3FA1E9C1-2D86-4592-B273-E202B38482DF}">
      <dgm:prSet/>
      <dgm:spPr/>
      <dgm:t>
        <a:bodyPr/>
        <a:lstStyle/>
        <a:p>
          <a:endParaRPr lang="en-US"/>
        </a:p>
      </dgm:t>
    </dgm:pt>
    <dgm:pt modelId="{1B8B97AA-72B4-43A8-869C-E5D0CD71B546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</a:p>
      </dgm:t>
    </dgm:pt>
    <dgm:pt modelId="{00B5C85A-DB86-42F8-8329-4488AEF01358}" type="parTrans" cxnId="{CD6AD423-10DD-4FDA-8B98-6E167F514AB1}">
      <dgm:prSet/>
      <dgm:spPr/>
      <dgm:t>
        <a:bodyPr/>
        <a:lstStyle/>
        <a:p>
          <a:endParaRPr lang="en-US"/>
        </a:p>
      </dgm:t>
    </dgm:pt>
    <dgm:pt modelId="{5AA86D1D-923F-4FEA-A9BA-86D0B92B034C}" type="sibTrans" cxnId="{CD6AD423-10DD-4FDA-8B98-6E167F514AB1}">
      <dgm:prSet/>
      <dgm:spPr/>
      <dgm:t>
        <a:bodyPr/>
        <a:lstStyle/>
        <a:p>
          <a:endParaRPr lang="en-US"/>
        </a:p>
      </dgm:t>
    </dgm:pt>
    <dgm:pt modelId="{445AF9F6-5F76-4A1D-8B83-DFD5652BAF1D}" type="pres">
      <dgm:prSet presAssocID="{EB1E4B5F-028F-4729-B7F5-C34B6B7D4EA8}" presName="compositeShape" presStyleCnt="0">
        <dgm:presLayoutVars>
          <dgm:chMax val="7"/>
          <dgm:dir/>
          <dgm:resizeHandles val="exact"/>
        </dgm:presLayoutVars>
      </dgm:prSet>
      <dgm:spPr/>
    </dgm:pt>
    <dgm:pt modelId="{775F22CE-E0A1-4E7B-8AA4-50A2EAB92CFD}" type="pres">
      <dgm:prSet presAssocID="{EB1E4B5F-028F-4729-B7F5-C34B6B7D4EA8}" presName="wedge1" presStyleLbl="node1" presStyleIdx="0" presStyleCnt="3"/>
      <dgm:spPr/>
      <dgm:t>
        <a:bodyPr/>
        <a:lstStyle/>
        <a:p>
          <a:endParaRPr lang="en-US"/>
        </a:p>
      </dgm:t>
    </dgm:pt>
    <dgm:pt modelId="{BCD3249E-C9B5-4C4D-9B1F-E5D8813615E4}" type="pres">
      <dgm:prSet presAssocID="{EB1E4B5F-028F-4729-B7F5-C34B6B7D4EA8}" presName="dummy1a" presStyleCnt="0"/>
      <dgm:spPr/>
    </dgm:pt>
    <dgm:pt modelId="{D4E4BC24-468C-4F95-B85F-B57C9FDAA674}" type="pres">
      <dgm:prSet presAssocID="{EB1E4B5F-028F-4729-B7F5-C34B6B7D4EA8}" presName="dummy1b" presStyleCnt="0"/>
      <dgm:spPr/>
    </dgm:pt>
    <dgm:pt modelId="{F60B8613-8272-4BC0-8518-7032594D4BE2}" type="pres">
      <dgm:prSet presAssocID="{EB1E4B5F-028F-4729-B7F5-C34B6B7D4EA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D6B6F-7DA7-4F50-92A5-BF3130AC172B}" type="pres">
      <dgm:prSet presAssocID="{EB1E4B5F-028F-4729-B7F5-C34B6B7D4EA8}" presName="wedge2" presStyleLbl="node1" presStyleIdx="1" presStyleCnt="3"/>
      <dgm:spPr/>
      <dgm:t>
        <a:bodyPr/>
        <a:lstStyle/>
        <a:p>
          <a:endParaRPr lang="en-US"/>
        </a:p>
      </dgm:t>
    </dgm:pt>
    <dgm:pt modelId="{39F2EE82-770C-48E8-8C6D-F3933924E914}" type="pres">
      <dgm:prSet presAssocID="{EB1E4B5F-028F-4729-B7F5-C34B6B7D4EA8}" presName="dummy2a" presStyleCnt="0"/>
      <dgm:spPr/>
    </dgm:pt>
    <dgm:pt modelId="{32BF0375-AAA3-4C6C-AB9A-DFC7F5B8E9BB}" type="pres">
      <dgm:prSet presAssocID="{EB1E4B5F-028F-4729-B7F5-C34B6B7D4EA8}" presName="dummy2b" presStyleCnt="0"/>
      <dgm:spPr/>
    </dgm:pt>
    <dgm:pt modelId="{CDFA5FD7-8C83-4EF2-9E71-5403EFB1B8C7}" type="pres">
      <dgm:prSet presAssocID="{EB1E4B5F-028F-4729-B7F5-C34B6B7D4EA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801D3-4E8B-4805-8594-FBA1F8ABFC84}" type="pres">
      <dgm:prSet presAssocID="{EB1E4B5F-028F-4729-B7F5-C34B6B7D4EA8}" presName="wedge3" presStyleLbl="node1" presStyleIdx="2" presStyleCnt="3"/>
      <dgm:spPr/>
      <dgm:t>
        <a:bodyPr/>
        <a:lstStyle/>
        <a:p>
          <a:endParaRPr lang="en-US"/>
        </a:p>
      </dgm:t>
    </dgm:pt>
    <dgm:pt modelId="{4D224D5D-DE9E-4F4B-95E2-947016CF1F59}" type="pres">
      <dgm:prSet presAssocID="{EB1E4B5F-028F-4729-B7F5-C34B6B7D4EA8}" presName="dummy3a" presStyleCnt="0"/>
      <dgm:spPr/>
    </dgm:pt>
    <dgm:pt modelId="{7899F90F-2E3D-4A2D-91D3-DD232BC4AE79}" type="pres">
      <dgm:prSet presAssocID="{EB1E4B5F-028F-4729-B7F5-C34B6B7D4EA8}" presName="dummy3b" presStyleCnt="0"/>
      <dgm:spPr/>
    </dgm:pt>
    <dgm:pt modelId="{40AA906D-A90A-4A20-A8AD-75E9DF567F51}" type="pres">
      <dgm:prSet presAssocID="{EB1E4B5F-028F-4729-B7F5-C34B6B7D4EA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7B065-B4BB-4123-BF00-16C8AF6D2FB2}" type="pres">
      <dgm:prSet presAssocID="{14F67C7F-A2BE-4523-BD80-C72BEF2AE027}" presName="arrowWedge1" presStyleLbl="fgSibTrans2D1" presStyleIdx="0" presStyleCnt="3"/>
      <dgm:spPr>
        <a:ln w="28575">
          <a:solidFill>
            <a:srgbClr val="7030A0"/>
          </a:solidFill>
        </a:ln>
      </dgm:spPr>
    </dgm:pt>
    <dgm:pt modelId="{75885027-3B40-4B9E-AE4C-0684ABFEF490}" type="pres">
      <dgm:prSet presAssocID="{9DC4C0D4-3A21-457C-9DB8-B6DFF8022E49}" presName="arrowWedge2" presStyleLbl="fgSibTrans2D1" presStyleIdx="1" presStyleCnt="3"/>
      <dgm:spPr>
        <a:ln w="28575">
          <a:solidFill>
            <a:srgbClr val="7030A0"/>
          </a:solidFill>
        </a:ln>
      </dgm:spPr>
    </dgm:pt>
    <dgm:pt modelId="{73EA6FA5-52BE-46F3-856F-1D9EF134C101}" type="pres">
      <dgm:prSet presAssocID="{5AA86D1D-923F-4FEA-A9BA-86D0B92B034C}" presName="arrowWedge3" presStyleLbl="fgSibTrans2D1" presStyleIdx="2" presStyleCnt="3"/>
      <dgm:spPr>
        <a:ln w="28575">
          <a:solidFill>
            <a:srgbClr val="7030A0"/>
          </a:solidFill>
        </a:ln>
      </dgm:spPr>
    </dgm:pt>
  </dgm:ptLst>
  <dgm:cxnLst>
    <dgm:cxn modelId="{26B118A6-A29B-4A56-A3E6-3DF30A26A120}" type="presOf" srcId="{1B8B97AA-72B4-43A8-869C-E5D0CD71B546}" destId="{40AA906D-A90A-4A20-A8AD-75E9DF567F51}" srcOrd="1" destOrd="0" presId="urn:microsoft.com/office/officeart/2005/8/layout/cycle8"/>
    <dgm:cxn modelId="{41EF083C-A735-41BB-98D6-7CEB7D31A1B3}" type="presOf" srcId="{E29A8594-5859-4919-8AE0-ECA05DB3B76A}" destId="{5F1D6B6F-7DA7-4F50-92A5-BF3130AC172B}" srcOrd="0" destOrd="0" presId="urn:microsoft.com/office/officeart/2005/8/layout/cycle8"/>
    <dgm:cxn modelId="{BABEF012-BCB8-40DF-8E87-F3D61F53400A}" type="presOf" srcId="{EB1E4B5F-028F-4729-B7F5-C34B6B7D4EA8}" destId="{445AF9F6-5F76-4A1D-8B83-DFD5652BAF1D}" srcOrd="0" destOrd="0" presId="urn:microsoft.com/office/officeart/2005/8/layout/cycle8"/>
    <dgm:cxn modelId="{04C4C52D-782F-4470-A9D8-4FDAEDF388D0}" srcId="{EB1E4B5F-028F-4729-B7F5-C34B6B7D4EA8}" destId="{1AE23C7E-9E0A-45BA-A64E-6E60D0D56B10}" srcOrd="0" destOrd="0" parTransId="{FCC43D88-BBED-41E7-A078-446824E5289E}" sibTransId="{14F67C7F-A2BE-4523-BD80-C72BEF2AE027}"/>
    <dgm:cxn modelId="{6D41A039-16DB-4D37-B05F-1D7CFAC9D0C7}" type="presOf" srcId="{E29A8594-5859-4919-8AE0-ECA05DB3B76A}" destId="{CDFA5FD7-8C83-4EF2-9E71-5403EFB1B8C7}" srcOrd="1" destOrd="0" presId="urn:microsoft.com/office/officeart/2005/8/layout/cycle8"/>
    <dgm:cxn modelId="{75AD869A-F109-4848-8938-E9456DAE1D14}" type="presOf" srcId="{1AE23C7E-9E0A-45BA-A64E-6E60D0D56B10}" destId="{F60B8613-8272-4BC0-8518-7032594D4BE2}" srcOrd="1" destOrd="0" presId="urn:microsoft.com/office/officeart/2005/8/layout/cycle8"/>
    <dgm:cxn modelId="{CD6AD423-10DD-4FDA-8B98-6E167F514AB1}" srcId="{EB1E4B5F-028F-4729-B7F5-C34B6B7D4EA8}" destId="{1B8B97AA-72B4-43A8-869C-E5D0CD71B546}" srcOrd="2" destOrd="0" parTransId="{00B5C85A-DB86-42F8-8329-4488AEF01358}" sibTransId="{5AA86D1D-923F-4FEA-A9BA-86D0B92B034C}"/>
    <dgm:cxn modelId="{32B66884-92B6-43A9-9590-60C5D6D09212}" type="presOf" srcId="{1AE23C7E-9E0A-45BA-A64E-6E60D0D56B10}" destId="{775F22CE-E0A1-4E7B-8AA4-50A2EAB92CFD}" srcOrd="0" destOrd="0" presId="urn:microsoft.com/office/officeart/2005/8/layout/cycle8"/>
    <dgm:cxn modelId="{3FA1E9C1-2D86-4592-B273-E202B38482DF}" srcId="{EB1E4B5F-028F-4729-B7F5-C34B6B7D4EA8}" destId="{E29A8594-5859-4919-8AE0-ECA05DB3B76A}" srcOrd="1" destOrd="0" parTransId="{7C33EF65-F60A-469B-9AFB-7B82AC1BB6B8}" sibTransId="{9DC4C0D4-3A21-457C-9DB8-B6DFF8022E49}"/>
    <dgm:cxn modelId="{83F3F152-FD45-4B75-A0C4-FE5C2B6B4A7F}" type="presOf" srcId="{1B8B97AA-72B4-43A8-869C-E5D0CD71B546}" destId="{24D801D3-4E8B-4805-8594-FBA1F8ABFC84}" srcOrd="0" destOrd="0" presId="urn:microsoft.com/office/officeart/2005/8/layout/cycle8"/>
    <dgm:cxn modelId="{BDBB3EA0-7334-4BD4-86B9-BF6900AC2494}" type="presParOf" srcId="{445AF9F6-5F76-4A1D-8B83-DFD5652BAF1D}" destId="{775F22CE-E0A1-4E7B-8AA4-50A2EAB92CFD}" srcOrd="0" destOrd="0" presId="urn:microsoft.com/office/officeart/2005/8/layout/cycle8"/>
    <dgm:cxn modelId="{596BF570-2C34-4797-B26C-F2D613137777}" type="presParOf" srcId="{445AF9F6-5F76-4A1D-8B83-DFD5652BAF1D}" destId="{BCD3249E-C9B5-4C4D-9B1F-E5D8813615E4}" srcOrd="1" destOrd="0" presId="urn:microsoft.com/office/officeart/2005/8/layout/cycle8"/>
    <dgm:cxn modelId="{9E2E95A7-7FFA-4080-B93A-69B558D6B7CE}" type="presParOf" srcId="{445AF9F6-5F76-4A1D-8B83-DFD5652BAF1D}" destId="{D4E4BC24-468C-4F95-B85F-B57C9FDAA674}" srcOrd="2" destOrd="0" presId="urn:microsoft.com/office/officeart/2005/8/layout/cycle8"/>
    <dgm:cxn modelId="{DA0A5984-DB98-48A8-94EF-2C23372BCE12}" type="presParOf" srcId="{445AF9F6-5F76-4A1D-8B83-DFD5652BAF1D}" destId="{F60B8613-8272-4BC0-8518-7032594D4BE2}" srcOrd="3" destOrd="0" presId="urn:microsoft.com/office/officeart/2005/8/layout/cycle8"/>
    <dgm:cxn modelId="{07BA777A-C477-46B3-9170-6F0876EB28F6}" type="presParOf" srcId="{445AF9F6-5F76-4A1D-8B83-DFD5652BAF1D}" destId="{5F1D6B6F-7DA7-4F50-92A5-BF3130AC172B}" srcOrd="4" destOrd="0" presId="urn:microsoft.com/office/officeart/2005/8/layout/cycle8"/>
    <dgm:cxn modelId="{AC6985EE-D338-47BB-A9D7-A49679BBC3D9}" type="presParOf" srcId="{445AF9F6-5F76-4A1D-8B83-DFD5652BAF1D}" destId="{39F2EE82-770C-48E8-8C6D-F3933924E914}" srcOrd="5" destOrd="0" presId="urn:microsoft.com/office/officeart/2005/8/layout/cycle8"/>
    <dgm:cxn modelId="{83C00C8F-70F4-412A-9789-06434FAEB195}" type="presParOf" srcId="{445AF9F6-5F76-4A1D-8B83-DFD5652BAF1D}" destId="{32BF0375-AAA3-4C6C-AB9A-DFC7F5B8E9BB}" srcOrd="6" destOrd="0" presId="urn:microsoft.com/office/officeart/2005/8/layout/cycle8"/>
    <dgm:cxn modelId="{910EAD15-1A61-48D1-9BA1-394A1EEA4683}" type="presParOf" srcId="{445AF9F6-5F76-4A1D-8B83-DFD5652BAF1D}" destId="{CDFA5FD7-8C83-4EF2-9E71-5403EFB1B8C7}" srcOrd="7" destOrd="0" presId="urn:microsoft.com/office/officeart/2005/8/layout/cycle8"/>
    <dgm:cxn modelId="{55233EAB-C1BE-4024-9BD0-3ABE10D584F0}" type="presParOf" srcId="{445AF9F6-5F76-4A1D-8B83-DFD5652BAF1D}" destId="{24D801D3-4E8B-4805-8594-FBA1F8ABFC84}" srcOrd="8" destOrd="0" presId="urn:microsoft.com/office/officeart/2005/8/layout/cycle8"/>
    <dgm:cxn modelId="{EDE591E1-8C7C-4341-AA5A-6A00E74DE12A}" type="presParOf" srcId="{445AF9F6-5F76-4A1D-8B83-DFD5652BAF1D}" destId="{4D224D5D-DE9E-4F4B-95E2-947016CF1F59}" srcOrd="9" destOrd="0" presId="urn:microsoft.com/office/officeart/2005/8/layout/cycle8"/>
    <dgm:cxn modelId="{5E8423BE-712D-4AF8-AC53-C642B51E8549}" type="presParOf" srcId="{445AF9F6-5F76-4A1D-8B83-DFD5652BAF1D}" destId="{7899F90F-2E3D-4A2D-91D3-DD232BC4AE79}" srcOrd="10" destOrd="0" presId="urn:microsoft.com/office/officeart/2005/8/layout/cycle8"/>
    <dgm:cxn modelId="{A1FB16AF-B71B-4816-BD6F-2DAE5CC340CF}" type="presParOf" srcId="{445AF9F6-5F76-4A1D-8B83-DFD5652BAF1D}" destId="{40AA906D-A90A-4A20-A8AD-75E9DF567F51}" srcOrd="11" destOrd="0" presId="urn:microsoft.com/office/officeart/2005/8/layout/cycle8"/>
    <dgm:cxn modelId="{657DF9E3-9304-4512-BE6D-8413E3EF606C}" type="presParOf" srcId="{445AF9F6-5F76-4A1D-8B83-DFD5652BAF1D}" destId="{1C87B065-B4BB-4123-BF00-16C8AF6D2FB2}" srcOrd="12" destOrd="0" presId="urn:microsoft.com/office/officeart/2005/8/layout/cycle8"/>
    <dgm:cxn modelId="{EF9811FD-C9FA-45BE-AA43-D412A0165E92}" type="presParOf" srcId="{445AF9F6-5F76-4A1D-8B83-DFD5652BAF1D}" destId="{75885027-3B40-4B9E-AE4C-0684ABFEF490}" srcOrd="13" destOrd="0" presId="urn:microsoft.com/office/officeart/2005/8/layout/cycle8"/>
    <dgm:cxn modelId="{7BFBD3F6-20FF-409C-A282-E94495E8BDCF}" type="presParOf" srcId="{445AF9F6-5F76-4A1D-8B83-DFD5652BAF1D}" destId="{73EA6FA5-52BE-46F3-856F-1D9EF134C101}" srcOrd="14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F22CE-E0A1-4E7B-8AA4-50A2EAB92CFD}">
      <dsp:nvSpPr>
        <dsp:cNvPr id="0" name=""/>
        <dsp:cNvSpPr/>
      </dsp:nvSpPr>
      <dsp:spPr>
        <a:xfrm>
          <a:off x="1322857" y="272865"/>
          <a:ext cx="3526260" cy="352626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1281" y="1020096"/>
        <a:ext cx="1259378" cy="1049482"/>
      </dsp:txXfrm>
    </dsp:sp>
    <dsp:sp modelId="{5F1D6B6F-7DA7-4F50-92A5-BF3130AC172B}">
      <dsp:nvSpPr>
        <dsp:cNvPr id="0" name=""/>
        <dsp:cNvSpPr/>
      </dsp:nvSpPr>
      <dsp:spPr>
        <a:xfrm>
          <a:off x="1250233" y="398803"/>
          <a:ext cx="3526260" cy="352626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Method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9819" y="2686674"/>
        <a:ext cx="1889068" cy="923544"/>
      </dsp:txXfrm>
    </dsp:sp>
    <dsp:sp modelId="{24D801D3-4E8B-4805-8594-FBA1F8ABFC84}">
      <dsp:nvSpPr>
        <dsp:cNvPr id="0" name=""/>
        <dsp:cNvSpPr/>
      </dsp:nvSpPr>
      <dsp:spPr>
        <a:xfrm>
          <a:off x="1177609" y="272865"/>
          <a:ext cx="3526260" cy="352626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</a:p>
      </dsp:txBody>
      <dsp:txXfrm>
        <a:off x="1586068" y="1020096"/>
        <a:ext cx="1259378" cy="1049482"/>
      </dsp:txXfrm>
    </dsp:sp>
    <dsp:sp modelId="{1C87B065-B4BB-4123-BF00-16C8AF6D2FB2}">
      <dsp:nvSpPr>
        <dsp:cNvPr id="0" name=""/>
        <dsp:cNvSpPr/>
      </dsp:nvSpPr>
      <dsp:spPr>
        <a:xfrm>
          <a:off x="1104856" y="54573"/>
          <a:ext cx="3962844" cy="396284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28575">
          <a:solidFill>
            <a:srgbClr val="7030A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885027-3B40-4B9E-AE4C-0684ABFEF490}">
      <dsp:nvSpPr>
        <dsp:cNvPr id="0" name=""/>
        <dsp:cNvSpPr/>
      </dsp:nvSpPr>
      <dsp:spPr>
        <a:xfrm>
          <a:off x="1031941" y="180287"/>
          <a:ext cx="3962844" cy="396284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28575">
          <a:solidFill>
            <a:srgbClr val="7030A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EA6FA5-52BE-46F3-856F-1D9EF134C101}">
      <dsp:nvSpPr>
        <dsp:cNvPr id="0" name=""/>
        <dsp:cNvSpPr/>
      </dsp:nvSpPr>
      <dsp:spPr>
        <a:xfrm>
          <a:off x="959026" y="54573"/>
          <a:ext cx="3962844" cy="396284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28575">
          <a:solidFill>
            <a:srgbClr val="7030A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4312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422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70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542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7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97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30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92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c9075401d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c9075401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450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46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24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18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5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8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7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3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5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0;p1"/>
          <p:cNvSpPr txBox="1">
            <a:spLocks/>
          </p:cNvSpPr>
          <p:nvPr/>
        </p:nvSpPr>
        <p:spPr>
          <a:xfrm>
            <a:off x="1170432" y="72060"/>
            <a:ext cx="10039812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800"/>
              <a:buFont typeface="Calibri"/>
              <a:buNone/>
            </a:pP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ENSEMBLE </a:t>
            </a:r>
            <a:b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for Linking Software Features to Code Components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="" xmlns:a16="http://schemas.microsoft.com/office/drawing/2014/main" id="{A18E650C-1C9D-EBD5-6736-67CF33A69C41}"/>
              </a:ext>
            </a:extLst>
          </p:cNvPr>
          <p:cNvSpPr txBox="1">
            <a:spLocks/>
          </p:cNvSpPr>
          <p:nvPr/>
        </p:nvSpPr>
        <p:spPr>
          <a:xfrm>
            <a:off x="11576624" y="6349969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1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2163" y="4197637"/>
            <a:ext cx="5181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AMIT KUMAR MONDAL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20925" y="3228105"/>
            <a:ext cx="283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 MUHAMMAD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190237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03178" y="3214250"/>
            <a:ext cx="283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AZHARUDDIN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190238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09324" y="2895601"/>
            <a:ext cx="178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9671" y="5444834"/>
            <a:ext cx="5791200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SzPts val="2000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Discipline                     Khulna University, Khulna</a:t>
            </a:r>
          </a:p>
          <a:p>
            <a:pPr algn="ctr">
              <a:spcBef>
                <a:spcPts val="1000"/>
              </a:spcBef>
              <a:buSzPts val="2000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975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79338" y="6459785"/>
            <a:ext cx="131202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408" y="706586"/>
            <a:ext cx="526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PROCESS: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4841" y="2078184"/>
            <a:ext cx="4128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Software Feature to code Components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00540" y="1316191"/>
            <a:ext cx="10293928" cy="10600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6-Point Star 8"/>
          <p:cNvSpPr/>
          <p:nvPr/>
        </p:nvSpPr>
        <p:spPr>
          <a:xfrm>
            <a:off x="1288475" y="2230576"/>
            <a:ext cx="277092" cy="2909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rgbClr val="FF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97" y="2333436"/>
            <a:ext cx="578248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510046" y="1458234"/>
            <a:ext cx="8707077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APPEOACH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0ADD37E-7D4B-FCEE-930D-27923C84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5344" y="6422068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72288">
            <a:off x="9236275" y="2133611"/>
            <a:ext cx="2917066" cy="2917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>
            <a:spLocks noGrp="1"/>
          </p:cNvSpPr>
          <p:nvPr>
            <p:ph type="title"/>
          </p:nvPr>
        </p:nvSpPr>
        <p:spPr>
          <a:xfrm>
            <a:off x="1129153" y="249375"/>
            <a:ext cx="10884992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3600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FSECAM :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Contextual Thematic Approach for Linking Feature 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Multi-level Software Architectural Components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8F7DCC3-D82D-DE10-7EFB-759CD214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2243" y="6434176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0352" y="2508582"/>
            <a:ext cx="30064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22.51%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65.59%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25.56%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4839" y="4230448"/>
            <a:ext cx="5250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839" y="2093084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62" y="2022932"/>
            <a:ext cx="5468113" cy="3781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0352" y="4706044"/>
            <a:ext cx="468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 textual description are not details then it fail to generate proper theme extraction.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>
            <a:spLocks noGrp="1"/>
          </p:cNvSpPr>
          <p:nvPr>
            <p:ph type="title"/>
          </p:nvPr>
        </p:nvSpPr>
        <p:spPr>
          <a:xfrm>
            <a:off x="1055715" y="907911"/>
            <a:ext cx="10058400" cy="81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VSM : Vector Space Model</a:t>
            </a:r>
            <a:endParaRPr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4B4BAB4-B191-7244-423E-1401BD0D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5452" y="640323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4805" y="4890655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31825" y="2646220"/>
            <a:ext cx="30064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11.31%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68.26%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18.23%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3167" y="4385781"/>
            <a:ext cx="246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3167" y="2273197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endParaRPr lang="en-US" sz="2400" dirty="0"/>
          </a:p>
        </p:txBody>
      </p:sp>
      <p:pic>
        <p:nvPicPr>
          <p:cNvPr id="1026" name="Picture 2" descr="Information Retrieval using word2vec based Vector Space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51" y="2173729"/>
            <a:ext cx="61245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31825" y="4890655"/>
            <a:ext cx="381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Representation.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–of-word Model.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9075401d1_0_0"/>
          <p:cNvSpPr txBox="1">
            <a:spLocks noGrp="1"/>
          </p:cNvSpPr>
          <p:nvPr>
            <p:ph type="title"/>
          </p:nvPr>
        </p:nvSpPr>
        <p:spPr>
          <a:xfrm>
            <a:off x="1101444" y="609600"/>
            <a:ext cx="10867521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LSI: Latent Semantic Indexing</a:t>
            </a:r>
            <a:endParaRPr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538C0A6-B537-7283-5B8D-21490758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207" y="6419244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80362" y="3214264"/>
            <a:ext cx="1399309" cy="139930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287500" y="3214261"/>
            <a:ext cx="1399309" cy="139930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94624" y="3214256"/>
            <a:ext cx="1399309" cy="139930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515608" y="3200401"/>
            <a:ext cx="1399309" cy="139930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8179" y="3532913"/>
            <a:ext cx="1025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Text data and features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894" y="3532912"/>
            <a:ext cx="1025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Term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08479" y="3560618"/>
            <a:ext cx="1357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Decomposition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81840" y="3546763"/>
            <a:ext cx="1025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Encoded Data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93526" y="3920842"/>
            <a:ext cx="193974" cy="9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0307778" y="3906983"/>
            <a:ext cx="193974" cy="9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714510" y="3906988"/>
            <a:ext cx="193974" cy="9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093526" y="2564564"/>
            <a:ext cx="3422082" cy="252005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50723" y="2743202"/>
            <a:ext cx="25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Indexing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8585" y="4239626"/>
            <a:ext cx="246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9589" y="2513142"/>
            <a:ext cx="30064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8.75%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63.27%</a:t>
            </a:r>
          </a:p>
          <a:p>
            <a:pPr marL="285750" lvl="4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14.55%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68585" y="2148503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49589" y="4738253"/>
            <a:ext cx="5437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semantic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lacking.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Intensity.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ctrTitle"/>
          </p:nvPr>
        </p:nvSpPr>
        <p:spPr>
          <a:xfrm>
            <a:off x="707887" y="1005999"/>
            <a:ext cx="8756072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METHODS 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C3C5F5D-7B9F-07A7-272C-E7DAA88B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442" y="6435923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5512" y="1981978"/>
            <a:ext cx="2890971" cy="289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070359" y="417062"/>
            <a:ext cx="10096500" cy="115090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2BD8C0C-5104-7E00-91CF-672E5DB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2467" y="6462025"/>
            <a:ext cx="536885" cy="33587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96482" y="2757460"/>
            <a:ext cx="1436914" cy="718457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Codebase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77479" y="3980215"/>
            <a:ext cx="1436914" cy="718457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183866" y="2366361"/>
            <a:ext cx="1715587" cy="2995348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733393" y="3032570"/>
            <a:ext cx="448496" cy="195943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713995" y="4231962"/>
            <a:ext cx="465921" cy="215347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22806" y="2660085"/>
            <a:ext cx="1436914" cy="448490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VSM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52889" y="3574882"/>
            <a:ext cx="1436914" cy="448490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LSI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341013" y="4589812"/>
            <a:ext cx="1436914" cy="448490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FSECAM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374468" y="2508071"/>
            <a:ext cx="2063927" cy="2412278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Bootstrapping and</a:t>
            </a:r>
          </a:p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Aggregating</a:t>
            </a:r>
          </a:p>
          <a:p>
            <a:pPr algn="ctr"/>
            <a:endParaRPr lang="en-US" sz="18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901035" y="3487784"/>
            <a:ext cx="483327" cy="348350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445127" y="3496491"/>
            <a:ext cx="483327" cy="348350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943505" y="2516778"/>
            <a:ext cx="2190198" cy="2412278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Combining Model </a:t>
            </a:r>
          </a:p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</a:p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Ensemble Approach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9145579" y="3492135"/>
            <a:ext cx="483327" cy="348350"/>
          </a:xfrm>
          <a:prstGeom prst="rightArrow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624958" y="2516778"/>
            <a:ext cx="2287175" cy="2412278"/>
          </a:xfrm>
          <a:prstGeom prst="roundRect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Retrieved Code Components</a:t>
            </a:r>
          </a:p>
        </p:txBody>
      </p:sp>
    </p:spTree>
    <p:extLst>
      <p:ext uri="{BB962C8B-B14F-4D97-AF65-F5344CB8AC3E}">
        <p14:creationId xmlns:p14="http://schemas.microsoft.com/office/powerpoint/2010/main" val="18089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29124" y="6445497"/>
            <a:ext cx="131202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4">
            <a:extLst>
              <a:ext uri="{FF2B5EF4-FFF2-40B4-BE49-F238E27FC236}">
                <a16:creationId xmlns="" xmlns:a16="http://schemas.microsoft.com/office/drawing/2014/main" id="{AF6AEC8D-3B63-47DF-900E-1542C2521E04}"/>
              </a:ext>
            </a:extLst>
          </p:cNvPr>
          <p:cNvSpPr/>
          <p:nvPr/>
        </p:nvSpPr>
        <p:spPr>
          <a:xfrm>
            <a:off x="1391475" y="943307"/>
            <a:ext cx="1855304" cy="12457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="" xmlns:a16="http://schemas.microsoft.com/office/drawing/2014/main" id="{2334F760-8340-4AF8-A564-D76113EDDCE2}"/>
              </a:ext>
            </a:extLst>
          </p:cNvPr>
          <p:cNvSpPr/>
          <p:nvPr/>
        </p:nvSpPr>
        <p:spPr>
          <a:xfrm>
            <a:off x="4962939" y="976438"/>
            <a:ext cx="1855304" cy="12457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="" xmlns:a16="http://schemas.microsoft.com/office/drawing/2014/main" id="{F0AB39E6-E4E2-4885-A172-5C7DE252F4BD}"/>
              </a:ext>
            </a:extLst>
          </p:cNvPr>
          <p:cNvSpPr/>
          <p:nvPr/>
        </p:nvSpPr>
        <p:spPr>
          <a:xfrm>
            <a:off x="8269359" y="983068"/>
            <a:ext cx="1855304" cy="124570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n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441B7EC-5AE5-481E-A612-0296AF5BB083}"/>
              </a:ext>
            </a:extLst>
          </p:cNvPr>
          <p:cNvSpPr/>
          <p:nvPr/>
        </p:nvSpPr>
        <p:spPr>
          <a:xfrm>
            <a:off x="1775791" y="2626336"/>
            <a:ext cx="1073427" cy="10866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5B4EE30-B0FC-46D8-B558-D5496C207957}"/>
              </a:ext>
            </a:extLst>
          </p:cNvPr>
          <p:cNvSpPr/>
          <p:nvPr/>
        </p:nvSpPr>
        <p:spPr>
          <a:xfrm>
            <a:off x="8713313" y="2685971"/>
            <a:ext cx="1073427" cy="10866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88056FF-9C2C-487C-91B5-31160110304D}"/>
              </a:ext>
            </a:extLst>
          </p:cNvPr>
          <p:cNvSpPr/>
          <p:nvPr/>
        </p:nvSpPr>
        <p:spPr>
          <a:xfrm>
            <a:off x="5367132" y="2666086"/>
            <a:ext cx="1073427" cy="10866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Down 11">
            <a:extLst>
              <a:ext uri="{FF2B5EF4-FFF2-40B4-BE49-F238E27FC236}">
                <a16:creationId xmlns="" xmlns:a16="http://schemas.microsoft.com/office/drawing/2014/main" id="{34E068B6-790D-4CCC-B5F5-D097BD9E3C8E}"/>
              </a:ext>
            </a:extLst>
          </p:cNvPr>
          <p:cNvSpPr/>
          <p:nvPr/>
        </p:nvSpPr>
        <p:spPr>
          <a:xfrm>
            <a:off x="2199859" y="2187807"/>
            <a:ext cx="225287" cy="390941"/>
          </a:xfrm>
          <a:prstGeom prst="down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Down 12">
            <a:extLst>
              <a:ext uri="{FF2B5EF4-FFF2-40B4-BE49-F238E27FC236}">
                <a16:creationId xmlns="" xmlns:a16="http://schemas.microsoft.com/office/drawing/2014/main" id="{73D77ADF-CB2E-4400-9747-7A130CC6AB23}"/>
              </a:ext>
            </a:extLst>
          </p:cNvPr>
          <p:cNvSpPr/>
          <p:nvPr/>
        </p:nvSpPr>
        <p:spPr>
          <a:xfrm>
            <a:off x="5797823" y="2220940"/>
            <a:ext cx="225287" cy="390941"/>
          </a:xfrm>
          <a:prstGeom prst="down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3">
            <a:extLst>
              <a:ext uri="{FF2B5EF4-FFF2-40B4-BE49-F238E27FC236}">
                <a16:creationId xmlns="" xmlns:a16="http://schemas.microsoft.com/office/drawing/2014/main" id="{70D7B9AE-4AB4-4E91-BF7E-3B401B9C8486}"/>
              </a:ext>
            </a:extLst>
          </p:cNvPr>
          <p:cNvSpPr/>
          <p:nvPr/>
        </p:nvSpPr>
        <p:spPr>
          <a:xfrm>
            <a:off x="9137379" y="2233590"/>
            <a:ext cx="225287" cy="390941"/>
          </a:xfrm>
          <a:prstGeom prst="down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C0044960-DBE3-4171-9000-7D0B02AA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18340"/>
              </p:ext>
            </p:extLst>
          </p:nvPr>
        </p:nvGraphicFramePr>
        <p:xfrm>
          <a:off x="4008781" y="4220640"/>
          <a:ext cx="3796748" cy="1854200"/>
        </p:xfrm>
        <a:graphic>
          <a:graphicData uri="http://schemas.openxmlformats.org/drawingml/2006/table">
            <a:tbl>
              <a:tblPr bandRow="1"/>
              <a:tblGrid>
                <a:gridCol w="1898374">
                  <a:extLst>
                    <a:ext uri="{9D8B030D-6E8A-4147-A177-3AD203B41FA5}">
                      <a16:colId xmlns="" xmlns:a16="http://schemas.microsoft.com/office/drawing/2014/main" val="2771833335"/>
                    </a:ext>
                  </a:extLst>
                </a:gridCol>
                <a:gridCol w="1898374">
                  <a:extLst>
                    <a:ext uri="{9D8B030D-6E8A-4147-A177-3AD203B41FA5}">
                      <a16:colId xmlns="" xmlns:a16="http://schemas.microsoft.com/office/drawing/2014/main" val="68743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936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53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7679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481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595236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050E6B3-D9D8-4054-A21D-2DDF3307E7C5}"/>
              </a:ext>
            </a:extLst>
          </p:cNvPr>
          <p:cNvCxnSpPr>
            <a:cxnSpLocks/>
          </p:cNvCxnSpPr>
          <p:nvPr/>
        </p:nvCxnSpPr>
        <p:spPr>
          <a:xfrm>
            <a:off x="2312505" y="3713014"/>
            <a:ext cx="3594650" cy="5076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BF0445B5-D724-4CDC-966B-09E1CB671F84}"/>
              </a:ext>
            </a:extLst>
          </p:cNvPr>
          <p:cNvCxnSpPr>
            <a:cxnSpLocks/>
          </p:cNvCxnSpPr>
          <p:nvPr/>
        </p:nvCxnSpPr>
        <p:spPr>
          <a:xfrm>
            <a:off x="5903846" y="3752764"/>
            <a:ext cx="3309" cy="467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11264A3-6803-4219-8DB5-0EED6C9B1759}"/>
              </a:ext>
            </a:extLst>
          </p:cNvPr>
          <p:cNvCxnSpPr>
            <a:stCxn id="7" idx="4"/>
            <a:endCxn id="12" idx="0"/>
          </p:cNvCxnSpPr>
          <p:nvPr/>
        </p:nvCxnSpPr>
        <p:spPr>
          <a:xfrm flipH="1">
            <a:off x="5907155" y="3772649"/>
            <a:ext cx="3342872" cy="4479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FDD50478-D133-4875-BBEE-59C99A0299E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818243" y="1599290"/>
            <a:ext cx="1451116" cy="663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E3E46E1-6F15-454D-9C18-7BB0C3063A3D}"/>
              </a:ext>
            </a:extLst>
          </p:cNvPr>
          <p:cNvSpPr txBox="1"/>
          <p:nvPr/>
        </p:nvSpPr>
        <p:spPr>
          <a:xfrm>
            <a:off x="1884219" y="2968181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22B02D9-6723-4927-917B-74A88F9E203F}"/>
              </a:ext>
            </a:extLst>
          </p:cNvPr>
          <p:cNvSpPr txBox="1"/>
          <p:nvPr/>
        </p:nvSpPr>
        <p:spPr>
          <a:xfrm>
            <a:off x="5455678" y="3042271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A6C778A-F3EB-40D8-B507-943AA1C61C7D}"/>
              </a:ext>
            </a:extLst>
          </p:cNvPr>
          <p:cNvSpPr txBox="1"/>
          <p:nvPr/>
        </p:nvSpPr>
        <p:spPr>
          <a:xfrm>
            <a:off x="8801862" y="3076008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EABB88-035C-4168-AF33-02A6BC2C7539}"/>
              </a:ext>
            </a:extLst>
          </p:cNvPr>
          <p:cNvCxnSpPr>
            <a:cxnSpLocks/>
          </p:cNvCxnSpPr>
          <p:nvPr/>
        </p:nvCxnSpPr>
        <p:spPr>
          <a:xfrm>
            <a:off x="4909931" y="5396036"/>
            <a:ext cx="0" cy="2650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7575786-CDB3-442D-B09C-B51FFE65E09D}"/>
              </a:ext>
            </a:extLst>
          </p:cNvPr>
          <p:cNvCxnSpPr>
            <a:cxnSpLocks/>
          </p:cNvCxnSpPr>
          <p:nvPr/>
        </p:nvCxnSpPr>
        <p:spPr>
          <a:xfrm>
            <a:off x="6864627" y="5376159"/>
            <a:ext cx="0" cy="2650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D0D1E4-A1F1-49E1-90CE-2BF40CCD47D1}"/>
              </a:ext>
            </a:extLst>
          </p:cNvPr>
          <p:cNvSpPr txBox="1"/>
          <p:nvPr/>
        </p:nvSpPr>
        <p:spPr>
          <a:xfrm>
            <a:off x="4916568" y="6048841"/>
            <a:ext cx="198566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3993" y="201323"/>
            <a:ext cx="1080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Aggregating And Bootstrapping Mechanism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71536" y="797714"/>
            <a:ext cx="104584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386138D-157E-9672-CE7C-86A5F517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599" y="6445930"/>
            <a:ext cx="131202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6C8FF8F-D1B8-BDAF-BAEB-97840E1CA3CA}"/>
              </a:ext>
            </a:extLst>
          </p:cNvPr>
          <p:cNvSpPr txBox="1"/>
          <p:nvPr/>
        </p:nvSpPr>
        <p:spPr>
          <a:xfrm>
            <a:off x="824071" y="471340"/>
            <a:ext cx="7022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Calculation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8623EE5C-92DA-4A40-2192-C0090421BA12}"/>
                  </a:ext>
                </a:extLst>
              </p:cNvPr>
              <p:cNvSpPr txBox="1"/>
              <p:nvPr/>
            </p:nvSpPr>
            <p:spPr>
              <a:xfrm>
                <a:off x="1006529" y="1529944"/>
                <a:ext cx="9200561" cy="3379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 calculation for the ENSEMBLE Approach.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Percentage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Frequency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output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entities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models</m:t>
                          </m:r>
                          <m:r>
                            <m:rPr>
                              <m:nor/>
                            </m:rPr>
                            <a:rPr lang="en-US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623EE5C-92DA-4A40-2192-C0090421B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29" y="1529944"/>
                <a:ext cx="9200561" cy="3379515"/>
              </a:xfrm>
              <a:prstGeom prst="rect">
                <a:avLst/>
              </a:prstGeom>
              <a:blipFill rotWithShape="0">
                <a:blip r:embed="rId3"/>
                <a:stretch>
                  <a:fillRect l="-994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923827" y="1052945"/>
            <a:ext cx="10464609" cy="12628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0773" y="4113597"/>
                <a:ext cx="4003963" cy="215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Percentage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1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     =33%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73" y="4113597"/>
                <a:ext cx="4003963" cy="2151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70124" y="4113597"/>
                <a:ext cx="3990107" cy="212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Percentage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= 67%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24" y="4113597"/>
                <a:ext cx="3990107" cy="2120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16811" y="4073303"/>
                <a:ext cx="3875190" cy="212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Percentage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		         = 100%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11" y="4073303"/>
                <a:ext cx="3875190" cy="21208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0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ctrTitle"/>
          </p:nvPr>
        </p:nvSpPr>
        <p:spPr>
          <a:xfrm>
            <a:off x="714900" y="1510925"/>
            <a:ext cx="8354778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E016C90-1DAE-01A3-90FA-3C7F959C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018" y="644264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erformance - Free busines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489" y="1967346"/>
            <a:ext cx="2426214" cy="24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43854" y="6432075"/>
            <a:ext cx="44750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57;p2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5" name="Google Shape;161;p2"/>
          <p:cNvSpPr txBox="1"/>
          <p:nvPr/>
        </p:nvSpPr>
        <p:spPr>
          <a:xfrm>
            <a:off x="7068312" y="2561435"/>
            <a:ext cx="489232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800"/>
              <a:buFont typeface="Noto Sans Symbols"/>
              <a:buChar char="❑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Performance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and Analysis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800"/>
              <a:buFont typeface="Noto Sans Symbols"/>
              <a:buChar char="❑"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Conclusion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800"/>
              <a:buFont typeface="Noto Sans Symbols"/>
              <a:buChar char="❑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Future Work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2800"/>
              <a:buFont typeface="Noto Sans Symbols"/>
              <a:buChar char="❑"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References</a:t>
            </a:r>
          </a:p>
        </p:txBody>
      </p:sp>
      <p:sp>
        <p:nvSpPr>
          <p:cNvPr id="6" name="Google Shape;161;p2">
            <a:extLst>
              <a:ext uri="{FF2B5EF4-FFF2-40B4-BE49-F238E27FC236}">
                <a16:creationId xmlns="" xmlns:a16="http://schemas.microsoft.com/office/drawing/2014/main" id="{B4C245FF-7FB8-AB4F-A4F0-94202A884E1A}"/>
              </a:ext>
            </a:extLst>
          </p:cNvPr>
          <p:cNvSpPr txBox="1"/>
          <p:nvPr/>
        </p:nvSpPr>
        <p:spPr>
          <a:xfrm>
            <a:off x="1285228" y="2561435"/>
            <a:ext cx="461680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800"/>
              <a:buFont typeface="Noto Sans Symbols"/>
              <a:buChar char="❑"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Introduction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800"/>
              <a:buFont typeface="Noto Sans Symbols"/>
              <a:buChar char="❑"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Approach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800"/>
              <a:buFont typeface="Noto Sans Symbols"/>
              <a:buChar char="❑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Our proposed Method</a:t>
            </a:r>
            <a:endParaRPr lang="en-US" sz="2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2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46005" y="6432075"/>
            <a:ext cx="57305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286" y="553677"/>
            <a:ext cx="3837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5458" y="3003374"/>
            <a:ext cx="383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8645" y="5251748"/>
            <a:ext cx="383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78025" y="1366487"/>
            <a:ext cx="10523400" cy="98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64243"/>
              </p:ext>
            </p:extLst>
          </p:nvPr>
        </p:nvGraphicFramePr>
        <p:xfrm>
          <a:off x="1616937" y="4016791"/>
          <a:ext cx="6654800" cy="1112520"/>
        </p:xfrm>
        <a:graphic>
          <a:graphicData uri="http://schemas.openxmlformats.org/drawingml/2006/table">
            <a:tbl>
              <a:tblPr firstCol="1" lastCol="1" bandCol="1"/>
              <a:tblGrid>
                <a:gridCol w="166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3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63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02980"/>
              </p:ext>
            </p:extLst>
          </p:nvPr>
        </p:nvGraphicFramePr>
        <p:xfrm>
          <a:off x="878025" y="1834159"/>
          <a:ext cx="8248479" cy="1112520"/>
        </p:xfrm>
        <a:graphic>
          <a:graphicData uri="http://schemas.openxmlformats.org/drawingml/2006/table">
            <a:tbl>
              <a:tblPr bandRow="1"/>
              <a:tblGrid>
                <a:gridCol w="20959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66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96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98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64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1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2 (P2)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Workflow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2" name="Picture 4" descr="database icon logo vector illustration. database storage symbol template  for graphic and web design collection 9317773 Vector Art at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068" y="1771963"/>
            <a:ext cx="2952932" cy="370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9194916" y="5041038"/>
            <a:ext cx="1309857" cy="637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06B1CAE3-F9D4-C2C1-BCAF-2CD6406199EE}"/>
              </a:ext>
            </a:extLst>
          </p:cNvPr>
          <p:cNvSpPr txBox="1">
            <a:spLocks/>
          </p:cNvSpPr>
          <p:nvPr/>
        </p:nvSpPr>
        <p:spPr>
          <a:xfrm>
            <a:off x="931023" y="60526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89772-B59F-1B33-076A-6B2BE5A3D7A2}"/>
              </a:ext>
            </a:extLst>
          </p:cNvPr>
          <p:cNvSpPr txBox="1">
            <a:spLocks/>
          </p:cNvSpPr>
          <p:nvPr/>
        </p:nvSpPr>
        <p:spPr>
          <a:xfrm>
            <a:off x="11238810" y="6445930"/>
            <a:ext cx="671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tar: 7 Points 11">
            <a:extLst>
              <a:ext uri="{FF2B5EF4-FFF2-40B4-BE49-F238E27FC236}">
                <a16:creationId xmlns="" xmlns:a16="http://schemas.microsoft.com/office/drawing/2014/main" id="{D527B303-39B9-1B6E-56B0-AC01A8885899}"/>
              </a:ext>
            </a:extLst>
          </p:cNvPr>
          <p:cNvSpPr/>
          <p:nvPr/>
        </p:nvSpPr>
        <p:spPr>
          <a:xfrm flipV="1">
            <a:off x="1663840" y="2079171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tar: 7 Points 12">
            <a:extLst>
              <a:ext uri="{FF2B5EF4-FFF2-40B4-BE49-F238E27FC236}">
                <a16:creationId xmlns="" xmlns:a16="http://schemas.microsoft.com/office/drawing/2014/main" id="{E4995135-7EDA-9512-49DF-3B8CC312A020}"/>
              </a:ext>
            </a:extLst>
          </p:cNvPr>
          <p:cNvSpPr/>
          <p:nvPr/>
        </p:nvSpPr>
        <p:spPr>
          <a:xfrm flipV="1">
            <a:off x="1663840" y="3328426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tar: 7 Points 13">
            <a:extLst>
              <a:ext uri="{FF2B5EF4-FFF2-40B4-BE49-F238E27FC236}">
                <a16:creationId xmlns="" xmlns:a16="http://schemas.microsoft.com/office/drawing/2014/main" id="{D0B22918-F713-7BAF-B6B3-D24847A3BDF3}"/>
              </a:ext>
            </a:extLst>
          </p:cNvPr>
          <p:cNvSpPr/>
          <p:nvPr/>
        </p:nvSpPr>
        <p:spPr>
          <a:xfrm flipV="1">
            <a:off x="1663840" y="4637921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34601" y="4291560"/>
                <a:ext cx="5267498" cy="799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01" y="4291560"/>
                <a:ext cx="5267498" cy="7997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14945" y="2978722"/>
                <a:ext cx="2894827" cy="789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945" y="2978722"/>
                <a:ext cx="2894827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20989" y="1731800"/>
                <a:ext cx="3699165" cy="789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89" y="1731800"/>
                <a:ext cx="3699165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1097280" y="1404846"/>
            <a:ext cx="98201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alculation Special Fla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0" y="1814941"/>
            <a:ext cx="3341719" cy="385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97A9E332-1A55-0081-CB1E-AC1456710E01}"/>
              </a:ext>
            </a:extLst>
          </p:cNvPr>
          <p:cNvSpPr txBox="1">
            <a:spLocks/>
          </p:cNvSpPr>
          <p:nvPr/>
        </p:nvSpPr>
        <p:spPr>
          <a:xfrm>
            <a:off x="1000297" y="66068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EB9808-47E0-47AF-AC61-35213552B8F1}"/>
              </a:ext>
            </a:extLst>
          </p:cNvPr>
          <p:cNvSpPr txBox="1">
            <a:spLocks/>
          </p:cNvSpPr>
          <p:nvPr/>
        </p:nvSpPr>
        <p:spPr>
          <a:xfrm>
            <a:off x="11416145" y="6459785"/>
            <a:ext cx="48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E966A40B-A592-055C-7E5C-CD71097CBE2C}"/>
                  </a:ext>
                </a:extLst>
              </p:cNvPr>
              <p:cNvSpPr txBox="1"/>
              <p:nvPr/>
            </p:nvSpPr>
            <p:spPr>
              <a:xfrm>
                <a:off x="8303168" y="1870801"/>
                <a:ext cx="3256000" cy="4787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𝑟𝑒𝑐𝑒𝑠𝑖𝑜𝑛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5+0</m:t>
                        </m:r>
                      </m:den>
                    </m:f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5+2</m:t>
                        </m:r>
                      </m:den>
                    </m:f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71.42%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F1 Score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𝑟𝑒𝑐𝑒𝑠𝑖𝑜𝑛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𝑟𝑒𝑐𝑒𝑠𝑖𝑜𝑛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2×1×0.7142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1+.7142</m:t>
                        </m:r>
                      </m:den>
                    </m:f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83.33%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66A40B-A592-055C-7E5C-CD71097C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68" y="1870801"/>
                <a:ext cx="3256000" cy="4787849"/>
              </a:xfrm>
              <a:prstGeom prst="rect">
                <a:avLst/>
              </a:prstGeom>
              <a:blipFill rotWithShape="0"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tar: 7 Points 9">
            <a:extLst>
              <a:ext uri="{FF2B5EF4-FFF2-40B4-BE49-F238E27FC236}">
                <a16:creationId xmlns="" xmlns:a16="http://schemas.microsoft.com/office/drawing/2014/main" id="{064579FA-2289-A172-60AA-178547020BC9}"/>
              </a:ext>
            </a:extLst>
          </p:cNvPr>
          <p:cNvSpPr/>
          <p:nvPr/>
        </p:nvSpPr>
        <p:spPr>
          <a:xfrm flipV="1">
            <a:off x="7713235" y="2020140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tar: 7 Points 10">
            <a:extLst>
              <a:ext uri="{FF2B5EF4-FFF2-40B4-BE49-F238E27FC236}">
                <a16:creationId xmlns="" xmlns:a16="http://schemas.microsoft.com/office/drawing/2014/main" id="{2C223D23-3163-E4BC-0302-5D6719A99CAD}"/>
              </a:ext>
            </a:extLst>
          </p:cNvPr>
          <p:cNvSpPr/>
          <p:nvPr/>
        </p:nvSpPr>
        <p:spPr>
          <a:xfrm flipV="1">
            <a:off x="7713235" y="3465633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tar: 7 Points 11">
            <a:extLst>
              <a:ext uri="{FF2B5EF4-FFF2-40B4-BE49-F238E27FC236}">
                <a16:creationId xmlns="" xmlns:a16="http://schemas.microsoft.com/office/drawing/2014/main" id="{DF606C1F-909D-9A2E-C41E-E73581FAD96E}"/>
              </a:ext>
            </a:extLst>
          </p:cNvPr>
          <p:cNvSpPr/>
          <p:nvPr/>
        </p:nvSpPr>
        <p:spPr>
          <a:xfrm flipV="1">
            <a:off x="7713235" y="4911126"/>
            <a:ext cx="230015" cy="139615"/>
          </a:xfrm>
          <a:prstGeom prst="star7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E8E25DC4-48AC-74BC-B7FB-5DE5AD347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04686"/>
              </p:ext>
            </p:extLst>
          </p:nvPr>
        </p:nvGraphicFramePr>
        <p:xfrm>
          <a:off x="1803884" y="2077582"/>
          <a:ext cx="4676036" cy="3508702"/>
        </p:xfrm>
        <a:graphic>
          <a:graphicData uri="http://schemas.openxmlformats.org/drawingml/2006/table">
            <a:tbl>
              <a:tblPr firstRow="1" bandRow="1"/>
              <a:tblGrid>
                <a:gridCol w="1169009">
                  <a:extLst>
                    <a:ext uri="{9D8B030D-6E8A-4147-A177-3AD203B41FA5}">
                      <a16:colId xmlns="" xmlns:a16="http://schemas.microsoft.com/office/drawing/2014/main" val="1308052294"/>
                    </a:ext>
                  </a:extLst>
                </a:gridCol>
                <a:gridCol w="1169009">
                  <a:extLst>
                    <a:ext uri="{9D8B030D-6E8A-4147-A177-3AD203B41FA5}">
                      <a16:colId xmlns="" xmlns:a16="http://schemas.microsoft.com/office/drawing/2014/main" val="1177918875"/>
                    </a:ext>
                  </a:extLst>
                </a:gridCol>
                <a:gridCol w="1169009">
                  <a:extLst>
                    <a:ext uri="{9D8B030D-6E8A-4147-A177-3AD203B41FA5}">
                      <a16:colId xmlns="" xmlns:a16="http://schemas.microsoft.com/office/drawing/2014/main" val="1305472879"/>
                    </a:ext>
                  </a:extLst>
                </a:gridCol>
                <a:gridCol w="1169009">
                  <a:extLst>
                    <a:ext uri="{9D8B030D-6E8A-4147-A177-3AD203B41FA5}">
                      <a16:colId xmlns="" xmlns:a16="http://schemas.microsoft.com/office/drawing/2014/main" val="1479726673"/>
                    </a:ext>
                  </a:extLst>
                </a:gridCol>
              </a:tblGrid>
              <a:tr h="27769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3031814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9337575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7977729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0502959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8449535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2198330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6781580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0676182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002302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8010537"/>
                  </a:ext>
                </a:extLst>
              </a:tr>
              <a:tr h="27931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Managers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0634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BC45B80-4081-D04A-0CCD-6EF6420DC643}"/>
              </a:ext>
            </a:extLst>
          </p:cNvPr>
          <p:cNvSpPr txBox="1"/>
          <p:nvPr/>
        </p:nvSpPr>
        <p:spPr>
          <a:xfrm>
            <a:off x="1803883" y="1672820"/>
            <a:ext cx="458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test set with model predictions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097280" y="1432562"/>
            <a:ext cx="10058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55826-E735-B4A7-4700-29EAEFC0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91" y="457200"/>
            <a:ext cx="10131425" cy="11732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570AAD-97E9-797A-6512-A26E30A0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9882" y="645246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4535307-4901-2F20-29A1-7D86C3130436}"/>
              </a:ext>
            </a:extLst>
          </p:cNvPr>
          <p:cNvSpPr txBox="1"/>
          <p:nvPr/>
        </p:nvSpPr>
        <p:spPr>
          <a:xfrm>
            <a:off x="1172799" y="2633871"/>
            <a:ext cx="9770186" cy="358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ECCC8C-4916-CD6A-1B57-21C70D5C9769}"/>
              </a:ext>
            </a:extLst>
          </p:cNvPr>
          <p:cNvSpPr txBox="1"/>
          <p:nvPr/>
        </p:nvSpPr>
        <p:spPr>
          <a:xfrm>
            <a:off x="1216071" y="1773973"/>
            <a:ext cx="1083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Modules association with our proposed approach for Project 1 and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9FFD6DA-7F49-4719-045E-8BEBFD9A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74" y="2356702"/>
            <a:ext cx="10008923" cy="395464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B1246CD1-E0C4-EA3B-4D66-B18E3F92EE2E}"/>
              </a:ext>
            </a:extLst>
          </p:cNvPr>
          <p:cNvSpPr/>
          <p:nvPr/>
        </p:nvSpPr>
        <p:spPr>
          <a:xfrm rot="16200000">
            <a:off x="662935" y="5910796"/>
            <a:ext cx="288983" cy="6910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="" xmlns:a16="http://schemas.microsoft.com/office/drawing/2014/main" id="{DF9CA7A7-0220-9694-2E0F-55F06E401B43}"/>
              </a:ext>
            </a:extLst>
          </p:cNvPr>
          <p:cNvSpPr/>
          <p:nvPr/>
        </p:nvSpPr>
        <p:spPr>
          <a:xfrm>
            <a:off x="2989187" y="2214799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EF3CA380-561C-3377-11E3-6977932CEE3B}"/>
              </a:ext>
            </a:extLst>
          </p:cNvPr>
          <p:cNvSpPr/>
          <p:nvPr/>
        </p:nvSpPr>
        <p:spPr>
          <a:xfrm>
            <a:off x="2073898" y="6111816"/>
            <a:ext cx="2045616" cy="1995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9EFD20-CD5F-D18F-182B-FBF1896C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33" y="609601"/>
            <a:ext cx="8901539" cy="10454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Classes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598C43-0D30-A0AA-AF31-363038A2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589" y="645246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39C47C-18F8-D1B4-732B-AEA303D521EE}"/>
              </a:ext>
            </a:extLst>
          </p:cNvPr>
          <p:cNvSpPr txBox="1"/>
          <p:nvPr/>
        </p:nvSpPr>
        <p:spPr>
          <a:xfrm>
            <a:off x="1282058" y="1787973"/>
            <a:ext cx="10632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Classes association with our proposed approach for Project 1 and 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625719B-7021-B771-A115-EF390DE2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74" y="2405389"/>
            <a:ext cx="10043580" cy="3946913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D161E16E-12AB-011A-6A88-3CA1740AA8D8}"/>
              </a:ext>
            </a:extLst>
          </p:cNvPr>
          <p:cNvSpPr/>
          <p:nvPr/>
        </p:nvSpPr>
        <p:spPr>
          <a:xfrm rot="16200000">
            <a:off x="710070" y="5910796"/>
            <a:ext cx="288983" cy="6910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="" xmlns:a16="http://schemas.microsoft.com/office/drawing/2014/main" id="{33E0C079-7A82-4F7C-AEF0-AFD890959837}"/>
              </a:ext>
            </a:extLst>
          </p:cNvPr>
          <p:cNvSpPr/>
          <p:nvPr/>
        </p:nvSpPr>
        <p:spPr>
          <a:xfrm>
            <a:off x="3073857" y="2266572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A47FE96-88B9-03FC-A28D-3E693CB34AE3}"/>
              </a:ext>
            </a:extLst>
          </p:cNvPr>
          <p:cNvSpPr/>
          <p:nvPr/>
        </p:nvSpPr>
        <p:spPr>
          <a:xfrm>
            <a:off x="2158741" y="6149524"/>
            <a:ext cx="2045616" cy="1995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AE10187F-B326-4CC0-A6DC-626A838D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6" y="457200"/>
            <a:ext cx="10131425" cy="11732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Methods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4FEA8992-172E-27C9-95A0-71BC988829BA}"/>
              </a:ext>
            </a:extLst>
          </p:cNvPr>
          <p:cNvSpPr txBox="1">
            <a:spLocks/>
          </p:cNvSpPr>
          <p:nvPr/>
        </p:nvSpPr>
        <p:spPr>
          <a:xfrm>
            <a:off x="11405300" y="6438610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623B35-DD39-B4F4-68D1-FC81F60B39D6}"/>
              </a:ext>
            </a:extLst>
          </p:cNvPr>
          <p:cNvSpPr txBox="1"/>
          <p:nvPr/>
        </p:nvSpPr>
        <p:spPr>
          <a:xfrm>
            <a:off x="1172799" y="2633871"/>
            <a:ext cx="977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C6C2E4-B334-B4EC-4DA3-1617AC8CFB19}"/>
              </a:ext>
            </a:extLst>
          </p:cNvPr>
          <p:cNvSpPr txBox="1"/>
          <p:nvPr/>
        </p:nvSpPr>
        <p:spPr>
          <a:xfrm>
            <a:off x="1255362" y="1823885"/>
            <a:ext cx="1079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Methods association with our proposed approach for Project 1 and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E71364E-6BEF-3507-70F4-58109BE0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15" y="2351477"/>
            <a:ext cx="9988683" cy="3945834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="" xmlns:a16="http://schemas.microsoft.com/office/drawing/2014/main" id="{DB7B5949-AE4A-BEFA-96C5-EEBF0074D5C7}"/>
              </a:ext>
            </a:extLst>
          </p:cNvPr>
          <p:cNvSpPr/>
          <p:nvPr/>
        </p:nvSpPr>
        <p:spPr>
          <a:xfrm rot="16200000">
            <a:off x="672362" y="5910796"/>
            <a:ext cx="288983" cy="6910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59D86333-7460-486D-8EE3-8E0E7A290A7C}"/>
              </a:ext>
            </a:extLst>
          </p:cNvPr>
          <p:cNvSpPr/>
          <p:nvPr/>
        </p:nvSpPr>
        <p:spPr>
          <a:xfrm>
            <a:off x="7467564" y="6130670"/>
            <a:ext cx="596756" cy="1652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073AE469-3577-CC53-F43B-DE9507A5E88A}"/>
              </a:ext>
            </a:extLst>
          </p:cNvPr>
          <p:cNvSpPr/>
          <p:nvPr/>
        </p:nvSpPr>
        <p:spPr>
          <a:xfrm>
            <a:off x="2845599" y="6132070"/>
            <a:ext cx="596756" cy="1652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B7549125-8DFE-A11F-123B-703BAFAB5876}"/>
              </a:ext>
            </a:extLst>
          </p:cNvPr>
          <p:cNvSpPr/>
          <p:nvPr/>
        </p:nvSpPr>
        <p:spPr>
          <a:xfrm>
            <a:off x="3067392" y="2249638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0F7CF332-E769-83CC-C104-87AD16E8C69C}"/>
              </a:ext>
            </a:extLst>
          </p:cNvPr>
          <p:cNvSpPr/>
          <p:nvPr/>
        </p:nvSpPr>
        <p:spPr>
          <a:xfrm>
            <a:off x="2121033" y="6130670"/>
            <a:ext cx="2045616" cy="1666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9F9FB76-9E89-5B66-1E52-12BE22C538B8}"/>
              </a:ext>
            </a:extLst>
          </p:cNvPr>
          <p:cNvSpPr txBox="1">
            <a:spLocks/>
          </p:cNvSpPr>
          <p:nvPr/>
        </p:nvSpPr>
        <p:spPr>
          <a:xfrm>
            <a:off x="11419704" y="6445930"/>
            <a:ext cx="527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="" xmlns:a16="http://schemas.microsoft.com/office/drawing/2014/main" id="{E901D174-3169-BFE9-D322-839AEB243E37}"/>
              </a:ext>
            </a:extLst>
          </p:cNvPr>
          <p:cNvSpPr txBox="1">
            <a:spLocks/>
          </p:cNvSpPr>
          <p:nvPr/>
        </p:nvSpPr>
        <p:spPr>
          <a:xfrm>
            <a:off x="653927" y="702248"/>
            <a:ext cx="11001894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Using Bar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148230-E954-6E75-7028-8393FDC85E0D}"/>
              </a:ext>
            </a:extLst>
          </p:cNvPr>
          <p:cNvSpPr txBox="1"/>
          <p:nvPr/>
        </p:nvSpPr>
        <p:spPr>
          <a:xfrm>
            <a:off x="3154011" y="1647114"/>
            <a:ext cx="992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 on Project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F9A9CA-2610-DC0E-9AF0-3D01D12E3573}"/>
              </a:ext>
            </a:extLst>
          </p:cNvPr>
          <p:cNvSpPr txBox="1"/>
          <p:nvPr/>
        </p:nvSpPr>
        <p:spPr>
          <a:xfrm>
            <a:off x="1348033" y="2620652"/>
            <a:ext cx="368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BF8D2B6-145A-0028-D761-62C79E1A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3252247"/>
            <a:ext cx="3598974" cy="290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2488CD7-0561-CA77-D443-4EB4BC82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16" y="3298596"/>
            <a:ext cx="3598974" cy="2819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4CBEBE6-E628-24B6-BD11-65F07EFBF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790" y="3270315"/>
            <a:ext cx="3515198" cy="2819366"/>
          </a:xfrm>
          <a:prstGeom prst="rect">
            <a:avLst/>
          </a:prstGeom>
        </p:spPr>
      </p:pic>
      <p:cxnSp>
        <p:nvCxnSpPr>
          <p:cNvPr id="14" name="Straight Connector 13"/>
          <p:cNvCxnSpPr>
            <a:endCxn id="5" idx="3"/>
          </p:cNvCxnSpPr>
          <p:nvPr/>
        </p:nvCxnSpPr>
        <p:spPr>
          <a:xfrm>
            <a:off x="764765" y="1413770"/>
            <a:ext cx="10891056" cy="1385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D497499-3153-8553-ED32-3140186A1053}"/>
              </a:ext>
            </a:extLst>
          </p:cNvPr>
          <p:cNvSpPr txBox="1"/>
          <p:nvPr/>
        </p:nvSpPr>
        <p:spPr>
          <a:xfrm>
            <a:off x="1282045" y="2526384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(23.1), Classes (9.4) and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(0.5)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9E503DF-89EF-9D16-CFAB-DEEDCB1EC1EB}"/>
              </a:ext>
            </a:extLst>
          </p:cNvPr>
          <p:cNvSpPr txBox="1"/>
          <p:nvPr/>
        </p:nvSpPr>
        <p:spPr>
          <a:xfrm>
            <a:off x="5042263" y="2526384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(13.2), Classes (20.3) and Methods (-20.7)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92D947A-44B4-259D-D385-E1DFE96BBEF8}"/>
              </a:ext>
            </a:extLst>
          </p:cNvPr>
          <p:cNvSpPr txBox="1"/>
          <p:nvPr/>
        </p:nvSpPr>
        <p:spPr>
          <a:xfrm>
            <a:off x="8565899" y="2568971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(21.5), Classes (11.8) and Methods (-4)</a:t>
            </a:r>
          </a:p>
        </p:txBody>
      </p:sp>
      <p:sp>
        <p:nvSpPr>
          <p:cNvPr id="16" name="Arrow: Down 18">
            <a:extLst>
              <a:ext uri="{FF2B5EF4-FFF2-40B4-BE49-F238E27FC236}">
                <a16:creationId xmlns="" xmlns:a16="http://schemas.microsoft.com/office/drawing/2014/main" id="{680D79F6-C948-3292-19D0-543BED4BCA29}"/>
              </a:ext>
            </a:extLst>
          </p:cNvPr>
          <p:cNvSpPr/>
          <p:nvPr/>
        </p:nvSpPr>
        <p:spPr>
          <a:xfrm rot="20267615">
            <a:off x="8057068" y="4294623"/>
            <a:ext cx="141428" cy="2700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Down 18">
            <a:extLst>
              <a:ext uri="{FF2B5EF4-FFF2-40B4-BE49-F238E27FC236}">
                <a16:creationId xmlns="" xmlns:a16="http://schemas.microsoft.com/office/drawing/2014/main" id="{C0E53169-5C05-193D-9798-3C59A054C73A}"/>
              </a:ext>
            </a:extLst>
          </p:cNvPr>
          <p:cNvSpPr/>
          <p:nvPr/>
        </p:nvSpPr>
        <p:spPr>
          <a:xfrm rot="20267615">
            <a:off x="11275941" y="4314405"/>
            <a:ext cx="141428" cy="2700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B0AAA8CD-53B6-4461-72E7-BFA3B4DABC93}"/>
              </a:ext>
            </a:extLst>
          </p:cNvPr>
          <p:cNvSpPr txBox="1">
            <a:spLocks/>
          </p:cNvSpPr>
          <p:nvPr/>
        </p:nvSpPr>
        <p:spPr>
          <a:xfrm>
            <a:off x="11499273" y="6432075"/>
            <a:ext cx="502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2">
            <a:extLst>
              <a:ext uri="{FF2B5EF4-FFF2-40B4-BE49-F238E27FC236}">
                <a16:creationId xmlns="" xmlns:a16="http://schemas.microsoft.com/office/drawing/2014/main" id="{BD6C85F3-BBEE-C2F0-DFE2-6975B1248DFB}"/>
              </a:ext>
            </a:extLst>
          </p:cNvPr>
          <p:cNvSpPr txBox="1">
            <a:spLocks/>
          </p:cNvSpPr>
          <p:nvPr/>
        </p:nvSpPr>
        <p:spPr>
          <a:xfrm>
            <a:off x="709346" y="688398"/>
            <a:ext cx="107899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Using Bar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39DE216-686D-91C8-8927-F4E824059FD6}"/>
              </a:ext>
            </a:extLst>
          </p:cNvPr>
          <p:cNvSpPr txBox="1"/>
          <p:nvPr/>
        </p:nvSpPr>
        <p:spPr>
          <a:xfrm>
            <a:off x="2967640" y="1744096"/>
            <a:ext cx="645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 on Project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223CC6C-8B49-9290-2996-155567D2CD43}"/>
              </a:ext>
            </a:extLst>
          </p:cNvPr>
          <p:cNvSpPr txBox="1"/>
          <p:nvPr/>
        </p:nvSpPr>
        <p:spPr>
          <a:xfrm>
            <a:off x="1348033" y="2620652"/>
            <a:ext cx="368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D684EC0-AB32-3692-67C9-0BF92FB0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42" y="3429000"/>
            <a:ext cx="3476426" cy="2745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A54DBEF-FF45-82A2-ACF4-89C52B7F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00" y="3428999"/>
            <a:ext cx="3476426" cy="2745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7BBCB18-BF19-8E38-ED88-825BE7DDE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93" y="3466676"/>
            <a:ext cx="3518264" cy="2745556"/>
          </a:xfrm>
          <a:prstGeom prst="rect">
            <a:avLst/>
          </a:prstGeom>
        </p:spPr>
      </p:pic>
      <p:sp>
        <p:nvSpPr>
          <p:cNvPr id="13" name="Arrow: Down 18">
            <a:extLst>
              <a:ext uri="{FF2B5EF4-FFF2-40B4-BE49-F238E27FC236}">
                <a16:creationId xmlns="" xmlns:a16="http://schemas.microsoft.com/office/drawing/2014/main" id="{5BD89C7B-7416-8D1A-F5BC-2DFD70287CD2}"/>
              </a:ext>
            </a:extLst>
          </p:cNvPr>
          <p:cNvSpPr/>
          <p:nvPr/>
        </p:nvSpPr>
        <p:spPr>
          <a:xfrm rot="20267615">
            <a:off x="4060703" y="4594004"/>
            <a:ext cx="141428" cy="2700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06328" y="1399917"/>
            <a:ext cx="107899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C6B2632-E956-9798-3B84-B09FAA74F66F}"/>
              </a:ext>
            </a:extLst>
          </p:cNvPr>
          <p:cNvSpPr txBox="1"/>
          <p:nvPr/>
        </p:nvSpPr>
        <p:spPr>
          <a:xfrm>
            <a:off x="1522428" y="2685441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(6.6), Classes (0.8) and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(-2.2)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8109C9D-7105-3376-B02D-C03297882E71}"/>
              </a:ext>
            </a:extLst>
          </p:cNvPr>
          <p:cNvSpPr txBox="1"/>
          <p:nvPr/>
        </p:nvSpPr>
        <p:spPr>
          <a:xfrm>
            <a:off x="5118382" y="2670214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(7.2), Classes (8.4) and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(-11.7)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59E60D3-2FE5-91CE-4893-F0B3D7F5547F}"/>
              </a:ext>
            </a:extLst>
          </p:cNvPr>
          <p:cNvSpPr txBox="1"/>
          <p:nvPr/>
        </p:nvSpPr>
        <p:spPr>
          <a:xfrm>
            <a:off x="8413644" y="2670214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(12.6), Classes (1.6) and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(3.3)</a:t>
            </a:r>
          </a:p>
        </p:txBody>
      </p:sp>
      <p:sp>
        <p:nvSpPr>
          <p:cNvPr id="14" name="Arrow: Down 18">
            <a:extLst>
              <a:ext uri="{FF2B5EF4-FFF2-40B4-BE49-F238E27FC236}">
                <a16:creationId xmlns="" xmlns:a16="http://schemas.microsoft.com/office/drawing/2014/main" id="{683B7A62-C070-03D6-6C52-7CC731E66089}"/>
              </a:ext>
            </a:extLst>
          </p:cNvPr>
          <p:cNvSpPr/>
          <p:nvPr/>
        </p:nvSpPr>
        <p:spPr>
          <a:xfrm rot="20267615">
            <a:off x="7537129" y="4594005"/>
            <a:ext cx="141428" cy="2700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49C7D0-9802-82CA-EBBA-EE3746EF095B}"/>
              </a:ext>
            </a:extLst>
          </p:cNvPr>
          <p:cNvSpPr txBox="1">
            <a:spLocks/>
          </p:cNvSpPr>
          <p:nvPr/>
        </p:nvSpPr>
        <p:spPr>
          <a:xfrm>
            <a:off x="11378267" y="6432075"/>
            <a:ext cx="54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="" xmlns:a16="http://schemas.microsoft.com/office/drawing/2014/main" id="{61B1657F-CDE3-F668-D7D7-A8CD0896C95F}"/>
              </a:ext>
            </a:extLst>
          </p:cNvPr>
          <p:cNvSpPr txBox="1">
            <a:spLocks/>
          </p:cNvSpPr>
          <p:nvPr/>
        </p:nvSpPr>
        <p:spPr>
          <a:xfrm>
            <a:off x="834040" y="660682"/>
            <a:ext cx="10997312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plot for Modules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63FD5AC-2AC3-B8BC-AA51-49374C22644B}"/>
              </a:ext>
            </a:extLst>
          </p:cNvPr>
          <p:cNvSpPr txBox="1"/>
          <p:nvPr/>
        </p:nvSpPr>
        <p:spPr>
          <a:xfrm>
            <a:off x="1291241" y="1688677"/>
            <a:ext cx="1060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Precision (p), Recall (r) and F1 score (f) of Modules on Project 1 and 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29566B-6E3B-84E1-47A5-ACC3CF03CC60}"/>
              </a:ext>
            </a:extLst>
          </p:cNvPr>
          <p:cNvSpPr txBox="1"/>
          <p:nvPr/>
        </p:nvSpPr>
        <p:spPr>
          <a:xfrm>
            <a:off x="1348033" y="2620652"/>
            <a:ext cx="368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1B477F-1E24-2ABF-4C5B-48B47A24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3" y="2328444"/>
            <a:ext cx="3611873" cy="3798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37B38FE-8CE7-69B5-F867-48605BEB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43" y="2445455"/>
            <a:ext cx="3556409" cy="37461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5EA3C0E-1793-B4FB-6A3A-8D674122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53" y="2443953"/>
            <a:ext cx="3928638" cy="377219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914400" y="1413165"/>
            <a:ext cx="10560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A2D3E3FA-2ED7-DAA2-5F6B-537157C56B6D}"/>
              </a:ext>
            </a:extLst>
          </p:cNvPr>
          <p:cNvSpPr/>
          <p:nvPr/>
        </p:nvSpPr>
        <p:spPr>
          <a:xfrm>
            <a:off x="3698180" y="2355885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="" xmlns:a16="http://schemas.microsoft.com/office/drawing/2014/main" id="{F228F1D3-29D6-9734-5A29-369281D349B2}"/>
              </a:ext>
            </a:extLst>
          </p:cNvPr>
          <p:cNvSpPr/>
          <p:nvPr/>
        </p:nvSpPr>
        <p:spPr>
          <a:xfrm>
            <a:off x="10914800" y="2373001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FD65D390-3A1F-7013-5245-20A2BEF9C743}"/>
              </a:ext>
            </a:extLst>
          </p:cNvPr>
          <p:cNvSpPr/>
          <p:nvPr/>
        </p:nvSpPr>
        <p:spPr>
          <a:xfrm>
            <a:off x="7192447" y="2349988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9753" y="3718140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65.11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4017828" y="2729347"/>
            <a:ext cx="387931" cy="2299855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565814" y="2754933"/>
            <a:ext cx="387931" cy="2299855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11374591" y="2757053"/>
            <a:ext cx="387931" cy="2161311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44952" y="4133784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85.71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1088" y="3080837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80.58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8084" y="4369310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22.02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64850" y="3496465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45.83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05552" y="3759700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40.36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A4EED58-BF0C-3FC1-4B71-ED7D43D91EC7}"/>
              </a:ext>
            </a:extLst>
          </p:cNvPr>
          <p:cNvSpPr txBox="1">
            <a:spLocks/>
          </p:cNvSpPr>
          <p:nvPr/>
        </p:nvSpPr>
        <p:spPr>
          <a:xfrm>
            <a:off x="1062090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="" xmlns:a16="http://schemas.microsoft.com/office/drawing/2014/main" id="{D93AC8D4-1F26-CAB5-135A-53AF10DF4EE6}"/>
              </a:ext>
            </a:extLst>
          </p:cNvPr>
          <p:cNvSpPr txBox="1">
            <a:spLocks/>
          </p:cNvSpPr>
          <p:nvPr/>
        </p:nvSpPr>
        <p:spPr>
          <a:xfrm>
            <a:off x="958729" y="646818"/>
            <a:ext cx="10859193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plot for Classes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632351-452F-3698-1183-A4D05E94F557}"/>
              </a:ext>
            </a:extLst>
          </p:cNvPr>
          <p:cNvSpPr txBox="1"/>
          <p:nvPr/>
        </p:nvSpPr>
        <p:spPr>
          <a:xfrm>
            <a:off x="1275306" y="1827989"/>
            <a:ext cx="1042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Precision (p), Recall (r) and F1 score (f) of Classes on Project 1 and 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1680E83-D0FD-F1FC-5F41-8D647845DB47}"/>
              </a:ext>
            </a:extLst>
          </p:cNvPr>
          <p:cNvSpPr txBox="1"/>
          <p:nvPr/>
        </p:nvSpPr>
        <p:spPr>
          <a:xfrm>
            <a:off x="1348033" y="2620652"/>
            <a:ext cx="368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6DF71D3-6B2F-7295-A384-7DB88B8A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9" y="2379737"/>
            <a:ext cx="3844194" cy="365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6F39199-94B0-8CD8-5CCE-F00ACFCD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78" y="2483227"/>
            <a:ext cx="3611873" cy="3554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FBE99C2-DB45-CEDA-EE15-30D93BA3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52" y="2498102"/>
            <a:ext cx="3947492" cy="362931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055714" y="1385459"/>
            <a:ext cx="10859193" cy="2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4E024160-074E-A187-3563-1DB819D0DD18}"/>
              </a:ext>
            </a:extLst>
          </p:cNvPr>
          <p:cNvSpPr/>
          <p:nvPr/>
        </p:nvSpPr>
        <p:spPr>
          <a:xfrm>
            <a:off x="3603703" y="2382148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="" xmlns:a16="http://schemas.microsoft.com/office/drawing/2014/main" id="{ACF93F7D-638E-77BB-C78B-2F6559B36B68}"/>
              </a:ext>
            </a:extLst>
          </p:cNvPr>
          <p:cNvSpPr/>
          <p:nvPr/>
        </p:nvSpPr>
        <p:spPr>
          <a:xfrm>
            <a:off x="10954101" y="2383846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B9B7EB78-0FA8-2CD8-8739-8AC4CBC3D42F}"/>
              </a:ext>
            </a:extLst>
          </p:cNvPr>
          <p:cNvSpPr/>
          <p:nvPr/>
        </p:nvSpPr>
        <p:spPr>
          <a:xfrm>
            <a:off x="7232202" y="2391541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017818" y="2757057"/>
            <a:ext cx="387941" cy="2272141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1371996" y="2757057"/>
            <a:ext cx="404379" cy="2272141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703708" y="2757057"/>
            <a:ext cx="331944" cy="2272141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39753" y="3731998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49.15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5783" y="4383156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93.33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68786" y="3538031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65.11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2657" y="4313891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21.10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78698" y="3482611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65.01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05564" y="4230768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30.23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ctrTitle"/>
          </p:nvPr>
        </p:nvSpPr>
        <p:spPr>
          <a:xfrm>
            <a:off x="556952" y="1088264"/>
            <a:ext cx="7987038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INTRODUCTION</a:t>
            </a:r>
            <a:endParaRPr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E90CBA8-9F02-08BA-C385-643ADC4F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921" y="6424221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995" y="1836602"/>
            <a:ext cx="2549130" cy="254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F779F0-567C-F920-396C-0875AF10B126}"/>
              </a:ext>
            </a:extLst>
          </p:cNvPr>
          <p:cNvSpPr txBox="1">
            <a:spLocks/>
          </p:cNvSpPr>
          <p:nvPr/>
        </p:nvSpPr>
        <p:spPr>
          <a:xfrm>
            <a:off x="11499270" y="6445930"/>
            <a:ext cx="4613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="" xmlns:a16="http://schemas.microsoft.com/office/drawing/2014/main" id="{9555378E-53D7-7DAB-7627-6B074D533E1B}"/>
              </a:ext>
            </a:extLst>
          </p:cNvPr>
          <p:cNvSpPr txBox="1">
            <a:spLocks/>
          </p:cNvSpPr>
          <p:nvPr/>
        </p:nvSpPr>
        <p:spPr>
          <a:xfrm>
            <a:off x="903309" y="688395"/>
            <a:ext cx="10914611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Methods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FD1DA38-BDC7-4C76-3E41-3574ACC67151}"/>
              </a:ext>
            </a:extLst>
          </p:cNvPr>
          <p:cNvSpPr txBox="1"/>
          <p:nvPr/>
        </p:nvSpPr>
        <p:spPr>
          <a:xfrm>
            <a:off x="1305105" y="1813368"/>
            <a:ext cx="1064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Precision (p), Recall (r) and F1 score (f) of Methods on Project 1 and 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8869E2-BB12-06EC-B54B-652008294FF1}"/>
              </a:ext>
            </a:extLst>
          </p:cNvPr>
          <p:cNvSpPr txBox="1"/>
          <p:nvPr/>
        </p:nvSpPr>
        <p:spPr>
          <a:xfrm>
            <a:off x="1348033" y="2620652"/>
            <a:ext cx="368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B7AE375-C008-9655-BB31-E369682E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393144"/>
            <a:ext cx="3456798" cy="3644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02C09D8-A0B4-2DA4-E79F-7A74DD368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708" y="2452739"/>
            <a:ext cx="4043292" cy="372034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986439" y="1371600"/>
            <a:ext cx="10512831" cy="5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D380DE36-2E5B-BB15-2EDE-71B8B42A0AA1}"/>
              </a:ext>
            </a:extLst>
          </p:cNvPr>
          <p:cNvSpPr/>
          <p:nvPr/>
        </p:nvSpPr>
        <p:spPr>
          <a:xfrm>
            <a:off x="3522014" y="2381621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="" xmlns:a16="http://schemas.microsoft.com/office/drawing/2014/main" id="{AFCDEFC9-69F1-3F09-BB16-3D58F20173B1}"/>
              </a:ext>
            </a:extLst>
          </p:cNvPr>
          <p:cNvSpPr/>
          <p:nvPr/>
        </p:nvSpPr>
        <p:spPr>
          <a:xfrm>
            <a:off x="10907820" y="2394893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63F3EC2F-21CF-31C8-D4F8-8F71892AA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635" y="2518163"/>
            <a:ext cx="3526073" cy="3712766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="" xmlns:a16="http://schemas.microsoft.com/office/drawing/2014/main" id="{7A5B9121-D459-C17A-A9D4-EDF2E68B30CE}"/>
              </a:ext>
            </a:extLst>
          </p:cNvPr>
          <p:cNvSpPr/>
          <p:nvPr/>
        </p:nvSpPr>
        <p:spPr>
          <a:xfrm>
            <a:off x="7196810" y="2424264"/>
            <a:ext cx="232757" cy="14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Down 46">
            <a:extLst>
              <a:ext uri="{FF2B5EF4-FFF2-40B4-BE49-F238E27FC236}">
                <a16:creationId xmlns="" xmlns:a16="http://schemas.microsoft.com/office/drawing/2014/main" id="{CDC12FEF-646B-7689-D309-AF626A76A788}"/>
              </a:ext>
            </a:extLst>
          </p:cNvPr>
          <p:cNvSpPr/>
          <p:nvPr/>
        </p:nvSpPr>
        <p:spPr>
          <a:xfrm rot="8911441">
            <a:off x="6359846" y="5566527"/>
            <a:ext cx="170308" cy="2225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920836" y="2753082"/>
            <a:ext cx="374083" cy="2206845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536873" y="3643745"/>
            <a:ext cx="383591" cy="1403455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11340061" y="4627418"/>
            <a:ext cx="48381" cy="401784"/>
          </a:xfrm>
          <a:prstGeom prst="rightBrace">
            <a:avLst>
              <a:gd name="adj1" fmla="val 8333"/>
              <a:gd name="adj2" fmla="val 506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28913" y="3731998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99.59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8808" y="3995237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61.06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59750" y="4701822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19.22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93386" y="4729531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9.98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0986" y="4480141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23.33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36299" y="4784942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07.21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67315" y="4300026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36.56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55099" y="4868064"/>
            <a:ext cx="69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02.68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>
            <a:spLocks noGrp="1"/>
          </p:cNvSpPr>
          <p:nvPr>
            <p:ph type="title"/>
          </p:nvPr>
        </p:nvSpPr>
        <p:spPr>
          <a:xfrm>
            <a:off x="1111135" y="36973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Google Shape;423;p39"/>
          <p:cNvSpPr txBox="1">
            <a:spLocks noGrp="1"/>
          </p:cNvSpPr>
          <p:nvPr>
            <p:ph idx="1"/>
          </p:nvPr>
        </p:nvSpPr>
        <p:spPr>
          <a:xfrm>
            <a:off x="1988133" y="1920399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ENSEBMLING from VSM, LSI, and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FSECAM approaches.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better than other approaches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 Software Developer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33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33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0AFDABA-1122-9FBD-E040-5F317BD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010" y="6438610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3092" y="3136441"/>
            <a:ext cx="67194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 2 projects then perform better 14 cases among 18 cases.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projects then perform better 8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among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cases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5A2D8F-64D1-0277-496F-66A192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85" y="332505"/>
            <a:ext cx="10131425" cy="138379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695E846-93D0-BB3A-340B-5193CA9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299" y="645246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5047" y="1995054"/>
            <a:ext cx="9559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Apply on another programming Language based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Apply Open source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will work on more explainable properties of the linking approach.</a:t>
            </a:r>
          </a:p>
        </p:txBody>
      </p:sp>
    </p:spTree>
    <p:extLst>
      <p:ext uri="{BB962C8B-B14F-4D97-AF65-F5344CB8AC3E}">
        <p14:creationId xmlns:p14="http://schemas.microsoft.com/office/powerpoint/2010/main" val="176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>
            <a:spLocks noGrp="1"/>
          </p:cNvSpPr>
          <p:nvPr>
            <p:ph type="title"/>
          </p:nvPr>
        </p:nvSpPr>
        <p:spPr>
          <a:xfrm>
            <a:off x="986442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839796" cy="4196847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Kelly, The inevitable: Understanding the 12 technological forces that will shape our future. Penguin, 2016.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L. S. Nuraini, P.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Cholifah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P. Putra, 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Surahman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Gunawan, D. A. Dewantoro, and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Prastiawan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“Social media in the    classroom: A literature review,” in 6th International Conference on Education and Technology (ICET 2020), pp. 264–269, Atlantis Press, 2020.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A. S. Amit Kumar Mondal,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Chanchal, 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contextual thematic approach for    linking feature to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muilti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level architectural components,” vol. 29, no. 3, pp. 1–55, 2023.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Olszak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B. N.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Jørgensen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unified approach to feature-centric analysis of object-oriented software,” in IASTED Software Engineering and Applications (SEA 2010), ACTA Press, 2010.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Crameri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Knezevic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Kostic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Bianchini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W.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Zwaenepoel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“Staged de-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ployment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mirage, an integrated software upgrade testing and distribution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system,”ACM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SIGOPS Operating Systems Review, vol. 41, no. 6, pp. 221–236, 2007.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K. H. Bennett and V. T.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Rajlich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“Software maintenance and evolution: a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roadmap,”in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Proceedings of the Conference on the Future of Software Engineering, pp. 73–87,2000.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3164BB1-DDC5-27A6-894C-32AE9954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864" y="6438610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>
            <a:spLocks noGrp="1"/>
          </p:cNvSpPr>
          <p:nvPr>
            <p:ph type="ctrTitle"/>
          </p:nvPr>
        </p:nvSpPr>
        <p:spPr>
          <a:xfrm>
            <a:off x="1075509" y="1215353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24B197-6493-C4DE-2C4A-D36AFC08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118" y="6457432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0FBAC12E-E057-2F75-2A67-10A359C725DE}"/>
              </a:ext>
            </a:extLst>
          </p:cNvPr>
          <p:cNvSpPr txBox="1">
            <a:spLocks/>
          </p:cNvSpPr>
          <p:nvPr/>
        </p:nvSpPr>
        <p:spPr>
          <a:xfrm>
            <a:off x="11465020" y="6410367"/>
            <a:ext cx="48479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80;p5">
            <a:extLst>
              <a:ext uri="{FF2B5EF4-FFF2-40B4-BE49-F238E27FC236}">
                <a16:creationId xmlns="" xmlns:a16="http://schemas.microsoft.com/office/drawing/2014/main" id="{7185A0BE-90FA-33AB-60DD-F2AB9ADA5E44}"/>
              </a:ext>
            </a:extLst>
          </p:cNvPr>
          <p:cNvSpPr txBox="1">
            <a:spLocks/>
          </p:cNvSpPr>
          <p:nvPr/>
        </p:nvSpPr>
        <p:spPr>
          <a:xfrm>
            <a:off x="616524" y="335284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314" y="1591962"/>
            <a:ext cx="4539925" cy="3949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Connector 6"/>
          <p:cNvCxnSpPr/>
          <p:nvPr/>
        </p:nvCxnSpPr>
        <p:spPr>
          <a:xfrm flipV="1">
            <a:off x="720436" y="1330034"/>
            <a:ext cx="11148544" cy="692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2279" y="3109218"/>
            <a:ext cx="645622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  <a:ea typeface="Arial Unicode MS" panose="020B0604020202020204"/>
                <a:cs typeface="Arial Unicode MS" panose="020B0604020202020204" pitchFamily="34" charset="-128"/>
              </a:rPr>
              <a:t>Bangladesh government website hacks. </a:t>
            </a: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  <a:ea typeface="Arial Unicode MS" panose="020B0604020202020204"/>
                <a:cs typeface="Arial Unicode MS" panose="020B0604020202020204" pitchFamily="34" charset="-128"/>
              </a:rPr>
              <a:t>ChatGPT bugs.</a:t>
            </a: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  <a:ea typeface="Arial Unicode MS" panose="020B0604020202020204"/>
              </a:rPr>
              <a:t>Software update on Rogers core IP network went catastrophically wrong.</a:t>
            </a:r>
          </a:p>
          <a:p>
            <a:pPr marL="457200" lvl="1"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US" sz="1600" dirty="0">
                <a:solidFill>
                  <a:schemeClr val="tx1"/>
                </a:solidFill>
                <a:latin typeface="Calisto MT" panose="02040603050505030304" pitchFamily="18" charset="0"/>
                <a:ea typeface="Arial Unicode MS" panose="020B0604020202020204"/>
                <a:cs typeface="Arial Unicode MS" panose="020B0604020202020204" pitchFamily="34" charset="-128"/>
              </a:rPr>
              <a:t> </a:t>
            </a:r>
            <a:endParaRPr lang="en-US" sz="1600" dirty="0">
              <a:solidFill>
                <a:schemeClr val="tx1"/>
              </a:solidFill>
              <a:latin typeface="Calisto MT" panose="02040603050505030304" pitchFamily="18" charset="0"/>
              <a:ea typeface="Arial Unicode MS" panose="020B0604020202020204"/>
            </a:endParaRPr>
          </a:p>
          <a:p>
            <a:pPr marL="742950" lvl="1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Calisto MT" panose="02040603050505030304" pitchFamily="18" charset="0"/>
              <a:ea typeface="Arial Unicode MS" panose="020B0604020202020204"/>
            </a:endParaRP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07476" y="1702800"/>
            <a:ext cx="6403941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ts val="2000"/>
              <a:buFont typeface="Noto Sans Symbols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Usages of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Service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daily life.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ts val="2000"/>
              <a:buFont typeface="Noto Sans Symbols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Software Anomalies. 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744693" y="5647360"/>
            <a:ext cx="41286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well being needs to be considered while reducing unwarranted mental pressure.</a:t>
            </a:r>
          </a:p>
        </p:txBody>
      </p:sp>
    </p:spTree>
    <p:extLst>
      <p:ext uri="{BB962C8B-B14F-4D97-AF65-F5344CB8AC3E}">
        <p14:creationId xmlns:p14="http://schemas.microsoft.com/office/powerpoint/2010/main" val="3843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63745" y="6445930"/>
            <a:ext cx="71074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964" y="845422"/>
            <a:ext cx="120118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 for linking software features to source code 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733" y="1607517"/>
            <a:ext cx="638498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location of the features in the code base.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change impact.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existing code.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Inspecting  the software by government or third party.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>
              <a:lnSpc>
                <a:spcPct val="200000"/>
              </a:lnSpc>
              <a:buClr>
                <a:schemeClr val="accent1"/>
              </a:buClr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2509" y="1402487"/>
            <a:ext cx="1164198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72" y="1537849"/>
            <a:ext cx="4539754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6;p6"/>
          <p:cNvSpPr txBox="1">
            <a:spLocks/>
          </p:cNvSpPr>
          <p:nvPr/>
        </p:nvSpPr>
        <p:spPr>
          <a:xfrm>
            <a:off x="658095" y="290953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7;p6"/>
          <p:cNvSpPr txBox="1">
            <a:spLocks/>
          </p:cNvSpPr>
          <p:nvPr/>
        </p:nvSpPr>
        <p:spPr>
          <a:xfrm>
            <a:off x="1364682" y="1434118"/>
            <a:ext cx="10131425" cy="366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Regular activities in software development maintenance.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Explainable Properties.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 for finding feature location.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more accurate link.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="" xmlns:a16="http://schemas.microsoft.com/office/drawing/2014/main" id="{1BECAFEB-9160-2685-8AAB-C0253774A687}"/>
              </a:ext>
            </a:extLst>
          </p:cNvPr>
          <p:cNvSpPr txBox="1">
            <a:spLocks/>
          </p:cNvSpPr>
          <p:nvPr/>
        </p:nvSpPr>
        <p:spPr>
          <a:xfrm>
            <a:off x="11409795" y="643417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77" y="2205469"/>
            <a:ext cx="6219825" cy="36385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75858" y="1399309"/>
            <a:ext cx="10141527" cy="138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11485417" y="6432075"/>
            <a:ext cx="461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884" y="304804"/>
            <a:ext cx="5805054" cy="113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lnSpc>
                <a:spcPct val="200000"/>
              </a:lnSpc>
              <a:buClr>
                <a:schemeClr val="accent1"/>
              </a:buClr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8867" y="1297492"/>
            <a:ext cx="10612588" cy="8796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952509" y="5015345"/>
            <a:ext cx="2105891" cy="595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6" y="1669615"/>
            <a:ext cx="4239488" cy="4398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6075" y="2043875"/>
            <a:ext cx="5168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requirement is a documented description of what a software system or application should do or how it should behave. It represents a specific need, constraint, or expectation that the software must meet.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074" y="3989779"/>
            <a:ext cx="5168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requirement for an e-commerce website could be the ability for users to add products to a shopping cart.</a:t>
            </a:r>
          </a:p>
        </p:txBody>
      </p:sp>
    </p:spTree>
    <p:extLst>
      <p:ext uri="{BB962C8B-B14F-4D97-AF65-F5344CB8AC3E}">
        <p14:creationId xmlns:p14="http://schemas.microsoft.com/office/powerpoint/2010/main" val="42186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 txBox="1">
            <a:spLocks/>
          </p:cNvSpPr>
          <p:nvPr/>
        </p:nvSpPr>
        <p:spPr>
          <a:xfrm>
            <a:off x="11485417" y="6432075"/>
            <a:ext cx="461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00000000-1234-1234-1234-123412341234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884" y="332506"/>
            <a:ext cx="5805054" cy="236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lnSpc>
                <a:spcPct val="200000"/>
              </a:lnSpc>
              <a:buClr>
                <a:schemeClr val="accent1"/>
              </a:buClr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Construction</a:t>
            </a:r>
          </a:p>
          <a:p>
            <a:pPr lvl="6">
              <a:lnSpc>
                <a:spcPct val="200000"/>
              </a:lnSpc>
              <a:buClr>
                <a:schemeClr val="accent1"/>
              </a:buClr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78867" y="1274618"/>
            <a:ext cx="11267915" cy="1246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952509" y="5015345"/>
            <a:ext cx="2105891" cy="595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Hire Software Development Team | Custom Software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3" y="1983215"/>
            <a:ext cx="5087795" cy="34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8359" y="3811012"/>
            <a:ext cx="4918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Hibernate: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latin typeface="Perpetua" panose="02020502060401020303" pitchFamily="18" charset="0"/>
                <a:cs typeface="Times New Roman" panose="02020603050405020304" pitchFamily="18" charset="0"/>
              </a:rPr>
              <a:t>com.example.webapp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latin typeface="Perpetua" panose="02020502060401020303" pitchFamily="18" charset="0"/>
                <a:cs typeface="Times New Roman" panose="02020603050405020304" pitchFamily="18" charset="0"/>
              </a:rPr>
              <a:t>User.java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smtClean="0">
                <a:latin typeface="Perpetua" panose="02020502060401020303" pitchFamily="18" charset="0"/>
                <a:cs typeface="Times New Roman" panose="02020603050405020304" pitchFamily="18" charset="0"/>
              </a:rPr>
              <a:t>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latin typeface="Perpetua" panose="02020502060401020303" pitchFamily="18" charset="0"/>
                <a:cs typeface="Times New Roman" panose="02020603050405020304" pitchFamily="18" charset="0"/>
              </a:rPr>
              <a:t>login(username, password)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8359" y="1983215"/>
            <a:ext cx="5153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construction refers to the process of translating software requirements to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cede components.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designs specifications into a working software product. It involves writing code, integrating components, and building the software system.</a:t>
            </a:r>
          </a:p>
        </p:txBody>
      </p:sp>
    </p:spTree>
    <p:extLst>
      <p:ext uri="{BB962C8B-B14F-4D97-AF65-F5344CB8AC3E}">
        <p14:creationId xmlns:p14="http://schemas.microsoft.com/office/powerpoint/2010/main" val="16305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11485417" y="6432075"/>
            <a:ext cx="461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739" y="290945"/>
            <a:ext cx="5805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lnSpc>
                <a:spcPct val="200000"/>
              </a:lnSpc>
              <a:buClr>
                <a:schemeClr val="accent1"/>
              </a:buClr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Components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78867" y="1311347"/>
            <a:ext cx="10612588" cy="8796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48523836"/>
              </p:ext>
            </p:extLst>
          </p:nvPr>
        </p:nvGraphicFramePr>
        <p:xfrm>
          <a:off x="6040570" y="1607124"/>
          <a:ext cx="6026728" cy="419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11382" y="1662542"/>
            <a:ext cx="6068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Java, modules are a way to organize and encapsulate code.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import org.hibernate.Session;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946" y="2909457"/>
            <a:ext cx="5832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Classes are the building blocks of our code base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package com.example.domain;. 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public class User { 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        -----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8360" y="4641280"/>
            <a:ext cx="5777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Methods contain the logic and operations that are performed on objects.</a:t>
            </a:r>
          </a:p>
          <a:p>
            <a:r>
              <a:rPr lang="en-US" sz="2000" i="1" dirty="0">
                <a:latin typeface="Perpetua" panose="02020502060401020303" pitchFamily="18" charset="0"/>
                <a:cs typeface="Times New Roman" panose="02020603050405020304" pitchFamily="18" charset="0"/>
              </a:rPr>
              <a:t>public User getById(Long id) {</a:t>
            </a:r>
          </a:p>
          <a:p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        -----</a:t>
            </a:r>
          </a:p>
          <a:p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373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2680</TotalTime>
  <Words>1345</Words>
  <Application>Microsoft Office PowerPoint</Application>
  <PresentationFormat>Widescreen</PresentationFormat>
  <Paragraphs>358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Arial</vt:lpstr>
      <vt:lpstr>Calibri</vt:lpstr>
      <vt:lpstr>Calibri Light</vt:lpstr>
      <vt:lpstr>Calisto MT</vt:lpstr>
      <vt:lpstr>Cambria Math</vt:lpstr>
      <vt:lpstr>Noto Sans Symbols</vt:lpstr>
      <vt:lpstr>Perpetua</vt:lpstr>
      <vt:lpstr>Times New Roman</vt:lpstr>
      <vt:lpstr>Wingdings</vt:lpstr>
      <vt:lpstr>Retrospect</vt:lpstr>
      <vt:lpstr>PowerPoint Presentation</vt:lpstr>
      <vt:lpstr>PowerPoint Presentation</vt:lpstr>
      <vt:lpstr>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BASELINE APPEOACH</vt:lpstr>
      <vt:lpstr>  FSECAM :A Contextual Thematic Approach for Linking Feature  to Multi-level Software Architectural Components</vt:lpstr>
      <vt:lpstr>VSM : Vector Space Model</vt:lpstr>
      <vt:lpstr>LSI: Latent Semantic Indexing</vt:lpstr>
      <vt:lpstr>OUR PROPOSED METHODS </vt:lpstr>
      <vt:lpstr>OUR PROPOSED METHOD</vt:lpstr>
      <vt:lpstr>PowerPoint Presentation</vt:lpstr>
      <vt:lpstr>PowerPoint Presentation</vt:lpstr>
      <vt:lpstr>PERFORMANCE ANALYSIS</vt:lpstr>
      <vt:lpstr>PowerPoint Presentation</vt:lpstr>
      <vt:lpstr>PowerPoint Presentation</vt:lpstr>
      <vt:lpstr>PowerPoint Presentation</vt:lpstr>
      <vt:lpstr> Performance Of Modules</vt:lpstr>
      <vt:lpstr> Performance Of Classes</vt:lpstr>
      <vt:lpstr> Performance Of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Traffic Demand Prediction Using Attention Temporal Graph Convolutional Neural Network</dc:title>
  <dc:creator>Jawadul Islam</dc:creator>
  <cp:lastModifiedBy>Jewel</cp:lastModifiedBy>
  <cp:revision>157</cp:revision>
  <dcterms:created xsi:type="dcterms:W3CDTF">2022-08-09T06:56:15Z</dcterms:created>
  <dcterms:modified xsi:type="dcterms:W3CDTF">2023-12-16T19:23:04Z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