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65" r:id="rId10"/>
    <p:sldId id="267" r:id="rId11"/>
    <p:sldId id="269" r:id="rId12"/>
    <p:sldId id="271" r:id="rId13"/>
    <p:sldId id="272"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42DEBFBF-19F0-48CC-9966-ABCCEF107C8E}"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42DEBFBF-19F0-48CC-9966-ABCCEF107C8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F59A81-181C-4E8C-B52F-9B883EB0F68E}"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EBFBF-19F0-48CC-9966-ABCCEF107C8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F59A81-181C-4E8C-B52F-9B883EB0F68E}" type="datetimeFigureOut">
              <a:rPr lang="en-US" smtClean="0"/>
              <a:pPr/>
              <a:t>2/13/2022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2DEBFBF-19F0-48CC-9966-ABCCEF107C8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a:t>
            </a:r>
            <a:endParaRPr lang="en-US" dirty="0"/>
          </a:p>
        </p:txBody>
      </p:sp>
      <p:sp>
        <p:nvSpPr>
          <p:cNvPr id="3" name="Subtitle 2"/>
          <p:cNvSpPr>
            <a:spLocks noGrp="1"/>
          </p:cNvSpPr>
          <p:nvPr>
            <p:ph type="subTitle" idx="1"/>
          </p:nvPr>
        </p:nvSpPr>
        <p:spPr/>
        <p:txBody>
          <a:bodyPr/>
          <a:lstStyle/>
          <a:p>
            <a:r>
              <a:rPr lang="en-US" dirty="0" smtClean="0"/>
              <a:t>PROJECT BY </a:t>
            </a:r>
          </a:p>
          <a:p>
            <a:r>
              <a:rPr lang="en-US" dirty="0" smtClean="0"/>
              <a:t>MIR AZHAR ALI KHAN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8911414"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buFont typeface="Wingdings" pitchFamily="2" charset="2"/>
              <a:buChar char="v"/>
            </a:pPr>
            <a:r>
              <a:rPr lang="en-US" sz="2800" dirty="0"/>
              <a:t>The below graph shows that most of the people uses </a:t>
            </a:r>
            <a:endParaRPr lang="en-US" sz="2800" dirty="0" smtClean="0"/>
          </a:p>
          <a:p>
            <a:pPr lvl="0"/>
            <a:r>
              <a:rPr lang="en-US" sz="2800" dirty="0" smtClean="0"/>
              <a:t>    Credit/Debit </a:t>
            </a:r>
            <a:r>
              <a:rPr lang="en-US" sz="2800" dirty="0"/>
              <a:t>Cards as their payment option</a:t>
            </a:r>
          </a:p>
        </p:txBody>
      </p:sp>
      <p:pic>
        <p:nvPicPr>
          <p:cNvPr id="24578" name="Picture 2" descr="E:\Datatrained final Projects\credit.png"/>
          <p:cNvPicPr>
            <a:picLocks noChangeAspect="1" noChangeArrowheads="1"/>
          </p:cNvPicPr>
          <p:nvPr/>
        </p:nvPicPr>
        <p:blipFill>
          <a:blip r:embed="rId2"/>
          <a:srcRect/>
          <a:stretch>
            <a:fillRect/>
          </a:stretch>
        </p:blipFill>
        <p:spPr bwMode="auto">
          <a:xfrm>
            <a:off x="0" y="1524000"/>
            <a:ext cx="8486775" cy="40576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8039380"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buFont typeface="Wingdings" pitchFamily="2" charset="2"/>
              <a:buChar char="v"/>
            </a:pPr>
            <a:r>
              <a:rPr lang="en-US" sz="2800" dirty="0"/>
              <a:t>The below graph shows that most of the </a:t>
            </a:r>
            <a:r>
              <a:rPr lang="en-US" sz="2800" dirty="0" smtClean="0"/>
              <a:t>people</a:t>
            </a:r>
          </a:p>
          <a:p>
            <a:pPr lvl="0"/>
            <a:r>
              <a:rPr lang="en-US" sz="2800" dirty="0"/>
              <a:t> </a:t>
            </a:r>
            <a:r>
              <a:rPr lang="en-US" sz="2800" dirty="0" smtClean="0"/>
              <a:t>    abandon the Bag or Shopping Cart </a:t>
            </a:r>
          </a:p>
          <a:p>
            <a:pPr lvl="0"/>
            <a:r>
              <a:rPr lang="en-US" sz="2800" dirty="0"/>
              <a:t> </a:t>
            </a:r>
            <a:r>
              <a:rPr lang="en-US" sz="2800" dirty="0" smtClean="0"/>
              <a:t>    because </a:t>
            </a:r>
            <a:r>
              <a:rPr lang="en-US" sz="2800" dirty="0"/>
              <a:t>they got better deal</a:t>
            </a:r>
          </a:p>
        </p:txBody>
      </p:sp>
      <p:pic>
        <p:nvPicPr>
          <p:cNvPr id="25602" name="Picture 2" descr="E:\Datatrained final Projects\better deal.png"/>
          <p:cNvPicPr>
            <a:picLocks noChangeAspect="1" noChangeArrowheads="1"/>
          </p:cNvPicPr>
          <p:nvPr/>
        </p:nvPicPr>
        <p:blipFill>
          <a:blip r:embed="rId2"/>
          <a:srcRect/>
          <a:stretch>
            <a:fillRect/>
          </a:stretch>
        </p:blipFill>
        <p:spPr bwMode="auto">
          <a:xfrm>
            <a:off x="0" y="1676400"/>
            <a:ext cx="8486776" cy="40576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8039380"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buFont typeface="Wingdings" pitchFamily="2" charset="2"/>
              <a:buChar char="v"/>
            </a:pPr>
            <a:r>
              <a:rPr lang="en-US" sz="2800" dirty="0"/>
              <a:t>The below graph shows that most of the </a:t>
            </a:r>
            <a:r>
              <a:rPr lang="en-US" sz="2800" dirty="0" smtClean="0"/>
              <a:t>people</a:t>
            </a:r>
          </a:p>
          <a:p>
            <a:pPr lvl="0"/>
            <a:r>
              <a:rPr lang="en-US" sz="2800" dirty="0"/>
              <a:t> </a:t>
            </a:r>
            <a:r>
              <a:rPr lang="en-US" sz="2800" dirty="0" smtClean="0"/>
              <a:t>    abandon the Bag or Shopping Cart </a:t>
            </a:r>
          </a:p>
          <a:p>
            <a:pPr lvl="0"/>
            <a:r>
              <a:rPr lang="en-US" sz="2800" dirty="0"/>
              <a:t> </a:t>
            </a:r>
            <a:r>
              <a:rPr lang="en-US" sz="2800" dirty="0" smtClean="0"/>
              <a:t>    because </a:t>
            </a:r>
            <a:r>
              <a:rPr lang="en-US" sz="2800" dirty="0"/>
              <a:t>they got better deal</a:t>
            </a:r>
          </a:p>
        </p:txBody>
      </p:sp>
      <p:pic>
        <p:nvPicPr>
          <p:cNvPr id="25602" name="Picture 2" descr="E:\Datatrained final Projects\better deal.png"/>
          <p:cNvPicPr>
            <a:picLocks noChangeAspect="1" noChangeArrowheads="1"/>
          </p:cNvPicPr>
          <p:nvPr/>
        </p:nvPicPr>
        <p:blipFill>
          <a:blip r:embed="rId2"/>
          <a:srcRect/>
          <a:stretch>
            <a:fillRect/>
          </a:stretch>
        </p:blipFill>
        <p:spPr bwMode="auto">
          <a:xfrm>
            <a:off x="0" y="1676400"/>
            <a:ext cx="8486776" cy="4057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solidFill>
                  <a:schemeClr val="bg1">
                    <a:lumMod val="85000"/>
                    <a:lumOff val="15000"/>
                  </a:schemeClr>
                </a:solidFill>
              </a:rPr>
              <a:t>A Good for Example </a:t>
            </a:r>
            <a:r>
              <a:rPr lang="en-US" b="1" dirty="0" smtClean="0">
                <a:solidFill>
                  <a:schemeClr val="bg1">
                    <a:lumMod val="85000"/>
                    <a:lumOff val="15000"/>
                  </a:schemeClr>
                </a:solidFill>
              </a:rPr>
              <a:t>(Amazon. </a:t>
            </a:r>
            <a:r>
              <a:rPr lang="en-US" b="1" smtClean="0">
                <a:solidFill>
                  <a:schemeClr val="bg1">
                    <a:lumMod val="85000"/>
                    <a:lumOff val="15000"/>
                  </a:schemeClr>
                </a:solidFill>
              </a:rPr>
              <a:t>in </a:t>
            </a:r>
            <a:r>
              <a:rPr lang="en-US" b="1" dirty="0" smtClean="0">
                <a:solidFill>
                  <a:schemeClr val="bg1">
                    <a:lumMod val="85000"/>
                    <a:lumOff val="15000"/>
                  </a:schemeClr>
                </a:solidFill>
              </a:rPr>
              <a:t>) website E-Commerce website should have the following qualities for customer retention:-</a:t>
            </a:r>
          </a:p>
          <a:p>
            <a:pPr>
              <a:buFont typeface="Wingdings" pitchFamily="2" charset="2"/>
              <a:buChar char="v"/>
            </a:pPr>
            <a:r>
              <a:rPr lang="en-US" dirty="0" smtClean="0"/>
              <a:t>Easy to use website or application</a:t>
            </a:r>
          </a:p>
          <a:p>
            <a:pPr>
              <a:buFont typeface="Wingdings" pitchFamily="2" charset="2"/>
              <a:buChar char="v"/>
            </a:pPr>
            <a:r>
              <a:rPr lang="en-US" dirty="0" smtClean="0"/>
              <a:t>Visual appealing web-page layout</a:t>
            </a:r>
          </a:p>
          <a:p>
            <a:pPr>
              <a:buFont typeface="Wingdings" pitchFamily="2" charset="2"/>
              <a:buChar char="v"/>
            </a:pPr>
            <a:r>
              <a:rPr lang="en-US" dirty="0" smtClean="0"/>
              <a:t>Wild variety of product on offer</a:t>
            </a:r>
          </a:p>
          <a:p>
            <a:pPr>
              <a:buFont typeface="Wingdings" pitchFamily="2" charset="2"/>
              <a:buChar char="v"/>
            </a:pPr>
            <a:r>
              <a:rPr lang="en-US" dirty="0" smtClean="0"/>
              <a:t>Complete, relevant description information of products</a:t>
            </a:r>
          </a:p>
          <a:p>
            <a:pPr>
              <a:buFont typeface="Wingdings" pitchFamily="2" charset="2"/>
              <a:buChar char="v"/>
            </a:pPr>
            <a:r>
              <a:rPr lang="en-US" dirty="0" smtClean="0"/>
              <a:t> Fast loading website speed of website and application </a:t>
            </a:r>
          </a:p>
          <a:p>
            <a:pPr>
              <a:buFont typeface="Wingdings" pitchFamily="2" charset="2"/>
              <a:buChar char="v"/>
            </a:pPr>
            <a:r>
              <a:rPr lang="en-US" dirty="0" smtClean="0"/>
              <a:t>Reliability of the website or application </a:t>
            </a:r>
          </a:p>
          <a:p>
            <a:pPr>
              <a:buFont typeface="Wingdings" pitchFamily="2" charset="2"/>
              <a:buChar char="v"/>
            </a:pPr>
            <a:r>
              <a:rPr lang="en-US" dirty="0" smtClean="0"/>
              <a:t>Quickness to complete purchase </a:t>
            </a:r>
          </a:p>
          <a:p>
            <a:pPr>
              <a:buFont typeface="Wingdings" pitchFamily="2" charset="2"/>
              <a:buChar char="v"/>
            </a:pPr>
            <a:r>
              <a:rPr lang="en-US" dirty="0" smtClean="0"/>
              <a:t>Availability of several payment options </a:t>
            </a:r>
          </a:p>
          <a:p>
            <a:pPr>
              <a:buFont typeface="Wingdings" pitchFamily="2" charset="2"/>
              <a:buChar char="v"/>
            </a:pPr>
            <a:r>
              <a:rPr lang="en-US" dirty="0" smtClean="0"/>
              <a:t> Speedy order delivery  </a:t>
            </a:r>
          </a:p>
          <a:p>
            <a:pPr>
              <a:buFont typeface="Wingdings" pitchFamily="2" charset="2"/>
              <a:buChar char="v"/>
            </a:pPr>
            <a:r>
              <a:rPr lang="en-US" dirty="0" smtClean="0"/>
              <a:t>Privacy of customers  information </a:t>
            </a:r>
          </a:p>
          <a:p>
            <a:pPr>
              <a:buFont typeface="Wingdings" pitchFamily="2" charset="2"/>
              <a:buChar char="v"/>
            </a:pPr>
            <a:r>
              <a:rPr lang="en-US" dirty="0" smtClean="0"/>
              <a:t>Security of customer financial information </a:t>
            </a:r>
          </a:p>
          <a:p>
            <a:pPr>
              <a:buFont typeface="Wingdings" pitchFamily="2" charset="2"/>
              <a:buChar char="v"/>
            </a:pPr>
            <a:r>
              <a:rPr lang="en-US" dirty="0" smtClean="0"/>
              <a:t> Perceived Trustworthiness </a:t>
            </a:r>
          </a:p>
          <a:p>
            <a:pPr>
              <a:buFont typeface="Wingdings" pitchFamily="2" charset="2"/>
              <a:buChar char="v"/>
            </a:pPr>
            <a:r>
              <a:rPr lang="en-US" dirty="0" smtClean="0"/>
              <a:t>Presence of online assistance through multi-channel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solidFill>
                  <a:schemeClr val="bg1">
                    <a:lumMod val="85000"/>
                    <a:lumOff val="15000"/>
                  </a:schemeClr>
                </a:solidFill>
              </a:rPr>
              <a:t>A Good website E-Commerce website should not have the following :-</a:t>
            </a:r>
          </a:p>
          <a:p>
            <a:pPr>
              <a:buFont typeface="Wingdings" pitchFamily="2" charset="2"/>
              <a:buChar char="v"/>
            </a:pPr>
            <a:r>
              <a:rPr lang="en-US" dirty="0" smtClean="0"/>
              <a:t>Longer time to get logged in (promotion, sales period)</a:t>
            </a:r>
          </a:p>
          <a:p>
            <a:pPr>
              <a:buFont typeface="Wingdings" pitchFamily="2" charset="2"/>
              <a:buChar char="v"/>
            </a:pPr>
            <a:r>
              <a:rPr lang="en-US" dirty="0" smtClean="0"/>
              <a:t>Longer time in displaying graphics and photos (promotion, sales period)</a:t>
            </a:r>
          </a:p>
          <a:p>
            <a:pPr>
              <a:buFont typeface="Wingdings" pitchFamily="2" charset="2"/>
              <a:buChar char="v"/>
            </a:pPr>
            <a:r>
              <a:rPr lang="en-US" dirty="0" smtClean="0"/>
              <a:t>Late declaration of price (promotion, sales period)</a:t>
            </a:r>
          </a:p>
          <a:p>
            <a:pPr>
              <a:buFont typeface="Wingdings" pitchFamily="2" charset="2"/>
              <a:buChar char="v"/>
            </a:pPr>
            <a:r>
              <a:rPr lang="en-US" dirty="0" smtClean="0"/>
              <a:t>Longer page loading time (promotion, sales period)</a:t>
            </a:r>
          </a:p>
          <a:p>
            <a:pPr>
              <a:buFont typeface="Wingdings" pitchFamily="2" charset="2"/>
              <a:buChar char="v"/>
            </a:pPr>
            <a:r>
              <a:rPr lang="en-US" dirty="0" smtClean="0"/>
              <a:t>Limited mode of payment on most products (promotion, sales period)</a:t>
            </a:r>
          </a:p>
          <a:p>
            <a:pPr>
              <a:buFont typeface="Wingdings" pitchFamily="2" charset="2"/>
              <a:buChar char="v"/>
            </a:pPr>
            <a:r>
              <a:rPr lang="en-US" dirty="0" smtClean="0"/>
              <a:t>Longer delivery period.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smtClean="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If we analyze this dataset we will come to know what </a:t>
            </a:r>
            <a:r>
              <a:rPr lang="en-US" dirty="0" smtClean="0"/>
              <a:t>qualities </a:t>
            </a:r>
            <a:r>
              <a:rPr lang="en-US" dirty="0" smtClean="0"/>
              <a:t>should a Good E-Commerce website have in order for Customer Retention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lvl="0">
              <a:buFont typeface="Wingdings" pitchFamily="2" charset="2"/>
              <a:buChar char="v"/>
            </a:pPr>
            <a:r>
              <a:rPr lang="en-US" dirty="0" smtClean="0"/>
              <a:t>The Shape of the data set is 260 rows and 71 Columns</a:t>
            </a:r>
          </a:p>
          <a:p>
            <a:pPr>
              <a:buFont typeface="Wingdings" pitchFamily="2" charset="2"/>
              <a:buChar char="v"/>
            </a:pPr>
            <a:r>
              <a:rPr lang="en-US" dirty="0" smtClean="0"/>
              <a:t>There are more number of Female when Compared to Male in this Dataset below graph depicts the same </a:t>
            </a:r>
            <a:endParaRPr lang="en-US" dirty="0"/>
          </a:p>
        </p:txBody>
      </p:sp>
      <p:pic>
        <p:nvPicPr>
          <p:cNvPr id="1026" name="Picture 2" descr="E:\Datatrained final Projects\Male and Female Count.png"/>
          <p:cNvPicPr>
            <a:picLocks noChangeAspect="1" noChangeArrowheads="1"/>
          </p:cNvPicPr>
          <p:nvPr/>
        </p:nvPicPr>
        <p:blipFill>
          <a:blip r:embed="rId2"/>
          <a:srcRect/>
          <a:stretch>
            <a:fillRect/>
          </a:stretch>
        </p:blipFill>
        <p:spPr bwMode="auto">
          <a:xfrm>
            <a:off x="3886200" y="3838534"/>
            <a:ext cx="4483100" cy="301946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8090035" cy="155734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548640" marR="0" lvl="0" indent="-411480" defTabSz="914400" fontAlgn="base">
              <a:lnSpc>
                <a:spcPct val="100000"/>
              </a:lnSpc>
              <a:spcBef>
                <a:spcPct val="20000"/>
              </a:spcBef>
              <a:spcAft>
                <a:spcPct val="0"/>
              </a:spcAft>
              <a:buClr>
                <a:schemeClr val="tx1">
                  <a:shade val="95000"/>
                </a:schemeClr>
              </a:buClr>
              <a:buSzPct val="65000"/>
              <a:buFont typeface="Wingdings" pitchFamily="2" charset="2"/>
              <a:buChar char="v"/>
              <a:tabLst/>
            </a:pPr>
            <a:r>
              <a:rPr lang="en-US" sz="2800" dirty="0" smtClean="0"/>
              <a:t>This </a:t>
            </a:r>
            <a:r>
              <a:rPr lang="en-US" sz="2800" dirty="0"/>
              <a:t>graph give the clear idea that most of the </a:t>
            </a:r>
            <a:endParaRPr lang="en-US" sz="2800" dirty="0" smtClean="0"/>
          </a:p>
          <a:p>
            <a:pPr marL="548640" marR="0" lvl="0" indent="-411480" defTabSz="914400" fontAlgn="base">
              <a:lnSpc>
                <a:spcPct val="100000"/>
              </a:lnSpc>
              <a:spcBef>
                <a:spcPct val="20000"/>
              </a:spcBef>
              <a:spcAft>
                <a:spcPct val="0"/>
              </a:spcAft>
              <a:buClr>
                <a:schemeClr val="tx1">
                  <a:shade val="95000"/>
                </a:schemeClr>
              </a:buClr>
              <a:buSzPct val="65000"/>
              <a:tabLst/>
            </a:pPr>
            <a:r>
              <a:rPr lang="en-US" sz="2800" dirty="0" smtClean="0"/>
              <a:t>     people in this dataset has </a:t>
            </a:r>
            <a:r>
              <a:rPr lang="en-US" sz="2800" dirty="0"/>
              <a:t>the age in the </a:t>
            </a:r>
            <a:r>
              <a:rPr lang="en-US" sz="2800" dirty="0" smtClean="0"/>
              <a:t>range </a:t>
            </a:r>
          </a:p>
          <a:p>
            <a:pPr marL="548640" marR="0" lvl="0" indent="-411480" defTabSz="914400" fontAlgn="base">
              <a:lnSpc>
                <a:spcPct val="100000"/>
              </a:lnSpc>
              <a:spcBef>
                <a:spcPct val="20000"/>
              </a:spcBef>
              <a:spcAft>
                <a:spcPct val="0"/>
              </a:spcAft>
              <a:buClr>
                <a:schemeClr val="tx1">
                  <a:shade val="95000"/>
                </a:schemeClr>
              </a:buClr>
              <a:buSzPct val="65000"/>
              <a:tabLst/>
            </a:pPr>
            <a:r>
              <a:rPr lang="en-US" sz="2800" dirty="0" smtClean="0"/>
              <a:t>     of </a:t>
            </a:r>
            <a:r>
              <a:rPr lang="en-US" sz="2800" dirty="0"/>
              <a:t>31 to 40</a:t>
            </a:r>
          </a:p>
        </p:txBody>
      </p:sp>
      <p:pic>
        <p:nvPicPr>
          <p:cNvPr id="2051" name="Picture 3" descr="E:\Datatrained final Projects\age.png"/>
          <p:cNvPicPr>
            <a:picLocks noChangeAspect="1" noChangeArrowheads="1"/>
          </p:cNvPicPr>
          <p:nvPr/>
        </p:nvPicPr>
        <p:blipFill>
          <a:blip r:embed="rId2"/>
          <a:srcRect/>
          <a:stretch>
            <a:fillRect/>
          </a:stretch>
        </p:blipFill>
        <p:spPr bwMode="auto">
          <a:xfrm>
            <a:off x="455613" y="1752600"/>
            <a:ext cx="8429625" cy="4572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8362546" cy="104028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548640" indent="-411480" fontAlgn="base">
              <a:spcBef>
                <a:spcPct val="20000"/>
              </a:spcBef>
              <a:spcAft>
                <a:spcPct val="0"/>
              </a:spcAft>
              <a:buClr>
                <a:schemeClr val="tx1">
                  <a:shade val="95000"/>
                </a:schemeClr>
              </a:buClr>
              <a:buSzPct val="65000"/>
              <a:buFont typeface="Wingdings" pitchFamily="2" charset="2"/>
              <a:buChar char="v"/>
            </a:pPr>
            <a:r>
              <a:rPr lang="en-US" sz="2800" dirty="0"/>
              <a:t>The below graph shows that most of the people </a:t>
            </a:r>
          </a:p>
          <a:p>
            <a:pPr marL="548640" indent="-411480" fontAlgn="base">
              <a:spcBef>
                <a:spcPct val="20000"/>
              </a:spcBef>
              <a:spcAft>
                <a:spcPct val="0"/>
              </a:spcAft>
              <a:buClr>
                <a:schemeClr val="tx1">
                  <a:shade val="95000"/>
                </a:schemeClr>
              </a:buClr>
              <a:buSzPct val="65000"/>
            </a:pPr>
            <a:r>
              <a:rPr lang="en-US" sz="2800" dirty="0" smtClean="0"/>
              <a:t>     who </a:t>
            </a:r>
            <a:r>
              <a:rPr lang="en-US" sz="2800" dirty="0"/>
              <a:t>gave their opinions are  from Delhi</a:t>
            </a:r>
          </a:p>
        </p:txBody>
      </p:sp>
      <p:pic>
        <p:nvPicPr>
          <p:cNvPr id="18434" name="Picture 2" descr="E:\Datatrained final Projects\city.png"/>
          <p:cNvPicPr>
            <a:picLocks noChangeAspect="1" noChangeArrowheads="1"/>
          </p:cNvPicPr>
          <p:nvPr/>
        </p:nvPicPr>
        <p:blipFill>
          <a:blip r:embed="rId2"/>
          <a:srcRect/>
          <a:stretch>
            <a:fillRect/>
          </a:stretch>
        </p:blipFill>
        <p:spPr bwMode="auto">
          <a:xfrm>
            <a:off x="228600" y="1524000"/>
            <a:ext cx="8429626" cy="40576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52400" y="0"/>
            <a:ext cx="8991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US" sz="2800" dirty="0"/>
              <a:t>The  below Graph shows that most of the people </a:t>
            </a:r>
            <a:endParaRPr lang="en-US" sz="2800" dirty="0" smtClean="0"/>
          </a:p>
          <a:p>
            <a:pPr marL="0" marR="0" lvl="0" indent="0" defTabSz="914400" rtl="0" eaLnBrk="1" fontAlgn="base" latinLnBrk="0" hangingPunct="1">
              <a:lnSpc>
                <a:spcPct val="100000"/>
              </a:lnSpc>
              <a:spcBef>
                <a:spcPct val="0"/>
              </a:spcBef>
              <a:spcAft>
                <a:spcPct val="0"/>
              </a:spcAft>
              <a:buClrTx/>
              <a:buSzTx/>
              <a:tabLst/>
            </a:pPr>
            <a:r>
              <a:rPr lang="en-US" sz="2800" dirty="0"/>
              <a:t> </a:t>
            </a:r>
            <a:r>
              <a:rPr lang="en-US" sz="2800" dirty="0" smtClean="0"/>
              <a:t>   uses Mobile internet </a:t>
            </a:r>
            <a:r>
              <a:rPr lang="en-US" sz="2800" dirty="0"/>
              <a:t>of online Shopping  and they </a:t>
            </a:r>
            <a:endParaRPr lang="en-US" sz="2800" dirty="0" smtClean="0"/>
          </a:p>
          <a:p>
            <a:pPr marL="0" marR="0" lvl="0" indent="0" defTabSz="914400" rtl="0" eaLnBrk="1" fontAlgn="base" latinLnBrk="0" hangingPunct="1">
              <a:lnSpc>
                <a:spcPct val="100000"/>
              </a:lnSpc>
              <a:spcBef>
                <a:spcPct val="0"/>
              </a:spcBef>
              <a:spcAft>
                <a:spcPct val="0"/>
              </a:spcAft>
              <a:buClrTx/>
              <a:buSzTx/>
              <a:tabLst/>
            </a:pPr>
            <a:r>
              <a:rPr lang="en-US" sz="2800" dirty="0"/>
              <a:t> </a:t>
            </a:r>
            <a:r>
              <a:rPr lang="en-US" sz="2800" dirty="0" smtClean="0"/>
              <a:t>   are </a:t>
            </a:r>
            <a:r>
              <a:rPr lang="en-US" sz="2800" dirty="0"/>
              <a:t>mostly </a:t>
            </a:r>
            <a:r>
              <a:rPr lang="en-US" sz="2800" dirty="0" smtClean="0"/>
              <a:t>  from </a:t>
            </a:r>
            <a:r>
              <a:rPr lang="en-US" sz="2800" dirty="0"/>
              <a:t>Greater Noida</a:t>
            </a:r>
          </a:p>
        </p:txBody>
      </p:sp>
      <p:pic>
        <p:nvPicPr>
          <p:cNvPr id="19458" name="Picture 2" descr="E:\Datatrained final Projects\Mobile Internet.png"/>
          <p:cNvPicPr>
            <a:picLocks noChangeAspect="1" noChangeArrowheads="1"/>
          </p:cNvPicPr>
          <p:nvPr/>
        </p:nvPicPr>
        <p:blipFill>
          <a:blip r:embed="rId2"/>
          <a:srcRect/>
          <a:stretch>
            <a:fillRect/>
          </a:stretch>
        </p:blipFill>
        <p:spPr bwMode="auto">
          <a:xfrm>
            <a:off x="228600" y="1600200"/>
            <a:ext cx="8429625" cy="4419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52400" y="0"/>
            <a:ext cx="89916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Wingdings" pitchFamily="2" charset="2"/>
              <a:buChar char="v"/>
            </a:pPr>
            <a:r>
              <a:rPr lang="en-US" sz="2800" dirty="0"/>
              <a:t>Most of </a:t>
            </a:r>
            <a:r>
              <a:rPr lang="en-US" sz="2800" dirty="0" smtClean="0"/>
              <a:t>people use </a:t>
            </a:r>
            <a:r>
              <a:rPr lang="en-US" sz="2800" dirty="0"/>
              <a:t>Smartphone to access </a:t>
            </a:r>
            <a:r>
              <a:rPr lang="en-US" sz="2800" dirty="0" smtClean="0"/>
              <a:t>the</a:t>
            </a:r>
          </a:p>
          <a:p>
            <a:pPr lvl="0"/>
            <a:r>
              <a:rPr lang="en-US" sz="2800" dirty="0"/>
              <a:t> </a:t>
            </a:r>
            <a:r>
              <a:rPr lang="en-US" sz="2800" dirty="0" smtClean="0"/>
              <a:t>  online  shopping </a:t>
            </a:r>
            <a:r>
              <a:rPr lang="en-US" sz="2800" dirty="0"/>
              <a:t>are mostly from Bangalore</a:t>
            </a:r>
          </a:p>
        </p:txBody>
      </p:sp>
      <p:pic>
        <p:nvPicPr>
          <p:cNvPr id="20482" name="Picture 2" descr="E:\Datatrained final Projects\Device.png"/>
          <p:cNvPicPr>
            <a:picLocks noChangeAspect="1" noChangeArrowheads="1"/>
          </p:cNvPicPr>
          <p:nvPr/>
        </p:nvPicPr>
        <p:blipFill>
          <a:blip r:embed="rId2"/>
          <a:srcRect/>
          <a:stretch>
            <a:fillRect/>
          </a:stretch>
        </p:blipFill>
        <p:spPr bwMode="auto">
          <a:xfrm>
            <a:off x="304800" y="1752600"/>
            <a:ext cx="8429625" cy="40576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9134232"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lang="en-US" sz="2800" dirty="0"/>
              <a:t>The below graph show that Majority of people use </a:t>
            </a:r>
            <a:endParaRPr lang="en-US" sz="2800" dirty="0" smtClean="0"/>
          </a:p>
          <a:p>
            <a:pPr marL="0" marR="0" lvl="0" indent="0" algn="l" defTabSz="914400" rtl="0" eaLnBrk="1" fontAlgn="base" latinLnBrk="0" hangingPunct="1">
              <a:lnSpc>
                <a:spcPct val="100000"/>
              </a:lnSpc>
              <a:spcBef>
                <a:spcPct val="0"/>
              </a:spcBef>
              <a:spcAft>
                <a:spcPct val="0"/>
              </a:spcAft>
              <a:buClrTx/>
              <a:buSzTx/>
              <a:tabLst/>
            </a:pPr>
            <a:r>
              <a:rPr lang="en-US" sz="2800" dirty="0" smtClean="0"/>
              <a:t>   Google Chrome </a:t>
            </a:r>
            <a:r>
              <a:rPr lang="en-US" sz="2800" dirty="0"/>
              <a:t>to </a:t>
            </a:r>
            <a:r>
              <a:rPr lang="en-US" sz="2800" dirty="0" smtClean="0"/>
              <a:t>access </a:t>
            </a:r>
            <a:r>
              <a:rPr lang="en-US" sz="2800" dirty="0"/>
              <a:t>the online shopping services </a:t>
            </a:r>
          </a:p>
        </p:txBody>
      </p:sp>
      <p:pic>
        <p:nvPicPr>
          <p:cNvPr id="21506" name="Picture 2" descr="E:\Datatrained final Projects\Browser.png"/>
          <p:cNvPicPr>
            <a:picLocks noChangeAspect="1" noChangeArrowheads="1"/>
          </p:cNvPicPr>
          <p:nvPr/>
        </p:nvPicPr>
        <p:blipFill>
          <a:blip r:embed="rId2"/>
          <a:srcRect/>
          <a:stretch>
            <a:fillRect/>
          </a:stretch>
        </p:blipFill>
        <p:spPr bwMode="auto">
          <a:xfrm>
            <a:off x="152400" y="1600200"/>
            <a:ext cx="8486775" cy="4495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91</TotalTime>
  <Words>546</Words>
  <Application>Microsoft Office PowerPoint</Application>
  <PresentationFormat>On-screen Show (4:3)</PresentationFormat>
  <Paragraphs>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Customer retention</vt:lpstr>
      <vt:lpstr>Problem Statement</vt:lpstr>
      <vt:lpstr>UNDERSTANDING</vt:lpstr>
      <vt:lpstr>Analysis</vt:lpstr>
      <vt:lpstr>Slide 5</vt:lpstr>
      <vt:lpstr>Slide 6</vt:lpstr>
      <vt:lpstr>Slide 7</vt:lpstr>
      <vt:lpstr>Slide 8</vt:lpstr>
      <vt:lpstr>Slide 9</vt:lpstr>
      <vt:lpstr>Slide 10</vt:lpstr>
      <vt:lpstr>Slide 11</vt:lpstr>
      <vt:lpstr>Slide 12</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RIFKAN</dc:creator>
  <cp:lastModifiedBy>RIFKAN</cp:lastModifiedBy>
  <cp:revision>8</cp:revision>
  <dcterms:created xsi:type="dcterms:W3CDTF">2022-02-13T15:54:23Z</dcterms:created>
  <dcterms:modified xsi:type="dcterms:W3CDTF">2022-02-13T17:26:33Z</dcterms:modified>
</cp:coreProperties>
</file>