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e645b92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e645b92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e645b925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e645b925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e645b925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e645b925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e645b925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e645b925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e645b925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e645b925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e645b925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e645b925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e645b925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e645b925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e645b925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e645b925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e645b925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e645b9252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e5e6a969e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e5e6a969e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5e6a96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5e6a96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e645b9252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e645b9252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e645b9252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e645b9252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e645b9252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e645b9252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e5e6a969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e5e6a969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e5e6a969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e5e6a969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e62a13ba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e62a13ba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62a13ba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e62a13ba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e62a13ba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e62a13ba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e645b925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e645b925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r17cbPGWG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hyperlink" Target="https://www.tutorialspoint.com/hive/hive_introduction.htm" TargetMode="External"/><Relationship Id="rId4" Type="http://schemas.openxmlformats.org/officeDocument/2006/relationships/hyperlink" Target="https://www.guru99.com/introduction-hive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36668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 with Hive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85273" y="2089268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WORKSHOP-1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7040"/>
            <a:ext cx="3054568" cy="253646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 smtClean="0">
                <a:solidFill>
                  <a:schemeClr val="tx1"/>
                </a:solidFill>
              </a:rPr>
              <a:t>1</a:t>
            </a:fld>
            <a:endParaRPr lang="en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Data Types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244550" y="1112175"/>
            <a:ext cx="8095200" cy="30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>
                <a:solidFill>
                  <a:schemeClr val="tx1"/>
                </a:solidFill>
              </a:rPr>
              <a:t>Column Types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>
                <a:solidFill>
                  <a:schemeClr val="tx1"/>
                </a:solidFill>
              </a:rPr>
              <a:t>Literals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>
                <a:solidFill>
                  <a:schemeClr val="tx1"/>
                </a:solidFill>
              </a:rPr>
              <a:t>Null Values 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>
                <a:solidFill>
                  <a:schemeClr val="tx1"/>
                </a:solidFill>
              </a:rPr>
              <a:t>Complex Types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                                                                                      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6999890" y="4663217"/>
            <a:ext cx="2021268" cy="393600"/>
          </a:xfrm>
        </p:spPr>
        <p:txBody>
          <a:bodyPr/>
          <a:lstStyle/>
          <a:p>
            <a:pPr lvl="0"/>
            <a:r>
              <a:rPr lang="en" b="1" dirty="0" smtClean="0">
                <a:solidFill>
                  <a:schemeClr val="tx1"/>
                </a:solidFill>
              </a:rPr>
              <a:t>FARHEEN MOHAMMAD</a:t>
            </a:r>
            <a:endParaRPr lang="en" b="1" dirty="0">
              <a:solidFill>
                <a:schemeClr val="tx1"/>
              </a:solidFill>
            </a:endParaRPr>
          </a:p>
          <a:p>
            <a:pPr lvl="0"/>
            <a:r>
              <a:rPr lang="en" b="1" dirty="0">
                <a:solidFill>
                  <a:schemeClr val="tx1"/>
                </a:solidFill>
              </a:rPr>
              <a:t> </a:t>
            </a:r>
            <a:fld id="{00000000-1234-1234-1234-123412341234}" type="slidenum">
              <a:rPr lang="en" b="1">
                <a:solidFill>
                  <a:schemeClr val="tx1"/>
                </a:solidFill>
              </a:rPr>
              <a:pPr lvl="0"/>
              <a:t>10</a:t>
            </a:fld>
            <a:endParaRPr lang="en" b="1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276150"/>
            <a:ext cx="85206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Creating Database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961050"/>
            <a:ext cx="8832300" cy="41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Create Database is a statement used to create a database in Hive.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The Syntax is as follows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CREATE DATABASE | SCHEMA [ IF NOT EXISTS ] &lt;database name&gt;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</a:rPr>
              <a:t>Example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hive&gt; CREATE SCHEMA userdb;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Verifying a databases list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    hive&gt; SHOW DATABASES default userdb;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                                                                     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25400" marR="25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6666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7168055" y="4663217"/>
            <a:ext cx="1853103" cy="393600"/>
          </a:xfrm>
        </p:spPr>
        <p:txBody>
          <a:bodyPr/>
          <a:lstStyle/>
          <a:p>
            <a:pPr lvl="0"/>
            <a:r>
              <a:rPr lang="en" b="1" dirty="0">
                <a:solidFill>
                  <a:schemeClr val="tx1"/>
                </a:solidFill>
              </a:rPr>
              <a:t>FARHEEN MOHAMMAD</a:t>
            </a:r>
          </a:p>
          <a:p>
            <a:pPr lvl="0"/>
            <a:r>
              <a:rPr lang="en" b="1" dirty="0">
                <a:solidFill>
                  <a:schemeClr val="tx1"/>
                </a:solidFill>
              </a:rPr>
              <a:t> </a:t>
            </a:r>
            <a:fld id="{00000000-1234-1234-1234-123412341234}" type="slidenum">
              <a:rPr lang="en" b="1">
                <a:solidFill>
                  <a:schemeClr val="tx1"/>
                </a:solidFill>
              </a:rPr>
              <a:pPr lvl="0"/>
              <a:t>11</a:t>
            </a:fld>
            <a:endParaRPr lang="en" b="1" dirty="0">
              <a:solidFill>
                <a:schemeClr val="tx1"/>
              </a:solidFill>
            </a:endParaRPr>
          </a:p>
          <a:p>
            <a:pPr lvl="0"/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289575"/>
            <a:ext cx="8520600" cy="7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Database Statement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832300" cy="4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Drop Database is a statement that drops all the tables and deletes the database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</a:rPr>
              <a:t>Syntax:</a:t>
            </a:r>
            <a:endParaRPr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</a:rPr>
              <a:t>DROP  DATABASE StatementDROP ( DATABASE| SCHEMA ) [ IF EXISTS ] &lt;database name&gt;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Dropping the database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</a:rPr>
              <a:t>hive&gt; DROP DATABASE IF EXISTS userdb;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3716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7273159" y="4663217"/>
            <a:ext cx="1747999" cy="393600"/>
          </a:xfrm>
        </p:spPr>
        <p:txBody>
          <a:bodyPr/>
          <a:lstStyle/>
          <a:p>
            <a:pPr lvl="0"/>
            <a:r>
              <a:rPr lang="en" b="1" dirty="0">
                <a:solidFill>
                  <a:schemeClr val="tx1"/>
                </a:solidFill>
              </a:rPr>
              <a:t>FARHEEN MOHAMMAD</a:t>
            </a:r>
          </a:p>
          <a:p>
            <a:pPr lvl="0"/>
            <a:r>
              <a:rPr lang="en" b="1" dirty="0">
                <a:solidFill>
                  <a:schemeClr val="tx1"/>
                </a:solidFill>
              </a:rPr>
              <a:t> </a:t>
            </a:r>
            <a:fld id="{00000000-1234-1234-1234-123412341234}" type="slidenum">
              <a:rPr lang="en" b="1">
                <a:solidFill>
                  <a:schemeClr val="tx1"/>
                </a:solidFill>
              </a:rPr>
              <a:pPr lvl="0"/>
              <a:t>12</a:t>
            </a:fld>
            <a:endParaRPr lang="en" b="1" dirty="0">
              <a:solidFill>
                <a:schemeClr val="tx1"/>
              </a:solidFill>
            </a:endParaRPr>
          </a:p>
          <a:p>
            <a:pPr lvl="0"/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1600"/>
              </a:spcBef>
              <a:buClr>
                <a:schemeClr val="dk1"/>
              </a:buClr>
              <a:buChar char="❖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  <a:t>Dropping the database using CASCADE</a:t>
            </a:r>
          </a:p>
          <a:p>
            <a:pPr marL="914400" lvl="0" indent="0">
              <a:spcBef>
                <a:spcPts val="1600"/>
              </a:spcBef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  <a:t>hive&gt; DROP DATABASE IF EXISTS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</a:rPr>
              <a:t>userdb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  <a:t> CASCADE;</a:t>
            </a:r>
          </a:p>
          <a:p>
            <a:pPr lvl="0">
              <a:spcBef>
                <a:spcPts val="1600"/>
              </a:spcBef>
              <a:buClr>
                <a:schemeClr val="dk1"/>
              </a:buClr>
              <a:buChar char="❖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  <a:t>Dropping the database using SCHEMA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  <a:t>          hive&gt; DROP SCHEMA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</a:rPr>
              <a:t>userdb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  <a:t>;                                                               </a:t>
            </a:r>
            <a:endParaRPr lang="en-US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7378262" y="4663217"/>
            <a:ext cx="1642896" cy="393600"/>
          </a:xfrm>
        </p:spPr>
        <p:txBody>
          <a:bodyPr/>
          <a:lstStyle/>
          <a:p>
            <a:pPr lvl="0"/>
            <a:r>
              <a:rPr lang="en" b="1" dirty="0">
                <a:solidFill>
                  <a:schemeClr val="tx1"/>
                </a:solidFill>
              </a:rPr>
              <a:t>FARHEEN MOHAMMAD</a:t>
            </a:r>
          </a:p>
          <a:p>
            <a:pPr lvl="0"/>
            <a:r>
              <a:rPr lang="en" b="1" dirty="0">
                <a:solidFill>
                  <a:schemeClr val="tx1"/>
                </a:solidFill>
              </a:rPr>
              <a:t> </a:t>
            </a:r>
            <a:fld id="{00000000-1234-1234-1234-123412341234}" type="slidenum">
              <a:rPr lang="en" b="1">
                <a:solidFill>
                  <a:schemeClr val="tx1"/>
                </a:solidFill>
              </a:rPr>
              <a:pPr lvl="0"/>
              <a:t>13</a:t>
            </a:fld>
            <a:endParaRPr lang="en" b="1" dirty="0">
              <a:solidFill>
                <a:schemeClr val="tx1"/>
              </a:solidFill>
            </a:endParaRPr>
          </a:p>
          <a:p>
            <a:pPr lvl="0"/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13229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 Statement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4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Create Table is a statement used to create a table in Hive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Example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hive&gt;Create table if not exists employee (eid int,name String, salary String,destination String)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Comment ‘Employee details’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Row FORMAT DELIMITED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FIELDS TERMINATED BY ‘\t’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LINES TERMINATED BY ‘\n’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Stored as text file;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7315200" y="4663217"/>
            <a:ext cx="1705958" cy="393600"/>
          </a:xfrm>
        </p:spPr>
        <p:txBody>
          <a:bodyPr/>
          <a:lstStyle/>
          <a:p>
            <a:pPr lvl="0"/>
            <a:r>
              <a:rPr lang="en" b="1" dirty="0">
                <a:solidFill>
                  <a:schemeClr val="tx1"/>
                </a:solidFill>
              </a:rPr>
              <a:t>FARHEEN MOHAMMAD</a:t>
            </a:r>
          </a:p>
          <a:p>
            <a:pPr lvl="0"/>
            <a:r>
              <a:rPr lang="en" b="1" dirty="0">
                <a:solidFill>
                  <a:schemeClr val="tx1"/>
                </a:solidFill>
              </a:rPr>
              <a:t> </a:t>
            </a:r>
            <a:fld id="{00000000-1234-1234-1234-123412341234}" type="slidenum">
              <a:rPr lang="en" b="1">
                <a:solidFill>
                  <a:schemeClr val="tx1"/>
                </a:solidFill>
              </a:rPr>
              <a:pPr lvl="0"/>
              <a:t>14</a:t>
            </a:fld>
            <a:endParaRPr lang="en" b="1" dirty="0">
              <a:solidFill>
                <a:schemeClr val="tx1"/>
              </a:solidFill>
            </a:endParaRPr>
          </a:p>
          <a:p>
            <a:pPr lvl="0"/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 and Drop table Statement </a:t>
            </a: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Alter  is a statement used to alter the table in hive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Syntax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Alter table name rename to new_name;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Drop is a statement used to drop a table in hive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Syntax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Drop table [if exists] table_name;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7346731" y="4663217"/>
            <a:ext cx="1674427" cy="393600"/>
          </a:xfrm>
        </p:spPr>
        <p:txBody>
          <a:bodyPr/>
          <a:lstStyle/>
          <a:p>
            <a:pPr lvl="0"/>
            <a:r>
              <a:rPr lang="en" b="1" dirty="0">
                <a:solidFill>
                  <a:schemeClr val="tx1"/>
                </a:solidFill>
              </a:rPr>
              <a:t>FARHEEN MOHAMMAD</a:t>
            </a:r>
          </a:p>
          <a:p>
            <a:pPr lvl="0"/>
            <a:r>
              <a:rPr lang="en" b="1" dirty="0">
                <a:solidFill>
                  <a:schemeClr val="tx1"/>
                </a:solidFill>
              </a:rPr>
              <a:t> </a:t>
            </a:r>
            <a:fld id="{00000000-1234-1234-1234-123412341234}" type="slidenum">
              <a:rPr lang="en" b="1">
                <a:solidFill>
                  <a:schemeClr val="tx1"/>
                </a:solidFill>
              </a:rPr>
              <a:pPr lvl="0"/>
              <a:t>15</a:t>
            </a:fld>
            <a:endParaRPr lang="en" b="1" dirty="0">
              <a:solidFill>
                <a:schemeClr val="tx1"/>
              </a:solidFill>
            </a:endParaRPr>
          </a:p>
          <a:p>
            <a:pPr lvl="0"/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 In aggregate Functions</a:t>
            </a:r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Hive supports the following built-in aggregate functions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Sum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Count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Min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Max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Avg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7294179" y="4663217"/>
            <a:ext cx="1726979" cy="393600"/>
          </a:xfrm>
        </p:spPr>
        <p:txBody>
          <a:bodyPr/>
          <a:lstStyle/>
          <a:p>
            <a:pPr lvl="0"/>
            <a:r>
              <a:rPr lang="en" b="1" dirty="0">
                <a:solidFill>
                  <a:schemeClr val="tx1"/>
                </a:solidFill>
              </a:rPr>
              <a:t>FARHEEN MOHAMMAD</a:t>
            </a:r>
          </a:p>
          <a:p>
            <a:pPr lvl="0"/>
            <a:r>
              <a:rPr lang="en" b="1" dirty="0">
                <a:solidFill>
                  <a:schemeClr val="tx1"/>
                </a:solidFill>
              </a:rPr>
              <a:t> </a:t>
            </a:r>
            <a:fld id="{00000000-1234-1234-1234-123412341234}" type="slidenum">
              <a:rPr lang="en" b="1">
                <a:solidFill>
                  <a:schemeClr val="tx1"/>
                </a:solidFill>
              </a:rPr>
              <a:pPr lvl="0"/>
              <a:t>16</a:t>
            </a:fld>
            <a:endParaRPr lang="en" b="1" dirty="0">
              <a:solidFill>
                <a:schemeClr val="tx1"/>
              </a:solidFill>
            </a:endParaRPr>
          </a:p>
          <a:p>
            <a:pPr lvl="0"/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Select-Where Hive QL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311700" y="1186275"/>
            <a:ext cx="8226300" cy="3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The Hive Query Language (HiveQL) is a query language for Hive to process and analyze structured data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SELECT statement is used to retrieve the data from a table. WHERE clause works similar to a condition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Syntax: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Select [ALL | DISTINCT ] select_expr,select_expr,...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from  table_reference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[Where where_condition]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7273159" y="4663217"/>
            <a:ext cx="1747999" cy="393600"/>
          </a:xfrm>
        </p:spPr>
        <p:txBody>
          <a:bodyPr/>
          <a:lstStyle/>
          <a:p>
            <a:pPr lvl="0"/>
            <a:r>
              <a:rPr lang="en" b="1" dirty="0">
                <a:solidFill>
                  <a:schemeClr val="tx1"/>
                </a:solidFill>
              </a:rPr>
              <a:t>FARHEEN MOHAMMAD</a:t>
            </a:r>
          </a:p>
          <a:p>
            <a:pPr lvl="0"/>
            <a:r>
              <a:rPr lang="en" b="1" dirty="0">
                <a:solidFill>
                  <a:schemeClr val="tx1"/>
                </a:solidFill>
              </a:rPr>
              <a:t> </a:t>
            </a:r>
            <a:fld id="{00000000-1234-1234-1234-123412341234}" type="slidenum">
              <a:rPr lang="en" b="1">
                <a:solidFill>
                  <a:schemeClr val="tx1"/>
                </a:solidFill>
              </a:rPr>
              <a:pPr lvl="0"/>
              <a:t>17</a:t>
            </a:fld>
            <a:endParaRPr lang="en" b="1" dirty="0">
              <a:solidFill>
                <a:schemeClr val="tx1"/>
              </a:solidFill>
            </a:endParaRPr>
          </a:p>
          <a:p>
            <a:pPr lvl="0"/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295450" y="228300"/>
            <a:ext cx="8536800" cy="7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Select Order By Hive QL</a:t>
            </a:r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134300" y="853625"/>
            <a:ext cx="9078300" cy="42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The ORDER BY clause in a SELECT statement</a:t>
            </a:r>
            <a:r>
              <a:rPr lang="en" dirty="0" smtClean="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endParaRPr lang="en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 smtClean="0">
                <a:solidFill>
                  <a:schemeClr val="dk1"/>
                </a:solidFill>
                <a:highlight>
                  <a:srgbClr val="FFFFFF"/>
                </a:highlight>
              </a:rPr>
              <a:t>This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is almost similar to the where clause 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7273159" y="4663217"/>
            <a:ext cx="1747999" cy="393600"/>
          </a:xfrm>
        </p:spPr>
        <p:txBody>
          <a:bodyPr/>
          <a:lstStyle/>
          <a:p>
            <a:pPr lvl="0"/>
            <a:r>
              <a:rPr lang="en" b="1" dirty="0">
                <a:solidFill>
                  <a:schemeClr val="tx1"/>
                </a:solidFill>
              </a:rPr>
              <a:t>FARHEEN MOHAMMAD</a:t>
            </a:r>
          </a:p>
          <a:p>
            <a:pPr lvl="0"/>
            <a:r>
              <a:rPr lang="en" b="1" dirty="0">
                <a:solidFill>
                  <a:schemeClr val="tx1"/>
                </a:solidFill>
              </a:rPr>
              <a:t> </a:t>
            </a:r>
            <a:fld id="{00000000-1234-1234-1234-123412341234}" type="slidenum">
              <a:rPr lang="en" b="1">
                <a:solidFill>
                  <a:schemeClr val="tx1"/>
                </a:solidFill>
              </a:rPr>
              <a:pPr lvl="0"/>
              <a:t>18</a:t>
            </a:fld>
            <a:endParaRPr lang="en" b="1" dirty="0">
              <a:solidFill>
                <a:schemeClr val="tx1"/>
              </a:solidFill>
            </a:endParaRPr>
          </a:p>
          <a:p>
            <a:pPr lvl="0"/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52476"/>
            <a:ext cx="8520599" cy="341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6662" y="4620280"/>
            <a:ext cx="6635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" sz="1200" b="1" dirty="0" smtClean="0">
                <a:solidFill>
                  <a:schemeClr val="tx1"/>
                </a:solidFill>
              </a:rPr>
              <a:t>AZHAR ALALI</a:t>
            </a:r>
            <a:endParaRPr lang="en" sz="1200" b="1" dirty="0">
              <a:solidFill>
                <a:schemeClr val="tx1"/>
              </a:solidFill>
            </a:endParaRPr>
          </a:p>
          <a:p>
            <a:pPr lvl="0" algn="r"/>
            <a:r>
              <a:rPr lang="en" sz="1200" b="1" dirty="0">
                <a:solidFill>
                  <a:schemeClr val="tx1"/>
                </a:solidFill>
              </a:rPr>
              <a:t> </a:t>
            </a:r>
            <a:fld id="{00000000-1234-1234-1234-123412341234}" type="slidenum">
              <a:rPr lang="en" sz="1200" b="1">
                <a:solidFill>
                  <a:schemeClr val="tx1"/>
                </a:solidFill>
              </a:rPr>
              <a:pPr lvl="0" algn="r"/>
              <a:t>19</a:t>
            </a:fld>
            <a:endParaRPr lang="en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                                     </a:t>
            </a:r>
            <a:endParaRPr lang="en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 </a:t>
            </a:r>
            <a:r>
              <a:rPr lang="en" b="1" dirty="0" smtClean="0"/>
              <a:t>    </a:t>
            </a:r>
            <a:r>
              <a:rPr lang="en" b="1" dirty="0"/>
              <a:t>Manasa Ginjupalli </a:t>
            </a:r>
            <a:r>
              <a:rPr lang="en" b="1" dirty="0"/>
              <a:t>	</a:t>
            </a:r>
            <a:r>
              <a:rPr lang="en" b="1" dirty="0" smtClean="0"/>
              <a:t>      </a:t>
            </a:r>
            <a:r>
              <a:rPr lang="en" b="1" dirty="0" smtClean="0"/>
              <a:t>Farheen Mohammad</a:t>
            </a:r>
            <a:r>
              <a:rPr lang="en" b="1" dirty="0"/>
              <a:t> </a:t>
            </a:r>
            <a:r>
              <a:rPr lang="en" b="1" dirty="0" smtClean="0"/>
              <a:t>          Azhar </a:t>
            </a:r>
            <a:r>
              <a:rPr lang="en" b="1" dirty="0"/>
              <a:t>Alali </a:t>
            </a:r>
            <a:endParaRPr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67" y="1219324"/>
            <a:ext cx="2232350" cy="29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49" y="1219324"/>
            <a:ext cx="2388175" cy="29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 l="-2860" r="2859"/>
          <a:stretch/>
        </p:blipFill>
        <p:spPr>
          <a:xfrm>
            <a:off x="6122959" y="1219323"/>
            <a:ext cx="2349499" cy="2901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 smtClean="0">
                <a:solidFill>
                  <a:schemeClr val="tx1"/>
                </a:solidFill>
              </a:rPr>
              <a:t>2</a:t>
            </a:fld>
            <a:endParaRPr lang="en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 </a:t>
            </a:r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www.youtube.com/watch?v=rr17cbPGWGA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www.guru99.com/introduction-hive.html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www.tutorialspoint.com/hive/hive_introduction.htm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Google images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900" y="2130475"/>
            <a:ext cx="2438400" cy="2438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7073462" y="4435366"/>
            <a:ext cx="1958206" cy="621451"/>
          </a:xfrm>
        </p:spPr>
        <p:txBody>
          <a:bodyPr/>
          <a:lstStyle/>
          <a:p>
            <a:pPr lvl="0"/>
            <a:endParaRPr lang="en" b="1" dirty="0" smtClean="0">
              <a:solidFill>
                <a:schemeClr val="tx1"/>
              </a:solidFill>
            </a:endParaRPr>
          </a:p>
          <a:p>
            <a:pPr lvl="0"/>
            <a:endParaRPr lang="en" b="1" dirty="0">
              <a:solidFill>
                <a:schemeClr val="tx1"/>
              </a:solidFill>
            </a:endParaRPr>
          </a:p>
          <a:p>
            <a:pPr lvl="0"/>
            <a:endParaRPr lang="en" b="1" dirty="0" smtClean="0">
              <a:solidFill>
                <a:schemeClr val="tx1"/>
              </a:solidFill>
            </a:endParaRPr>
          </a:p>
          <a:p>
            <a:pPr lvl="0"/>
            <a:r>
              <a:rPr lang="en" b="1" dirty="0" smtClean="0">
                <a:solidFill>
                  <a:schemeClr val="tx1"/>
                </a:solidFill>
              </a:rPr>
              <a:t> </a:t>
            </a:r>
            <a:fld id="{00000000-1234-1234-1234-123412341234}" type="slidenum">
              <a:rPr lang="en" b="1">
                <a:solidFill>
                  <a:schemeClr val="tx1"/>
                </a:solidFill>
              </a:rPr>
              <a:pPr lvl="0"/>
              <a:t>20</a:t>
            </a:fld>
            <a:endParaRPr lang="en" b="1" dirty="0">
              <a:solidFill>
                <a:schemeClr val="tx1"/>
              </a:solidFill>
            </a:endParaRPr>
          </a:p>
          <a:p>
            <a:pPr lvl="0"/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endParaRPr lang="en" b="1" dirty="0">
              <a:solidFill>
                <a:schemeClr val="tx1"/>
              </a:solidFill>
            </a:endParaRPr>
          </a:p>
          <a:p>
            <a:pPr lvl="0"/>
            <a:r>
              <a:rPr lang="en" b="1" dirty="0">
                <a:solidFill>
                  <a:schemeClr val="tx1"/>
                </a:solidFill>
              </a:rPr>
              <a:t> </a:t>
            </a:r>
            <a:fld id="{00000000-1234-1234-1234-123412341234}" type="slidenum">
              <a:rPr lang="en" b="1">
                <a:solidFill>
                  <a:schemeClr val="tx1"/>
                </a:solidFill>
              </a:rPr>
              <a:pPr lvl="0"/>
              <a:t>21</a:t>
            </a:fld>
            <a:endParaRPr lang="en" b="1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80" name="Google Shape;180;p33"/>
          <p:cNvSpPr txBox="1">
            <a:spLocks noGrp="1"/>
          </p:cNvSpPr>
          <p:nvPr>
            <p:ph type="body" idx="4294967295"/>
          </p:nvPr>
        </p:nvSpPr>
        <p:spPr>
          <a:xfrm>
            <a:off x="388883" y="819807"/>
            <a:ext cx="8132816" cy="3749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Learned about hive and characteristics.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Hive architecture and its components.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HiveQL</a:t>
            </a:r>
            <a:r>
              <a:rPr lang="en-US" dirty="0" smtClean="0">
                <a:solidFill>
                  <a:schemeClr val="tx1"/>
                </a:solidFill>
              </a:rPr>
              <a:t> queries.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How to use hive through </a:t>
            </a:r>
            <a:r>
              <a:rPr lang="en-US" dirty="0" err="1" smtClean="0">
                <a:solidFill>
                  <a:schemeClr val="tx1"/>
                </a:solidFill>
              </a:rPr>
              <a:t>cloudera</a:t>
            </a:r>
            <a:r>
              <a:rPr lang="en-US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90" y="819807"/>
            <a:ext cx="4270810" cy="3749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5" y="935422"/>
            <a:ext cx="7735997" cy="34684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7777655" y="4663217"/>
            <a:ext cx="1243503" cy="393600"/>
          </a:xfrm>
        </p:spPr>
        <p:txBody>
          <a:bodyPr/>
          <a:lstStyle/>
          <a:p>
            <a:r>
              <a:rPr lang="en" b="1" dirty="0" smtClean="0">
                <a:solidFill>
                  <a:schemeClr val="tx1"/>
                </a:solidFill>
              </a:rPr>
              <a:t> </a:t>
            </a:r>
            <a:fld id="{00000000-1234-1234-1234-123412341234}" type="slidenum">
              <a:rPr lang="en" b="1">
                <a:solidFill>
                  <a:schemeClr val="tx1"/>
                </a:solidFill>
              </a:rPr>
              <a:pPr lvl="0"/>
              <a:t>22</a:t>
            </a:fld>
            <a:endParaRPr lang="en" b="1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Contents: </a:t>
            </a: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What is Hive?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Characteristics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Hive Architecture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Hive Workflow</a:t>
            </a:r>
            <a:endParaRPr lang="en-US" dirty="0">
              <a:solidFill>
                <a:schemeClr val="tx1"/>
              </a:solidFill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Data Types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Create database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Drop database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Create table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 smtClean="0">
                <a:solidFill>
                  <a:schemeClr val="tx1"/>
                </a:solidFill>
              </a:rPr>
              <a:t>3</a:t>
            </a:fld>
            <a:endParaRPr lang="en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Contents: </a:t>
            </a: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Alter and Drop table Statement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Aggregate Functions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Select Where Clause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Select Order By Clause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Demo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References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 smtClean="0">
                <a:solidFill>
                  <a:schemeClr val="tx1"/>
                </a:solidFill>
              </a:rPr>
              <a:t>4</a:t>
            </a:fld>
            <a:endParaRPr lang="en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Hive?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" dirty="0">
                <a:solidFill>
                  <a:schemeClr val="tx1"/>
                </a:solidFill>
              </a:rPr>
              <a:t>Hive was first developed by facebook.</a:t>
            </a:r>
            <a:endParaRPr dirty="0">
              <a:solidFill>
                <a:schemeClr val="tx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" dirty="0">
                <a:solidFill>
                  <a:schemeClr val="tx1"/>
                </a:solidFill>
              </a:rPr>
              <a:t>Data warehouse framework on top of hadoop.</a:t>
            </a:r>
            <a:endParaRPr dirty="0">
              <a:solidFill>
                <a:schemeClr val="tx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" dirty="0">
                <a:solidFill>
                  <a:schemeClr val="tx1"/>
                </a:solidFill>
              </a:rPr>
              <a:t>It is an open source.</a:t>
            </a:r>
            <a:endParaRPr dirty="0">
              <a:solidFill>
                <a:schemeClr val="tx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" dirty="0">
                <a:solidFill>
                  <a:schemeClr val="tx1"/>
                </a:solidFill>
              </a:rPr>
              <a:t>Used for querying and analysis of data.</a:t>
            </a:r>
            <a:endParaRPr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6936829" y="4663217"/>
            <a:ext cx="208433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tx1"/>
                </a:solidFill>
              </a:rPr>
              <a:t>MANASA GINJUPALLI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tx1"/>
                </a:solidFill>
              </a:rPr>
              <a:t> </a:t>
            </a:r>
            <a:fld id="{00000000-1234-1234-1234-123412341234}" type="slidenum">
              <a:rPr lang="en" sz="1200" b="1" smtClean="0">
                <a:solidFill>
                  <a:schemeClr val="tx1"/>
                </a:solidFill>
              </a:rPr>
              <a:t>5</a:t>
            </a:fld>
            <a:endParaRPr lang="en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" dirty="0">
                <a:solidFill>
                  <a:schemeClr val="tx1"/>
                </a:solidFill>
              </a:rPr>
              <a:t>Reduces effort of users not familiar with well versed code.</a:t>
            </a:r>
            <a:endParaRPr dirty="0">
              <a:solidFill>
                <a:schemeClr val="tx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" dirty="0">
                <a:solidFill>
                  <a:schemeClr val="tx1"/>
                </a:solidFill>
              </a:rPr>
              <a:t>Developed HiveQL or HQL similar to SQL.</a:t>
            </a:r>
            <a:endParaRPr dirty="0">
              <a:solidFill>
                <a:schemeClr val="tx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" dirty="0">
                <a:solidFill>
                  <a:schemeClr val="tx1"/>
                </a:solidFill>
              </a:rPr>
              <a:t>Provides different interfaces for different users.</a:t>
            </a:r>
            <a:endParaRPr dirty="0">
              <a:solidFill>
                <a:schemeClr val="tx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" dirty="0">
                <a:solidFill>
                  <a:schemeClr val="tx1"/>
                </a:solidFill>
              </a:rPr>
              <a:t>It’s fast, scalable and extensible.</a:t>
            </a:r>
            <a:endParaRPr dirty="0">
              <a:solidFill>
                <a:schemeClr val="tx1"/>
              </a:solidFill>
            </a:endParaRPr>
          </a:p>
          <a:p>
            <a:pPr marL="7429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7367752" y="4663217"/>
            <a:ext cx="1653406" cy="393600"/>
          </a:xfrm>
        </p:spPr>
        <p:txBody>
          <a:bodyPr/>
          <a:lstStyle/>
          <a:p>
            <a:pPr lvl="0"/>
            <a:r>
              <a:rPr lang="en" b="1" dirty="0">
                <a:solidFill>
                  <a:schemeClr val="tx1"/>
                </a:solidFill>
              </a:rPr>
              <a:t>MANASA GINJUPALLI</a:t>
            </a:r>
          </a:p>
          <a:p>
            <a:pPr lvl="0"/>
            <a:r>
              <a:rPr lang="en" b="1" dirty="0">
                <a:solidFill>
                  <a:schemeClr val="tx1"/>
                </a:solidFill>
              </a:rPr>
              <a:t> </a:t>
            </a:r>
            <a:fld id="{00000000-1234-1234-1234-123412341234}" type="slidenum">
              <a:rPr lang="en" b="1">
                <a:solidFill>
                  <a:schemeClr val="tx1"/>
                </a:solidFill>
              </a:rPr>
              <a:pPr lvl="0"/>
              <a:t>6</a:t>
            </a:fld>
            <a:endParaRPr lang="en" b="1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 Architecture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795991" y="1152475"/>
            <a:ext cx="8036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000" y="1152475"/>
            <a:ext cx="8093300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7241628" y="4663217"/>
            <a:ext cx="1779530" cy="393600"/>
          </a:xfrm>
        </p:spPr>
        <p:txBody>
          <a:bodyPr/>
          <a:lstStyle/>
          <a:p>
            <a:pPr lvl="0"/>
            <a:r>
              <a:rPr lang="en" b="1" dirty="0">
                <a:solidFill>
                  <a:schemeClr val="tx1"/>
                </a:solidFill>
              </a:rPr>
              <a:t>MANASA GINJUPALLI</a:t>
            </a:r>
          </a:p>
          <a:p>
            <a:pPr lvl="0"/>
            <a:r>
              <a:rPr lang="en" b="1" dirty="0">
                <a:solidFill>
                  <a:schemeClr val="tx1"/>
                </a:solidFill>
              </a:rPr>
              <a:t> </a:t>
            </a:r>
            <a:fld id="{00000000-1234-1234-1234-123412341234}" type="slidenum">
              <a:rPr lang="en" b="1">
                <a:solidFill>
                  <a:schemeClr val="tx1"/>
                </a:solidFill>
              </a:rPr>
              <a:pPr lvl="0"/>
              <a:t>7</a:t>
            </a:fld>
            <a:endParaRPr lang="en" b="1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 Workflow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75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7388772" y="4663217"/>
            <a:ext cx="1632386" cy="393600"/>
          </a:xfrm>
        </p:spPr>
        <p:txBody>
          <a:bodyPr/>
          <a:lstStyle/>
          <a:p>
            <a:pPr lvl="0"/>
            <a:r>
              <a:rPr lang="en" b="1" dirty="0">
                <a:solidFill>
                  <a:schemeClr val="tx1"/>
                </a:solidFill>
              </a:rPr>
              <a:t>MANASA GINJUPALLI</a:t>
            </a:r>
          </a:p>
          <a:p>
            <a:pPr lvl="0"/>
            <a:r>
              <a:rPr lang="en" b="1" dirty="0">
                <a:solidFill>
                  <a:schemeClr val="tx1"/>
                </a:solidFill>
              </a:rPr>
              <a:t> </a:t>
            </a:r>
            <a:fld id="{00000000-1234-1234-1234-123412341234}" type="slidenum">
              <a:rPr lang="en" b="1">
                <a:solidFill>
                  <a:schemeClr val="tx1"/>
                </a:solidFill>
              </a:rPr>
              <a:pPr lvl="0"/>
              <a:t>8</a:t>
            </a:fld>
            <a:endParaRPr lang="en" b="1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 Modes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" dirty="0">
                <a:solidFill>
                  <a:schemeClr val="tx1"/>
                </a:solidFill>
              </a:rPr>
              <a:t>Hive operates in two modes depending on data size of nodes in hadoop.</a:t>
            </a:r>
            <a:endParaRPr dirty="0">
              <a:solidFill>
                <a:schemeClr val="tx1"/>
              </a:solidFill>
            </a:endParaRPr>
          </a:p>
          <a:p>
            <a:pPr marL="7429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dirty="0">
                <a:solidFill>
                  <a:schemeClr val="tx1"/>
                </a:solidFill>
              </a:rPr>
              <a:t>    Local mode.</a:t>
            </a:r>
            <a:endParaRPr dirty="0">
              <a:solidFill>
                <a:schemeClr val="tx1"/>
              </a:solidFill>
            </a:endParaRPr>
          </a:p>
          <a:p>
            <a:pPr marL="7429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" dirty="0">
                <a:solidFill>
                  <a:schemeClr val="tx1"/>
                </a:solidFill>
              </a:rPr>
              <a:t>    Map reduce mode.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7210097" y="4663217"/>
            <a:ext cx="1811061" cy="393600"/>
          </a:xfrm>
        </p:spPr>
        <p:txBody>
          <a:bodyPr/>
          <a:lstStyle/>
          <a:p>
            <a:pPr lvl="0"/>
            <a:r>
              <a:rPr lang="en" b="1" dirty="0">
                <a:solidFill>
                  <a:schemeClr val="tx1"/>
                </a:solidFill>
              </a:rPr>
              <a:t>MANASA GINJUPALLI</a:t>
            </a:r>
          </a:p>
          <a:p>
            <a:pPr lvl="0"/>
            <a:r>
              <a:rPr lang="en" b="1" dirty="0">
                <a:solidFill>
                  <a:schemeClr val="tx1"/>
                </a:solidFill>
              </a:rPr>
              <a:t> </a:t>
            </a:r>
            <a:fld id="{00000000-1234-1234-1234-123412341234}" type="slidenum">
              <a:rPr lang="en" b="1">
                <a:solidFill>
                  <a:schemeClr val="tx1"/>
                </a:solidFill>
              </a:rPr>
              <a:pPr lvl="0"/>
              <a:t>9</a:t>
            </a:fld>
            <a:endParaRPr lang="en" b="1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601</Words>
  <Application>Microsoft Office PowerPoint</Application>
  <PresentationFormat>On-screen Show (16:9)</PresentationFormat>
  <Paragraphs>162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Courier New</vt:lpstr>
      <vt:lpstr>Wingdings</vt:lpstr>
      <vt:lpstr>Simple Light</vt:lpstr>
      <vt:lpstr>Practice with Hive</vt:lpstr>
      <vt:lpstr>Team members: </vt:lpstr>
      <vt:lpstr>Table Of Contents: </vt:lpstr>
      <vt:lpstr>Table Of Contents: </vt:lpstr>
      <vt:lpstr>What is Hive? </vt:lpstr>
      <vt:lpstr>Characteristics</vt:lpstr>
      <vt:lpstr>Hive Architecture</vt:lpstr>
      <vt:lpstr>Hive Workflow</vt:lpstr>
      <vt:lpstr>Hive Modes</vt:lpstr>
      <vt:lpstr>  Data Types</vt:lpstr>
      <vt:lpstr> Creating Database</vt:lpstr>
      <vt:lpstr>Drop Database Statement</vt:lpstr>
      <vt:lpstr>CONTINUED…</vt:lpstr>
      <vt:lpstr>Create table Statement</vt:lpstr>
      <vt:lpstr>Alter and Drop table Statement </vt:lpstr>
      <vt:lpstr>Built In aggregate Functions</vt:lpstr>
      <vt:lpstr>Select-Where Hive QL</vt:lpstr>
      <vt:lpstr> Select Order By Hive QL</vt:lpstr>
      <vt:lpstr>Demo</vt:lpstr>
      <vt:lpstr>References: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with Hive</dc:title>
  <dc:creator>Ginjupalli,Manasa</dc:creator>
  <cp:lastModifiedBy>Ginjupalli,Manasa</cp:lastModifiedBy>
  <cp:revision>9</cp:revision>
  <dcterms:modified xsi:type="dcterms:W3CDTF">2020-02-19T04:46:59Z</dcterms:modified>
</cp:coreProperties>
</file>