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571" r:id="rId5"/>
    <p:sldId id="260" r:id="rId6"/>
    <p:sldId id="265" r:id="rId7"/>
    <p:sldId id="266" r:id="rId8"/>
    <p:sldId id="261" r:id="rId9"/>
    <p:sldId id="267" r:id="rId10"/>
    <p:sldId id="273" r:id="rId11"/>
    <p:sldId id="57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C5DD-F3FA-441D-B006-AE8C448A1F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0CB7-615F-490E-BD21-955C3859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97EA6-91B5-45A1-AA52-C7F03DF46F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41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Heading: standing Out in the Competitive Job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97EA6-91B5-45A1-AA52-C7F03DF46F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61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+mj-lt"/>
              </a:rPr>
              <a:t>Key</a:t>
            </a:r>
            <a:r>
              <a:rPr lang="en-US" dirty="0"/>
              <a:t> </a:t>
            </a:r>
            <a:r>
              <a:rPr lang="en-US" sz="1200" b="1" dirty="0">
                <a:solidFill>
                  <a:schemeClr val="accent2"/>
                </a:solidFill>
                <a:latin typeface="+mj-lt"/>
              </a:rPr>
              <a:t>Considerations while choosing a project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97EA6-91B5-45A1-AA52-C7F03DF46F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73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8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66988-652E-44C1-B9DF-E1B5FD34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63-0631-4DD1-8C62-D7BA73C5B7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2EFC4-FA1C-4E09-A0C2-AE8E458A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6B95-D663-4694-9429-9DBE4709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9C9-A034-4501-9A4A-E79B306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34588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9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sats.edu.pk/" TargetMode="External"/><Relationship Id="rId2" Type="http://schemas.openxmlformats.org/officeDocument/2006/relationships/hyperlink" Target="https://cytomate.net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qau.edu.p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1295313" y="1856958"/>
            <a:ext cx="53425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FYP IDEAS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266738" y="3454146"/>
            <a:ext cx="5011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Empowering Cybersecurity Students: Innovative Industrial Project Ideas for Tomorrow's Guardians of Digital Security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build="allAtOnce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7E384FC-75D8-4B0E-BEB8-E8A3EEE2F309}"/>
              </a:ext>
            </a:extLst>
          </p:cNvPr>
          <p:cNvSpPr txBox="1"/>
          <p:nvPr/>
        </p:nvSpPr>
        <p:spPr>
          <a:xfrm>
            <a:off x="1245482" y="309181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69F9C-BF8C-4F40-B3F9-59ABBC078F1F}"/>
              </a:ext>
            </a:extLst>
          </p:cNvPr>
          <p:cNvSpPr txBox="1"/>
          <p:nvPr/>
        </p:nvSpPr>
        <p:spPr>
          <a:xfrm>
            <a:off x="4895897" y="309181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947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FEFCB-6593-4764-BD7A-E9A61BB1DCB0}"/>
              </a:ext>
            </a:extLst>
          </p:cNvPr>
          <p:cNvSpPr txBox="1"/>
          <p:nvPr/>
        </p:nvSpPr>
        <p:spPr>
          <a:xfrm>
            <a:off x="8496347" y="309181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CE87C-0BD7-4E14-961C-71DAEBD10094}"/>
              </a:ext>
            </a:extLst>
          </p:cNvPr>
          <p:cNvSpPr txBox="1"/>
          <p:nvPr/>
        </p:nvSpPr>
        <p:spPr>
          <a:xfrm>
            <a:off x="3023657" y="39988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16ACF-B630-41CD-8744-FE03408ACC05}"/>
              </a:ext>
            </a:extLst>
          </p:cNvPr>
          <p:cNvSpPr txBox="1"/>
          <p:nvPr/>
        </p:nvSpPr>
        <p:spPr>
          <a:xfrm>
            <a:off x="6674072" y="39988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30EC6E-5189-48F3-AB24-7B40C0C5BCDD}"/>
              </a:ext>
            </a:extLst>
          </p:cNvPr>
          <p:cNvSpPr txBox="1"/>
          <p:nvPr/>
        </p:nvSpPr>
        <p:spPr>
          <a:xfrm>
            <a:off x="10274522" y="39988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947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06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70393B8-B2A2-49FB-A63B-03850408A24A}"/>
              </a:ext>
            </a:extLst>
          </p:cNvPr>
          <p:cNvSpPr/>
          <p:nvPr/>
        </p:nvSpPr>
        <p:spPr>
          <a:xfrm>
            <a:off x="1448562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13F135-5219-4F81-A9CC-057B3F581E61}"/>
              </a:ext>
            </a:extLst>
          </p:cNvPr>
          <p:cNvSpPr/>
          <p:nvPr/>
        </p:nvSpPr>
        <p:spPr>
          <a:xfrm>
            <a:off x="1372457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2F75612-085D-4354-809A-8431C6EC630E}"/>
              </a:ext>
            </a:extLst>
          </p:cNvPr>
          <p:cNvSpPr/>
          <p:nvPr/>
        </p:nvSpPr>
        <p:spPr>
          <a:xfrm>
            <a:off x="5117021" y="4050982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5EA7D-7CF2-43F8-A6DE-D669BBDD924B}"/>
              </a:ext>
            </a:extLst>
          </p:cNvPr>
          <p:cNvSpPr/>
          <p:nvPr/>
        </p:nvSpPr>
        <p:spPr>
          <a:xfrm>
            <a:off x="5040916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64A32A-22D7-4468-9354-10203830CD12}"/>
              </a:ext>
            </a:extLst>
          </p:cNvPr>
          <p:cNvSpPr/>
          <p:nvPr/>
        </p:nvSpPr>
        <p:spPr>
          <a:xfrm>
            <a:off x="8785384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373BFF-8D7E-4506-A7E9-E24487E9C1A0}"/>
              </a:ext>
            </a:extLst>
          </p:cNvPr>
          <p:cNvSpPr/>
          <p:nvPr/>
        </p:nvSpPr>
        <p:spPr>
          <a:xfrm>
            <a:off x="8709279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54555-BFF8-464D-9D5B-A46548752D02}"/>
              </a:ext>
            </a:extLst>
          </p:cNvPr>
          <p:cNvSpPr/>
          <p:nvPr/>
        </p:nvSpPr>
        <p:spPr>
          <a:xfrm>
            <a:off x="10597325" y="310124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B659FFD-9C84-4F0D-8D29-BCE45E1070E5}"/>
              </a:ext>
            </a:extLst>
          </p:cNvPr>
          <p:cNvSpPr/>
          <p:nvPr/>
        </p:nvSpPr>
        <p:spPr>
          <a:xfrm>
            <a:off x="10521220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419495-4A2B-4E81-A8B0-1C28EE2C1F67}"/>
              </a:ext>
            </a:extLst>
          </p:cNvPr>
          <p:cNvSpPr/>
          <p:nvPr/>
        </p:nvSpPr>
        <p:spPr>
          <a:xfrm>
            <a:off x="6928866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48074-008A-430F-A013-1D410A0A3077}"/>
              </a:ext>
            </a:extLst>
          </p:cNvPr>
          <p:cNvSpPr/>
          <p:nvPr/>
        </p:nvSpPr>
        <p:spPr>
          <a:xfrm>
            <a:off x="6852761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70BEF3-E980-4387-A602-E0A5D816CF60}"/>
              </a:ext>
            </a:extLst>
          </p:cNvPr>
          <p:cNvSpPr/>
          <p:nvPr/>
        </p:nvSpPr>
        <p:spPr>
          <a:xfrm>
            <a:off x="3260503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3E6E63-2111-487C-9A01-77B629F11DC1}"/>
              </a:ext>
            </a:extLst>
          </p:cNvPr>
          <p:cNvSpPr/>
          <p:nvPr/>
        </p:nvSpPr>
        <p:spPr>
          <a:xfrm>
            <a:off x="3184398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49542-D665-42C6-B140-C82F95AE3A45}"/>
              </a:ext>
            </a:extLst>
          </p:cNvPr>
          <p:cNvGrpSpPr/>
          <p:nvPr/>
        </p:nvGrpSpPr>
        <p:grpSpPr>
          <a:xfrm>
            <a:off x="607219" y="3711035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F407FE-5EA3-46A5-A2ED-1CF6E61014ED}"/>
              </a:ext>
            </a:extLst>
          </p:cNvPr>
          <p:cNvGrpSpPr/>
          <p:nvPr/>
        </p:nvGrpSpPr>
        <p:grpSpPr>
          <a:xfrm>
            <a:off x="2432590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5F4B9E-F78F-44EC-8C39-BE900DB2F85F}"/>
              </a:ext>
            </a:extLst>
          </p:cNvPr>
          <p:cNvGrpSpPr/>
          <p:nvPr/>
        </p:nvGrpSpPr>
        <p:grpSpPr>
          <a:xfrm>
            <a:off x="4258056" y="3711035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4F3E9-3A42-4C0A-A7FF-EA24D70BA7E4}"/>
              </a:ext>
            </a:extLst>
          </p:cNvPr>
          <p:cNvGrpSpPr/>
          <p:nvPr/>
        </p:nvGrpSpPr>
        <p:grpSpPr>
          <a:xfrm>
            <a:off x="6083522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96968D-7F10-41A4-8748-DDCD627B96EF}"/>
              </a:ext>
            </a:extLst>
          </p:cNvPr>
          <p:cNvGrpSpPr/>
          <p:nvPr/>
        </p:nvGrpSpPr>
        <p:grpSpPr>
          <a:xfrm>
            <a:off x="7908893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93FF5-2972-4CCB-AD52-0CE1C088AA69}"/>
              </a:ext>
            </a:extLst>
          </p:cNvPr>
          <p:cNvGrpSpPr/>
          <p:nvPr/>
        </p:nvGrpSpPr>
        <p:grpSpPr>
          <a:xfrm>
            <a:off x="9734359" y="3569640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3D1A66-A2D9-4297-9B2E-AD952518A657}"/>
              </a:ext>
            </a:extLst>
          </p:cNvPr>
          <p:cNvGrpSpPr/>
          <p:nvPr/>
        </p:nvGrpSpPr>
        <p:grpSpPr>
          <a:xfrm>
            <a:off x="238414" y="4653438"/>
            <a:ext cx="2480974" cy="1231107"/>
            <a:chOff x="238414" y="4253388"/>
            <a:chExt cx="2480974" cy="12311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DDD32E-DA81-4212-ADDB-0FE8D692E4CD}"/>
                </a:ext>
              </a:extLst>
            </p:cNvPr>
            <p:cNvSpPr txBox="1"/>
            <p:nvPr/>
          </p:nvSpPr>
          <p:spPr>
            <a:xfrm>
              <a:off x="908463" y="4253388"/>
              <a:ext cx="114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Antivirus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FC7565-8BD3-4B0E-B404-2DB6CC7DEE87}"/>
                </a:ext>
              </a:extLst>
            </p:cNvPr>
            <p:cNvSpPr/>
            <p:nvPr/>
          </p:nvSpPr>
          <p:spPr>
            <a:xfrm>
              <a:off x="238414" y="4653498"/>
              <a:ext cx="24809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Signature based &amp; Behaviour based support for any platform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A862-A880-4560-8839-285F8B6B8236}"/>
              </a:ext>
            </a:extLst>
          </p:cNvPr>
          <p:cNvGrpSpPr/>
          <p:nvPr/>
        </p:nvGrpSpPr>
        <p:grpSpPr>
          <a:xfrm>
            <a:off x="3866863" y="4653438"/>
            <a:ext cx="2480974" cy="1231107"/>
            <a:chOff x="3866863" y="4253388"/>
            <a:chExt cx="2480974" cy="123110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E2B03A-64D1-4E88-8AC3-15010126F2BA}"/>
                </a:ext>
              </a:extLst>
            </p:cNvPr>
            <p:cNvSpPr txBox="1"/>
            <p:nvPr/>
          </p:nvSpPr>
          <p:spPr>
            <a:xfrm>
              <a:off x="4769379" y="4253388"/>
              <a:ext cx="67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947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WAF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Creating AI/ML enabled WAF to protect against malicious user queries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BC9B5-1948-4AA6-A896-5336DD40EA12}"/>
              </a:ext>
            </a:extLst>
          </p:cNvPr>
          <p:cNvGrpSpPr/>
          <p:nvPr/>
        </p:nvGrpSpPr>
        <p:grpSpPr>
          <a:xfrm>
            <a:off x="7578746" y="4653438"/>
            <a:ext cx="2480974" cy="1231107"/>
            <a:chOff x="7578746" y="4253388"/>
            <a:chExt cx="2480974" cy="123110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C2DBA7-1627-496C-87FD-91D1ADB2FBA0}"/>
                </a:ext>
              </a:extLst>
            </p:cNvPr>
            <p:cNvSpPr txBox="1"/>
            <p:nvPr/>
          </p:nvSpPr>
          <p:spPr>
            <a:xfrm>
              <a:off x="8053549" y="4253388"/>
              <a:ext cx="153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85ADB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Log Analyzer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8A8E0C-3800-4778-AB7D-68AD8DE3BFA4}"/>
                </a:ext>
              </a:extLst>
            </p:cNvPr>
            <p:cNvSpPr/>
            <p:nvPr/>
          </p:nvSpPr>
          <p:spPr>
            <a:xfrm>
              <a:off x="7578746" y="4653498"/>
              <a:ext cx="24809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Log analysis for post attack assessments and real time anomalies detection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70044C-F957-40B1-AF9F-12ABD6E7DEC0}"/>
              </a:ext>
            </a:extLst>
          </p:cNvPr>
          <p:cNvGrpSpPr/>
          <p:nvPr/>
        </p:nvGrpSpPr>
        <p:grpSpPr>
          <a:xfrm>
            <a:off x="2036725" y="1890902"/>
            <a:ext cx="2480974" cy="1231107"/>
            <a:chOff x="2036725" y="1490852"/>
            <a:chExt cx="2480974" cy="123110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B2D32F-C2CA-434D-8077-1019B3FB66DC}"/>
                </a:ext>
              </a:extLst>
            </p:cNvPr>
            <p:cNvSpPr txBox="1"/>
            <p:nvPr/>
          </p:nvSpPr>
          <p:spPr>
            <a:xfrm>
              <a:off x="2728991" y="1490852"/>
              <a:ext cx="1098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85ADB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Sandbox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346D2C-A7BD-4FC3-97F6-C4028D4BBF75}"/>
                </a:ext>
              </a:extLst>
            </p:cNvPr>
            <p:cNvSpPr/>
            <p:nvPr/>
          </p:nvSpPr>
          <p:spPr>
            <a:xfrm>
              <a:off x="2036725" y="1890962"/>
              <a:ext cx="24809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Developing own sandbox to test malware samples and generate reports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A23C28-4782-4415-A13B-894CE7A9ABCD}"/>
              </a:ext>
            </a:extLst>
          </p:cNvPr>
          <p:cNvGrpSpPr/>
          <p:nvPr/>
        </p:nvGrpSpPr>
        <p:grpSpPr>
          <a:xfrm>
            <a:off x="5541126" y="1890902"/>
            <a:ext cx="2729071" cy="1231107"/>
            <a:chOff x="5541126" y="1490852"/>
            <a:chExt cx="2729071" cy="123110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B4B9DA-2889-4825-AB24-8552753AA365}"/>
                </a:ext>
              </a:extLst>
            </p:cNvPr>
            <p:cNvSpPr txBox="1"/>
            <p:nvPr/>
          </p:nvSpPr>
          <p:spPr>
            <a:xfrm>
              <a:off x="6484718" y="1490852"/>
              <a:ext cx="843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OSINT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E8BCBE4-678E-43C6-A3C0-C270B0B7048E}"/>
                </a:ext>
              </a:extLst>
            </p:cNvPr>
            <p:cNvSpPr/>
            <p:nvPr/>
          </p:nvSpPr>
          <p:spPr>
            <a:xfrm>
              <a:off x="5541126" y="1890962"/>
              <a:ext cx="272907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Utilizing telegram channels to collect real time leaked data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E530F9-D433-428A-90E6-0AC11A0FA03A}"/>
              </a:ext>
            </a:extLst>
          </p:cNvPr>
          <p:cNvGrpSpPr/>
          <p:nvPr/>
        </p:nvGrpSpPr>
        <p:grpSpPr>
          <a:xfrm>
            <a:off x="9377057" y="1890902"/>
            <a:ext cx="2480974" cy="984885"/>
            <a:chOff x="9377057" y="1490852"/>
            <a:chExt cx="2480974" cy="98488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11A0A5-717C-4A38-B041-BA252C40E794}"/>
                </a:ext>
              </a:extLst>
            </p:cNvPr>
            <p:cNvSpPr txBox="1"/>
            <p:nvPr/>
          </p:nvSpPr>
          <p:spPr>
            <a:xfrm>
              <a:off x="9955253" y="1490852"/>
              <a:ext cx="1326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947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Harvesting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8E7C2D-1AAB-4192-A3CE-BEA732721EF8}"/>
                </a:ext>
              </a:extLst>
            </p:cNvPr>
            <p:cNvSpPr/>
            <p:nvPr/>
          </p:nvSpPr>
          <p:spPr>
            <a:xfrm>
              <a:off x="9377057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Doing employees OSINT of a company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E45155C-C309-41DF-A787-E675AC630EA5}"/>
              </a:ext>
            </a:extLst>
          </p:cNvPr>
          <p:cNvSpPr txBox="1"/>
          <p:nvPr/>
        </p:nvSpPr>
        <p:spPr>
          <a:xfrm>
            <a:off x="4060660" y="69933"/>
            <a:ext cx="4312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Project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Ideas</a:t>
            </a:r>
          </a:p>
        </p:txBody>
      </p:sp>
    </p:spTree>
    <p:extLst>
      <p:ext uri="{BB962C8B-B14F-4D97-AF65-F5344CB8AC3E}">
        <p14:creationId xmlns:p14="http://schemas.microsoft.com/office/powerpoint/2010/main" val="16898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"/>
                            </p:stCondLst>
                            <p:childTnLst>
                              <p:par>
                                <p:cTn id="1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"/>
                            </p:stCondLst>
                            <p:childTnLst>
                              <p:par>
                                <p:cTn id="1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50"/>
                            </p:stCondLst>
                            <p:childTnLst>
                              <p:par>
                                <p:cTn id="17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7E384FC-75D8-4B0E-BEB8-E8A3EEE2F309}"/>
              </a:ext>
            </a:extLst>
          </p:cNvPr>
          <p:cNvSpPr txBox="1"/>
          <p:nvPr/>
        </p:nvSpPr>
        <p:spPr>
          <a:xfrm>
            <a:off x="1245482" y="309181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69F9C-BF8C-4F40-B3F9-59ABBC078F1F}"/>
              </a:ext>
            </a:extLst>
          </p:cNvPr>
          <p:cNvSpPr txBox="1"/>
          <p:nvPr/>
        </p:nvSpPr>
        <p:spPr>
          <a:xfrm>
            <a:off x="4895897" y="309181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947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FEFCB-6593-4764-BD7A-E9A61BB1DCB0}"/>
              </a:ext>
            </a:extLst>
          </p:cNvPr>
          <p:cNvSpPr txBox="1"/>
          <p:nvPr/>
        </p:nvSpPr>
        <p:spPr>
          <a:xfrm>
            <a:off x="8496347" y="309181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CE87C-0BD7-4E14-961C-71DAEBD10094}"/>
              </a:ext>
            </a:extLst>
          </p:cNvPr>
          <p:cNvSpPr txBox="1"/>
          <p:nvPr/>
        </p:nvSpPr>
        <p:spPr>
          <a:xfrm>
            <a:off x="3023657" y="39988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16ACF-B630-41CD-8744-FE03408ACC05}"/>
              </a:ext>
            </a:extLst>
          </p:cNvPr>
          <p:cNvSpPr txBox="1"/>
          <p:nvPr/>
        </p:nvSpPr>
        <p:spPr>
          <a:xfrm>
            <a:off x="6674072" y="39988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30EC6E-5189-48F3-AB24-7B40C0C5BCDD}"/>
              </a:ext>
            </a:extLst>
          </p:cNvPr>
          <p:cNvSpPr txBox="1"/>
          <p:nvPr/>
        </p:nvSpPr>
        <p:spPr>
          <a:xfrm>
            <a:off x="10274522" y="39988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947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12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70393B8-B2A2-49FB-A63B-03850408A24A}"/>
              </a:ext>
            </a:extLst>
          </p:cNvPr>
          <p:cNvSpPr/>
          <p:nvPr/>
        </p:nvSpPr>
        <p:spPr>
          <a:xfrm>
            <a:off x="1448562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13F135-5219-4F81-A9CC-057B3F581E61}"/>
              </a:ext>
            </a:extLst>
          </p:cNvPr>
          <p:cNvSpPr/>
          <p:nvPr/>
        </p:nvSpPr>
        <p:spPr>
          <a:xfrm>
            <a:off x="1372457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2F75612-085D-4354-809A-8431C6EC630E}"/>
              </a:ext>
            </a:extLst>
          </p:cNvPr>
          <p:cNvSpPr/>
          <p:nvPr/>
        </p:nvSpPr>
        <p:spPr>
          <a:xfrm>
            <a:off x="5117021" y="4050982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5EA7D-7CF2-43F8-A6DE-D669BBDD924B}"/>
              </a:ext>
            </a:extLst>
          </p:cNvPr>
          <p:cNvSpPr/>
          <p:nvPr/>
        </p:nvSpPr>
        <p:spPr>
          <a:xfrm>
            <a:off x="5040916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64A32A-22D7-4468-9354-10203830CD12}"/>
              </a:ext>
            </a:extLst>
          </p:cNvPr>
          <p:cNvSpPr/>
          <p:nvPr/>
        </p:nvSpPr>
        <p:spPr>
          <a:xfrm>
            <a:off x="8785384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373BFF-8D7E-4506-A7E9-E24487E9C1A0}"/>
              </a:ext>
            </a:extLst>
          </p:cNvPr>
          <p:cNvSpPr/>
          <p:nvPr/>
        </p:nvSpPr>
        <p:spPr>
          <a:xfrm>
            <a:off x="8709279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54555-BFF8-464D-9D5B-A46548752D02}"/>
              </a:ext>
            </a:extLst>
          </p:cNvPr>
          <p:cNvSpPr/>
          <p:nvPr/>
        </p:nvSpPr>
        <p:spPr>
          <a:xfrm>
            <a:off x="10597325" y="310124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B659FFD-9C84-4F0D-8D29-BCE45E1070E5}"/>
              </a:ext>
            </a:extLst>
          </p:cNvPr>
          <p:cNvSpPr/>
          <p:nvPr/>
        </p:nvSpPr>
        <p:spPr>
          <a:xfrm>
            <a:off x="10521220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419495-4A2B-4E81-A8B0-1C28EE2C1F67}"/>
              </a:ext>
            </a:extLst>
          </p:cNvPr>
          <p:cNvSpPr/>
          <p:nvPr/>
        </p:nvSpPr>
        <p:spPr>
          <a:xfrm>
            <a:off x="6928866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48074-008A-430F-A013-1D410A0A3077}"/>
              </a:ext>
            </a:extLst>
          </p:cNvPr>
          <p:cNvSpPr/>
          <p:nvPr/>
        </p:nvSpPr>
        <p:spPr>
          <a:xfrm>
            <a:off x="6852761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70BEF3-E980-4387-A602-E0A5D816CF60}"/>
              </a:ext>
            </a:extLst>
          </p:cNvPr>
          <p:cNvSpPr/>
          <p:nvPr/>
        </p:nvSpPr>
        <p:spPr>
          <a:xfrm>
            <a:off x="3260503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3E6E63-2111-487C-9A01-77B629F11DC1}"/>
              </a:ext>
            </a:extLst>
          </p:cNvPr>
          <p:cNvSpPr/>
          <p:nvPr/>
        </p:nvSpPr>
        <p:spPr>
          <a:xfrm>
            <a:off x="3184398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49542-D665-42C6-B140-C82F95AE3A45}"/>
              </a:ext>
            </a:extLst>
          </p:cNvPr>
          <p:cNvGrpSpPr/>
          <p:nvPr/>
        </p:nvGrpSpPr>
        <p:grpSpPr>
          <a:xfrm>
            <a:off x="607219" y="3711035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F407FE-5EA3-46A5-A2ED-1CF6E61014ED}"/>
              </a:ext>
            </a:extLst>
          </p:cNvPr>
          <p:cNvGrpSpPr/>
          <p:nvPr/>
        </p:nvGrpSpPr>
        <p:grpSpPr>
          <a:xfrm>
            <a:off x="2432590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5F4B9E-F78F-44EC-8C39-BE900DB2F85F}"/>
              </a:ext>
            </a:extLst>
          </p:cNvPr>
          <p:cNvGrpSpPr/>
          <p:nvPr/>
        </p:nvGrpSpPr>
        <p:grpSpPr>
          <a:xfrm>
            <a:off x="4258056" y="3711035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4F3E9-3A42-4C0A-A7FF-EA24D70BA7E4}"/>
              </a:ext>
            </a:extLst>
          </p:cNvPr>
          <p:cNvGrpSpPr/>
          <p:nvPr/>
        </p:nvGrpSpPr>
        <p:grpSpPr>
          <a:xfrm>
            <a:off x="6083522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96968D-7F10-41A4-8748-DDCD627B96EF}"/>
              </a:ext>
            </a:extLst>
          </p:cNvPr>
          <p:cNvGrpSpPr/>
          <p:nvPr/>
        </p:nvGrpSpPr>
        <p:grpSpPr>
          <a:xfrm>
            <a:off x="7908893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93FF5-2972-4CCB-AD52-0CE1C088AA69}"/>
              </a:ext>
            </a:extLst>
          </p:cNvPr>
          <p:cNvGrpSpPr/>
          <p:nvPr/>
        </p:nvGrpSpPr>
        <p:grpSpPr>
          <a:xfrm>
            <a:off x="9734359" y="3569640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3D1A66-A2D9-4297-9B2E-AD952518A657}"/>
              </a:ext>
            </a:extLst>
          </p:cNvPr>
          <p:cNvGrpSpPr/>
          <p:nvPr/>
        </p:nvGrpSpPr>
        <p:grpSpPr>
          <a:xfrm>
            <a:off x="238414" y="4653438"/>
            <a:ext cx="2480974" cy="1477328"/>
            <a:chOff x="238414" y="4253388"/>
            <a:chExt cx="2480974" cy="147732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DDD32E-DA81-4212-ADDB-0FE8D692E4CD}"/>
                </a:ext>
              </a:extLst>
            </p:cNvPr>
            <p:cNvSpPr txBox="1"/>
            <p:nvPr/>
          </p:nvSpPr>
          <p:spPr>
            <a:xfrm>
              <a:off x="503834" y="4253388"/>
              <a:ext cx="19517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Cyber Deception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FC7565-8BD3-4B0E-B404-2DB6CC7DEE87}"/>
                </a:ext>
              </a:extLst>
            </p:cNvPr>
            <p:cNvSpPr/>
            <p:nvPr/>
          </p:nvSpPr>
          <p:spPr>
            <a:xfrm>
              <a:off x="238414" y="4653498"/>
              <a:ext cx="248097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System having various decoys integrated with capability of attack on attacker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A862-A880-4560-8839-285F8B6B8236}"/>
              </a:ext>
            </a:extLst>
          </p:cNvPr>
          <p:cNvGrpSpPr/>
          <p:nvPr/>
        </p:nvGrpSpPr>
        <p:grpSpPr>
          <a:xfrm>
            <a:off x="3866863" y="4653438"/>
            <a:ext cx="2480974" cy="1477328"/>
            <a:chOff x="3866863" y="4253388"/>
            <a:chExt cx="2480974" cy="147732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E2B03A-64D1-4E88-8AC3-15010126F2BA}"/>
                </a:ext>
              </a:extLst>
            </p:cNvPr>
            <p:cNvSpPr txBox="1"/>
            <p:nvPr/>
          </p:nvSpPr>
          <p:spPr>
            <a:xfrm>
              <a:off x="4050083" y="4253388"/>
              <a:ext cx="211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947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Vul to Compliance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Mapping different vulnerabilities to compliance standards and frameworks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BC9B5-1948-4AA6-A896-5336DD40EA12}"/>
              </a:ext>
            </a:extLst>
          </p:cNvPr>
          <p:cNvGrpSpPr/>
          <p:nvPr/>
        </p:nvGrpSpPr>
        <p:grpSpPr>
          <a:xfrm>
            <a:off x="7578746" y="4653438"/>
            <a:ext cx="2480974" cy="1231107"/>
            <a:chOff x="7578746" y="4253388"/>
            <a:chExt cx="2480974" cy="123110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C2DBA7-1627-496C-87FD-91D1ADB2FBA0}"/>
                </a:ext>
              </a:extLst>
            </p:cNvPr>
            <p:cNvSpPr txBox="1"/>
            <p:nvPr/>
          </p:nvSpPr>
          <p:spPr>
            <a:xfrm>
              <a:off x="7744045" y="4253388"/>
              <a:ext cx="2152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85ADB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Social Eng Training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8A8E0C-3800-4778-AB7D-68AD8DE3BFA4}"/>
                </a:ext>
              </a:extLst>
            </p:cNvPr>
            <p:cNvSpPr/>
            <p:nvPr/>
          </p:nvSpPr>
          <p:spPr>
            <a:xfrm>
              <a:off x="7578746" y="4653498"/>
              <a:ext cx="24809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Creating a simulated social engineering environment to train 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70044C-F957-40B1-AF9F-12ABD6E7DEC0}"/>
              </a:ext>
            </a:extLst>
          </p:cNvPr>
          <p:cNvGrpSpPr/>
          <p:nvPr/>
        </p:nvGrpSpPr>
        <p:grpSpPr>
          <a:xfrm>
            <a:off x="1826326" y="1890902"/>
            <a:ext cx="2932549" cy="944083"/>
            <a:chOff x="1826326" y="1490852"/>
            <a:chExt cx="2932549" cy="94408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B2D32F-C2CA-434D-8077-1019B3FB66DC}"/>
                </a:ext>
              </a:extLst>
            </p:cNvPr>
            <p:cNvSpPr txBox="1"/>
            <p:nvPr/>
          </p:nvSpPr>
          <p:spPr>
            <a:xfrm>
              <a:off x="2187854" y="1490852"/>
              <a:ext cx="21803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85ADB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Phishing Detection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346D2C-A7BD-4FC3-97F6-C4028D4BBF75}"/>
                </a:ext>
              </a:extLst>
            </p:cNvPr>
            <p:cNvSpPr/>
            <p:nvPr/>
          </p:nvSpPr>
          <p:spPr>
            <a:xfrm>
              <a:off x="1826326" y="1850160"/>
              <a:ext cx="29325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Creating a tool to detect phishing emails using AI and email header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A23C28-4782-4415-A13B-894CE7A9ABCD}"/>
              </a:ext>
            </a:extLst>
          </p:cNvPr>
          <p:cNvGrpSpPr/>
          <p:nvPr/>
        </p:nvGrpSpPr>
        <p:grpSpPr>
          <a:xfrm>
            <a:off x="5665174" y="1890902"/>
            <a:ext cx="2480974" cy="984885"/>
            <a:chOff x="5665174" y="1490852"/>
            <a:chExt cx="2480974" cy="98488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B4B9DA-2889-4825-AB24-8552753AA365}"/>
                </a:ext>
              </a:extLst>
            </p:cNvPr>
            <p:cNvSpPr txBox="1"/>
            <p:nvPr/>
          </p:nvSpPr>
          <p:spPr>
            <a:xfrm>
              <a:off x="5896706" y="1490852"/>
              <a:ext cx="20195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Yara Mal Scanner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E8BCBE4-678E-43C6-A3C0-C270B0B7048E}"/>
                </a:ext>
              </a:extLst>
            </p:cNvPr>
            <p:cNvSpPr/>
            <p:nvPr/>
          </p:nvSpPr>
          <p:spPr>
            <a:xfrm>
              <a:off x="5665174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 Malware scanner utilizing the Yara framework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E530F9-D433-428A-90E6-0AC11A0FA03A}"/>
              </a:ext>
            </a:extLst>
          </p:cNvPr>
          <p:cNvGrpSpPr/>
          <p:nvPr/>
        </p:nvGrpSpPr>
        <p:grpSpPr>
          <a:xfrm>
            <a:off x="9377057" y="1890902"/>
            <a:ext cx="2480974" cy="984885"/>
            <a:chOff x="9377057" y="1490852"/>
            <a:chExt cx="2480974" cy="98488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11A0A5-717C-4A38-B041-BA252C40E794}"/>
                </a:ext>
              </a:extLst>
            </p:cNvPr>
            <p:cNvSpPr txBox="1"/>
            <p:nvPr/>
          </p:nvSpPr>
          <p:spPr>
            <a:xfrm>
              <a:off x="10158898" y="1490852"/>
              <a:ext cx="918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947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Stegno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8E7C2D-1AAB-4192-A3CE-BEA732721EF8}"/>
                </a:ext>
              </a:extLst>
            </p:cNvPr>
            <p:cNvSpPr/>
            <p:nvPr/>
          </p:nvSpPr>
          <p:spPr>
            <a:xfrm>
              <a:off x="9377057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Developing a tool that can extract hidden data in files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E45155C-C309-41DF-A787-E675AC630EA5}"/>
              </a:ext>
            </a:extLst>
          </p:cNvPr>
          <p:cNvSpPr txBox="1"/>
          <p:nvPr/>
        </p:nvSpPr>
        <p:spPr>
          <a:xfrm>
            <a:off x="4060657" y="69933"/>
            <a:ext cx="4312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Project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Ideas</a:t>
            </a:r>
          </a:p>
        </p:txBody>
      </p:sp>
    </p:spTree>
    <p:extLst>
      <p:ext uri="{BB962C8B-B14F-4D97-AF65-F5344CB8AC3E}">
        <p14:creationId xmlns:p14="http://schemas.microsoft.com/office/powerpoint/2010/main" val="139980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"/>
                            </p:stCondLst>
                            <p:childTnLst>
                              <p:par>
                                <p:cTn id="1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"/>
                            </p:stCondLst>
                            <p:childTnLst>
                              <p:par>
                                <p:cTn id="1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50"/>
                            </p:stCondLst>
                            <p:childTnLst>
                              <p:par>
                                <p:cTn id="17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Thank You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6EBEF51-CCA8-4E36-A754-8B8668D3E6F0}"/>
              </a:ext>
            </a:extLst>
          </p:cNvPr>
          <p:cNvSpPr/>
          <p:nvPr/>
        </p:nvSpPr>
        <p:spPr>
          <a:xfrm>
            <a:off x="3333845" y="4025709"/>
            <a:ext cx="5524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Azhar Ghafoor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azharghafoor39@gmail.com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https://azharghafoor.github.io/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56255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45087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33918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22750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21436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2073457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Cyber Landscape, Career in Cybersecurity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32723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3202197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Nurturing skills for cybersecurity, Standing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43578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4311568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Key considerations while choosing a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54728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34783" y="554090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Project Ideas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471388" y="304428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Table of Content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740999D-7AB0-AD0D-13C3-70950FED11FB}"/>
              </a:ext>
            </a:extLst>
          </p:cNvPr>
          <p:cNvSpPr/>
          <p:nvPr/>
        </p:nvSpPr>
        <p:spPr>
          <a:xfrm>
            <a:off x="6260021" y="11701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86413-4CBC-849F-7D2D-4237AF1FE5B2}"/>
              </a:ext>
            </a:extLst>
          </p:cNvPr>
          <p:cNvSpPr txBox="1"/>
          <p:nvPr/>
        </p:nvSpPr>
        <p:spPr>
          <a:xfrm>
            <a:off x="5491086" y="10387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08597-3391-8E06-AF40-AD060AD046C8}"/>
              </a:ext>
            </a:extLst>
          </p:cNvPr>
          <p:cNvSpPr txBox="1"/>
          <p:nvPr/>
        </p:nvSpPr>
        <p:spPr>
          <a:xfrm>
            <a:off x="6634783" y="1101907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A1931"/>
                </a:solidFill>
                <a:latin typeface="quicksand"/>
              </a:rPr>
              <a:t>Whoami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1931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2" grpId="0" animBg="1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225837-9E85-4AF7-91CA-635B3972C6B7}"/>
              </a:ext>
            </a:extLst>
          </p:cNvPr>
          <p:cNvSpPr/>
          <p:nvPr/>
        </p:nvSpPr>
        <p:spPr>
          <a:xfrm>
            <a:off x="4975384" y="258565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CC0517-CCEF-4797-BD85-257A9CF056F7}"/>
              </a:ext>
            </a:extLst>
          </p:cNvPr>
          <p:cNvSpPr/>
          <p:nvPr/>
        </p:nvSpPr>
        <p:spPr>
          <a:xfrm>
            <a:off x="11317509" y="4433500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275594" y="1345685"/>
            <a:ext cx="26497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Azhar Ghafoor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Lecturer Cybersecurity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5361953" y="2815233"/>
            <a:ext cx="6363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Azhar Ghafoor, dedicated Cybersecurity Lecturer, brings real-world insights from roles as a Cybersecurity Analyst 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  <a:hlinkClick r:id="rId2"/>
              </a:rPr>
              <a:t>Cytomate Solutions &amp; Services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and a researcher at Cybersecurity Lab. With an MS in Information Security from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  <a:hlinkClick r:id="rId3"/>
              </a:rPr>
              <a:t>COMSATS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Islamabad and a BS in IT from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  <a:hlinkClick r:id="rId4"/>
              </a:rPr>
              <a:t>QAU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, Azhar offers practical guidance and a passion for cybersecurity education.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0A9B0E7B-1023-C09F-3A08-7FC4982AA4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r="121"/>
          <a:stretch>
            <a:fillRect/>
          </a:stretch>
        </p:blipFill>
        <p:spPr>
          <a:xfrm>
            <a:off x="1304131" y="1953039"/>
            <a:ext cx="2940050" cy="2947158"/>
          </a:xfrm>
          <a:prstGeom prst="roundRect">
            <a:avLst>
              <a:gd name="adj" fmla="val 50000"/>
            </a:avLst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225837-9E85-4AF7-91CA-635B3972C6B7}"/>
              </a:ext>
            </a:extLst>
          </p:cNvPr>
          <p:cNvSpPr/>
          <p:nvPr/>
        </p:nvSpPr>
        <p:spPr>
          <a:xfrm>
            <a:off x="4975384" y="258565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CC0517-CCEF-4797-BD85-257A9CF056F7}"/>
              </a:ext>
            </a:extLst>
          </p:cNvPr>
          <p:cNvSpPr/>
          <p:nvPr/>
        </p:nvSpPr>
        <p:spPr>
          <a:xfrm>
            <a:off x="11317509" y="4433500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275594" y="1345685"/>
            <a:ext cx="29193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Usama Bin Amir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Lecturer Cybersecurity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5361953" y="2815233"/>
            <a:ext cx="6363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Usama Bin Amir, dedicated Cybersecurity Lecturer, brings real-world insights from roles as a </a:t>
            </a:r>
            <a:r>
              <a:rPr lang="en-US" b="1" dirty="0">
                <a:solidFill>
                  <a:srgbClr val="0A1931"/>
                </a:solidFill>
                <a:latin typeface="quicksand"/>
              </a:rPr>
              <a:t>Secure OS Developer and Cyber Threat Analyst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at NASTP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and </a:t>
            </a:r>
            <a:r>
              <a:rPr lang="en-US" b="1" dirty="0">
                <a:solidFill>
                  <a:srgbClr val="0A1931"/>
                </a:solidFill>
                <a:latin typeface="quicksand"/>
              </a:rPr>
              <a:t>Research Associate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at Device and Network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Security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Lab, NCCS. With an MS in Cyber Security and BS in Computer Science from C.U.S.T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Islamabad, Usama offers practical guidance and a passion for and OSINT education.</a:t>
            </a:r>
          </a:p>
        </p:txBody>
      </p:sp>
      <p:pic>
        <p:nvPicPr>
          <p:cNvPr id="13" name="Picture Placeholder 12" descr="A person sitting in a chair&#10;&#10;Description automatically generated">
            <a:extLst>
              <a:ext uri="{FF2B5EF4-FFF2-40B4-BE49-F238E27FC236}">
                <a16:creationId xmlns:a16="http://schemas.microsoft.com/office/drawing/2014/main" id="{E8FB101C-18A0-620B-F73C-ED298A9789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r="255"/>
          <a:stretch>
            <a:fillRect/>
          </a:stretch>
        </p:blipFill>
        <p:spPr>
          <a:xfrm>
            <a:off x="1462649" y="2259036"/>
            <a:ext cx="2623015" cy="2626726"/>
          </a:xfrm>
          <a:prstGeom prst="roundRect">
            <a:avLst>
              <a:gd name="adj" fmla="val 50000"/>
            </a:avLst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31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49662" y="181298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3109245" y="15979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984980" y="4445794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349936" y="214026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EDD33-494F-4EB0-BA58-CD8E45858F7E}"/>
              </a:ext>
            </a:extLst>
          </p:cNvPr>
          <p:cNvGrpSpPr/>
          <p:nvPr/>
        </p:nvGrpSpPr>
        <p:grpSpPr>
          <a:xfrm>
            <a:off x="6349936" y="4445794"/>
            <a:ext cx="1313402" cy="1314259"/>
            <a:chOff x="6349936" y="4445794"/>
            <a:chExt cx="1313402" cy="13142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CD6EF7D-FAC2-4A77-B603-14FB962B9E7F}"/>
                </a:ext>
              </a:extLst>
            </p:cNvPr>
            <p:cNvSpPr/>
            <p:nvPr/>
          </p:nvSpPr>
          <p:spPr>
            <a:xfrm>
              <a:off x="6349936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355CB7-1BC5-432A-AD6C-5B871538EB6F}"/>
                </a:ext>
              </a:extLst>
            </p:cNvPr>
            <p:cNvSpPr/>
            <p:nvPr/>
          </p:nvSpPr>
          <p:spPr>
            <a:xfrm>
              <a:off x="6573107" y="4669822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762BD1-21BF-4DFB-AA7B-122A027C74A5}"/>
                </a:ext>
              </a:extLst>
            </p:cNvPr>
            <p:cNvSpPr/>
            <p:nvPr/>
          </p:nvSpPr>
          <p:spPr>
            <a:xfrm>
              <a:off x="7263288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7B6465-8C31-48B6-8754-57A6C4A8C8C6}"/>
                </a:ext>
              </a:extLst>
            </p:cNvPr>
            <p:cNvSpPr/>
            <p:nvPr/>
          </p:nvSpPr>
          <p:spPr>
            <a:xfrm>
              <a:off x="729014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238196" y="-7144"/>
            <a:ext cx="5931508" cy="1266825"/>
            <a:chOff x="3238196" y="-7144"/>
            <a:chExt cx="5931508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3238196" y="-7144"/>
              <a:ext cx="5931508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445057" y="69933"/>
              <a:ext cx="55438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Cyber Landscape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208608" y="2376130"/>
            <a:ext cx="34900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Businesses are increasingly reliant on digital technologies, making cybersecurity more relevant than ever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2291047" y="4544365"/>
            <a:ext cx="3172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As businesses become data-driven, the need for secure cyber solutions is heightened.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731346" y="2376130"/>
            <a:ext cx="3172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The constant evolution of cyber threats necessitates a robust cybersecurity landscape.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7FFD-9691-4523-8BBD-4F489299552D}"/>
              </a:ext>
            </a:extLst>
          </p:cNvPr>
          <p:cNvSpPr/>
          <p:nvPr/>
        </p:nvSpPr>
        <p:spPr>
          <a:xfrm>
            <a:off x="7731346" y="4544365"/>
            <a:ext cx="3172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The shift to the digital space creates a lucrative job market for cybersecurity professionals with the right skill set.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984980" y="2140267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BE2118-7877-4DDA-B048-892DD96865E4}"/>
              </a:ext>
            </a:extLst>
          </p:cNvPr>
          <p:cNvSpPr/>
          <p:nvPr/>
        </p:nvSpPr>
        <p:spPr>
          <a:xfrm>
            <a:off x="1649540" y="3881533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583C5A-7EA4-4EB1-8C76-339D13ED0943}"/>
              </a:ext>
            </a:extLst>
          </p:cNvPr>
          <p:cNvSpPr/>
          <p:nvPr/>
        </p:nvSpPr>
        <p:spPr>
          <a:xfrm>
            <a:off x="1865471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26DD4B-9D73-47B8-905C-CC34C1AC7A05}"/>
              </a:ext>
            </a:extLst>
          </p:cNvPr>
          <p:cNvSpPr/>
          <p:nvPr/>
        </p:nvSpPr>
        <p:spPr>
          <a:xfrm>
            <a:off x="7393972" y="1682650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54F69F-F421-43A2-85C6-825544085754}"/>
              </a:ext>
            </a:extLst>
          </p:cNvPr>
          <p:cNvSpPr/>
          <p:nvPr/>
        </p:nvSpPr>
        <p:spPr>
          <a:xfrm>
            <a:off x="7609904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5E4BD1-9BA5-4C43-B5CF-68FDEC0CBFD8}"/>
              </a:ext>
            </a:extLst>
          </p:cNvPr>
          <p:cNvSpPr/>
          <p:nvPr/>
        </p:nvSpPr>
        <p:spPr>
          <a:xfrm>
            <a:off x="7393972" y="3881533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088EB3-3A07-4FC8-8435-4461EA619C84}"/>
              </a:ext>
            </a:extLst>
          </p:cNvPr>
          <p:cNvSpPr/>
          <p:nvPr/>
        </p:nvSpPr>
        <p:spPr>
          <a:xfrm>
            <a:off x="7609904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5836B7-94E5-4E42-8E5C-79839A635B41}"/>
              </a:ext>
            </a:extLst>
          </p:cNvPr>
          <p:cNvSpPr/>
          <p:nvPr/>
        </p:nvSpPr>
        <p:spPr>
          <a:xfrm>
            <a:off x="1649540" y="1682650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92D454-AB45-41D8-99DF-21CC630CB674}"/>
              </a:ext>
            </a:extLst>
          </p:cNvPr>
          <p:cNvSpPr/>
          <p:nvPr/>
        </p:nvSpPr>
        <p:spPr>
          <a:xfrm>
            <a:off x="1865471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618B60-6742-42CD-8630-D0E701470D02}"/>
              </a:ext>
            </a:extLst>
          </p:cNvPr>
          <p:cNvSpPr/>
          <p:nvPr/>
        </p:nvSpPr>
        <p:spPr>
          <a:xfrm>
            <a:off x="459581" y="6008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024273-7C50-4A9E-A60A-F3F4C59D0624}"/>
              </a:ext>
            </a:extLst>
          </p:cNvPr>
          <p:cNvSpPr/>
          <p:nvPr/>
        </p:nvSpPr>
        <p:spPr>
          <a:xfrm>
            <a:off x="9744837" y="2786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7C009C-0647-434B-AA11-C8DE9E7BC1B6}"/>
              </a:ext>
            </a:extLst>
          </p:cNvPr>
          <p:cNvSpPr/>
          <p:nvPr/>
        </p:nvSpPr>
        <p:spPr>
          <a:xfrm>
            <a:off x="11129105" y="39577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BE11F1-6C52-4572-839C-EA9AA33B0EF2}"/>
              </a:ext>
            </a:extLst>
          </p:cNvPr>
          <p:cNvSpPr/>
          <p:nvPr/>
        </p:nvSpPr>
        <p:spPr>
          <a:xfrm>
            <a:off x="6412135" y="56830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23F6A3-4B2F-478B-A391-AFC8C5E05AE1}"/>
              </a:ext>
            </a:extLst>
          </p:cNvPr>
          <p:cNvSpPr/>
          <p:nvPr/>
        </p:nvSpPr>
        <p:spPr>
          <a:xfrm>
            <a:off x="11503438" y="6347555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081C7F-7DF8-46BB-8076-60F8F0E3DF4B}"/>
              </a:ext>
            </a:extLst>
          </p:cNvPr>
          <p:cNvSpPr/>
          <p:nvPr/>
        </p:nvSpPr>
        <p:spPr>
          <a:xfrm>
            <a:off x="963073" y="32917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D65805-77A7-4DA7-A789-6BFE4F813D70}"/>
              </a:ext>
            </a:extLst>
          </p:cNvPr>
          <p:cNvSpPr/>
          <p:nvPr/>
        </p:nvSpPr>
        <p:spPr>
          <a:xfrm>
            <a:off x="674751" y="57906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9ED32C-B027-4E72-9315-47F829B4CE33}"/>
              </a:ext>
            </a:extLst>
          </p:cNvPr>
          <p:cNvSpPr/>
          <p:nvPr/>
        </p:nvSpPr>
        <p:spPr>
          <a:xfrm>
            <a:off x="1070610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6B3B01-10C9-4908-8822-19B16E6BBA1E}"/>
              </a:ext>
            </a:extLst>
          </p:cNvPr>
          <p:cNvSpPr/>
          <p:nvPr/>
        </p:nvSpPr>
        <p:spPr>
          <a:xfrm>
            <a:off x="1070610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73D6514-9DB0-4C00-90D7-8429250F930C}"/>
              </a:ext>
            </a:extLst>
          </p:cNvPr>
          <p:cNvSpPr/>
          <p:nvPr/>
        </p:nvSpPr>
        <p:spPr>
          <a:xfrm>
            <a:off x="6815042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6F09F79-E1EC-4BF4-8A2D-115DF92111D2}"/>
              </a:ext>
            </a:extLst>
          </p:cNvPr>
          <p:cNvSpPr/>
          <p:nvPr/>
        </p:nvSpPr>
        <p:spPr>
          <a:xfrm>
            <a:off x="6815042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0AF56-66B8-4C93-8093-8487266953F3}"/>
              </a:ext>
            </a:extLst>
          </p:cNvPr>
          <p:cNvGrpSpPr/>
          <p:nvPr/>
        </p:nvGrpSpPr>
        <p:grpSpPr>
          <a:xfrm>
            <a:off x="2067306" y="2270026"/>
            <a:ext cx="4028694" cy="1498836"/>
            <a:chOff x="2067306" y="1206310"/>
            <a:chExt cx="3162980" cy="14988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B6B9B8-2B3E-4172-986E-69B5E69872A4}"/>
                </a:ext>
              </a:extLst>
            </p:cNvPr>
            <p:cNvSpPr txBox="1"/>
            <p:nvPr/>
          </p:nvSpPr>
          <p:spPr>
            <a:xfrm>
              <a:off x="2067306" y="1206310"/>
              <a:ext cx="223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Career Decision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3EBBE2-023F-4DD3-8643-CE7786A18B64}"/>
                </a:ext>
              </a:extLst>
            </p:cNvPr>
            <p:cNvSpPr/>
            <p:nvPr/>
          </p:nvSpPr>
          <p:spPr>
            <a:xfrm>
              <a:off x="2100191" y="1781816"/>
              <a:ext cx="313009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Understanding if cybersecurity is the right career choice is crucial for a successful journey in the industry.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4E189-A7B2-43EF-A14F-31D202CD2D72}"/>
              </a:ext>
            </a:extLst>
          </p:cNvPr>
          <p:cNvGrpSpPr/>
          <p:nvPr/>
        </p:nvGrpSpPr>
        <p:grpSpPr>
          <a:xfrm>
            <a:off x="2067306" y="4447711"/>
            <a:ext cx="3969065" cy="1444245"/>
            <a:chOff x="2067306" y="4447711"/>
            <a:chExt cx="3116165" cy="144424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C9A38A-C315-4814-AFB8-9B01A549AD58}"/>
                </a:ext>
              </a:extLst>
            </p:cNvPr>
            <p:cNvSpPr txBox="1"/>
            <p:nvPr/>
          </p:nvSpPr>
          <p:spPr>
            <a:xfrm>
              <a:off x="2067306" y="4447711"/>
              <a:ext cx="26420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5ADB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Skill Development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A8F07E-71CE-464B-94A9-D4DEE4DD2818}"/>
                </a:ext>
              </a:extLst>
            </p:cNvPr>
            <p:cNvSpPr/>
            <p:nvPr/>
          </p:nvSpPr>
          <p:spPr>
            <a:xfrm>
              <a:off x="2100190" y="4968626"/>
              <a:ext cx="30832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Recognizing the essential skills required to thrive in the cybersecurity field is a foundational step.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0A3323-C821-4E06-B0DB-041C38F0FC9D}"/>
              </a:ext>
            </a:extLst>
          </p:cNvPr>
          <p:cNvGrpSpPr/>
          <p:nvPr/>
        </p:nvGrpSpPr>
        <p:grpSpPr>
          <a:xfrm>
            <a:off x="7838507" y="2270026"/>
            <a:ext cx="4060895" cy="1775835"/>
            <a:chOff x="8105204" y="1206310"/>
            <a:chExt cx="3188261" cy="177583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79DABB-601D-4773-95DE-0F616B45E359}"/>
                </a:ext>
              </a:extLst>
            </p:cNvPr>
            <p:cNvSpPr txBox="1"/>
            <p:nvPr/>
          </p:nvSpPr>
          <p:spPr>
            <a:xfrm>
              <a:off x="8105204" y="1206310"/>
              <a:ext cx="2957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85ADB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Educational Preparation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CB7DC0-10BF-4EB1-8626-DE59702AF74B}"/>
                </a:ext>
              </a:extLst>
            </p:cNvPr>
            <p:cNvSpPr/>
            <p:nvPr/>
          </p:nvSpPr>
          <p:spPr>
            <a:xfrm>
              <a:off x="8163370" y="1781816"/>
              <a:ext cx="313009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Considering educational paths, such as degrees with a cybersecurity specialization, plays a key role in shaping your career.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B6614-2B2B-48EE-B8D9-DE5CA0149C5B}"/>
              </a:ext>
            </a:extLst>
          </p:cNvPr>
          <p:cNvGrpSpPr/>
          <p:nvPr/>
        </p:nvGrpSpPr>
        <p:grpSpPr>
          <a:xfrm>
            <a:off x="7838502" y="4447711"/>
            <a:ext cx="4060893" cy="1721244"/>
            <a:chOff x="8105204" y="4447711"/>
            <a:chExt cx="3188261" cy="172124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0C7BC-EEFA-4946-81F0-1199189B3A12}"/>
                </a:ext>
              </a:extLst>
            </p:cNvPr>
            <p:cNvSpPr txBox="1"/>
            <p:nvPr/>
          </p:nvSpPr>
          <p:spPr>
            <a:xfrm>
              <a:off x="8105204" y="4447711"/>
              <a:ext cx="20116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Job Readiness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19F7FB9-AF0C-4A10-BD77-FD99DD94E906}"/>
                </a:ext>
              </a:extLst>
            </p:cNvPr>
            <p:cNvSpPr/>
            <p:nvPr/>
          </p:nvSpPr>
          <p:spPr>
            <a:xfrm>
              <a:off x="8163369" y="4968626"/>
              <a:ext cx="31300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The ultimate goal is to comprehend how to strategically position yourself for promising job opportunities in the cybersecurity industry.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1B956C3-ADE0-4665-8815-CAF0B77F1DAC}"/>
              </a:ext>
            </a:extLst>
          </p:cNvPr>
          <p:cNvSpPr txBox="1"/>
          <p:nvPr/>
        </p:nvSpPr>
        <p:spPr>
          <a:xfrm>
            <a:off x="1212416" y="1979418"/>
            <a:ext cx="510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25C70-B400-4BF6-BB34-4781ACF3AD48}"/>
              </a:ext>
            </a:extLst>
          </p:cNvPr>
          <p:cNvSpPr txBox="1"/>
          <p:nvPr/>
        </p:nvSpPr>
        <p:spPr>
          <a:xfrm>
            <a:off x="1143055" y="4196822"/>
            <a:ext cx="6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FDD4C-D67A-4B06-B260-21C034B5F120}"/>
              </a:ext>
            </a:extLst>
          </p:cNvPr>
          <p:cNvSpPr txBox="1"/>
          <p:nvPr/>
        </p:nvSpPr>
        <p:spPr>
          <a:xfrm>
            <a:off x="6892773" y="1988244"/>
            <a:ext cx="63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0A0190-94AE-40BF-8CB0-1EB21F0A3E6F}"/>
              </a:ext>
            </a:extLst>
          </p:cNvPr>
          <p:cNvSpPr txBox="1"/>
          <p:nvPr/>
        </p:nvSpPr>
        <p:spPr>
          <a:xfrm>
            <a:off x="6994373" y="4196821"/>
            <a:ext cx="43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E809BF-1706-489B-A18D-BC1D49C9279B}"/>
              </a:ext>
            </a:extLst>
          </p:cNvPr>
          <p:cNvSpPr txBox="1"/>
          <p:nvPr/>
        </p:nvSpPr>
        <p:spPr>
          <a:xfrm>
            <a:off x="2189586" y="69933"/>
            <a:ext cx="7812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Career in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14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27" grpId="0" animBg="1"/>
      <p:bldP spid="28" grpId="0" animBg="1"/>
      <p:bldP spid="15" grpId="0" animBg="1"/>
      <p:bldP spid="16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2" grpId="0" animBg="1"/>
      <p:bldP spid="26" grpId="0" animBg="1"/>
      <p:bldP spid="38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D3627E-B560-4098-993F-99DB17CF8342}"/>
              </a:ext>
            </a:extLst>
          </p:cNvPr>
          <p:cNvGrpSpPr/>
          <p:nvPr/>
        </p:nvGrpSpPr>
        <p:grpSpPr>
          <a:xfrm>
            <a:off x="3218307" y="1236477"/>
            <a:ext cx="6172390" cy="1081456"/>
            <a:chOff x="3218307" y="1086699"/>
            <a:chExt cx="6172390" cy="10814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FC862-9AC7-49F7-A85B-47502414F554}"/>
                </a:ext>
              </a:extLst>
            </p:cNvPr>
            <p:cNvSpPr/>
            <p:nvPr/>
          </p:nvSpPr>
          <p:spPr>
            <a:xfrm>
              <a:off x="3236865" y="1460269"/>
              <a:ext cx="61538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Accountability for integrating cybersecurity technologies to ensure the overall safety of the organization's network.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85F58-1526-4EE4-AB3B-5A0ECFD1DF43}"/>
                </a:ext>
              </a:extLst>
            </p:cNvPr>
            <p:cNvSpPr txBox="1"/>
            <p:nvPr/>
          </p:nvSpPr>
          <p:spPr>
            <a:xfrm>
              <a:off x="3218307" y="1086699"/>
              <a:ext cx="1866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Assets Safety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C6B9D5-F868-4F23-8966-723460AC825B}"/>
              </a:ext>
            </a:extLst>
          </p:cNvPr>
          <p:cNvGrpSpPr/>
          <p:nvPr/>
        </p:nvGrpSpPr>
        <p:grpSpPr>
          <a:xfrm>
            <a:off x="3218307" y="4959128"/>
            <a:ext cx="7233189" cy="1389233"/>
            <a:chOff x="3218307" y="4809350"/>
            <a:chExt cx="7233189" cy="138923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463C77-CBEB-4C9D-9E40-4B5B57891DBF}"/>
                </a:ext>
              </a:extLst>
            </p:cNvPr>
            <p:cNvSpPr/>
            <p:nvPr/>
          </p:nvSpPr>
          <p:spPr>
            <a:xfrm>
              <a:off x="3236864" y="5182920"/>
              <a:ext cx="721463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Understanding the multifaceted role of a cybersecurity software developer in integrating security tools throughout the software development lifecycle.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6A9A02-5B5D-45BE-8C98-1144FE1738DB}"/>
                </a:ext>
              </a:extLst>
            </p:cNvPr>
            <p:cNvSpPr txBox="1"/>
            <p:nvPr/>
          </p:nvSpPr>
          <p:spPr>
            <a:xfrm>
              <a:off x="3218307" y="4809350"/>
              <a:ext cx="2529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85ADB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Multifaceted Role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EFB35-89D2-424F-AEF4-C9580EB4B563}"/>
              </a:ext>
            </a:extLst>
          </p:cNvPr>
          <p:cNvGrpSpPr/>
          <p:nvPr/>
        </p:nvGrpSpPr>
        <p:grpSpPr>
          <a:xfrm>
            <a:off x="3949621" y="3608905"/>
            <a:ext cx="6394338" cy="1081456"/>
            <a:chOff x="3949621" y="3459127"/>
            <a:chExt cx="6394338" cy="10814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DDB2A-0A44-4C0F-A764-765DF2A8046F}"/>
                </a:ext>
              </a:extLst>
            </p:cNvPr>
            <p:cNvSpPr/>
            <p:nvPr/>
          </p:nvSpPr>
          <p:spPr>
            <a:xfrm>
              <a:off x="3968179" y="3832697"/>
              <a:ext cx="63757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Gaining theoretical and practical knowledge in application security, data secrecy, cryptography, and network security.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65EBE4-16E1-4DE0-A1B1-C17C425C28C8}"/>
                </a:ext>
              </a:extLst>
            </p:cNvPr>
            <p:cNvSpPr txBox="1"/>
            <p:nvPr/>
          </p:nvSpPr>
          <p:spPr>
            <a:xfrm>
              <a:off x="3949621" y="3459127"/>
              <a:ext cx="284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Technical Knowledge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4C5A68-E801-4F92-BE9B-8B32870DE510}"/>
              </a:ext>
            </a:extLst>
          </p:cNvPr>
          <p:cNvGrpSpPr/>
          <p:nvPr/>
        </p:nvGrpSpPr>
        <p:grpSpPr>
          <a:xfrm>
            <a:off x="4160806" y="2479571"/>
            <a:ext cx="6519290" cy="1081456"/>
            <a:chOff x="4160806" y="2329793"/>
            <a:chExt cx="6519290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6D0315-A6EC-4BD6-9DA4-F632DCF381C1}"/>
                </a:ext>
              </a:extLst>
            </p:cNvPr>
            <p:cNvSpPr/>
            <p:nvPr/>
          </p:nvSpPr>
          <p:spPr>
            <a:xfrm>
              <a:off x="4179364" y="2703363"/>
              <a:ext cx="65007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The expectation to be proactive and prompt in detecting and mitigating malicious behavior to prevent security breaches.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F25D26-8702-49BF-82EB-F18CDED2A526}"/>
                </a:ext>
              </a:extLst>
            </p:cNvPr>
            <p:cNvSpPr txBox="1"/>
            <p:nvPr/>
          </p:nvSpPr>
          <p:spPr>
            <a:xfrm>
              <a:off x="4160806" y="2329793"/>
              <a:ext cx="2481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85ADB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Proactive Security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2118155" y="69933"/>
            <a:ext cx="8197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Nurturing Skills for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Cyber</a:t>
            </a:r>
          </a:p>
        </p:txBody>
      </p:sp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E9E238-185B-4637-A477-3230B689F034}"/>
              </a:ext>
            </a:extLst>
          </p:cNvPr>
          <p:cNvSpPr/>
          <p:nvPr/>
        </p:nvSpPr>
        <p:spPr>
          <a:xfrm>
            <a:off x="11042333" y="31569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C12C49-5C6B-4517-9CCA-C06A5FE88A26}"/>
              </a:ext>
            </a:extLst>
          </p:cNvPr>
          <p:cNvSpPr/>
          <p:nvPr/>
        </p:nvSpPr>
        <p:spPr>
          <a:xfrm>
            <a:off x="2043875" y="49030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AC1C2B-3738-4585-A405-69BBD101F272}"/>
              </a:ext>
            </a:extLst>
          </p:cNvPr>
          <p:cNvSpPr/>
          <p:nvPr/>
        </p:nvSpPr>
        <p:spPr>
          <a:xfrm>
            <a:off x="9046655" y="4770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5BD4DC-38EB-40F0-985B-34FDF96FD9A6}"/>
              </a:ext>
            </a:extLst>
          </p:cNvPr>
          <p:cNvGrpSpPr/>
          <p:nvPr/>
        </p:nvGrpSpPr>
        <p:grpSpPr>
          <a:xfrm>
            <a:off x="3224022" y="2864929"/>
            <a:ext cx="5508974" cy="2404015"/>
            <a:chOff x="3224022" y="2864929"/>
            <a:chExt cx="5508974" cy="240401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E478C8-298E-4DB7-9C26-3673F878FAC2}"/>
                </a:ext>
              </a:extLst>
            </p:cNvPr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465 w 1438275"/>
                <a:gd name="connsiteY2" fmla="*/ 40005 h 1438275"/>
                <a:gd name="connsiteX3" fmla="*/ 1025843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909 w 1438275"/>
                <a:gd name="connsiteY6" fmla="*/ 20859 h 1438275"/>
                <a:gd name="connsiteX7" fmla="*/ 393287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287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465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376 w 1438275"/>
                <a:gd name="connsiteY21" fmla="*/ 972788 h 1438275"/>
                <a:gd name="connsiteX22" fmla="*/ 471868 w 1438275"/>
                <a:gd name="connsiteY22" fmla="*/ 722281 h 1438275"/>
                <a:gd name="connsiteX23" fmla="*/ 722376 w 1438275"/>
                <a:gd name="connsiteY23" fmla="*/ 471773 h 1438275"/>
                <a:gd name="connsiteX24" fmla="*/ 972884 w 1438275"/>
                <a:gd name="connsiteY24" fmla="*/ 722281 h 1438275"/>
                <a:gd name="connsiteX25" fmla="*/ 722376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88FB118-6364-45D3-94B1-EF2D2F587068}"/>
                </a:ext>
              </a:extLst>
            </p:cNvPr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>
                <a:gd name="connsiteX0" fmla="*/ 1404557 w 1438275"/>
                <a:gd name="connsiteY0" fmla="*/ 393287 h 1438275"/>
                <a:gd name="connsiteX1" fmla="*/ 1051370 w 1438275"/>
                <a:gd name="connsiteY1" fmla="*/ 40005 h 1438275"/>
                <a:gd name="connsiteX2" fmla="*/ 972026 w 1438275"/>
                <a:gd name="connsiteY2" fmla="*/ 7144 h 1438275"/>
                <a:gd name="connsiteX3" fmla="*/ 472536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192 w 1438275"/>
                <a:gd name="connsiteY10" fmla="*/ 1404652 h 1438275"/>
                <a:gd name="connsiteX11" fmla="*/ 418815 w 1438275"/>
                <a:gd name="connsiteY11" fmla="*/ 1423797 h 1438275"/>
                <a:gd name="connsiteX12" fmla="*/ 472536 w 1438275"/>
                <a:gd name="connsiteY12" fmla="*/ 1437513 h 1438275"/>
                <a:gd name="connsiteX13" fmla="*/ 972026 w 1438275"/>
                <a:gd name="connsiteY13" fmla="*/ 1437513 h 1438275"/>
                <a:gd name="connsiteX14" fmla="*/ 1025747 w 1438275"/>
                <a:gd name="connsiteY14" fmla="*/ 1423797 h 1438275"/>
                <a:gd name="connsiteX15" fmla="*/ 1051370 w 1438275"/>
                <a:gd name="connsiteY15" fmla="*/ 1404652 h 1438275"/>
                <a:gd name="connsiteX16" fmla="*/ 1404557 w 1438275"/>
                <a:gd name="connsiteY16" fmla="*/ 1051465 h 1438275"/>
                <a:gd name="connsiteX17" fmla="*/ 1436465 w 1438275"/>
                <a:gd name="connsiteY17" fmla="*/ 986599 h 1438275"/>
                <a:gd name="connsiteX18" fmla="*/ 1437418 w 1438275"/>
                <a:gd name="connsiteY18" fmla="*/ 972122 h 1438275"/>
                <a:gd name="connsiteX19" fmla="*/ 1437418 w 1438275"/>
                <a:gd name="connsiteY19" fmla="*/ 472535 h 1438275"/>
                <a:gd name="connsiteX20" fmla="*/ 1404557 w 1438275"/>
                <a:gd name="connsiteY20" fmla="*/ 393287 h 1438275"/>
                <a:gd name="connsiteX21" fmla="*/ 722281 w 1438275"/>
                <a:gd name="connsiteY21" fmla="*/ 972884 h 1438275"/>
                <a:gd name="connsiteX22" fmla="*/ 471774 w 1438275"/>
                <a:gd name="connsiteY22" fmla="*/ 722376 h 1438275"/>
                <a:gd name="connsiteX23" fmla="*/ 722281 w 1438275"/>
                <a:gd name="connsiteY23" fmla="*/ 471869 h 1438275"/>
                <a:gd name="connsiteX24" fmla="*/ 972788 w 1438275"/>
                <a:gd name="connsiteY24" fmla="*/ 722376 h 1438275"/>
                <a:gd name="connsiteX25" fmla="*/ 722281 w 1438275"/>
                <a:gd name="connsiteY25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23F615-9F54-496A-A0D8-52270E71398F}"/>
                </a:ext>
              </a:extLst>
            </p:cNvPr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369 w 1438275"/>
                <a:gd name="connsiteY1" fmla="*/ 40005 h 1438275"/>
                <a:gd name="connsiteX2" fmla="*/ 972122 w 1438275"/>
                <a:gd name="connsiteY2" fmla="*/ 7144 h 1438275"/>
                <a:gd name="connsiteX3" fmla="*/ 472535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40005 w 1438275"/>
                <a:gd name="connsiteY8" fmla="*/ 1051465 h 1438275"/>
                <a:gd name="connsiteX9" fmla="*/ 393192 w 1438275"/>
                <a:gd name="connsiteY9" fmla="*/ 1404652 h 1438275"/>
                <a:gd name="connsiteX10" fmla="*/ 472535 w 1438275"/>
                <a:gd name="connsiteY10" fmla="*/ 1437513 h 1438275"/>
                <a:gd name="connsiteX11" fmla="*/ 972122 w 1438275"/>
                <a:gd name="connsiteY11" fmla="*/ 1437513 h 1438275"/>
                <a:gd name="connsiteX12" fmla="*/ 1025747 w 1438275"/>
                <a:gd name="connsiteY12" fmla="*/ 1423797 h 1438275"/>
                <a:gd name="connsiteX13" fmla="*/ 1051369 w 1438275"/>
                <a:gd name="connsiteY13" fmla="*/ 1404652 h 1438275"/>
                <a:gd name="connsiteX14" fmla="*/ 1404652 w 1438275"/>
                <a:gd name="connsiteY14" fmla="*/ 1051465 h 1438275"/>
                <a:gd name="connsiteX15" fmla="*/ 1436560 w 1438275"/>
                <a:gd name="connsiteY15" fmla="*/ 986599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281 w 1438275"/>
                <a:gd name="connsiteY19" fmla="*/ 972884 h 1438275"/>
                <a:gd name="connsiteX20" fmla="*/ 471773 w 1438275"/>
                <a:gd name="connsiteY20" fmla="*/ 722376 h 1438275"/>
                <a:gd name="connsiteX21" fmla="*/ 722281 w 1438275"/>
                <a:gd name="connsiteY21" fmla="*/ 471869 h 1438275"/>
                <a:gd name="connsiteX22" fmla="*/ 972788 w 1438275"/>
                <a:gd name="connsiteY22" fmla="*/ 722376 h 1438275"/>
                <a:gd name="connsiteX23" fmla="*/ 722281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750FC7-1CCA-42BC-B4FB-BF2EBF913091}"/>
                </a:ext>
              </a:extLst>
            </p:cNvPr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370 w 1438275"/>
                <a:gd name="connsiteY2" fmla="*/ 40005 h 1438275"/>
                <a:gd name="connsiteX3" fmla="*/ 1025747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814 w 1438275"/>
                <a:gd name="connsiteY6" fmla="*/ 20859 h 1438275"/>
                <a:gd name="connsiteX7" fmla="*/ 393192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192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370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281 w 1438275"/>
                <a:gd name="connsiteY21" fmla="*/ 972788 h 1438275"/>
                <a:gd name="connsiteX22" fmla="*/ 471773 w 1438275"/>
                <a:gd name="connsiteY22" fmla="*/ 722281 h 1438275"/>
                <a:gd name="connsiteX23" fmla="*/ 722281 w 1438275"/>
                <a:gd name="connsiteY23" fmla="*/ 471773 h 1438275"/>
                <a:gd name="connsiteX24" fmla="*/ 972788 w 1438275"/>
                <a:gd name="connsiteY24" fmla="*/ 722281 h 1438275"/>
                <a:gd name="connsiteX25" fmla="*/ 722281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6FB78A-6800-4963-B6A9-2A560FC81501}"/>
                </a:ext>
              </a:extLst>
            </p:cNvPr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465 w 1438275"/>
                <a:gd name="connsiteY1" fmla="*/ 40005 h 1438275"/>
                <a:gd name="connsiteX2" fmla="*/ 972122 w 1438275"/>
                <a:gd name="connsiteY2" fmla="*/ 7144 h 1438275"/>
                <a:gd name="connsiteX3" fmla="*/ 472536 w 1438275"/>
                <a:gd name="connsiteY3" fmla="*/ 7144 h 1438275"/>
                <a:gd name="connsiteX4" fmla="*/ 393288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288 w 1438275"/>
                <a:gd name="connsiteY10" fmla="*/ 1404652 h 1438275"/>
                <a:gd name="connsiteX11" fmla="*/ 418910 w 1438275"/>
                <a:gd name="connsiteY11" fmla="*/ 1423797 h 1438275"/>
                <a:gd name="connsiteX12" fmla="*/ 472536 w 1438275"/>
                <a:gd name="connsiteY12" fmla="*/ 1437513 h 1438275"/>
                <a:gd name="connsiteX13" fmla="*/ 972122 w 1438275"/>
                <a:gd name="connsiteY13" fmla="*/ 1437513 h 1438275"/>
                <a:gd name="connsiteX14" fmla="*/ 1051465 w 1438275"/>
                <a:gd name="connsiteY14" fmla="*/ 1404652 h 1438275"/>
                <a:gd name="connsiteX15" fmla="*/ 1404652 w 1438275"/>
                <a:gd name="connsiteY15" fmla="*/ 1051465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376 w 1438275"/>
                <a:gd name="connsiteY19" fmla="*/ 972884 h 1438275"/>
                <a:gd name="connsiteX20" fmla="*/ 471869 w 1438275"/>
                <a:gd name="connsiteY20" fmla="*/ 722376 h 1438275"/>
                <a:gd name="connsiteX21" fmla="*/ 722376 w 1438275"/>
                <a:gd name="connsiteY21" fmla="*/ 471869 h 1438275"/>
                <a:gd name="connsiteX22" fmla="*/ 972884 w 1438275"/>
                <a:gd name="connsiteY22" fmla="*/ 722376 h 1438275"/>
                <a:gd name="connsiteX23" fmla="*/ 722376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929D216-0182-41C3-BC39-BBEA395BAFA2}"/>
              </a:ext>
            </a:extLst>
          </p:cNvPr>
          <p:cNvSpPr/>
          <p:nvPr/>
        </p:nvSpPr>
        <p:spPr>
          <a:xfrm>
            <a:off x="4384548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96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6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501 w 1152525"/>
              <a:gd name="connsiteY17" fmla="*/ 829913 h 1152525"/>
              <a:gd name="connsiteX18" fmla="*/ 328993 w 1152525"/>
              <a:gd name="connsiteY18" fmla="*/ 579406 h 1152525"/>
              <a:gd name="connsiteX19" fmla="*/ 579501 w 1152525"/>
              <a:gd name="connsiteY19" fmla="*/ 328898 h 1152525"/>
              <a:gd name="connsiteX20" fmla="*/ 830009 w 1152525"/>
              <a:gd name="connsiteY20" fmla="*/ 579406 h 1152525"/>
              <a:gd name="connsiteX21" fmla="*/ 579501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FD3A32F-EB2C-4C08-BC09-39FB6A6290DC}"/>
              </a:ext>
            </a:extLst>
          </p:cNvPr>
          <p:cNvSpPr/>
          <p:nvPr/>
        </p:nvSpPr>
        <p:spPr>
          <a:xfrm>
            <a:off x="5402294" y="3007804"/>
            <a:ext cx="1152525" cy="1152525"/>
          </a:xfrm>
          <a:custGeom>
            <a:avLst/>
            <a:gdLst>
              <a:gd name="connsiteX0" fmla="*/ 1118807 w 1152525"/>
              <a:gd name="connsiteY0" fmla="*/ 309563 h 1152525"/>
              <a:gd name="connsiteX1" fmla="*/ 849345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467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467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5 w 1152525"/>
              <a:gd name="connsiteY12" fmla="*/ 1118902 h 1152525"/>
              <a:gd name="connsiteX13" fmla="*/ 1118807 w 1152525"/>
              <a:gd name="connsiteY13" fmla="*/ 849344 h 1152525"/>
              <a:gd name="connsiteX14" fmla="*/ 1151668 w 1152525"/>
              <a:gd name="connsiteY14" fmla="*/ 770096 h 1152525"/>
              <a:gd name="connsiteX15" fmla="*/ 1151668 w 1152525"/>
              <a:gd name="connsiteY15" fmla="*/ 388906 h 1152525"/>
              <a:gd name="connsiteX16" fmla="*/ 1118807 w 1152525"/>
              <a:gd name="connsiteY16" fmla="*/ 309563 h 1152525"/>
              <a:gd name="connsiteX17" fmla="*/ 579406 w 1152525"/>
              <a:gd name="connsiteY17" fmla="*/ 830009 h 1152525"/>
              <a:gd name="connsiteX18" fmla="*/ 328899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3D2B2A-6A16-4BE2-975B-EBB4B6D38343}"/>
              </a:ext>
            </a:extLst>
          </p:cNvPr>
          <p:cNvSpPr/>
          <p:nvPr/>
        </p:nvSpPr>
        <p:spPr>
          <a:xfrm>
            <a:off x="3366897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0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0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406 w 1152525"/>
              <a:gd name="connsiteY17" fmla="*/ 830009 h 1152525"/>
              <a:gd name="connsiteX18" fmla="*/ 328898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C36B29E-7C78-423A-8090-9FEFECC80487}"/>
              </a:ext>
            </a:extLst>
          </p:cNvPr>
          <p:cNvSpPr/>
          <p:nvPr/>
        </p:nvSpPr>
        <p:spPr>
          <a:xfrm>
            <a:off x="6419945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406 w 1152525"/>
              <a:gd name="connsiteY17" fmla="*/ 829913 h 1152525"/>
              <a:gd name="connsiteX18" fmla="*/ 328898 w 1152525"/>
              <a:gd name="connsiteY18" fmla="*/ 579406 h 1152525"/>
              <a:gd name="connsiteX19" fmla="*/ 579406 w 1152525"/>
              <a:gd name="connsiteY19" fmla="*/ 328898 h 1152525"/>
              <a:gd name="connsiteX20" fmla="*/ 829913 w 1152525"/>
              <a:gd name="connsiteY20" fmla="*/ 579406 h 1152525"/>
              <a:gd name="connsiteX21" fmla="*/ 579406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F5EE83-B726-4283-8653-74E1FF12EDBB}"/>
              </a:ext>
            </a:extLst>
          </p:cNvPr>
          <p:cNvSpPr/>
          <p:nvPr/>
        </p:nvSpPr>
        <p:spPr>
          <a:xfrm>
            <a:off x="7437596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5 w 1152525"/>
              <a:gd name="connsiteY1" fmla="*/ 40005 h 1152525"/>
              <a:gd name="connsiteX2" fmla="*/ 770097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7 w 1152525"/>
              <a:gd name="connsiteY11" fmla="*/ 1151763 h 1152525"/>
              <a:gd name="connsiteX12" fmla="*/ 849345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501 w 1152525"/>
              <a:gd name="connsiteY17" fmla="*/ 830009 h 1152525"/>
              <a:gd name="connsiteX18" fmla="*/ 328994 w 1152525"/>
              <a:gd name="connsiteY18" fmla="*/ 579501 h 1152525"/>
              <a:gd name="connsiteX19" fmla="*/ 579501 w 1152525"/>
              <a:gd name="connsiteY19" fmla="*/ 328994 h 1152525"/>
              <a:gd name="connsiteX20" fmla="*/ 830009 w 1152525"/>
              <a:gd name="connsiteY20" fmla="*/ 579501 h 1152525"/>
              <a:gd name="connsiteX21" fmla="*/ 579501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7825E3-D5EA-467C-B19F-E33A79E3060B}"/>
              </a:ext>
            </a:extLst>
          </p:cNvPr>
          <p:cNvGrpSpPr/>
          <p:nvPr/>
        </p:nvGrpSpPr>
        <p:grpSpPr>
          <a:xfrm>
            <a:off x="2333547" y="1540623"/>
            <a:ext cx="2211067" cy="1121049"/>
            <a:chOff x="2582687" y="1540623"/>
            <a:chExt cx="2211067" cy="112104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700E1D-EC48-4B04-87AC-C448DCC793E7}"/>
                </a:ext>
              </a:extLst>
            </p:cNvPr>
            <p:cNvSpPr txBox="1"/>
            <p:nvPr/>
          </p:nvSpPr>
          <p:spPr>
            <a:xfrm>
              <a:off x="2582687" y="1540623"/>
              <a:ext cx="22054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947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Resume Evaluation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21181-81ED-4765-9A61-7E4FC0DC208A}"/>
                </a:ext>
              </a:extLst>
            </p:cNvPr>
            <p:cNvSpPr txBox="1"/>
            <p:nvPr/>
          </p:nvSpPr>
          <p:spPr>
            <a:xfrm>
              <a:off x="2588278" y="1923008"/>
              <a:ext cx="22054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Employers scan resumes in 6 seconds; make an immediate impact.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801041-5BF1-4E54-A184-964D8641E05D}"/>
              </a:ext>
            </a:extLst>
          </p:cNvPr>
          <p:cNvGrpSpPr/>
          <p:nvPr/>
        </p:nvGrpSpPr>
        <p:grpSpPr>
          <a:xfrm>
            <a:off x="4679332" y="1537434"/>
            <a:ext cx="2598447" cy="1124238"/>
            <a:chOff x="4679332" y="1537434"/>
            <a:chExt cx="2598447" cy="11242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77ABAC-B7E9-4FF0-B51E-9BD73B3C4263}"/>
                </a:ext>
              </a:extLst>
            </p:cNvPr>
            <p:cNvSpPr txBox="1"/>
            <p:nvPr/>
          </p:nvSpPr>
          <p:spPr>
            <a:xfrm>
              <a:off x="4808460" y="1537434"/>
              <a:ext cx="2340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85ADB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Concrete Judgments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AB0F6-859D-407E-B09E-C972B3582223}"/>
                </a:ext>
              </a:extLst>
            </p:cNvPr>
            <p:cNvSpPr txBox="1"/>
            <p:nvPr/>
          </p:nvSpPr>
          <p:spPr>
            <a:xfrm>
              <a:off x="4679332" y="1923008"/>
              <a:ext cx="25984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Provide employers with concrete insights into your competency and relevance.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1D9268-1EFA-4F3A-A7B4-06A9A99D5C2C}"/>
              </a:ext>
            </a:extLst>
          </p:cNvPr>
          <p:cNvGrpSpPr/>
          <p:nvPr/>
        </p:nvGrpSpPr>
        <p:grpSpPr>
          <a:xfrm>
            <a:off x="7287371" y="1537434"/>
            <a:ext cx="2817559" cy="1124238"/>
            <a:chOff x="7168670" y="1537434"/>
            <a:chExt cx="2817559" cy="112423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72159B-5BA5-4549-A897-42FA2864EE95}"/>
                </a:ext>
              </a:extLst>
            </p:cNvPr>
            <p:cNvSpPr txBox="1"/>
            <p:nvPr/>
          </p:nvSpPr>
          <p:spPr>
            <a:xfrm>
              <a:off x="7168670" y="1537434"/>
              <a:ext cx="2729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947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Soft Skills Enhancement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CEFD5-ED54-46A0-A96A-28E4C293D3C5}"/>
                </a:ext>
              </a:extLst>
            </p:cNvPr>
            <p:cNvSpPr txBox="1"/>
            <p:nvPr/>
          </p:nvSpPr>
          <p:spPr>
            <a:xfrm>
              <a:off x="7256764" y="1923008"/>
              <a:ext cx="27294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Projects not only demonstrate technical skills but also enhance soft skills for versatility.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C84F81-95FA-42F8-BE9A-B344BAD3D3AA}"/>
              </a:ext>
            </a:extLst>
          </p:cNvPr>
          <p:cNvSpPr txBox="1"/>
          <p:nvPr/>
        </p:nvSpPr>
        <p:spPr>
          <a:xfrm>
            <a:off x="4038070" y="69933"/>
            <a:ext cx="4357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Standing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7CB76B-BC41-48D4-A4FD-F76F9F0251E3}"/>
              </a:ext>
            </a:extLst>
          </p:cNvPr>
          <p:cNvGrpSpPr/>
          <p:nvPr/>
        </p:nvGrpSpPr>
        <p:grpSpPr>
          <a:xfrm>
            <a:off x="3622766" y="5472201"/>
            <a:ext cx="2491843" cy="1124238"/>
            <a:chOff x="4023239" y="5472201"/>
            <a:chExt cx="2491843" cy="112423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A16D0A-4287-4591-8460-7B2730EB613E}"/>
                </a:ext>
              </a:extLst>
            </p:cNvPr>
            <p:cNvSpPr txBox="1"/>
            <p:nvPr/>
          </p:nvSpPr>
          <p:spPr>
            <a:xfrm>
              <a:off x="4023239" y="5472201"/>
              <a:ext cx="24336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Hands-on Experience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906C4C-8EE3-46B1-A0E6-B242C8940F34}"/>
                </a:ext>
              </a:extLst>
            </p:cNvPr>
            <p:cNvSpPr txBox="1"/>
            <p:nvPr/>
          </p:nvSpPr>
          <p:spPr>
            <a:xfrm>
              <a:off x="4081402" y="5857775"/>
              <a:ext cx="2433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Projects serve as testimonies, showcasing hands-on experience in cybersecurity.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F08024-2BCA-4308-B080-E34EAEF49435}"/>
              </a:ext>
            </a:extLst>
          </p:cNvPr>
          <p:cNvGrpSpPr/>
          <p:nvPr/>
        </p:nvGrpSpPr>
        <p:grpSpPr>
          <a:xfrm>
            <a:off x="6447827" y="5472201"/>
            <a:ext cx="2928479" cy="1124238"/>
            <a:chOff x="6096000" y="5472201"/>
            <a:chExt cx="2928479" cy="112423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660EE6-0FDD-467B-8AAE-81D3A0C78D2C}"/>
                </a:ext>
              </a:extLst>
            </p:cNvPr>
            <p:cNvSpPr txBox="1"/>
            <p:nvPr/>
          </p:nvSpPr>
          <p:spPr>
            <a:xfrm>
              <a:off x="6096000" y="5472201"/>
              <a:ext cx="2886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Showcasing Mini Projects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916B0C-0FE6-489B-8B9E-4E562322B496}"/>
                </a:ext>
              </a:extLst>
            </p:cNvPr>
            <p:cNvSpPr txBox="1"/>
            <p:nvPr/>
          </p:nvSpPr>
          <p:spPr>
            <a:xfrm>
              <a:off x="6138240" y="5857775"/>
              <a:ext cx="28862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A1931"/>
                  </a:solidFill>
                  <a:effectLst/>
                  <a:uLnTx/>
                  <a:uFillTx/>
                  <a:latin typeface="quicksand"/>
                  <a:ea typeface="+mn-ea"/>
                  <a:cs typeface="+mn-cs"/>
                </a:rPr>
                <a:t>Mention independent cybersecurity projects for tangible proof of technical skills.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35E06-5103-4F6E-8162-6B22AF70B7DF}"/>
              </a:ext>
            </a:extLst>
          </p:cNvPr>
          <p:cNvSpPr/>
          <p:nvPr/>
        </p:nvSpPr>
        <p:spPr>
          <a:xfrm>
            <a:off x="1474184" y="3615595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FA64D0-A9A1-45BC-BB06-03CC70BDE515}"/>
              </a:ext>
            </a:extLst>
          </p:cNvPr>
          <p:cNvSpPr/>
          <p:nvPr/>
        </p:nvSpPr>
        <p:spPr>
          <a:xfrm>
            <a:off x="1763839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4AB686-A3D6-445A-A094-5AA92F4BB872}"/>
              </a:ext>
            </a:extLst>
          </p:cNvPr>
          <p:cNvSpPr/>
          <p:nvPr/>
        </p:nvSpPr>
        <p:spPr>
          <a:xfrm>
            <a:off x="2006536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090680-9F27-4B59-BF35-A89A482660A3}"/>
              </a:ext>
            </a:extLst>
          </p:cNvPr>
          <p:cNvSpPr/>
          <p:nvPr/>
        </p:nvSpPr>
        <p:spPr>
          <a:xfrm>
            <a:off x="3511391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C3204D5-26E6-40A6-A4C0-62A3E951C594}"/>
              </a:ext>
            </a:extLst>
          </p:cNvPr>
          <p:cNvSpPr/>
          <p:nvPr/>
        </p:nvSpPr>
        <p:spPr>
          <a:xfrm>
            <a:off x="3801046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08EBF0-0919-4A05-91C5-29B7C7B18322}"/>
              </a:ext>
            </a:extLst>
          </p:cNvPr>
          <p:cNvSpPr/>
          <p:nvPr/>
        </p:nvSpPr>
        <p:spPr>
          <a:xfrm>
            <a:off x="4043743" y="3074194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4CB2738-454A-4961-9AB8-71B180044293}"/>
              </a:ext>
            </a:extLst>
          </p:cNvPr>
          <p:cNvSpPr/>
          <p:nvPr/>
        </p:nvSpPr>
        <p:spPr>
          <a:xfrm>
            <a:off x="5548598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46A9D2-3FF7-4F78-A944-0DD2233B96BD}"/>
              </a:ext>
            </a:extLst>
          </p:cNvPr>
          <p:cNvSpPr/>
          <p:nvPr/>
        </p:nvSpPr>
        <p:spPr>
          <a:xfrm>
            <a:off x="5838253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7EEC671-119C-4DAD-AE3D-0FC04685D6B7}"/>
              </a:ext>
            </a:extLst>
          </p:cNvPr>
          <p:cNvSpPr/>
          <p:nvPr/>
        </p:nvSpPr>
        <p:spPr>
          <a:xfrm>
            <a:off x="6080950" y="4147947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F64971-CAB9-4C22-9178-1571F080B5D3}"/>
              </a:ext>
            </a:extLst>
          </p:cNvPr>
          <p:cNvSpPr/>
          <p:nvPr/>
        </p:nvSpPr>
        <p:spPr>
          <a:xfrm>
            <a:off x="7585804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D7431E-7715-4328-8A2D-234982702BB8}"/>
              </a:ext>
            </a:extLst>
          </p:cNvPr>
          <p:cNvSpPr/>
          <p:nvPr/>
        </p:nvSpPr>
        <p:spPr>
          <a:xfrm>
            <a:off x="7875555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E81F44-31DC-4E24-BD68-D036AFDCE427}"/>
              </a:ext>
            </a:extLst>
          </p:cNvPr>
          <p:cNvSpPr/>
          <p:nvPr/>
        </p:nvSpPr>
        <p:spPr>
          <a:xfrm>
            <a:off x="8118252" y="3074194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944F54-24F0-4BB4-B9BD-F0C298026CA1}"/>
              </a:ext>
            </a:extLst>
          </p:cNvPr>
          <p:cNvSpPr/>
          <p:nvPr/>
        </p:nvSpPr>
        <p:spPr>
          <a:xfrm>
            <a:off x="9623012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C0A8B4E-FF67-454B-A05F-8EF549BDA180}"/>
              </a:ext>
            </a:extLst>
          </p:cNvPr>
          <p:cNvSpPr/>
          <p:nvPr/>
        </p:nvSpPr>
        <p:spPr>
          <a:xfrm>
            <a:off x="9912762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066AC1-80A5-4994-9691-255D9B4389BD}"/>
              </a:ext>
            </a:extLst>
          </p:cNvPr>
          <p:cNvSpPr/>
          <p:nvPr/>
        </p:nvSpPr>
        <p:spPr>
          <a:xfrm>
            <a:off x="10155459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654064" y="5243523"/>
            <a:ext cx="27368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Choosing a project that directly addresses current cybersecurity challenges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85ADB">
                    <a:lumMod val="50000"/>
                  </a:srgb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aligns with industry demands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AEE324-846A-481C-8C41-EE451358C250}"/>
              </a:ext>
            </a:extLst>
          </p:cNvPr>
          <p:cNvSpPr/>
          <p:nvPr/>
        </p:nvSpPr>
        <p:spPr>
          <a:xfrm>
            <a:off x="4606688" y="5387345"/>
            <a:ext cx="3003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Aiming for a project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85ADB">
                    <a:lumMod val="50000"/>
                  </a:srgb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encourages innovation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and potential contributions to cybersecurity advancements.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FEBD4-28B0-48F2-8CE4-07B3AF66981B}"/>
              </a:ext>
            </a:extLst>
          </p:cNvPr>
          <p:cNvSpPr/>
          <p:nvPr/>
        </p:nvSpPr>
        <p:spPr>
          <a:xfrm>
            <a:off x="8667342" y="5388004"/>
            <a:ext cx="3003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Ensuring the project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85ADB">
                    <a:lumMod val="50000"/>
                  </a:srgb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aligns with learning objective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s and career goals for a smooth transition to the industry.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2565436" y="1630957"/>
            <a:ext cx="3003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Emphasizing a project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85ADB">
                    <a:lumMod val="50000"/>
                  </a:srgb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allows for hands-on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experience, applying theoretical knowledge in real-world scenarios.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66843E-6759-4122-AA61-2139DD0C84D9}"/>
              </a:ext>
            </a:extLst>
          </p:cNvPr>
          <p:cNvSpPr/>
          <p:nvPr/>
        </p:nvSpPr>
        <p:spPr>
          <a:xfrm>
            <a:off x="6643990" y="1631011"/>
            <a:ext cx="3003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Considering projects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85ADB">
                    <a:lumMod val="50000"/>
                  </a:srgb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integrate knowledge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from various cybersecurity domains for a comprehensive understanding.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039708" y="296751"/>
            <a:ext cx="6139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Key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Considerations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677829" y="16373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21" grpId="0" animBg="1"/>
      <p:bldP spid="26" grpId="0" animBg="1"/>
      <p:bldP spid="31" grpId="0" animBg="1"/>
      <p:bldP spid="22" grpId="0" animBg="1"/>
      <p:bldP spid="27" grpId="0" animBg="1"/>
      <p:bldP spid="32" grpId="0" animBg="1"/>
      <p:bldP spid="23" grpId="0" animBg="1"/>
      <p:bldP spid="28" grpId="0" animBg="1"/>
      <p:bldP spid="33" grpId="0" animBg="1"/>
      <p:bldP spid="24" grpId="0" animBg="1"/>
      <p:bldP spid="29" grpId="0" animBg="1"/>
      <p:bldP spid="34" grpId="0" animBg="1"/>
      <p:bldP spid="41" grpId="0"/>
      <p:bldP spid="43" grpId="0"/>
      <p:bldP spid="44" grpId="0"/>
      <p:bldP spid="45" grpId="0"/>
      <p:bldP spid="46" grpId="0"/>
      <p:bldP spid="48" grpId="0"/>
      <p:bldP spid="87" grpId="0" animBg="1"/>
      <p:bldP spid="88" grpId="0" animBg="1"/>
      <p:bldP spid="8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753</Words>
  <Application>Microsoft Office PowerPoint</Application>
  <PresentationFormat>Widescreen</PresentationFormat>
  <Paragraphs>110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quicksand</vt:lpstr>
      <vt:lpstr>Söhne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Azhar Ghafoor</dc:creator>
  <cp:lastModifiedBy>Azhar Ghafoor</cp:lastModifiedBy>
  <cp:revision>2</cp:revision>
  <dcterms:created xsi:type="dcterms:W3CDTF">2023-12-11T05:39:19Z</dcterms:created>
  <dcterms:modified xsi:type="dcterms:W3CDTF">2023-12-11T06:24:43Z</dcterms:modified>
</cp:coreProperties>
</file>