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4" r:id="rId5"/>
    <p:sldId id="259" r:id="rId6"/>
    <p:sldId id="265" r:id="rId7"/>
    <p:sldId id="261" r:id="rId8"/>
    <p:sldId id="262" r:id="rId9"/>
    <p:sldId id="263"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1"/>
  </p:normalViewPr>
  <p:slideViewPr>
    <p:cSldViewPr snapToGrid="0">
      <p:cViewPr>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3CFB316-DF96-4E4B-9ADB-8112691551B3}"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11565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CFB316-DF96-4E4B-9ADB-8112691551B3}"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81680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CFB316-DF96-4E4B-9ADB-8112691551B3}"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66255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CFB316-DF96-4E4B-9ADB-8112691551B3}"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370833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CFB316-DF96-4E4B-9ADB-8112691551B3}"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59594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CFB316-DF96-4E4B-9ADB-8112691551B3}"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154814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CFB316-DF96-4E4B-9ADB-8112691551B3}"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242331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CFB316-DF96-4E4B-9ADB-8112691551B3}"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386465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FB316-DF96-4E4B-9ADB-8112691551B3}"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180518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3CFB316-DF96-4E4B-9ADB-8112691551B3}"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403867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3CFB316-DF96-4E4B-9ADB-8112691551B3}"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88DF2-30B1-A544-8596-3040494ABDB9}" type="slidenum">
              <a:rPr lang="en-US" smtClean="0"/>
              <a:t>‹#›</a:t>
            </a:fld>
            <a:endParaRPr lang="en-US"/>
          </a:p>
        </p:txBody>
      </p:sp>
    </p:spTree>
    <p:extLst>
      <p:ext uri="{BB962C8B-B14F-4D97-AF65-F5344CB8AC3E}">
        <p14:creationId xmlns:p14="http://schemas.microsoft.com/office/powerpoint/2010/main" val="47680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FB316-DF96-4E4B-9ADB-8112691551B3}" type="datetimeFigureOut">
              <a:rPr lang="en-US" smtClean="0"/>
              <a:t>10/13/2023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88DF2-30B1-A544-8596-3040494ABDB9}" type="slidenum">
              <a:rPr lang="en-US" smtClean="0"/>
              <a:t>‹#›</a:t>
            </a:fld>
            <a:endParaRPr lang="en-US"/>
          </a:p>
        </p:txBody>
      </p:sp>
    </p:spTree>
    <p:extLst>
      <p:ext uri="{BB962C8B-B14F-4D97-AF65-F5344CB8AC3E}">
        <p14:creationId xmlns:p14="http://schemas.microsoft.com/office/powerpoint/2010/main" val="40365670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31F1-C1F1-D012-BE93-EC976BBE08BB}"/>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Intro to Data Science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Project Phase-1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Telecom Churn Prediction</a:t>
            </a:r>
          </a:p>
        </p:txBody>
      </p:sp>
      <p:sp>
        <p:nvSpPr>
          <p:cNvPr id="3" name="Subtitle 2">
            <a:extLst>
              <a:ext uri="{FF2B5EF4-FFF2-40B4-BE49-F238E27FC236}">
                <a16:creationId xmlns:a16="http://schemas.microsoft.com/office/drawing/2014/main" id="{D43863C7-528D-09E9-4A93-354FB74170B4}"/>
              </a:ext>
            </a:extLst>
          </p:cNvPr>
          <p:cNvSpPr>
            <a:spLocks noGrp="1"/>
          </p:cNvSpPr>
          <p:nvPr>
            <p:ph type="subTitle" idx="1"/>
          </p:nvPr>
        </p:nvSpPr>
        <p:spPr>
          <a:xfrm>
            <a:off x="1523999" y="3602037"/>
            <a:ext cx="9362303" cy="2133599"/>
          </a:xfrm>
        </p:spPr>
        <p:txBody>
          <a:bodyPr anchor="t">
            <a:normAutofit fontScale="85000" lnSpcReduction="20000"/>
          </a:bodyPr>
          <a:lstStyle/>
          <a:p>
            <a:r>
              <a:rPr lang="en-US" dirty="0"/>
              <a:t>						Team Members:</a:t>
            </a:r>
          </a:p>
          <a:p>
            <a:pPr algn="r"/>
            <a:r>
              <a:rPr lang="en-US" dirty="0"/>
              <a:t>	</a:t>
            </a:r>
            <a:r>
              <a:rPr lang="en-US" dirty="0" err="1"/>
              <a:t>Ashwitha</a:t>
            </a:r>
            <a:r>
              <a:rPr lang="en-US" dirty="0"/>
              <a:t> Reddy </a:t>
            </a:r>
            <a:r>
              <a:rPr lang="en-US" dirty="0" err="1"/>
              <a:t>Nimmala</a:t>
            </a:r>
            <a:r>
              <a:rPr lang="en-US" dirty="0"/>
              <a:t>--2313782</a:t>
            </a:r>
          </a:p>
          <a:p>
            <a:pPr algn="r"/>
            <a:r>
              <a:rPr lang="en-US" dirty="0"/>
              <a:t>Sanjana </a:t>
            </a:r>
            <a:r>
              <a:rPr lang="en-US" dirty="0" err="1"/>
              <a:t>Ponaganti</a:t>
            </a:r>
            <a:r>
              <a:rPr lang="en-US" dirty="0"/>
              <a:t>--2312535</a:t>
            </a:r>
          </a:p>
          <a:p>
            <a:pPr algn="r"/>
            <a:r>
              <a:rPr lang="en-US" dirty="0" err="1"/>
              <a:t>Azharmadani</a:t>
            </a:r>
            <a:r>
              <a:rPr lang="en-US" dirty="0"/>
              <a:t> Syed--2316906</a:t>
            </a:r>
          </a:p>
          <a:p>
            <a:pPr algn="r"/>
            <a:r>
              <a:rPr lang="en-US" dirty="0"/>
              <a:t>Venkata Sumanth Reddy </a:t>
            </a:r>
            <a:r>
              <a:rPr lang="en-US" dirty="0" err="1"/>
              <a:t>Vangala</a:t>
            </a:r>
            <a:r>
              <a:rPr lang="en-US" dirty="0"/>
              <a:t>--2311953</a:t>
            </a:r>
          </a:p>
          <a:p>
            <a:pPr algn="r"/>
            <a:r>
              <a:rPr lang="en-US" dirty="0"/>
              <a:t>Shiva Shankar Bonda--2204797</a:t>
            </a:r>
          </a:p>
        </p:txBody>
      </p:sp>
    </p:spTree>
    <p:extLst>
      <p:ext uri="{BB962C8B-B14F-4D97-AF65-F5344CB8AC3E}">
        <p14:creationId xmlns:p14="http://schemas.microsoft.com/office/powerpoint/2010/main" val="137564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9EFF-9B79-E49B-EDF7-C55CE0BEF35B}"/>
              </a:ext>
            </a:extLst>
          </p:cNvPr>
          <p:cNvSpPr>
            <a:spLocks noGrp="1"/>
          </p:cNvSpPr>
          <p:nvPr>
            <p:ph type="title"/>
          </p:nvPr>
        </p:nvSpPr>
        <p:spPr/>
        <p:txBody>
          <a:bodyPr/>
          <a:lstStyle/>
          <a:p>
            <a:r>
              <a:rPr lang="en-US" dirty="0"/>
              <a:t>SQL queries</a:t>
            </a:r>
          </a:p>
        </p:txBody>
      </p:sp>
      <p:pic>
        <p:nvPicPr>
          <p:cNvPr id="6" name="Content Placeholder 5">
            <a:extLst>
              <a:ext uri="{FF2B5EF4-FFF2-40B4-BE49-F238E27FC236}">
                <a16:creationId xmlns:a16="http://schemas.microsoft.com/office/drawing/2014/main" id="{7FD930C0-9216-149B-B099-0E6D1A3DA017}"/>
              </a:ext>
            </a:extLst>
          </p:cNvPr>
          <p:cNvPicPr>
            <a:picLocks noGrp="1" noChangeAspect="1"/>
          </p:cNvPicPr>
          <p:nvPr>
            <p:ph sz="half" idx="1"/>
          </p:nvPr>
        </p:nvPicPr>
        <p:blipFill>
          <a:blip r:embed="rId2"/>
          <a:stretch>
            <a:fillRect/>
          </a:stretch>
        </p:blipFill>
        <p:spPr>
          <a:xfrm>
            <a:off x="838200" y="2543969"/>
            <a:ext cx="5181600" cy="2914649"/>
          </a:xfrm>
        </p:spPr>
      </p:pic>
      <p:pic>
        <p:nvPicPr>
          <p:cNvPr id="8" name="Content Placeholder 7">
            <a:extLst>
              <a:ext uri="{FF2B5EF4-FFF2-40B4-BE49-F238E27FC236}">
                <a16:creationId xmlns:a16="http://schemas.microsoft.com/office/drawing/2014/main" id="{CE757FDE-2FA9-563F-AC0C-79D950345693}"/>
              </a:ext>
            </a:extLst>
          </p:cNvPr>
          <p:cNvPicPr>
            <a:picLocks noGrp="1" noChangeAspect="1"/>
          </p:cNvPicPr>
          <p:nvPr>
            <p:ph sz="half" idx="2"/>
          </p:nvPr>
        </p:nvPicPr>
        <p:blipFill>
          <a:blip r:embed="rId3"/>
          <a:stretch>
            <a:fillRect/>
          </a:stretch>
        </p:blipFill>
        <p:spPr>
          <a:xfrm>
            <a:off x="6172200" y="2543969"/>
            <a:ext cx="5181600" cy="2914649"/>
          </a:xfrm>
        </p:spPr>
      </p:pic>
    </p:spTree>
    <p:extLst>
      <p:ext uri="{BB962C8B-B14F-4D97-AF65-F5344CB8AC3E}">
        <p14:creationId xmlns:p14="http://schemas.microsoft.com/office/powerpoint/2010/main" val="278451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E576-E039-23AE-9510-BB29A06756F0}"/>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CE6CEF7B-07C9-12E9-1AE7-CE7E5C8E02E1}"/>
              </a:ext>
            </a:extLst>
          </p:cNvPr>
          <p:cNvPicPr>
            <a:picLocks noGrp="1" noChangeAspect="1"/>
          </p:cNvPicPr>
          <p:nvPr>
            <p:ph sz="half" idx="2"/>
          </p:nvPr>
        </p:nvPicPr>
        <p:blipFill>
          <a:blip r:embed="rId2"/>
          <a:stretch>
            <a:fillRect/>
          </a:stretch>
        </p:blipFill>
        <p:spPr>
          <a:xfrm>
            <a:off x="6172200" y="2543969"/>
            <a:ext cx="5181600" cy="2914649"/>
          </a:xfrm>
        </p:spPr>
      </p:pic>
      <p:pic>
        <p:nvPicPr>
          <p:cNvPr id="16" name="Content Placeholder 15">
            <a:extLst>
              <a:ext uri="{FF2B5EF4-FFF2-40B4-BE49-F238E27FC236}">
                <a16:creationId xmlns:a16="http://schemas.microsoft.com/office/drawing/2014/main" id="{89E6ACCB-941A-2265-C215-943DA255C4D2}"/>
              </a:ext>
            </a:extLst>
          </p:cNvPr>
          <p:cNvPicPr>
            <a:picLocks noGrp="1" noChangeAspect="1"/>
          </p:cNvPicPr>
          <p:nvPr>
            <p:ph sz="half" idx="1"/>
          </p:nvPr>
        </p:nvPicPr>
        <p:blipFill>
          <a:blip r:embed="rId3"/>
          <a:stretch>
            <a:fillRect/>
          </a:stretch>
        </p:blipFill>
        <p:spPr>
          <a:xfrm>
            <a:off x="838200" y="2543969"/>
            <a:ext cx="5181600" cy="2914649"/>
          </a:xfrm>
        </p:spPr>
      </p:pic>
    </p:spTree>
    <p:extLst>
      <p:ext uri="{BB962C8B-B14F-4D97-AF65-F5344CB8AC3E}">
        <p14:creationId xmlns:p14="http://schemas.microsoft.com/office/powerpoint/2010/main" val="202076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D3BB53-2D73-FA1A-393D-013D43445CFF}"/>
              </a:ext>
            </a:extLst>
          </p:cNvPr>
          <p:cNvPicPr>
            <a:picLocks noChangeAspect="1"/>
          </p:cNvPicPr>
          <p:nvPr/>
        </p:nvPicPr>
        <p:blipFill>
          <a:blip r:embed="rId2"/>
          <a:stretch>
            <a:fillRect/>
          </a:stretch>
        </p:blipFill>
        <p:spPr>
          <a:xfrm>
            <a:off x="3301830" y="1564185"/>
            <a:ext cx="5588339" cy="3296293"/>
          </a:xfrm>
          <a:prstGeom prst="rect">
            <a:avLst/>
          </a:prstGeom>
        </p:spPr>
      </p:pic>
    </p:spTree>
    <p:extLst>
      <p:ext uri="{BB962C8B-B14F-4D97-AF65-F5344CB8AC3E}">
        <p14:creationId xmlns:p14="http://schemas.microsoft.com/office/powerpoint/2010/main" val="414423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801A-E33E-0BC4-97CD-161969AFB5F7}"/>
              </a:ext>
            </a:extLst>
          </p:cNvPr>
          <p:cNvSpPr>
            <a:spLocks noGrp="1"/>
          </p:cNvSpPr>
          <p:nvPr>
            <p:ph type="title"/>
          </p:nvPr>
        </p:nvSpPr>
        <p:spPr>
          <a:xfrm>
            <a:off x="756004" y="2604891"/>
            <a:ext cx="10515600" cy="1325563"/>
          </a:xfrm>
        </p:spPr>
        <p:txBody>
          <a:bodyPr>
            <a:noAutofit/>
          </a:bodyPr>
          <a:lstStyle/>
          <a:p>
            <a:pPr algn="ctr"/>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43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D1EA-3430-059A-7E07-2FA200036B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884EB57-3528-1822-AB00-3EDE3F73340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Telecom Churn Prediction</a:t>
            </a:r>
          </a:p>
          <a:p>
            <a:r>
              <a:rPr lang="en-US" sz="2400" dirty="0">
                <a:latin typeface="Times New Roman" panose="02020603050405020304" pitchFamily="18" charset="0"/>
                <a:cs typeface="Times New Roman" panose="02020603050405020304" pitchFamily="18" charset="0"/>
              </a:rPr>
              <a:t>This project tells about the percentage of customers who are about to close their subscription with the network.</a:t>
            </a:r>
          </a:p>
          <a:p>
            <a:pPr marL="0" indent="0">
              <a:buNone/>
            </a:pPr>
            <a:r>
              <a:rPr lang="en-US" dirty="0">
                <a:latin typeface="Times New Roman" panose="02020603050405020304" pitchFamily="18" charset="0"/>
                <a:cs typeface="Times New Roman" panose="02020603050405020304" pitchFamily="18" charset="0"/>
              </a:rPr>
              <a:t>Why This Dataset:</a:t>
            </a:r>
          </a:p>
          <a:p>
            <a:pPr algn="just"/>
            <a:r>
              <a:rPr lang="en-US" sz="2400" dirty="0">
                <a:latin typeface="Times New Roman" panose="02020603050405020304" pitchFamily="18" charset="0"/>
                <a:cs typeface="Times New Roman" panose="02020603050405020304" pitchFamily="18" charset="0"/>
              </a:rPr>
              <a:t>Customer churn is a major problem and one of the most important concerns for large companies. Due to the direct effect on the revenues of the companies, especially in the telecom field, companies are seeking to develop means to predict potential customer to churn. Therefore, finding factors that increase customer churn is important to take necessary actions to reduce this churn. Machine learning has given enough potential algorithms to predict the customer churn and help the business in many ways.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20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1FD5-28F7-7836-918A-883A088D7C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A8ED7A82-5B7A-49E6-E9A4-6A2D455054C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have collected the dataset from Kaggle.</a:t>
            </a:r>
          </a:p>
          <a:p>
            <a:r>
              <a:rPr lang="en-US" dirty="0">
                <a:latin typeface="Times New Roman" panose="02020603050405020304" pitchFamily="18" charset="0"/>
                <a:cs typeface="Times New Roman" panose="02020603050405020304" pitchFamily="18" charset="0"/>
              </a:rPr>
              <a:t>It is having 58 attributes and 50k instances</a:t>
            </a:r>
          </a:p>
          <a:p>
            <a:r>
              <a:rPr lang="en-US" dirty="0">
                <a:latin typeface="Times New Roman" panose="02020603050405020304" pitchFamily="18" charset="0"/>
                <a:cs typeface="Times New Roman" panose="02020603050405020304" pitchFamily="18" charset="0"/>
              </a:rPr>
              <a:t>Attributes are :					</a:t>
            </a:r>
          </a:p>
          <a:p>
            <a:pPr marL="457200" lvl="1" indent="0">
              <a:buNone/>
            </a:pPr>
            <a:r>
              <a:rPr lang="en-US" dirty="0">
                <a:latin typeface="Times New Roman" panose="02020603050405020304" pitchFamily="18" charset="0"/>
                <a:cs typeface="Times New Roman" panose="02020603050405020304" pitchFamily="18" charset="0"/>
              </a:rPr>
              <a:t>Customer id		Monthly revenue</a:t>
            </a:r>
          </a:p>
          <a:p>
            <a:pPr marL="457200" lvl="1" indent="0">
              <a:buNone/>
            </a:pPr>
            <a:r>
              <a:rPr lang="en-US" dirty="0">
                <a:latin typeface="Times New Roman" panose="02020603050405020304" pitchFamily="18" charset="0"/>
                <a:cs typeface="Times New Roman" panose="02020603050405020304" pitchFamily="18" charset="0"/>
              </a:rPr>
              <a:t>Monthly minutes		Total recurring charge</a:t>
            </a:r>
          </a:p>
          <a:p>
            <a:pPr marL="457200" lvl="1" indent="0">
              <a:buNone/>
            </a:pPr>
            <a:r>
              <a:rPr lang="en-US" dirty="0">
                <a:latin typeface="Times New Roman" panose="02020603050405020304" pitchFamily="18" charset="0"/>
                <a:cs typeface="Times New Roman" panose="02020603050405020304" pitchFamily="18" charset="0"/>
              </a:rPr>
              <a:t>Director assisted calls	Overage minutes</a:t>
            </a:r>
          </a:p>
          <a:p>
            <a:pPr marL="457200" lvl="1" indent="0">
              <a:buNone/>
            </a:pPr>
            <a:r>
              <a:rPr lang="en-US" dirty="0">
                <a:latin typeface="Times New Roman" panose="02020603050405020304" pitchFamily="18" charset="0"/>
                <a:cs typeface="Times New Roman" panose="02020603050405020304" pitchFamily="18" charset="0"/>
              </a:rPr>
              <a:t>Roaming calls		</a:t>
            </a:r>
            <a:r>
              <a:rPr lang="en-US" dirty="0" err="1">
                <a:latin typeface="Times New Roman" panose="02020603050405020304" pitchFamily="18" charset="0"/>
                <a:cs typeface="Times New Roman" panose="02020603050405020304" pitchFamily="18" charset="0"/>
              </a:rPr>
              <a:t>Perchange</a:t>
            </a:r>
            <a:r>
              <a:rPr lang="en-US" dirty="0">
                <a:latin typeface="Times New Roman" panose="02020603050405020304" pitchFamily="18" charset="0"/>
                <a:cs typeface="Times New Roman" panose="02020603050405020304" pitchFamily="18" charset="0"/>
              </a:rPr>
              <a:t> minutes</a:t>
            </a:r>
          </a:p>
          <a:p>
            <a:pPr marL="457200" lvl="1" indent="0">
              <a:buNone/>
            </a:pPr>
            <a:r>
              <a:rPr lang="en-US" dirty="0">
                <a:latin typeface="Times New Roman" panose="02020603050405020304" pitchFamily="18" charset="0"/>
                <a:cs typeface="Times New Roman" panose="02020603050405020304" pitchFamily="18" charset="0"/>
              </a:rPr>
              <a:t>Per change revenue	Dropped calls</a:t>
            </a:r>
          </a:p>
          <a:p>
            <a:pPr marL="457200" lvl="1" indent="0">
              <a:buNone/>
            </a:pPr>
            <a:r>
              <a:rPr lang="en-US" dirty="0">
                <a:latin typeface="Times New Roman" panose="02020603050405020304" pitchFamily="18" charset="0"/>
                <a:cs typeface="Times New Roman" panose="02020603050405020304" pitchFamily="18" charset="0"/>
              </a:rPr>
              <a:t>Blocked calls		Unanswered calls</a:t>
            </a:r>
          </a:p>
          <a:p>
            <a:pPr marL="457200" lvl="1" indent="0">
              <a:buNone/>
            </a:pPr>
            <a:r>
              <a:rPr lang="en-US" dirty="0">
                <a:latin typeface="Times New Roman" panose="02020603050405020304" pitchFamily="18" charset="0"/>
                <a:cs typeface="Times New Roman" panose="02020603050405020304" pitchFamily="18" charset="0"/>
              </a:rPr>
              <a:t>Customer care calls	Three way calls</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20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0CD5B-D486-065E-A1E3-89CA0E611E0C}"/>
              </a:ext>
            </a:extLst>
          </p:cNvPr>
          <p:cNvSpPr>
            <a:spLocks noGrp="1"/>
          </p:cNvSpPr>
          <p:nvPr>
            <p:ph idx="1"/>
          </p:nvPr>
        </p:nvSpPr>
        <p:spPr>
          <a:xfrm>
            <a:off x="642551" y="481914"/>
            <a:ext cx="10711249" cy="5695049"/>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Received calls				Outbound calls</a:t>
            </a:r>
          </a:p>
          <a:p>
            <a:pPr marL="0" indent="0">
              <a:buNone/>
            </a:pPr>
            <a:r>
              <a:rPr lang="en-US" dirty="0">
                <a:latin typeface="Times New Roman" panose="02020603050405020304" pitchFamily="18" charset="0"/>
                <a:cs typeface="Times New Roman" panose="02020603050405020304" pitchFamily="18" charset="0"/>
              </a:rPr>
              <a:t>Inbound calls					Peak calls in-out</a:t>
            </a:r>
          </a:p>
          <a:p>
            <a:pPr marL="0" indent="0">
              <a:buNone/>
            </a:pPr>
            <a:r>
              <a:rPr lang="en-US" dirty="0">
                <a:latin typeface="Times New Roman" panose="02020603050405020304" pitchFamily="18" charset="0"/>
                <a:cs typeface="Times New Roman" panose="02020603050405020304" pitchFamily="18" charset="0"/>
              </a:rPr>
              <a:t>Off peak calls in out				Dropped blocked calls</a:t>
            </a:r>
          </a:p>
          <a:p>
            <a:pPr marL="0" indent="0">
              <a:buNone/>
            </a:pPr>
            <a:r>
              <a:rPr lang="en-US" dirty="0">
                <a:latin typeface="Times New Roman" panose="02020603050405020304" pitchFamily="18" charset="0"/>
                <a:cs typeface="Times New Roman" panose="02020603050405020304" pitchFamily="18" charset="0"/>
              </a:rPr>
              <a:t>Call </a:t>
            </a:r>
            <a:r>
              <a:rPr lang="en-US" dirty="0" err="1">
                <a:latin typeface="Times New Roman" panose="02020603050405020304" pitchFamily="18" charset="0"/>
                <a:cs typeface="Times New Roman" panose="02020603050405020304" pitchFamily="18" charset="0"/>
              </a:rPr>
              <a:t>forwading</a:t>
            </a:r>
            <a:r>
              <a:rPr lang="en-US" dirty="0">
                <a:latin typeface="Times New Roman" panose="02020603050405020304" pitchFamily="18" charset="0"/>
                <a:cs typeface="Times New Roman" panose="02020603050405020304" pitchFamily="18" charset="0"/>
              </a:rPr>
              <a:t> calls		</a:t>
            </a:r>
            <a:r>
              <a:rPr lang="en-US">
                <a:latin typeface="Times New Roman" panose="02020603050405020304" pitchFamily="18" charset="0"/>
                <a:cs typeface="Times New Roman" panose="02020603050405020304" pitchFamily="18" charset="0"/>
              </a:rPr>
              <a:t>		Call </a:t>
            </a:r>
            <a:r>
              <a:rPr lang="en-US" dirty="0">
                <a:latin typeface="Times New Roman" panose="02020603050405020304" pitchFamily="18" charset="0"/>
                <a:cs typeface="Times New Roman" panose="02020603050405020304" pitchFamily="18" charset="0"/>
              </a:rPr>
              <a:t>waiting calls</a:t>
            </a:r>
          </a:p>
          <a:p>
            <a:pPr marL="0" indent="0">
              <a:buNone/>
            </a:pPr>
            <a:r>
              <a:rPr lang="en-US" dirty="0">
                <a:latin typeface="Times New Roman" panose="02020603050405020304" pitchFamily="18" charset="0"/>
                <a:cs typeface="Times New Roman" panose="02020603050405020304" pitchFamily="18" charset="0"/>
              </a:rPr>
              <a:t>Months in service				Unique subs</a:t>
            </a:r>
          </a:p>
          <a:p>
            <a:pPr marL="0" indent="0">
              <a:buNone/>
            </a:pPr>
            <a:r>
              <a:rPr lang="en-US" dirty="0">
                <a:latin typeface="Times New Roman" panose="02020603050405020304" pitchFamily="18" charset="0"/>
                <a:cs typeface="Times New Roman" panose="02020603050405020304" pitchFamily="18" charset="0"/>
              </a:rPr>
              <a:t>Active subs					Handsets</a:t>
            </a:r>
          </a:p>
          <a:p>
            <a:pPr marL="0" indent="0">
              <a:buNone/>
            </a:pPr>
            <a:r>
              <a:rPr lang="en-US" dirty="0">
                <a:latin typeface="Times New Roman" panose="02020603050405020304" pitchFamily="18" charset="0"/>
                <a:cs typeface="Times New Roman" panose="02020603050405020304" pitchFamily="18" charset="0"/>
              </a:rPr>
              <a:t>Handset models				Current equipment days</a:t>
            </a:r>
          </a:p>
          <a:p>
            <a:pPr marL="0" indent="0">
              <a:buNone/>
            </a:pPr>
            <a:r>
              <a:rPr lang="en-US" dirty="0">
                <a:latin typeface="Times New Roman" panose="02020603050405020304" pitchFamily="18" charset="0"/>
                <a:cs typeface="Times New Roman" panose="02020603050405020304" pitchFamily="18" charset="0"/>
              </a:rPr>
              <a:t>Age HH1					Age HH2</a:t>
            </a:r>
          </a:p>
          <a:p>
            <a:pPr marL="0" indent="0">
              <a:buNone/>
            </a:pPr>
            <a:r>
              <a:rPr lang="en-US" dirty="0">
                <a:latin typeface="Times New Roman" panose="02020603050405020304" pitchFamily="18" charset="0"/>
                <a:cs typeface="Times New Roman" panose="02020603050405020304" pitchFamily="18" charset="0"/>
              </a:rPr>
              <a:t>Retention calls				Retention Offers accepted</a:t>
            </a:r>
          </a:p>
          <a:p>
            <a:pPr marL="0" indent="0">
              <a:buNone/>
            </a:pPr>
            <a:r>
              <a:rPr lang="en-US" dirty="0">
                <a:latin typeface="Times New Roman" panose="02020603050405020304" pitchFamily="18" charset="0"/>
                <a:cs typeface="Times New Roman" panose="02020603050405020304" pitchFamily="18" charset="0"/>
              </a:rPr>
              <a:t>Referrals made by subscriber		Income group</a:t>
            </a:r>
          </a:p>
          <a:p>
            <a:pPr marL="0" indent="0">
              <a:buNone/>
            </a:pPr>
            <a:r>
              <a:rPr lang="en-US" dirty="0">
                <a:latin typeface="Times New Roman" panose="02020603050405020304" pitchFamily="18" charset="0"/>
                <a:cs typeface="Times New Roman" panose="02020603050405020304" pitchFamily="18" charset="0"/>
              </a:rPr>
              <a:t>Adjustments to credit rating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Target Variable:</a:t>
            </a:r>
          </a:p>
          <a:p>
            <a:pPr marL="0" indent="0">
              <a:buNone/>
            </a:pPr>
            <a:r>
              <a:rPr lang="en-US" dirty="0">
                <a:latin typeface="Times New Roman" panose="02020603050405020304" pitchFamily="18" charset="0"/>
                <a:cs typeface="Times New Roman" panose="02020603050405020304" pitchFamily="18" charset="0"/>
              </a:rPr>
              <a:t>Churn</a:t>
            </a:r>
          </a:p>
        </p:txBody>
      </p:sp>
    </p:spTree>
    <p:extLst>
      <p:ext uri="{BB962C8B-B14F-4D97-AF65-F5344CB8AC3E}">
        <p14:creationId xmlns:p14="http://schemas.microsoft.com/office/powerpoint/2010/main" val="178739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9BB7-6233-E4AC-F587-46DE0328E89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D477EF6D-CF5A-7AC5-233D-EE23A00ECB1D}"/>
              </a:ext>
            </a:extLst>
          </p:cNvPr>
          <p:cNvSpPr>
            <a:spLocks noGrp="1"/>
          </p:cNvSpPr>
          <p:nvPr>
            <p:ph idx="1"/>
          </p:nvPr>
        </p:nvSpPr>
        <p:spPr/>
        <p:txBody>
          <a:bodyPr>
            <a:normAutofit/>
          </a:bodyPr>
          <a:lstStyle/>
          <a:p>
            <a:pPr marL="514350" indent="-514350">
              <a:buClr>
                <a:schemeClr val="tx1"/>
              </a:buClr>
              <a:buFont typeface="+mj-lt"/>
              <a:buAutoNum type="arabicPeriod"/>
            </a:pPr>
            <a:r>
              <a:rPr lang="en-US" dirty="0">
                <a:latin typeface="Times New Roman" panose="02020603050405020304" pitchFamily="18" charset="0"/>
                <a:cs typeface="Times New Roman" panose="02020603050405020304" pitchFamily="18" charset="0"/>
              </a:rPr>
              <a:t>Data Cleaning:</a:t>
            </a:r>
          </a:p>
          <a:p>
            <a:pPr lvl="1">
              <a:buClr>
                <a:schemeClr val="tx1"/>
              </a:buClr>
            </a:pPr>
            <a:r>
              <a:rPr lang="en-US" dirty="0">
                <a:latin typeface="Times New Roman" panose="02020603050405020304" pitchFamily="18" charset="0"/>
                <a:cs typeface="Times New Roman" panose="02020603050405020304" pitchFamily="18" charset="0"/>
              </a:rPr>
              <a:t>In this step, we tried to find the missing values, null values and outliers in the attributes.</a:t>
            </a:r>
          </a:p>
          <a:p>
            <a:pPr lvl="1">
              <a:buClr>
                <a:schemeClr val="tx1"/>
              </a:buClr>
            </a:pPr>
            <a:r>
              <a:rPr lang="en-US" dirty="0">
                <a:latin typeface="Times New Roman" panose="02020603050405020304" pitchFamily="18" charset="0"/>
                <a:cs typeface="Times New Roman" panose="02020603050405020304" pitchFamily="18" charset="0"/>
              </a:rPr>
              <a:t>Then we deleted some of the instances with more missing values and replaced some with mean/median/mode</a:t>
            </a:r>
          </a:p>
          <a:p>
            <a:pPr lvl="1">
              <a:buClr>
                <a:schemeClr val="tx1"/>
              </a:buClr>
            </a:pPr>
            <a:r>
              <a:rPr lang="en-US" dirty="0">
                <a:latin typeface="Times New Roman" panose="02020603050405020304" pitchFamily="18" charset="0"/>
                <a:cs typeface="Times New Roman" panose="02020603050405020304" pitchFamily="18" charset="0"/>
              </a:rPr>
              <a:t>For the categorical data we have replaced the null or missing values with mode.</a:t>
            </a:r>
          </a:p>
          <a:p>
            <a:pPr marL="514350" indent="-514350">
              <a:buClr>
                <a:schemeClr val="tx1"/>
              </a:buClr>
              <a:buFont typeface="+mj-lt"/>
              <a:buAutoNum type="arabicPeriod"/>
            </a:pPr>
            <a:r>
              <a:rPr lang="en-US" dirty="0">
                <a:latin typeface="Times New Roman" panose="02020603050405020304" pitchFamily="18" charset="0"/>
                <a:cs typeface="Times New Roman" panose="02020603050405020304" pitchFamily="18" charset="0"/>
              </a:rPr>
              <a:t>EDA</a:t>
            </a:r>
          </a:p>
          <a:p>
            <a:pPr lvl="1">
              <a:buClr>
                <a:schemeClr val="tx1"/>
              </a:buClr>
            </a:pPr>
            <a:r>
              <a:rPr lang="en-US" dirty="0">
                <a:latin typeface="Times New Roman" panose="02020603050405020304" pitchFamily="18" charset="0"/>
                <a:cs typeface="Times New Roman" panose="02020603050405020304" pitchFamily="18" charset="0"/>
              </a:rPr>
              <a:t>Here we have visualized the data using various plots like bar, scatter, heatmap, pair plot, box plot etc.., to identify the relation between the variables as well as the outliers.</a:t>
            </a:r>
          </a:p>
        </p:txBody>
      </p:sp>
    </p:spTree>
    <p:extLst>
      <p:ext uri="{BB962C8B-B14F-4D97-AF65-F5344CB8AC3E}">
        <p14:creationId xmlns:p14="http://schemas.microsoft.com/office/powerpoint/2010/main" val="17419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806-F990-C443-F58F-B85662A9FA6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1F38335-A3D2-4EB2-FB0A-DEE57046F815}"/>
              </a:ext>
            </a:extLst>
          </p:cNvPr>
          <p:cNvSpPr>
            <a:spLocks noGrp="1"/>
          </p:cNvSpPr>
          <p:nvPr>
            <p:ph idx="1"/>
          </p:nvPr>
        </p:nvSpPr>
        <p:spPr/>
        <p:txBody>
          <a:bodyPr/>
          <a:lstStyle/>
          <a:p>
            <a:pPr marL="514350" indent="-514350">
              <a:buClr>
                <a:schemeClr val="tx1"/>
              </a:buClr>
              <a:buFont typeface="+mj-lt"/>
              <a:buAutoNum type="arabicPeriod" startAt="3"/>
            </a:pPr>
            <a:r>
              <a:rPr lang="en-US" dirty="0">
                <a:latin typeface="Times New Roman" panose="02020603050405020304" pitchFamily="18" charset="0"/>
                <a:cs typeface="Times New Roman" panose="02020603050405020304" pitchFamily="18" charset="0"/>
              </a:rPr>
              <a:t>Model building:</a:t>
            </a:r>
          </a:p>
          <a:p>
            <a:pPr lvl="1">
              <a:buClr>
                <a:schemeClr val="tx1"/>
              </a:buClr>
            </a:pPr>
            <a:r>
              <a:rPr lang="en-IN" b="0" i="0" dirty="0">
                <a:effectLst/>
                <a:latin typeface="Times New Roman" panose="02020603050405020304" pitchFamily="18" charset="0"/>
                <a:cs typeface="Times New Roman" panose="02020603050405020304" pitchFamily="18" charset="0"/>
              </a:rPr>
              <a:t>Since this is a classification problem, we will be building a Logistic Regression as the base model and then building a Random forest or any other high end algorithm.</a:t>
            </a:r>
          </a:p>
          <a:p>
            <a:pPr lvl="1">
              <a:buClr>
                <a:schemeClr val="tx1"/>
              </a:buClr>
            </a:pPr>
            <a:endParaRPr lang="en-US" dirty="0"/>
          </a:p>
          <a:p>
            <a:pPr marL="514350" indent="-514350">
              <a:buClr>
                <a:schemeClr val="tx1"/>
              </a:buClr>
              <a:buFont typeface="+mj-lt"/>
              <a:buAutoNum type="arabicPeriod" startAt="3"/>
            </a:pPr>
            <a:r>
              <a:rPr lang="en-US" dirty="0">
                <a:latin typeface="Times New Roman" panose="02020603050405020304" pitchFamily="18" charset="0"/>
                <a:cs typeface="Times New Roman" panose="02020603050405020304" pitchFamily="18" charset="0"/>
              </a:rPr>
              <a:t>Prediction and evaluation:</a:t>
            </a:r>
          </a:p>
          <a:p>
            <a:pPr lvl="1">
              <a:buClr>
                <a:schemeClr val="tx1"/>
              </a:buClr>
            </a:pPr>
            <a:r>
              <a:rPr lang="en-US" dirty="0">
                <a:latin typeface="Times New Roman" panose="02020603050405020304" pitchFamily="18" charset="0"/>
                <a:cs typeface="Times New Roman" panose="02020603050405020304" pitchFamily="18" charset="0"/>
              </a:rPr>
              <a:t>Once we have build the model, we will be using the testing data and predict the outcomes then we will be evaluating the model using metrices like confusion matrix, accuracy, F1-score etc..</a:t>
            </a:r>
          </a:p>
        </p:txBody>
      </p:sp>
    </p:spTree>
    <p:extLst>
      <p:ext uri="{BB962C8B-B14F-4D97-AF65-F5344CB8AC3E}">
        <p14:creationId xmlns:p14="http://schemas.microsoft.com/office/powerpoint/2010/main" val="113746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4839-38B6-A81B-5C8B-140948EF5E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EC28DD2-60BB-1712-9644-88604D8C12AF}"/>
              </a:ext>
            </a:extLst>
          </p:cNvPr>
          <p:cNvSpPr>
            <a:spLocks noGrp="1"/>
          </p:cNvSpPr>
          <p:nvPr>
            <p:ph idx="1"/>
          </p:nvPr>
        </p:nvSpPr>
        <p:spPr/>
        <p:txBody>
          <a:bodyPr/>
          <a:lstStyle/>
          <a:p>
            <a:r>
              <a:rPr lang="en-US" dirty="0"/>
              <a:t>We will be using algorithms like:</a:t>
            </a:r>
          </a:p>
          <a:p>
            <a:pPr lvl="1"/>
            <a:r>
              <a:rPr lang="en-US" dirty="0"/>
              <a:t>Decision tree</a:t>
            </a:r>
          </a:p>
          <a:p>
            <a:pPr lvl="1"/>
            <a:r>
              <a:rPr lang="en-US" dirty="0"/>
              <a:t>Random forest</a:t>
            </a:r>
          </a:p>
          <a:p>
            <a:pPr lvl="1"/>
            <a:r>
              <a:rPr lang="en-US" dirty="0"/>
              <a:t>XGB boost </a:t>
            </a:r>
          </a:p>
          <a:p>
            <a:pPr lvl="1"/>
            <a:r>
              <a:rPr lang="en-US" dirty="0"/>
              <a:t>Logistic Regression </a:t>
            </a:r>
          </a:p>
          <a:p>
            <a:pPr marL="457200" lvl="1" indent="0">
              <a:buNone/>
            </a:pPr>
            <a:endParaRPr lang="en-US" dirty="0"/>
          </a:p>
        </p:txBody>
      </p:sp>
    </p:spTree>
    <p:extLst>
      <p:ext uri="{BB962C8B-B14F-4D97-AF65-F5344CB8AC3E}">
        <p14:creationId xmlns:p14="http://schemas.microsoft.com/office/powerpoint/2010/main" val="225117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8F73-D651-0688-06EB-124B6BF6E8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6BE3F2BC-7F56-2C84-AA0C-1BE40A02750A}"/>
              </a:ext>
            </a:extLst>
          </p:cNvPr>
          <p:cNvSpPr>
            <a:spLocks noGrp="1"/>
          </p:cNvSpPr>
          <p:nvPr>
            <p:ph sz="half" idx="1"/>
          </p:nvPr>
        </p:nvSpPr>
        <p:spPr/>
        <p:txBody>
          <a:bodyPr/>
          <a:lstStyle/>
          <a:p>
            <a:r>
              <a:rPr lang="en-US" dirty="0"/>
              <a:t>Data Preprocessing:</a:t>
            </a:r>
          </a:p>
          <a:p>
            <a:endParaRPr lang="en-US" dirty="0"/>
          </a:p>
        </p:txBody>
      </p:sp>
      <p:pic>
        <p:nvPicPr>
          <p:cNvPr id="1028" name="Picture 4">
            <a:extLst>
              <a:ext uri="{FF2B5EF4-FFF2-40B4-BE49-F238E27FC236}">
                <a16:creationId xmlns:a16="http://schemas.microsoft.com/office/drawing/2014/main" id="{89E828C8-FC6B-50DA-5F66-FF22640131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26265" y="1350958"/>
            <a:ext cx="7082111" cy="464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7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D4DFD96-0F52-673D-B22C-E21DD42DDD2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58046" y="2428875"/>
            <a:ext cx="5461754" cy="29913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928C334-1A8E-0FA3-D7D1-E70E7C15601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52794"/>
            <a:ext cx="5181600" cy="349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767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275</TotalTime>
  <Words>524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Intro to Data Science Project Phase-1 Telecom Churn Prediction</vt:lpstr>
      <vt:lpstr>Introduction</vt:lpstr>
      <vt:lpstr>About Dataset</vt:lpstr>
      <vt:lpstr>PowerPoint Presentation</vt:lpstr>
      <vt:lpstr>Project overview</vt:lpstr>
      <vt:lpstr>PowerPoint Presentation</vt:lpstr>
      <vt:lpstr>Methodology</vt:lpstr>
      <vt:lpstr>Results</vt:lpstr>
      <vt:lpstr>PowerPoint Presentation</vt:lpstr>
      <vt:lpstr>SQL queries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 Project Phase-1 Telecom Churn Prediction</dc:title>
  <dc:creator>Ponaganti, Sanjana</dc:creator>
  <cp:lastModifiedBy>Sumanth V</cp:lastModifiedBy>
  <cp:revision>3</cp:revision>
  <dcterms:created xsi:type="dcterms:W3CDTF">2023-10-13T23:27:13Z</dcterms:created>
  <dcterms:modified xsi:type="dcterms:W3CDTF">2023-10-14T04:21:45Z</dcterms:modified>
</cp:coreProperties>
</file>