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9" r:id="rId4"/>
    <p:sldId id="258" r:id="rId5"/>
    <p:sldId id="260" r:id="rId6"/>
    <p:sldId id="300" r:id="rId7"/>
    <p:sldId id="286" r:id="rId8"/>
    <p:sldId id="262" r:id="rId9"/>
    <p:sldId id="263" r:id="rId10"/>
    <p:sldId id="264" r:id="rId11"/>
    <p:sldId id="265" r:id="rId12"/>
    <p:sldId id="296" r:id="rId13"/>
    <p:sldId id="294" r:id="rId14"/>
    <p:sldId id="295" r:id="rId15"/>
    <p:sldId id="288" r:id="rId16"/>
    <p:sldId id="290" r:id="rId17"/>
    <p:sldId id="291" r:id="rId18"/>
    <p:sldId id="292" r:id="rId19"/>
    <p:sldId id="299" r:id="rId20"/>
    <p:sldId id="298" r:id="rId21"/>
    <p:sldId id="272" r:id="rId22"/>
    <p:sldId id="287" r:id="rId23"/>
    <p:sldId id="273" r:id="rId24"/>
    <p:sldId id="276" r:id="rId25"/>
  </p:sldIdLst>
  <p:sldSz cx="18288000" cy="10287000"/>
  <p:notesSz cx="6858000" cy="9144000"/>
  <p:embeddedFontLst>
    <p:embeddedFont>
      <p:font typeface="DM Sans" pitchFamily="2" charset="0"/>
      <p:regular r:id="rId27"/>
      <p:bold r:id="rId28"/>
      <p:boldItalic r:id="rId29"/>
    </p:embeddedFont>
    <p:embeddedFont>
      <p:font typeface="DM Sans Medium" pitchFamily="2"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
      <p:font typeface="Montserrat Medium" panose="000006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i7UP+dzEC4Q39CfA0d9ZN29fqF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2" d="100"/>
          <a:sy n="52" d="100"/>
        </p:scale>
        <p:origin x="850" y="2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15.fntdata"/><Relationship Id="rId5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20daec61d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320daec61d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20daec61d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320daec61d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a:extLst>
            <a:ext uri="{FF2B5EF4-FFF2-40B4-BE49-F238E27FC236}">
              <a16:creationId xmlns:a16="http://schemas.microsoft.com/office/drawing/2014/main" id="{695B3CEB-F0CE-E50A-371E-5B17323E3B35}"/>
            </a:ext>
          </a:extLst>
        </p:cNvPr>
        <p:cNvGrpSpPr/>
        <p:nvPr/>
      </p:nvGrpSpPr>
      <p:grpSpPr>
        <a:xfrm>
          <a:off x="0" y="0"/>
          <a:ext cx="0" cy="0"/>
          <a:chOff x="0" y="0"/>
          <a:chExt cx="0" cy="0"/>
        </a:xfrm>
      </p:grpSpPr>
      <p:sp>
        <p:nvSpPr>
          <p:cNvPr id="155" name="Google Shape;155;g320daec61d7_0_13:notes">
            <a:extLst>
              <a:ext uri="{FF2B5EF4-FFF2-40B4-BE49-F238E27FC236}">
                <a16:creationId xmlns:a16="http://schemas.microsoft.com/office/drawing/2014/main" id="{4B063C0F-2CFF-9878-8F64-C22170B92F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320daec61d7_0_13:notes">
            <a:extLst>
              <a:ext uri="{FF2B5EF4-FFF2-40B4-BE49-F238E27FC236}">
                <a16:creationId xmlns:a16="http://schemas.microsoft.com/office/drawing/2014/main" id="{E9FFEB8B-2EBC-7BE1-29B7-8F75C8DED8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8647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a:extLst>
            <a:ext uri="{FF2B5EF4-FFF2-40B4-BE49-F238E27FC236}">
              <a16:creationId xmlns:a16="http://schemas.microsoft.com/office/drawing/2014/main" id="{AAB0753B-994F-B077-365A-5D252003AAC5}"/>
            </a:ext>
          </a:extLst>
        </p:cNvPr>
        <p:cNvGrpSpPr/>
        <p:nvPr/>
      </p:nvGrpSpPr>
      <p:grpSpPr>
        <a:xfrm>
          <a:off x="0" y="0"/>
          <a:ext cx="0" cy="0"/>
          <a:chOff x="0" y="0"/>
          <a:chExt cx="0" cy="0"/>
        </a:xfrm>
      </p:grpSpPr>
      <p:sp>
        <p:nvSpPr>
          <p:cNvPr id="155" name="Google Shape;155;g320daec61d7_0_13:notes">
            <a:extLst>
              <a:ext uri="{FF2B5EF4-FFF2-40B4-BE49-F238E27FC236}">
                <a16:creationId xmlns:a16="http://schemas.microsoft.com/office/drawing/2014/main" id="{AA688123-FA36-AA10-AB16-3A87DF15BE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320daec61d7_0_13:notes">
            <a:extLst>
              <a:ext uri="{FF2B5EF4-FFF2-40B4-BE49-F238E27FC236}">
                <a16:creationId xmlns:a16="http://schemas.microsoft.com/office/drawing/2014/main" id="{D7ED5CFD-F075-6D31-6A72-53F788239C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095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a:extLst>
            <a:ext uri="{FF2B5EF4-FFF2-40B4-BE49-F238E27FC236}">
              <a16:creationId xmlns:a16="http://schemas.microsoft.com/office/drawing/2014/main" id="{B85BF2B8-7AA6-A574-8A1C-D370C1D2C03F}"/>
            </a:ext>
          </a:extLst>
        </p:cNvPr>
        <p:cNvGrpSpPr/>
        <p:nvPr/>
      </p:nvGrpSpPr>
      <p:grpSpPr>
        <a:xfrm>
          <a:off x="0" y="0"/>
          <a:ext cx="0" cy="0"/>
          <a:chOff x="0" y="0"/>
          <a:chExt cx="0" cy="0"/>
        </a:xfrm>
      </p:grpSpPr>
      <p:sp>
        <p:nvSpPr>
          <p:cNvPr id="155" name="Google Shape;155;g320daec61d7_0_13:notes">
            <a:extLst>
              <a:ext uri="{FF2B5EF4-FFF2-40B4-BE49-F238E27FC236}">
                <a16:creationId xmlns:a16="http://schemas.microsoft.com/office/drawing/2014/main" id="{BCB606AD-5873-5868-5193-508462DF8C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320daec61d7_0_13:notes">
            <a:extLst>
              <a:ext uri="{FF2B5EF4-FFF2-40B4-BE49-F238E27FC236}">
                <a16:creationId xmlns:a16="http://schemas.microsoft.com/office/drawing/2014/main" id="{B54FE971-4C14-EEDD-3E9B-ACAFB9FE33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095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a:extLst>
            <a:ext uri="{FF2B5EF4-FFF2-40B4-BE49-F238E27FC236}">
              <a16:creationId xmlns:a16="http://schemas.microsoft.com/office/drawing/2014/main" id="{7A10C79E-FFEB-A488-89DB-9218822849CD}"/>
            </a:ext>
          </a:extLst>
        </p:cNvPr>
        <p:cNvGrpSpPr/>
        <p:nvPr/>
      </p:nvGrpSpPr>
      <p:grpSpPr>
        <a:xfrm>
          <a:off x="0" y="0"/>
          <a:ext cx="0" cy="0"/>
          <a:chOff x="0" y="0"/>
          <a:chExt cx="0" cy="0"/>
        </a:xfrm>
      </p:grpSpPr>
      <p:sp>
        <p:nvSpPr>
          <p:cNvPr id="155" name="Google Shape;155;g320daec61d7_0_13:notes">
            <a:extLst>
              <a:ext uri="{FF2B5EF4-FFF2-40B4-BE49-F238E27FC236}">
                <a16:creationId xmlns:a16="http://schemas.microsoft.com/office/drawing/2014/main" id="{8A7E69FA-AD70-2BFB-1CE6-EEC8C4174F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320daec61d7_0_13:notes">
            <a:extLst>
              <a:ext uri="{FF2B5EF4-FFF2-40B4-BE49-F238E27FC236}">
                <a16:creationId xmlns:a16="http://schemas.microsoft.com/office/drawing/2014/main" id="{3BFA7122-0044-A40F-868A-943BB35FE7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9632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a:extLst>
            <a:ext uri="{FF2B5EF4-FFF2-40B4-BE49-F238E27FC236}">
              <a16:creationId xmlns:a16="http://schemas.microsoft.com/office/drawing/2014/main" id="{4E51942F-4330-F210-8DE1-B22BBB2414A8}"/>
            </a:ext>
          </a:extLst>
        </p:cNvPr>
        <p:cNvGrpSpPr/>
        <p:nvPr/>
      </p:nvGrpSpPr>
      <p:grpSpPr>
        <a:xfrm>
          <a:off x="0" y="0"/>
          <a:ext cx="0" cy="0"/>
          <a:chOff x="0" y="0"/>
          <a:chExt cx="0" cy="0"/>
        </a:xfrm>
      </p:grpSpPr>
      <p:sp>
        <p:nvSpPr>
          <p:cNvPr id="155" name="Google Shape;155;g320daec61d7_0_13:notes">
            <a:extLst>
              <a:ext uri="{FF2B5EF4-FFF2-40B4-BE49-F238E27FC236}">
                <a16:creationId xmlns:a16="http://schemas.microsoft.com/office/drawing/2014/main" id="{405C79F3-3123-72C9-24FD-C9886D193B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320daec61d7_0_13:notes">
            <a:extLst>
              <a:ext uri="{FF2B5EF4-FFF2-40B4-BE49-F238E27FC236}">
                <a16:creationId xmlns:a16="http://schemas.microsoft.com/office/drawing/2014/main" id="{8E96BB4F-DAC9-D508-B107-163A641378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5417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a:extLst>
            <a:ext uri="{FF2B5EF4-FFF2-40B4-BE49-F238E27FC236}">
              <a16:creationId xmlns:a16="http://schemas.microsoft.com/office/drawing/2014/main" id="{A18145D4-E43E-0F11-B213-A372A816F8A3}"/>
            </a:ext>
          </a:extLst>
        </p:cNvPr>
        <p:cNvGrpSpPr/>
        <p:nvPr/>
      </p:nvGrpSpPr>
      <p:grpSpPr>
        <a:xfrm>
          <a:off x="0" y="0"/>
          <a:ext cx="0" cy="0"/>
          <a:chOff x="0" y="0"/>
          <a:chExt cx="0" cy="0"/>
        </a:xfrm>
      </p:grpSpPr>
      <p:sp>
        <p:nvSpPr>
          <p:cNvPr id="214" name="Google Shape;214;g31c54a872e7_0_0:notes">
            <a:extLst>
              <a:ext uri="{FF2B5EF4-FFF2-40B4-BE49-F238E27FC236}">
                <a16:creationId xmlns:a16="http://schemas.microsoft.com/office/drawing/2014/main" id="{E30939AC-138F-5B43-EDD5-72B40D47C1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31c54a872e7_0_0:notes">
            <a:extLst>
              <a:ext uri="{FF2B5EF4-FFF2-40B4-BE49-F238E27FC236}">
                <a16:creationId xmlns:a16="http://schemas.microsoft.com/office/drawing/2014/main" id="{E941FCC4-ED81-65D4-B837-7ACDE2F021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079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a:extLst>
            <a:ext uri="{FF2B5EF4-FFF2-40B4-BE49-F238E27FC236}">
              <a16:creationId xmlns:a16="http://schemas.microsoft.com/office/drawing/2014/main" id="{D4DF616D-BBDD-9C27-63E2-122B708D03E5}"/>
            </a:ext>
          </a:extLst>
        </p:cNvPr>
        <p:cNvGrpSpPr/>
        <p:nvPr/>
      </p:nvGrpSpPr>
      <p:grpSpPr>
        <a:xfrm>
          <a:off x="0" y="0"/>
          <a:ext cx="0" cy="0"/>
          <a:chOff x="0" y="0"/>
          <a:chExt cx="0" cy="0"/>
        </a:xfrm>
      </p:grpSpPr>
      <p:sp>
        <p:nvSpPr>
          <p:cNvPr id="214" name="Google Shape;214;g31c54a872e7_0_0:notes">
            <a:extLst>
              <a:ext uri="{FF2B5EF4-FFF2-40B4-BE49-F238E27FC236}">
                <a16:creationId xmlns:a16="http://schemas.microsoft.com/office/drawing/2014/main" id="{08D2DCD5-76D1-8F7E-8103-7D42654B5A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31c54a872e7_0_0:notes">
            <a:extLst>
              <a:ext uri="{FF2B5EF4-FFF2-40B4-BE49-F238E27FC236}">
                <a16:creationId xmlns:a16="http://schemas.microsoft.com/office/drawing/2014/main" id="{215A06AF-C02F-B993-B53E-C896824219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356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a:extLst>
            <a:ext uri="{FF2B5EF4-FFF2-40B4-BE49-F238E27FC236}">
              <a16:creationId xmlns:a16="http://schemas.microsoft.com/office/drawing/2014/main" id="{C7433F97-95E6-2FE0-2BD8-B1E9E1B25AB4}"/>
            </a:ext>
          </a:extLst>
        </p:cNvPr>
        <p:cNvGrpSpPr/>
        <p:nvPr/>
      </p:nvGrpSpPr>
      <p:grpSpPr>
        <a:xfrm>
          <a:off x="0" y="0"/>
          <a:ext cx="0" cy="0"/>
          <a:chOff x="0" y="0"/>
          <a:chExt cx="0" cy="0"/>
        </a:xfrm>
      </p:grpSpPr>
      <p:sp>
        <p:nvSpPr>
          <p:cNvPr id="214" name="Google Shape;214;g31c54a872e7_0_0:notes">
            <a:extLst>
              <a:ext uri="{FF2B5EF4-FFF2-40B4-BE49-F238E27FC236}">
                <a16:creationId xmlns:a16="http://schemas.microsoft.com/office/drawing/2014/main" id="{AA715C62-55BD-AB8C-6B99-4977739C6A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31c54a872e7_0_0:notes">
            <a:extLst>
              <a:ext uri="{FF2B5EF4-FFF2-40B4-BE49-F238E27FC236}">
                <a16:creationId xmlns:a16="http://schemas.microsoft.com/office/drawing/2014/main" id="{BB58E0CC-5C0B-4CCD-7843-01A8AEE0F0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1926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a:extLst>
            <a:ext uri="{FF2B5EF4-FFF2-40B4-BE49-F238E27FC236}">
              <a16:creationId xmlns:a16="http://schemas.microsoft.com/office/drawing/2014/main" id="{18F6FC3A-F566-46B3-F3D9-F42169FF76F8}"/>
            </a:ext>
          </a:extLst>
        </p:cNvPr>
        <p:cNvGrpSpPr/>
        <p:nvPr/>
      </p:nvGrpSpPr>
      <p:grpSpPr>
        <a:xfrm>
          <a:off x="0" y="0"/>
          <a:ext cx="0" cy="0"/>
          <a:chOff x="0" y="0"/>
          <a:chExt cx="0" cy="0"/>
        </a:xfrm>
      </p:grpSpPr>
      <p:sp>
        <p:nvSpPr>
          <p:cNvPr id="214" name="Google Shape;214;g31c54a872e7_0_0:notes">
            <a:extLst>
              <a:ext uri="{FF2B5EF4-FFF2-40B4-BE49-F238E27FC236}">
                <a16:creationId xmlns:a16="http://schemas.microsoft.com/office/drawing/2014/main" id="{70D2B8B0-B2BD-4C35-D6CB-E0095CA5B6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31c54a872e7_0_0:notes">
            <a:extLst>
              <a:ext uri="{FF2B5EF4-FFF2-40B4-BE49-F238E27FC236}">
                <a16:creationId xmlns:a16="http://schemas.microsoft.com/office/drawing/2014/main" id="{1E371BB5-E0F1-4BD6-3ECB-615F1EE936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1038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1c54a872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31c54a872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FCB83DCD-CC7C-F152-5E72-E3269E073148}"/>
            </a:ext>
          </a:extLst>
        </p:cNvPr>
        <p:cNvGrpSpPr/>
        <p:nvPr/>
      </p:nvGrpSpPr>
      <p:grpSpPr>
        <a:xfrm>
          <a:off x="0" y="0"/>
          <a:ext cx="0" cy="0"/>
          <a:chOff x="0" y="0"/>
          <a:chExt cx="0" cy="0"/>
        </a:xfrm>
      </p:grpSpPr>
      <p:sp>
        <p:nvSpPr>
          <p:cNvPr id="221" name="Google Shape;221;g31d1a847516_0_3:notes">
            <a:extLst>
              <a:ext uri="{FF2B5EF4-FFF2-40B4-BE49-F238E27FC236}">
                <a16:creationId xmlns:a16="http://schemas.microsoft.com/office/drawing/2014/main" id="{AFDD31BE-5BD8-7FFE-34A4-5CAFE34D31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31d1a847516_0_3:notes">
            <a:extLst>
              <a:ext uri="{FF2B5EF4-FFF2-40B4-BE49-F238E27FC236}">
                <a16:creationId xmlns:a16="http://schemas.microsoft.com/office/drawing/2014/main" id="{8F31094B-2DD1-F775-E6C5-4DCEDC5D0A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0889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1d1a84751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31d1a84751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20daec61d7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320daec61d7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20daec61d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320daec61d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F322C45C-746B-F273-6DD9-ECB234F5ECC7}"/>
            </a:ext>
          </a:extLst>
        </p:cNvPr>
        <p:cNvGrpSpPr/>
        <p:nvPr/>
      </p:nvGrpSpPr>
      <p:grpSpPr>
        <a:xfrm>
          <a:off x="0" y="0"/>
          <a:ext cx="0" cy="0"/>
          <a:chOff x="0" y="0"/>
          <a:chExt cx="0" cy="0"/>
        </a:xfrm>
      </p:grpSpPr>
      <p:sp>
        <p:nvSpPr>
          <p:cNvPr id="113" name="Google Shape;113;g320daec61d7_0_63:notes">
            <a:extLst>
              <a:ext uri="{FF2B5EF4-FFF2-40B4-BE49-F238E27FC236}">
                <a16:creationId xmlns:a16="http://schemas.microsoft.com/office/drawing/2014/main" id="{32619131-B6E6-8E0D-3234-1453D2C93E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320daec61d7_0_63:notes">
            <a:extLst>
              <a:ext uri="{FF2B5EF4-FFF2-40B4-BE49-F238E27FC236}">
                <a16:creationId xmlns:a16="http://schemas.microsoft.com/office/drawing/2014/main" id="{C33A352E-B246-486E-7D6D-C0517A875A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3728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59C346D-F256-5118-B4FB-7995B75700AF}"/>
            </a:ext>
          </a:extLst>
        </p:cNvPr>
        <p:cNvGrpSpPr/>
        <p:nvPr/>
      </p:nvGrpSpPr>
      <p:grpSpPr>
        <a:xfrm>
          <a:off x="0" y="0"/>
          <a:ext cx="0" cy="0"/>
          <a:chOff x="0" y="0"/>
          <a:chExt cx="0" cy="0"/>
        </a:xfrm>
      </p:grpSpPr>
      <p:sp>
        <p:nvSpPr>
          <p:cNvPr id="113" name="Google Shape;113;g320daec61d7_0_63:notes">
            <a:extLst>
              <a:ext uri="{FF2B5EF4-FFF2-40B4-BE49-F238E27FC236}">
                <a16:creationId xmlns:a16="http://schemas.microsoft.com/office/drawing/2014/main" id="{70300B3F-8693-6EA5-9996-B1E1F7BF0F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320daec61d7_0_63:notes">
            <a:extLst>
              <a:ext uri="{FF2B5EF4-FFF2-40B4-BE49-F238E27FC236}">
                <a16:creationId xmlns:a16="http://schemas.microsoft.com/office/drawing/2014/main" id="{024BC4FC-269D-5612-953D-83A37BCCCF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7608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20daec61d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320daec61d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20daec61d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320daec61d7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1792288" y="612775"/>
            <a:ext cx="5486400" cy="4114800"/>
          </a:xfrm>
          <a:prstGeom prst="rect">
            <a:avLst/>
          </a:prstGeom>
          <a:noFill/>
          <a:ln>
            <a:noFill/>
          </a:ln>
        </p:spPr>
      </p:sp>
      <p:sp>
        <p:nvSpPr>
          <p:cNvPr id="64" name="Google Shape;6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
          <p:cNvCxnSpPr/>
          <p:nvPr/>
        </p:nvCxnSpPr>
        <p:spPr>
          <a:xfrm rot="10800000">
            <a:off x="15068279" y="1587729"/>
            <a:ext cx="1632000" cy="0"/>
          </a:xfrm>
          <a:prstGeom prst="straightConnector1">
            <a:avLst/>
          </a:prstGeom>
          <a:noFill/>
          <a:ln w="190500" cap="flat" cmpd="sng">
            <a:solidFill>
              <a:srgbClr val="000000"/>
            </a:solidFill>
            <a:prstDash val="solid"/>
            <a:round/>
            <a:headEnd type="none" w="sm" len="sm"/>
            <a:tailEnd type="none" w="sm" len="sm"/>
          </a:ln>
        </p:spPr>
      </p:cxnSp>
      <p:cxnSp>
        <p:nvCxnSpPr>
          <p:cNvPr id="85" name="Google Shape;85;p1"/>
          <p:cNvCxnSpPr/>
          <p:nvPr/>
        </p:nvCxnSpPr>
        <p:spPr>
          <a:xfrm>
            <a:off x="17164050" y="8810213"/>
            <a:ext cx="0" cy="1632016"/>
          </a:xfrm>
          <a:prstGeom prst="straightConnector1">
            <a:avLst/>
          </a:prstGeom>
          <a:noFill/>
          <a:ln w="190500" cap="flat" cmpd="sng">
            <a:solidFill>
              <a:srgbClr val="000000"/>
            </a:solidFill>
            <a:prstDash val="solid"/>
            <a:round/>
            <a:headEnd type="none" w="sm" len="sm"/>
            <a:tailEnd type="none" w="sm" len="sm"/>
          </a:ln>
        </p:spPr>
      </p:cxnSp>
      <p:sp>
        <p:nvSpPr>
          <p:cNvPr id="86" name="Google Shape;86;p1"/>
          <p:cNvSpPr/>
          <p:nvPr/>
        </p:nvSpPr>
        <p:spPr>
          <a:xfrm>
            <a:off x="772545" y="8760618"/>
            <a:ext cx="1089431" cy="865603"/>
          </a:xfrm>
          <a:custGeom>
            <a:avLst/>
            <a:gdLst/>
            <a:ahLst/>
            <a:cxnLst/>
            <a:rect l="l" t="t" r="r" b="b"/>
            <a:pathLst>
              <a:path w="1089431" h="865603" extrusionOk="0">
                <a:moveTo>
                  <a:pt x="0" y="0"/>
                </a:moveTo>
                <a:lnTo>
                  <a:pt x="1089431" y="0"/>
                </a:lnTo>
                <a:lnTo>
                  <a:pt x="1089431" y="865603"/>
                </a:lnTo>
                <a:lnTo>
                  <a:pt x="0" y="865603"/>
                </a:lnTo>
                <a:lnTo>
                  <a:pt x="0" y="0"/>
                </a:lnTo>
                <a:close/>
              </a:path>
            </a:pathLst>
          </a:custGeom>
          <a:blipFill rotWithShape="1">
            <a:blip r:embed="rId3">
              <a:alphaModFix/>
            </a:blip>
            <a:stretch>
              <a:fillRect/>
            </a:stretch>
          </a:blipFill>
          <a:ln>
            <a:noFill/>
          </a:ln>
        </p:spPr>
        <p:txBody>
          <a:bodyPr/>
          <a:lstStyle/>
          <a:p>
            <a:endParaRPr lang="id-ID"/>
          </a:p>
        </p:txBody>
      </p:sp>
      <p:sp>
        <p:nvSpPr>
          <p:cNvPr id="87" name="Google Shape;87;p1"/>
          <p:cNvSpPr txBox="1"/>
          <p:nvPr/>
        </p:nvSpPr>
        <p:spPr>
          <a:xfrm>
            <a:off x="772545" y="2240100"/>
            <a:ext cx="16601047" cy="58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7200" b="1" dirty="0">
                <a:solidFill>
                  <a:srgbClr val="595959"/>
                </a:solidFill>
                <a:latin typeface="Montserrat"/>
                <a:ea typeface="Montserrat"/>
                <a:cs typeface="Montserrat"/>
                <a:sym typeface="Montserrat"/>
              </a:rPr>
              <a:t>MACHINE LEARNING</a:t>
            </a:r>
          </a:p>
          <a:p>
            <a:pPr marL="0" lvl="0" indent="0" algn="ctr" rtl="0">
              <a:spcBef>
                <a:spcPts val="0"/>
              </a:spcBef>
              <a:spcAft>
                <a:spcPts val="0"/>
              </a:spcAft>
              <a:buNone/>
            </a:pPr>
            <a:r>
              <a:rPr lang="id-ID" sz="7200" b="1" dirty="0">
                <a:solidFill>
                  <a:srgbClr val="595959"/>
                </a:solidFill>
                <a:latin typeface="Montserrat"/>
                <a:ea typeface="Montserrat"/>
                <a:cs typeface="Montserrat"/>
                <a:sym typeface="Montserrat"/>
              </a:rPr>
              <a:t>CUSTOMER LIFETIME VALUE PREDICTION</a:t>
            </a:r>
          </a:p>
          <a:p>
            <a:pPr marL="0" lvl="0" indent="0" algn="ctr" rtl="0">
              <a:spcBef>
                <a:spcPts val="0"/>
              </a:spcBef>
              <a:spcAft>
                <a:spcPts val="0"/>
              </a:spcAft>
              <a:buNone/>
            </a:pPr>
            <a:r>
              <a:rPr lang="id-ID" sz="7200" b="1" dirty="0">
                <a:solidFill>
                  <a:srgbClr val="595959"/>
                </a:solidFill>
                <a:latin typeface="Montserrat"/>
                <a:ea typeface="Montserrat"/>
                <a:cs typeface="Montserrat"/>
                <a:sym typeface="Montserrat"/>
              </a:rPr>
              <a:t>(</a:t>
            </a:r>
            <a:r>
              <a:rPr lang="id-ID" sz="7200" b="1" dirty="0" err="1">
                <a:solidFill>
                  <a:srgbClr val="595959"/>
                </a:solidFill>
                <a:latin typeface="Montserrat"/>
                <a:ea typeface="Montserrat"/>
                <a:cs typeface="Montserrat"/>
                <a:sym typeface="Montserrat"/>
              </a:rPr>
              <a:t>Car</a:t>
            </a:r>
            <a:r>
              <a:rPr lang="id-ID" sz="7200" b="1" dirty="0">
                <a:solidFill>
                  <a:srgbClr val="595959"/>
                </a:solidFill>
                <a:latin typeface="Montserrat"/>
                <a:ea typeface="Montserrat"/>
                <a:cs typeface="Montserrat"/>
                <a:sym typeface="Montserrat"/>
              </a:rPr>
              <a:t> Insurance)</a:t>
            </a:r>
          </a:p>
          <a:p>
            <a:pPr marL="0" lvl="0" indent="0" algn="ctr" rtl="0">
              <a:spcBef>
                <a:spcPts val="0"/>
              </a:spcBef>
              <a:spcAft>
                <a:spcPts val="0"/>
              </a:spcAft>
              <a:buNone/>
            </a:pPr>
            <a:endParaRPr sz="7200" b="1" dirty="0">
              <a:solidFill>
                <a:srgbClr val="FF5A5F"/>
              </a:solidFill>
              <a:latin typeface="Montserrat"/>
              <a:ea typeface="Montserrat"/>
              <a:cs typeface="Montserrat"/>
              <a:sym typeface="Montserrat"/>
            </a:endParaRPr>
          </a:p>
          <a:p>
            <a:pPr marL="0" lvl="0" indent="0" algn="ctr" rtl="0">
              <a:spcBef>
                <a:spcPts val="0"/>
              </a:spcBef>
              <a:spcAft>
                <a:spcPts val="0"/>
              </a:spcAft>
              <a:buNone/>
            </a:pPr>
            <a:r>
              <a:rPr lang="en-US" sz="4000" dirty="0" err="1">
                <a:latin typeface="Montserrat Medium"/>
                <a:ea typeface="Montserrat Medium"/>
                <a:cs typeface="Montserrat Medium"/>
                <a:sym typeface="Montserrat Medium"/>
              </a:rPr>
              <a:t>Purwadhika</a:t>
            </a:r>
            <a:r>
              <a:rPr lang="en-US" sz="4000" dirty="0">
                <a:latin typeface="Montserrat Medium"/>
                <a:ea typeface="Montserrat Medium"/>
                <a:cs typeface="Montserrat Medium"/>
                <a:sym typeface="Montserrat Medium"/>
              </a:rPr>
              <a:t> Data Science Capstone Project</a:t>
            </a:r>
            <a:endParaRPr sz="4000" dirty="0">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cxnSp>
        <p:nvCxnSpPr>
          <p:cNvPr id="151" name="Google Shape;151;g320daec61d7_0_89"/>
          <p:cNvCxnSpPr/>
          <p:nvPr/>
        </p:nvCxnSpPr>
        <p:spPr>
          <a:xfrm>
            <a:off x="1121492" y="765352"/>
            <a:ext cx="4200" cy="5439300"/>
          </a:xfrm>
          <a:prstGeom prst="straightConnector1">
            <a:avLst/>
          </a:prstGeom>
          <a:noFill/>
          <a:ln w="190500" cap="flat" cmpd="sng">
            <a:solidFill>
              <a:srgbClr val="000000"/>
            </a:solidFill>
            <a:prstDash val="solid"/>
            <a:round/>
            <a:headEnd type="none" w="sm" len="sm"/>
            <a:tailEnd type="none" w="sm" len="sm"/>
          </a:ln>
        </p:spPr>
      </p:cxnSp>
      <p:sp>
        <p:nvSpPr>
          <p:cNvPr id="152" name="Google Shape;152;g320daec61d7_0_89"/>
          <p:cNvSpPr txBox="1"/>
          <p:nvPr/>
        </p:nvSpPr>
        <p:spPr>
          <a:xfrm>
            <a:off x="1645075" y="725350"/>
            <a:ext cx="14605500" cy="715800"/>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en-US" sz="5000" b="1" dirty="0">
                <a:latin typeface="DM Sans"/>
                <a:ea typeface="DM Sans"/>
                <a:cs typeface="DM Sans"/>
                <a:sym typeface="DM Sans"/>
              </a:rPr>
              <a:t>Data Cleaning : Outliers</a:t>
            </a:r>
            <a:endParaRPr sz="5000" dirty="0"/>
          </a:p>
        </p:txBody>
      </p:sp>
      <p:pic>
        <p:nvPicPr>
          <p:cNvPr id="3" name="Picture 2" descr="A graph of a number of columns&#10;&#10;Description automatically generated">
            <a:extLst>
              <a:ext uri="{FF2B5EF4-FFF2-40B4-BE49-F238E27FC236}">
                <a16:creationId xmlns:a16="http://schemas.microsoft.com/office/drawing/2014/main" id="{2349EE33-1C9A-8769-5E3B-869603921AA8}"/>
              </a:ext>
            </a:extLst>
          </p:cNvPr>
          <p:cNvPicPr>
            <a:picLocks noChangeAspect="1"/>
          </p:cNvPicPr>
          <p:nvPr/>
        </p:nvPicPr>
        <p:blipFill>
          <a:blip r:embed="rId3"/>
          <a:stretch>
            <a:fillRect/>
          </a:stretch>
        </p:blipFill>
        <p:spPr>
          <a:xfrm>
            <a:off x="1386026" y="1851515"/>
            <a:ext cx="16141561" cy="4353137"/>
          </a:xfrm>
          <a:prstGeom prst="rect">
            <a:avLst/>
          </a:prstGeom>
        </p:spPr>
      </p:pic>
      <p:sp>
        <p:nvSpPr>
          <p:cNvPr id="2" name="Google Shape;164;g320daec61d7_0_13">
            <a:extLst>
              <a:ext uri="{FF2B5EF4-FFF2-40B4-BE49-F238E27FC236}">
                <a16:creationId xmlns:a16="http://schemas.microsoft.com/office/drawing/2014/main" id="{333D4B80-AB68-5883-6F2A-835AA9BCF5E2}"/>
              </a:ext>
            </a:extLst>
          </p:cNvPr>
          <p:cNvSpPr txBox="1"/>
          <p:nvPr/>
        </p:nvSpPr>
        <p:spPr>
          <a:xfrm>
            <a:off x="1489587" y="6858820"/>
            <a:ext cx="16038000" cy="2469137"/>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id-ID" sz="2499" dirty="0">
                <a:solidFill>
                  <a:srgbClr val="433833"/>
                </a:solidFill>
                <a:latin typeface="DM Sans"/>
                <a:ea typeface="DM Sans"/>
                <a:cs typeface="DM Sans"/>
                <a:sym typeface="DM Sans"/>
              </a:rPr>
              <a:t>Pada awal pengerjaan, </a:t>
            </a:r>
            <a:r>
              <a:rPr lang="id-ID" sz="2499" dirty="0" err="1">
                <a:solidFill>
                  <a:srgbClr val="433833"/>
                </a:solidFill>
                <a:latin typeface="DM Sans"/>
                <a:ea typeface="DM Sans"/>
                <a:cs typeface="DM Sans"/>
                <a:sym typeface="DM Sans"/>
              </a:rPr>
              <a:t>outlier</a:t>
            </a:r>
            <a:r>
              <a:rPr lang="id-ID" sz="2499" dirty="0">
                <a:solidFill>
                  <a:srgbClr val="433833"/>
                </a:solidFill>
                <a:latin typeface="DM Sans"/>
                <a:ea typeface="DM Sans"/>
                <a:cs typeface="DM Sans"/>
                <a:sym typeface="DM Sans"/>
              </a:rPr>
              <a:t> disertakan dan dicek apakah model menghasilkan nilai </a:t>
            </a:r>
            <a:r>
              <a:rPr lang="id-ID" sz="2499" dirty="0" err="1">
                <a:solidFill>
                  <a:srgbClr val="433833"/>
                </a:solidFill>
                <a:latin typeface="DM Sans"/>
                <a:ea typeface="DM Sans"/>
                <a:cs typeface="DM Sans"/>
                <a:sym typeface="DM Sans"/>
              </a:rPr>
              <a:t>metrics</a:t>
            </a:r>
            <a:r>
              <a:rPr lang="id-ID" sz="2499" dirty="0">
                <a:solidFill>
                  <a:srgbClr val="433833"/>
                </a:solidFill>
                <a:latin typeface="DM Sans"/>
                <a:ea typeface="DM Sans"/>
                <a:cs typeface="DM Sans"/>
                <a:sym typeface="DM Sans"/>
              </a:rPr>
              <a:t> yang baik atau tidak. Setelah mendapat nilai </a:t>
            </a:r>
            <a:r>
              <a:rPr lang="id-ID" sz="2499" dirty="0" err="1">
                <a:solidFill>
                  <a:srgbClr val="433833"/>
                </a:solidFill>
                <a:latin typeface="DM Sans"/>
                <a:ea typeface="DM Sans"/>
                <a:cs typeface="DM Sans"/>
                <a:sym typeface="DM Sans"/>
              </a:rPr>
              <a:t>metrics</a:t>
            </a:r>
            <a:r>
              <a:rPr lang="id-ID" sz="2499" dirty="0">
                <a:solidFill>
                  <a:srgbClr val="433833"/>
                </a:solidFill>
                <a:latin typeface="DM Sans"/>
                <a:ea typeface="DM Sans"/>
                <a:cs typeface="DM Sans"/>
                <a:sym typeface="DM Sans"/>
              </a:rPr>
              <a:t>, barulah </a:t>
            </a:r>
            <a:r>
              <a:rPr lang="id-ID" sz="2499" dirty="0" err="1">
                <a:solidFill>
                  <a:srgbClr val="433833"/>
                </a:solidFill>
                <a:latin typeface="DM Sans"/>
                <a:ea typeface="DM Sans"/>
                <a:cs typeface="DM Sans"/>
                <a:sym typeface="DM Sans"/>
              </a:rPr>
              <a:t>outliers</a:t>
            </a:r>
            <a:r>
              <a:rPr lang="id-ID" sz="2499" dirty="0">
                <a:solidFill>
                  <a:srgbClr val="433833"/>
                </a:solidFill>
                <a:latin typeface="DM Sans"/>
                <a:ea typeface="DM Sans"/>
                <a:cs typeface="DM Sans"/>
                <a:sym typeface="DM Sans"/>
              </a:rPr>
              <a:t> ini </a:t>
            </a:r>
            <a:r>
              <a:rPr lang="id-ID" sz="2499" dirty="0" err="1">
                <a:solidFill>
                  <a:srgbClr val="433833"/>
                </a:solidFill>
                <a:latin typeface="DM Sans"/>
                <a:ea typeface="DM Sans"/>
                <a:cs typeface="DM Sans"/>
                <a:sym typeface="DM Sans"/>
              </a:rPr>
              <a:t>dihandle</a:t>
            </a:r>
            <a:r>
              <a:rPr lang="id-ID" sz="2499" dirty="0">
                <a:solidFill>
                  <a:srgbClr val="433833"/>
                </a:solidFill>
                <a:latin typeface="DM Sans"/>
                <a:ea typeface="DM Sans"/>
                <a:cs typeface="DM Sans"/>
                <a:sym typeface="DM Sans"/>
              </a:rPr>
              <a:t> untuk meningkatkan performa model dan mendapat nilai </a:t>
            </a:r>
            <a:r>
              <a:rPr lang="id-ID" sz="2499" dirty="0" err="1">
                <a:solidFill>
                  <a:srgbClr val="433833"/>
                </a:solidFill>
                <a:latin typeface="DM Sans"/>
                <a:ea typeface="DM Sans"/>
                <a:cs typeface="DM Sans"/>
                <a:sym typeface="DM Sans"/>
              </a:rPr>
              <a:t>metrics</a:t>
            </a:r>
            <a:r>
              <a:rPr lang="id-ID" sz="2499" dirty="0">
                <a:solidFill>
                  <a:srgbClr val="433833"/>
                </a:solidFill>
                <a:latin typeface="DM Sans"/>
                <a:ea typeface="DM Sans"/>
                <a:cs typeface="DM Sans"/>
                <a:sym typeface="DM Sans"/>
              </a:rPr>
              <a:t> lebih baik.</a:t>
            </a:r>
          </a:p>
          <a:p>
            <a:pPr marL="0" marR="0" lvl="0" indent="0" algn="just" rtl="0">
              <a:lnSpc>
                <a:spcPct val="107002"/>
              </a:lnSpc>
              <a:spcBef>
                <a:spcPts val="0"/>
              </a:spcBef>
              <a:spcAft>
                <a:spcPts val="0"/>
              </a:spcAft>
              <a:buNone/>
            </a:pPr>
            <a:endParaRPr lang="id-ID" sz="2499" dirty="0">
              <a:solidFill>
                <a:srgbClr val="433833"/>
              </a:solidFill>
              <a:latin typeface="DM Sans"/>
              <a:sym typeface="DM Sans"/>
            </a:endParaRPr>
          </a:p>
          <a:p>
            <a:pPr marL="0" marR="0" lvl="0" indent="0" algn="just" rtl="0">
              <a:lnSpc>
                <a:spcPct val="107002"/>
              </a:lnSpc>
              <a:spcBef>
                <a:spcPts val="0"/>
              </a:spcBef>
              <a:spcAft>
                <a:spcPts val="0"/>
              </a:spcAft>
              <a:buNone/>
            </a:pPr>
            <a:r>
              <a:rPr lang="id-ID" sz="2499" dirty="0">
                <a:solidFill>
                  <a:srgbClr val="433833"/>
                </a:solidFill>
                <a:latin typeface="DM Sans"/>
                <a:sym typeface="DM Sans"/>
              </a:rPr>
              <a:t>Untuk </a:t>
            </a:r>
            <a:r>
              <a:rPr lang="id-ID" sz="2499" dirty="0" err="1">
                <a:solidFill>
                  <a:srgbClr val="433833"/>
                </a:solidFill>
                <a:latin typeface="DM Sans"/>
                <a:sym typeface="DM Sans"/>
              </a:rPr>
              <a:t>menghandle</a:t>
            </a:r>
            <a:r>
              <a:rPr lang="id-ID" sz="2499" dirty="0">
                <a:solidFill>
                  <a:srgbClr val="433833"/>
                </a:solidFill>
                <a:latin typeface="DM Sans"/>
                <a:sym typeface="DM Sans"/>
              </a:rPr>
              <a:t> </a:t>
            </a:r>
            <a:r>
              <a:rPr lang="id-ID" sz="2499" dirty="0" err="1">
                <a:solidFill>
                  <a:srgbClr val="433833"/>
                </a:solidFill>
                <a:latin typeface="DM Sans"/>
                <a:sym typeface="DM Sans"/>
              </a:rPr>
              <a:t>outlier</a:t>
            </a:r>
            <a:r>
              <a:rPr lang="id-ID" sz="2499" dirty="0">
                <a:solidFill>
                  <a:srgbClr val="433833"/>
                </a:solidFill>
                <a:latin typeface="DM Sans"/>
                <a:sym typeface="DM Sans"/>
              </a:rPr>
              <a:t> ini, digunakan IQR untuk mendapat </a:t>
            </a:r>
            <a:r>
              <a:rPr lang="id-ID" sz="2499" dirty="0" err="1">
                <a:solidFill>
                  <a:srgbClr val="433833"/>
                </a:solidFill>
                <a:latin typeface="DM Sans"/>
                <a:sym typeface="DM Sans"/>
              </a:rPr>
              <a:t>upper</a:t>
            </a:r>
            <a:r>
              <a:rPr lang="id-ID" sz="2499" dirty="0">
                <a:solidFill>
                  <a:srgbClr val="433833"/>
                </a:solidFill>
                <a:latin typeface="DM Sans"/>
                <a:sym typeface="DM Sans"/>
              </a:rPr>
              <a:t> </a:t>
            </a:r>
            <a:r>
              <a:rPr lang="id-ID" sz="2499" dirty="0" err="1">
                <a:solidFill>
                  <a:srgbClr val="433833"/>
                </a:solidFill>
                <a:latin typeface="DM Sans"/>
                <a:sym typeface="DM Sans"/>
              </a:rPr>
              <a:t>bound</a:t>
            </a:r>
            <a:r>
              <a:rPr lang="id-ID" sz="2499" dirty="0">
                <a:solidFill>
                  <a:srgbClr val="433833"/>
                </a:solidFill>
                <a:latin typeface="DM Sans"/>
                <a:sym typeface="DM Sans"/>
              </a:rPr>
              <a:t> dan </a:t>
            </a:r>
            <a:r>
              <a:rPr lang="id-ID" sz="2499" dirty="0" err="1">
                <a:solidFill>
                  <a:srgbClr val="433833"/>
                </a:solidFill>
                <a:latin typeface="DM Sans"/>
                <a:sym typeface="DM Sans"/>
              </a:rPr>
              <a:t>lower</a:t>
            </a:r>
            <a:r>
              <a:rPr lang="id-ID" sz="2499" dirty="0">
                <a:solidFill>
                  <a:srgbClr val="433833"/>
                </a:solidFill>
                <a:latin typeface="DM Sans"/>
                <a:sym typeface="DM Sans"/>
              </a:rPr>
              <a:t> </a:t>
            </a:r>
            <a:r>
              <a:rPr lang="id-ID" sz="2499" dirty="0" err="1">
                <a:solidFill>
                  <a:srgbClr val="433833"/>
                </a:solidFill>
                <a:latin typeface="DM Sans"/>
                <a:sym typeface="DM Sans"/>
              </a:rPr>
              <a:t>bound</a:t>
            </a:r>
            <a:r>
              <a:rPr lang="id-ID" sz="2499" dirty="0">
                <a:solidFill>
                  <a:srgbClr val="433833"/>
                </a:solidFill>
                <a:latin typeface="DM Sans"/>
                <a:sym typeface="DM Sans"/>
              </a:rPr>
              <a:t>. Dan data yang berada di luar </a:t>
            </a:r>
            <a:r>
              <a:rPr lang="id-ID" sz="2499" dirty="0" err="1">
                <a:solidFill>
                  <a:srgbClr val="433833"/>
                </a:solidFill>
                <a:latin typeface="DM Sans"/>
                <a:sym typeface="DM Sans"/>
              </a:rPr>
              <a:t>range</a:t>
            </a:r>
            <a:r>
              <a:rPr lang="id-ID" sz="2499" dirty="0">
                <a:solidFill>
                  <a:srgbClr val="433833"/>
                </a:solidFill>
                <a:latin typeface="DM Sans"/>
                <a:sym typeface="DM Sans"/>
              </a:rPr>
              <a:t> </a:t>
            </a:r>
            <a:r>
              <a:rPr lang="id-ID" sz="2499" dirty="0" err="1">
                <a:solidFill>
                  <a:srgbClr val="433833"/>
                </a:solidFill>
                <a:latin typeface="DM Sans"/>
                <a:sym typeface="DM Sans"/>
              </a:rPr>
              <a:t>upper</a:t>
            </a:r>
            <a:r>
              <a:rPr lang="id-ID" sz="2499" dirty="0">
                <a:solidFill>
                  <a:srgbClr val="433833"/>
                </a:solidFill>
                <a:latin typeface="DM Sans"/>
                <a:sym typeface="DM Sans"/>
              </a:rPr>
              <a:t> </a:t>
            </a:r>
            <a:r>
              <a:rPr lang="id-ID" sz="2499" dirty="0" err="1">
                <a:solidFill>
                  <a:srgbClr val="433833"/>
                </a:solidFill>
                <a:latin typeface="DM Sans"/>
                <a:sym typeface="DM Sans"/>
              </a:rPr>
              <a:t>bound</a:t>
            </a:r>
            <a:r>
              <a:rPr lang="id-ID" sz="2499" dirty="0">
                <a:solidFill>
                  <a:srgbClr val="433833"/>
                </a:solidFill>
                <a:latin typeface="DM Sans"/>
                <a:sym typeface="DM Sans"/>
              </a:rPr>
              <a:t> dan </a:t>
            </a:r>
            <a:r>
              <a:rPr lang="id-ID" sz="2499" dirty="0" err="1">
                <a:solidFill>
                  <a:srgbClr val="433833"/>
                </a:solidFill>
                <a:latin typeface="DM Sans"/>
                <a:sym typeface="DM Sans"/>
              </a:rPr>
              <a:t>lower</a:t>
            </a:r>
            <a:r>
              <a:rPr lang="id-ID" sz="2499" dirty="0">
                <a:solidFill>
                  <a:srgbClr val="433833"/>
                </a:solidFill>
                <a:latin typeface="DM Sans"/>
                <a:sym typeface="DM Sans"/>
              </a:rPr>
              <a:t> </a:t>
            </a:r>
            <a:r>
              <a:rPr lang="id-ID" sz="2499" dirty="0" err="1">
                <a:solidFill>
                  <a:srgbClr val="433833"/>
                </a:solidFill>
                <a:latin typeface="DM Sans"/>
                <a:sym typeface="DM Sans"/>
              </a:rPr>
              <a:t>bound</a:t>
            </a:r>
            <a:r>
              <a:rPr lang="id-ID" sz="2499" dirty="0">
                <a:solidFill>
                  <a:srgbClr val="433833"/>
                </a:solidFill>
                <a:latin typeface="DM Sans"/>
                <a:sym typeface="DM Sans"/>
              </a:rPr>
              <a:t> </a:t>
            </a:r>
            <a:r>
              <a:rPr lang="id-ID" sz="2499" dirty="0" err="1">
                <a:solidFill>
                  <a:srgbClr val="433833"/>
                </a:solidFill>
                <a:latin typeface="DM Sans"/>
                <a:sym typeface="DM Sans"/>
              </a:rPr>
              <a:t>di-considered</a:t>
            </a:r>
            <a:r>
              <a:rPr lang="id-ID" sz="2499" dirty="0">
                <a:solidFill>
                  <a:srgbClr val="433833"/>
                </a:solidFill>
                <a:latin typeface="DM Sans"/>
                <a:sym typeface="DM Sans"/>
              </a:rPr>
              <a:t> sebagai </a:t>
            </a:r>
            <a:r>
              <a:rPr lang="id-ID" sz="2499" dirty="0" err="1">
                <a:solidFill>
                  <a:srgbClr val="433833"/>
                </a:solidFill>
                <a:latin typeface="DM Sans"/>
                <a:sym typeface="DM Sans"/>
              </a:rPr>
              <a:t>outlier</a:t>
            </a:r>
            <a:r>
              <a:rPr lang="id-ID" sz="2499" dirty="0">
                <a:solidFill>
                  <a:srgbClr val="433833"/>
                </a:solidFill>
                <a:latin typeface="DM Sans"/>
                <a:sym typeface="DM Sans"/>
              </a:rPr>
              <a:t> dan dihapus.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cxnSp>
        <p:nvCxnSpPr>
          <p:cNvPr id="158" name="Google Shape;158;g320daec61d7_0_13"/>
          <p:cNvCxnSpPr/>
          <p:nvPr/>
        </p:nvCxnSpPr>
        <p:spPr>
          <a:xfrm>
            <a:off x="1121492" y="765352"/>
            <a:ext cx="4200" cy="5439300"/>
          </a:xfrm>
          <a:prstGeom prst="straightConnector1">
            <a:avLst/>
          </a:prstGeom>
          <a:noFill/>
          <a:ln w="190500" cap="flat" cmpd="sng">
            <a:solidFill>
              <a:srgbClr val="000000"/>
            </a:solidFill>
            <a:prstDash val="solid"/>
            <a:round/>
            <a:headEnd type="none" w="sm" len="sm"/>
            <a:tailEnd type="none" w="sm" len="sm"/>
          </a:ln>
        </p:spPr>
      </p:cxnSp>
      <p:sp>
        <p:nvSpPr>
          <p:cNvPr id="159" name="Google Shape;159;g320daec61d7_0_13"/>
          <p:cNvSpPr txBox="1"/>
          <p:nvPr/>
        </p:nvSpPr>
        <p:spPr>
          <a:xfrm>
            <a:off x="1645075" y="572950"/>
            <a:ext cx="8124300" cy="2061300"/>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id-ID" sz="14400" b="1" dirty="0">
                <a:latin typeface="DM Sans"/>
                <a:ea typeface="DM Sans"/>
                <a:cs typeface="DM Sans"/>
                <a:sym typeface="DM Sans"/>
              </a:rPr>
              <a:t>EDA</a:t>
            </a:r>
            <a:endParaRPr dirty="0"/>
          </a:p>
        </p:txBody>
      </p:sp>
      <p:sp>
        <p:nvSpPr>
          <p:cNvPr id="160" name="Google Shape;160;g320daec61d7_0_13"/>
          <p:cNvSpPr txBox="1"/>
          <p:nvPr/>
        </p:nvSpPr>
        <p:spPr>
          <a:xfrm>
            <a:off x="1492677" y="3086810"/>
            <a:ext cx="4505400" cy="411523"/>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id-ID" sz="2499" b="1" dirty="0">
                <a:solidFill>
                  <a:srgbClr val="433833"/>
                </a:solidFill>
                <a:latin typeface="DM Sans"/>
                <a:ea typeface="DM Sans"/>
                <a:cs typeface="DM Sans"/>
                <a:sym typeface="DM Sans"/>
              </a:rPr>
              <a:t>1. Data </a:t>
            </a:r>
            <a:r>
              <a:rPr lang="id-ID" sz="2499" b="1" dirty="0" err="1">
                <a:solidFill>
                  <a:srgbClr val="433833"/>
                </a:solidFill>
                <a:latin typeface="DM Sans"/>
                <a:ea typeface="DM Sans"/>
                <a:cs typeface="DM Sans"/>
                <a:sym typeface="DM Sans"/>
              </a:rPr>
              <a:t>Distribution</a:t>
            </a:r>
            <a:endParaRPr dirty="0"/>
          </a:p>
        </p:txBody>
      </p:sp>
      <p:sp>
        <p:nvSpPr>
          <p:cNvPr id="161" name="Google Shape;161;g320daec61d7_0_13"/>
          <p:cNvSpPr txBox="1"/>
          <p:nvPr/>
        </p:nvSpPr>
        <p:spPr>
          <a:xfrm>
            <a:off x="1492675" y="3759200"/>
            <a:ext cx="7958990" cy="2057615"/>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id-ID" sz="2499" dirty="0">
                <a:solidFill>
                  <a:srgbClr val="433833"/>
                </a:solidFill>
                <a:latin typeface="DM Sans"/>
                <a:ea typeface="DM Sans"/>
                <a:cs typeface="DM Sans"/>
                <a:sym typeface="DM Sans"/>
              </a:rPr>
              <a:t>Memeriksa apakah data memiliki distribusi normal atau tidak penting dalam konteks </a:t>
            </a:r>
            <a:r>
              <a:rPr lang="id-ID" sz="2499" dirty="0" err="1">
                <a:solidFill>
                  <a:srgbClr val="433833"/>
                </a:solidFill>
                <a:latin typeface="DM Sans"/>
                <a:ea typeface="DM Sans"/>
                <a:cs typeface="DM Sans"/>
                <a:sym typeface="DM Sans"/>
              </a:rPr>
              <a:t>machine</a:t>
            </a:r>
            <a:r>
              <a:rPr lang="id-ID" sz="2499" dirty="0">
                <a:solidFill>
                  <a:srgbClr val="433833"/>
                </a:solidFill>
                <a:latin typeface="DM Sans"/>
                <a:ea typeface="DM Sans"/>
                <a:cs typeface="DM Sans"/>
                <a:sym typeface="DM Sans"/>
              </a:rPr>
              <a:t> </a:t>
            </a:r>
            <a:r>
              <a:rPr lang="id-ID" sz="2499" dirty="0" err="1">
                <a:solidFill>
                  <a:srgbClr val="433833"/>
                </a:solidFill>
                <a:latin typeface="DM Sans"/>
                <a:ea typeface="DM Sans"/>
                <a:cs typeface="DM Sans"/>
                <a:sym typeface="DM Sans"/>
              </a:rPr>
              <a:t>learning</a:t>
            </a:r>
            <a:r>
              <a:rPr lang="id-ID" sz="2499" dirty="0">
                <a:solidFill>
                  <a:srgbClr val="433833"/>
                </a:solidFill>
                <a:latin typeface="DM Sans"/>
                <a:ea typeface="DM Sans"/>
                <a:cs typeface="DM Sans"/>
                <a:sym typeface="DM Sans"/>
              </a:rPr>
              <a:t> karena distribusi data dapat memengaruhi kinerja model, cara </a:t>
            </a:r>
            <a:r>
              <a:rPr lang="id-ID" sz="2499" dirty="0" err="1">
                <a:solidFill>
                  <a:srgbClr val="433833"/>
                </a:solidFill>
                <a:latin typeface="DM Sans"/>
                <a:ea typeface="DM Sans"/>
                <a:cs typeface="DM Sans"/>
                <a:sym typeface="DM Sans"/>
              </a:rPr>
              <a:t>preprocessing</a:t>
            </a:r>
            <a:r>
              <a:rPr lang="id-ID" sz="2499" dirty="0">
                <a:solidFill>
                  <a:srgbClr val="433833"/>
                </a:solidFill>
                <a:latin typeface="DM Sans"/>
                <a:ea typeface="DM Sans"/>
                <a:cs typeface="DM Sans"/>
                <a:sym typeface="DM Sans"/>
              </a:rPr>
              <a:t>, dan pemilihan algoritma yang sesuai.</a:t>
            </a:r>
            <a:endParaRPr lang="en-US" dirty="0"/>
          </a:p>
        </p:txBody>
      </p:sp>
      <p:sp>
        <p:nvSpPr>
          <p:cNvPr id="164" name="Google Shape;164;g320daec61d7_0_13"/>
          <p:cNvSpPr txBox="1"/>
          <p:nvPr/>
        </p:nvSpPr>
        <p:spPr>
          <a:xfrm>
            <a:off x="10090407" y="3835400"/>
            <a:ext cx="7564200" cy="1234569"/>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en-US" sz="2499" dirty="0" err="1">
                <a:solidFill>
                  <a:srgbClr val="433833"/>
                </a:solidFill>
                <a:latin typeface="DM Sans"/>
                <a:ea typeface="DM Sans"/>
                <a:cs typeface="DM Sans"/>
                <a:sym typeface="DM Sans"/>
              </a:rPr>
              <a:t>Pengecekan</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korelasi</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dilakukan</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untuk</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dapat</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mengetahui</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kolom</a:t>
            </a:r>
            <a:r>
              <a:rPr lang="en-US" sz="2499" dirty="0">
                <a:solidFill>
                  <a:srgbClr val="433833"/>
                </a:solidFill>
                <a:latin typeface="DM Sans"/>
                <a:ea typeface="DM Sans"/>
                <a:cs typeface="DM Sans"/>
                <a:sym typeface="DM Sans"/>
              </a:rPr>
              <a:t> mana </a:t>
            </a:r>
            <a:r>
              <a:rPr lang="en-US" sz="2499" dirty="0" err="1">
                <a:solidFill>
                  <a:srgbClr val="433833"/>
                </a:solidFill>
                <a:latin typeface="DM Sans"/>
                <a:ea typeface="DM Sans"/>
                <a:cs typeface="DM Sans"/>
                <a:sym typeface="DM Sans"/>
              </a:rPr>
              <a:t>saja</a:t>
            </a:r>
            <a:r>
              <a:rPr lang="en-US" sz="2499" dirty="0">
                <a:solidFill>
                  <a:srgbClr val="433833"/>
                </a:solidFill>
                <a:latin typeface="DM Sans"/>
                <a:ea typeface="DM Sans"/>
                <a:cs typeface="DM Sans"/>
                <a:sym typeface="DM Sans"/>
              </a:rPr>
              <a:t> yang paling </a:t>
            </a:r>
            <a:r>
              <a:rPr lang="en-US" sz="2499" dirty="0" err="1">
                <a:solidFill>
                  <a:srgbClr val="433833"/>
                </a:solidFill>
                <a:latin typeface="DM Sans"/>
                <a:ea typeface="DM Sans"/>
                <a:cs typeface="DM Sans"/>
                <a:sym typeface="DM Sans"/>
              </a:rPr>
              <a:t>mempengaruhi</a:t>
            </a:r>
            <a:r>
              <a:rPr lang="en-US" sz="2499" dirty="0">
                <a:solidFill>
                  <a:srgbClr val="433833"/>
                </a:solidFill>
                <a:latin typeface="DM Sans"/>
                <a:ea typeface="DM Sans"/>
                <a:cs typeface="DM Sans"/>
                <a:sym typeface="DM Sans"/>
              </a:rPr>
              <a:t> targe (Customer Lifetime Value).</a:t>
            </a:r>
            <a:endParaRPr dirty="0"/>
          </a:p>
        </p:txBody>
      </p:sp>
      <p:sp>
        <p:nvSpPr>
          <p:cNvPr id="165" name="Google Shape;165;g320daec61d7_0_13"/>
          <p:cNvSpPr txBox="1"/>
          <p:nvPr/>
        </p:nvSpPr>
        <p:spPr>
          <a:xfrm>
            <a:off x="10008475" y="3086800"/>
            <a:ext cx="7057800" cy="411523"/>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id-ID" sz="2499" b="1" dirty="0">
                <a:solidFill>
                  <a:srgbClr val="433833"/>
                </a:solidFill>
                <a:latin typeface="DM Sans"/>
                <a:ea typeface="DM Sans"/>
                <a:cs typeface="DM Sans"/>
                <a:sym typeface="DM Sans"/>
              </a:rPr>
              <a:t>2. </a:t>
            </a:r>
            <a:r>
              <a:rPr lang="id-ID" sz="2499" b="1" dirty="0" err="1">
                <a:solidFill>
                  <a:srgbClr val="433833"/>
                </a:solidFill>
                <a:latin typeface="DM Sans"/>
                <a:ea typeface="DM Sans"/>
                <a:cs typeface="DM Sans"/>
                <a:sym typeface="DM Sans"/>
              </a:rPr>
              <a:t>Columns</a:t>
            </a:r>
            <a:r>
              <a:rPr lang="id-ID" sz="2499" b="1" dirty="0">
                <a:solidFill>
                  <a:srgbClr val="433833"/>
                </a:solidFill>
                <a:latin typeface="DM Sans"/>
                <a:ea typeface="DM Sans"/>
                <a:cs typeface="DM Sans"/>
                <a:sym typeface="DM Sans"/>
              </a:rPr>
              <a:t> </a:t>
            </a:r>
            <a:r>
              <a:rPr lang="id-ID" sz="2499" b="1" dirty="0" err="1">
                <a:solidFill>
                  <a:srgbClr val="433833"/>
                </a:solidFill>
                <a:latin typeface="DM Sans"/>
                <a:ea typeface="DM Sans"/>
                <a:cs typeface="DM Sans"/>
                <a:sym typeface="DM Sans"/>
              </a:rPr>
              <a:t>Correlation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a:extLst>
            <a:ext uri="{FF2B5EF4-FFF2-40B4-BE49-F238E27FC236}">
              <a16:creationId xmlns:a16="http://schemas.microsoft.com/office/drawing/2014/main" id="{3A10C6AD-4105-D50A-787F-841C097C56ED}"/>
            </a:ext>
          </a:extLst>
        </p:cNvPr>
        <p:cNvGrpSpPr/>
        <p:nvPr/>
      </p:nvGrpSpPr>
      <p:grpSpPr>
        <a:xfrm>
          <a:off x="0" y="0"/>
          <a:ext cx="0" cy="0"/>
          <a:chOff x="0" y="0"/>
          <a:chExt cx="0" cy="0"/>
        </a:xfrm>
      </p:grpSpPr>
      <p:cxnSp>
        <p:nvCxnSpPr>
          <p:cNvPr id="158" name="Google Shape;158;g320daec61d7_0_13">
            <a:extLst>
              <a:ext uri="{FF2B5EF4-FFF2-40B4-BE49-F238E27FC236}">
                <a16:creationId xmlns:a16="http://schemas.microsoft.com/office/drawing/2014/main" id="{F4B5B658-4427-CDB2-4BDB-606CDBF37303}"/>
              </a:ext>
            </a:extLst>
          </p:cNvPr>
          <p:cNvCxnSpPr/>
          <p:nvPr/>
        </p:nvCxnSpPr>
        <p:spPr>
          <a:xfrm>
            <a:off x="1121492" y="765352"/>
            <a:ext cx="4200" cy="5439300"/>
          </a:xfrm>
          <a:prstGeom prst="straightConnector1">
            <a:avLst/>
          </a:prstGeom>
          <a:noFill/>
          <a:ln w="190500" cap="flat" cmpd="sng">
            <a:solidFill>
              <a:srgbClr val="000000"/>
            </a:solidFill>
            <a:prstDash val="solid"/>
            <a:round/>
            <a:headEnd type="none" w="sm" len="sm"/>
            <a:tailEnd type="none" w="sm" len="sm"/>
          </a:ln>
        </p:spPr>
      </p:cxnSp>
      <p:sp>
        <p:nvSpPr>
          <p:cNvPr id="159" name="Google Shape;159;g320daec61d7_0_13">
            <a:extLst>
              <a:ext uri="{FF2B5EF4-FFF2-40B4-BE49-F238E27FC236}">
                <a16:creationId xmlns:a16="http://schemas.microsoft.com/office/drawing/2014/main" id="{3E154CEE-E6DA-ED26-65FF-B797D7734760}"/>
              </a:ext>
            </a:extLst>
          </p:cNvPr>
          <p:cNvSpPr txBox="1"/>
          <p:nvPr/>
        </p:nvSpPr>
        <p:spPr>
          <a:xfrm>
            <a:off x="1645074" y="572950"/>
            <a:ext cx="16137281" cy="858697"/>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id-ID" sz="6000" b="1" dirty="0">
                <a:latin typeface="DM Sans"/>
                <a:ea typeface="DM Sans"/>
                <a:cs typeface="DM Sans"/>
                <a:sym typeface="DM Sans"/>
              </a:rPr>
              <a:t>EDA: </a:t>
            </a:r>
            <a:r>
              <a:rPr lang="id-ID" sz="6000" b="1" dirty="0" err="1">
                <a:latin typeface="DM Sans"/>
                <a:ea typeface="DM Sans"/>
                <a:cs typeface="DM Sans"/>
                <a:sym typeface="DM Sans"/>
              </a:rPr>
              <a:t>Numerical</a:t>
            </a:r>
            <a:r>
              <a:rPr lang="id-ID" sz="6000" b="1" dirty="0">
                <a:latin typeface="DM Sans"/>
                <a:ea typeface="DM Sans"/>
                <a:cs typeface="DM Sans"/>
                <a:sym typeface="DM Sans"/>
              </a:rPr>
              <a:t> </a:t>
            </a:r>
            <a:r>
              <a:rPr lang="id-ID" sz="6000" b="1" dirty="0" err="1">
                <a:latin typeface="DM Sans"/>
                <a:ea typeface="DM Sans"/>
                <a:cs typeface="DM Sans"/>
                <a:sym typeface="DM Sans"/>
              </a:rPr>
              <a:t>Columns</a:t>
            </a:r>
            <a:r>
              <a:rPr lang="id-ID" sz="6000" b="1" dirty="0">
                <a:latin typeface="DM Sans"/>
                <a:ea typeface="DM Sans"/>
                <a:cs typeface="DM Sans"/>
                <a:sym typeface="DM Sans"/>
              </a:rPr>
              <a:t> Data </a:t>
            </a:r>
            <a:r>
              <a:rPr lang="id-ID" sz="6000" b="1" dirty="0" err="1">
                <a:latin typeface="DM Sans"/>
                <a:ea typeface="DM Sans"/>
                <a:cs typeface="DM Sans"/>
                <a:sym typeface="DM Sans"/>
              </a:rPr>
              <a:t>Distribution</a:t>
            </a:r>
            <a:endParaRPr sz="6000" dirty="0"/>
          </a:p>
        </p:txBody>
      </p:sp>
      <p:pic>
        <p:nvPicPr>
          <p:cNvPr id="4" name="Picture 3" descr="A group of graphs showing different colors&#10;&#10;Description automatically generated">
            <a:extLst>
              <a:ext uri="{FF2B5EF4-FFF2-40B4-BE49-F238E27FC236}">
                <a16:creationId xmlns:a16="http://schemas.microsoft.com/office/drawing/2014/main" id="{15DC4954-2F30-8B0A-9C74-5A3621E8FEFC}"/>
              </a:ext>
            </a:extLst>
          </p:cNvPr>
          <p:cNvPicPr>
            <a:picLocks noChangeAspect="1"/>
          </p:cNvPicPr>
          <p:nvPr/>
        </p:nvPicPr>
        <p:blipFill>
          <a:blip r:embed="rId3"/>
          <a:stretch>
            <a:fillRect/>
          </a:stretch>
        </p:blipFill>
        <p:spPr>
          <a:xfrm>
            <a:off x="1356852" y="1580926"/>
            <a:ext cx="11963090" cy="8208833"/>
          </a:xfrm>
          <a:prstGeom prst="rect">
            <a:avLst/>
          </a:prstGeom>
        </p:spPr>
      </p:pic>
      <p:sp>
        <p:nvSpPr>
          <p:cNvPr id="164" name="Google Shape;164;g320daec61d7_0_13">
            <a:extLst>
              <a:ext uri="{FF2B5EF4-FFF2-40B4-BE49-F238E27FC236}">
                <a16:creationId xmlns:a16="http://schemas.microsoft.com/office/drawing/2014/main" id="{73AB7057-6F49-B3C6-020F-C2B88FCFEF50}"/>
              </a:ext>
            </a:extLst>
          </p:cNvPr>
          <p:cNvSpPr txBox="1"/>
          <p:nvPr/>
        </p:nvSpPr>
        <p:spPr>
          <a:xfrm>
            <a:off x="9885703" y="7109542"/>
            <a:ext cx="7620632" cy="823046"/>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id-ID" sz="2499" dirty="0">
                <a:solidFill>
                  <a:srgbClr val="433833"/>
                </a:solidFill>
                <a:latin typeface="DM Sans"/>
                <a:ea typeface="DM Sans"/>
                <a:cs typeface="DM Sans"/>
                <a:sym typeface="DM Sans"/>
              </a:rPr>
              <a:t>Semua kolom </a:t>
            </a:r>
            <a:r>
              <a:rPr lang="id-ID" sz="2499" dirty="0" err="1">
                <a:solidFill>
                  <a:srgbClr val="433833"/>
                </a:solidFill>
                <a:latin typeface="DM Sans"/>
                <a:ea typeface="DM Sans"/>
                <a:cs typeface="DM Sans"/>
                <a:sym typeface="DM Sans"/>
              </a:rPr>
              <a:t>numerikal</a:t>
            </a:r>
            <a:r>
              <a:rPr lang="id-ID" sz="2499" dirty="0">
                <a:solidFill>
                  <a:srgbClr val="433833"/>
                </a:solidFill>
                <a:latin typeface="DM Sans"/>
                <a:ea typeface="DM Sans"/>
                <a:cs typeface="DM Sans"/>
                <a:sym typeface="DM Sans"/>
              </a:rPr>
              <a:t> cenderung tidak terdistribusi normal.</a:t>
            </a:r>
            <a:endParaRPr dirty="0"/>
          </a:p>
        </p:txBody>
      </p:sp>
    </p:spTree>
    <p:extLst>
      <p:ext uri="{BB962C8B-B14F-4D97-AF65-F5344CB8AC3E}">
        <p14:creationId xmlns:p14="http://schemas.microsoft.com/office/powerpoint/2010/main" val="191413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a:extLst>
            <a:ext uri="{FF2B5EF4-FFF2-40B4-BE49-F238E27FC236}">
              <a16:creationId xmlns:a16="http://schemas.microsoft.com/office/drawing/2014/main" id="{AB8A3FBA-CA13-F1AB-D986-8AADE43BF306}"/>
            </a:ext>
          </a:extLst>
        </p:cNvPr>
        <p:cNvGrpSpPr/>
        <p:nvPr/>
      </p:nvGrpSpPr>
      <p:grpSpPr>
        <a:xfrm>
          <a:off x="0" y="0"/>
          <a:ext cx="0" cy="0"/>
          <a:chOff x="0" y="0"/>
          <a:chExt cx="0" cy="0"/>
        </a:xfrm>
      </p:grpSpPr>
      <p:cxnSp>
        <p:nvCxnSpPr>
          <p:cNvPr id="158" name="Google Shape;158;g320daec61d7_0_13">
            <a:extLst>
              <a:ext uri="{FF2B5EF4-FFF2-40B4-BE49-F238E27FC236}">
                <a16:creationId xmlns:a16="http://schemas.microsoft.com/office/drawing/2014/main" id="{207BFAB5-CCB8-B165-4B6B-6E0B4AD33729}"/>
              </a:ext>
            </a:extLst>
          </p:cNvPr>
          <p:cNvCxnSpPr/>
          <p:nvPr/>
        </p:nvCxnSpPr>
        <p:spPr>
          <a:xfrm>
            <a:off x="1121492" y="765352"/>
            <a:ext cx="4200" cy="5439300"/>
          </a:xfrm>
          <a:prstGeom prst="straightConnector1">
            <a:avLst/>
          </a:prstGeom>
          <a:noFill/>
          <a:ln w="190500" cap="flat" cmpd="sng">
            <a:solidFill>
              <a:srgbClr val="000000"/>
            </a:solidFill>
            <a:prstDash val="solid"/>
            <a:round/>
            <a:headEnd type="none" w="sm" len="sm"/>
            <a:tailEnd type="none" w="sm" len="sm"/>
          </a:ln>
        </p:spPr>
      </p:cxnSp>
      <p:sp>
        <p:nvSpPr>
          <p:cNvPr id="159" name="Google Shape;159;g320daec61d7_0_13">
            <a:extLst>
              <a:ext uri="{FF2B5EF4-FFF2-40B4-BE49-F238E27FC236}">
                <a16:creationId xmlns:a16="http://schemas.microsoft.com/office/drawing/2014/main" id="{D5C7D026-B6F9-1C9C-E3C1-13D550A5C7AA}"/>
              </a:ext>
            </a:extLst>
          </p:cNvPr>
          <p:cNvSpPr txBox="1"/>
          <p:nvPr/>
        </p:nvSpPr>
        <p:spPr>
          <a:xfrm>
            <a:off x="1645074" y="572950"/>
            <a:ext cx="16137281" cy="858697"/>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id-ID" sz="6000" b="1" dirty="0">
                <a:latin typeface="DM Sans"/>
                <a:ea typeface="DM Sans"/>
                <a:cs typeface="DM Sans"/>
                <a:sym typeface="DM Sans"/>
              </a:rPr>
              <a:t>EDA: </a:t>
            </a:r>
            <a:r>
              <a:rPr lang="en-US" sz="6000" b="1" dirty="0">
                <a:latin typeface="DM Sans"/>
                <a:ea typeface="DM Sans"/>
                <a:cs typeface="DM Sans"/>
                <a:sym typeface="DM Sans"/>
              </a:rPr>
              <a:t>Numerical Columns Correlation to CLV</a:t>
            </a:r>
            <a:endParaRPr sz="6000" dirty="0"/>
          </a:p>
        </p:txBody>
      </p:sp>
      <p:sp>
        <p:nvSpPr>
          <p:cNvPr id="164" name="Google Shape;164;g320daec61d7_0_13">
            <a:extLst>
              <a:ext uri="{FF2B5EF4-FFF2-40B4-BE49-F238E27FC236}">
                <a16:creationId xmlns:a16="http://schemas.microsoft.com/office/drawing/2014/main" id="{A39C5F2C-8C69-BC79-127B-DC829CB37CE1}"/>
              </a:ext>
            </a:extLst>
          </p:cNvPr>
          <p:cNvSpPr txBox="1"/>
          <p:nvPr/>
        </p:nvSpPr>
        <p:spPr>
          <a:xfrm>
            <a:off x="11297265" y="3835400"/>
            <a:ext cx="6357342" cy="1234569"/>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id-ID" sz="2499" dirty="0">
                <a:solidFill>
                  <a:srgbClr val="433833"/>
                </a:solidFill>
                <a:latin typeface="DM Sans"/>
                <a:ea typeface="DM Sans"/>
                <a:cs typeface="DM Sans"/>
                <a:sym typeface="DM Sans"/>
              </a:rPr>
              <a:t>Kolom </a:t>
            </a:r>
            <a:r>
              <a:rPr lang="id-ID" sz="2499" dirty="0" err="1">
                <a:solidFill>
                  <a:srgbClr val="433833"/>
                </a:solidFill>
                <a:latin typeface="DM Sans"/>
                <a:ea typeface="DM Sans"/>
                <a:cs typeface="DM Sans"/>
                <a:sym typeface="DM Sans"/>
              </a:rPr>
              <a:t>Monthly</a:t>
            </a:r>
            <a:r>
              <a:rPr lang="id-ID" sz="2499" dirty="0">
                <a:solidFill>
                  <a:srgbClr val="433833"/>
                </a:solidFill>
                <a:latin typeface="DM Sans"/>
                <a:ea typeface="DM Sans"/>
                <a:cs typeface="DM Sans"/>
                <a:sym typeface="DM Sans"/>
              </a:rPr>
              <a:t> Premium Auto dan </a:t>
            </a:r>
            <a:r>
              <a:rPr lang="id-ID" sz="2499" dirty="0" err="1">
                <a:solidFill>
                  <a:srgbClr val="433833"/>
                </a:solidFill>
                <a:latin typeface="DM Sans"/>
                <a:ea typeface="DM Sans"/>
                <a:cs typeface="DM Sans"/>
                <a:sym typeface="DM Sans"/>
              </a:rPr>
              <a:t>Number</a:t>
            </a:r>
            <a:r>
              <a:rPr lang="id-ID" sz="2499" dirty="0">
                <a:solidFill>
                  <a:srgbClr val="433833"/>
                </a:solidFill>
                <a:latin typeface="DM Sans"/>
                <a:ea typeface="DM Sans"/>
                <a:cs typeface="DM Sans"/>
                <a:sym typeface="DM Sans"/>
              </a:rPr>
              <a:t> </a:t>
            </a:r>
            <a:r>
              <a:rPr lang="id-ID" sz="2499" dirty="0" err="1">
                <a:solidFill>
                  <a:srgbClr val="433833"/>
                </a:solidFill>
                <a:latin typeface="DM Sans"/>
                <a:ea typeface="DM Sans"/>
                <a:cs typeface="DM Sans"/>
                <a:sym typeface="DM Sans"/>
              </a:rPr>
              <a:t>of</a:t>
            </a:r>
            <a:r>
              <a:rPr lang="id-ID" sz="2499" dirty="0">
                <a:solidFill>
                  <a:srgbClr val="433833"/>
                </a:solidFill>
                <a:latin typeface="DM Sans"/>
                <a:ea typeface="DM Sans"/>
                <a:cs typeface="DM Sans"/>
                <a:sym typeface="DM Sans"/>
              </a:rPr>
              <a:t> </a:t>
            </a:r>
            <a:r>
              <a:rPr lang="id-ID" sz="2499" dirty="0" err="1">
                <a:solidFill>
                  <a:srgbClr val="433833"/>
                </a:solidFill>
                <a:latin typeface="DM Sans"/>
                <a:ea typeface="DM Sans"/>
                <a:cs typeface="DM Sans"/>
                <a:sym typeface="DM Sans"/>
              </a:rPr>
              <a:t>Policies</a:t>
            </a:r>
            <a:r>
              <a:rPr lang="id-ID" sz="2499" dirty="0">
                <a:solidFill>
                  <a:srgbClr val="433833"/>
                </a:solidFill>
                <a:latin typeface="DM Sans"/>
                <a:ea typeface="DM Sans"/>
                <a:cs typeface="DM Sans"/>
                <a:sym typeface="DM Sans"/>
              </a:rPr>
              <a:t> adalah kolom yang berkorelasi paling kuat dengan target.</a:t>
            </a:r>
            <a:endParaRPr dirty="0"/>
          </a:p>
        </p:txBody>
      </p:sp>
      <p:pic>
        <p:nvPicPr>
          <p:cNvPr id="3" name="Picture 2" descr="A graph of numbers and shades of green&#10;&#10;Description automatically generated with medium confidence">
            <a:extLst>
              <a:ext uri="{FF2B5EF4-FFF2-40B4-BE49-F238E27FC236}">
                <a16:creationId xmlns:a16="http://schemas.microsoft.com/office/drawing/2014/main" id="{76643D2C-384A-91FE-5DF7-E6B3F4D99D03}"/>
              </a:ext>
            </a:extLst>
          </p:cNvPr>
          <p:cNvPicPr>
            <a:picLocks noChangeAspect="1"/>
          </p:cNvPicPr>
          <p:nvPr/>
        </p:nvPicPr>
        <p:blipFill>
          <a:blip r:embed="rId3"/>
          <a:stretch>
            <a:fillRect/>
          </a:stretch>
        </p:blipFill>
        <p:spPr>
          <a:xfrm>
            <a:off x="1645074" y="1436432"/>
            <a:ext cx="9521602" cy="7950076"/>
          </a:xfrm>
          <a:prstGeom prst="rect">
            <a:avLst/>
          </a:prstGeom>
        </p:spPr>
      </p:pic>
    </p:spTree>
    <p:extLst>
      <p:ext uri="{BB962C8B-B14F-4D97-AF65-F5344CB8AC3E}">
        <p14:creationId xmlns:p14="http://schemas.microsoft.com/office/powerpoint/2010/main" val="1980741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a:extLst>
            <a:ext uri="{FF2B5EF4-FFF2-40B4-BE49-F238E27FC236}">
              <a16:creationId xmlns:a16="http://schemas.microsoft.com/office/drawing/2014/main" id="{18A67044-4A4A-BC2F-53EE-8C77D7D09256}"/>
            </a:ext>
          </a:extLst>
        </p:cNvPr>
        <p:cNvGrpSpPr/>
        <p:nvPr/>
      </p:nvGrpSpPr>
      <p:grpSpPr>
        <a:xfrm>
          <a:off x="0" y="0"/>
          <a:ext cx="0" cy="0"/>
          <a:chOff x="0" y="0"/>
          <a:chExt cx="0" cy="0"/>
        </a:xfrm>
      </p:grpSpPr>
      <p:cxnSp>
        <p:nvCxnSpPr>
          <p:cNvPr id="158" name="Google Shape;158;g320daec61d7_0_13">
            <a:extLst>
              <a:ext uri="{FF2B5EF4-FFF2-40B4-BE49-F238E27FC236}">
                <a16:creationId xmlns:a16="http://schemas.microsoft.com/office/drawing/2014/main" id="{6B1F8529-DF16-804C-08A1-4474B7A98758}"/>
              </a:ext>
            </a:extLst>
          </p:cNvPr>
          <p:cNvCxnSpPr/>
          <p:nvPr/>
        </p:nvCxnSpPr>
        <p:spPr>
          <a:xfrm>
            <a:off x="1121492" y="765352"/>
            <a:ext cx="4200" cy="5439300"/>
          </a:xfrm>
          <a:prstGeom prst="straightConnector1">
            <a:avLst/>
          </a:prstGeom>
          <a:noFill/>
          <a:ln w="190500" cap="flat" cmpd="sng">
            <a:solidFill>
              <a:srgbClr val="000000"/>
            </a:solidFill>
            <a:prstDash val="solid"/>
            <a:round/>
            <a:headEnd type="none" w="sm" len="sm"/>
            <a:tailEnd type="none" w="sm" len="sm"/>
          </a:ln>
        </p:spPr>
      </p:cxnSp>
      <p:sp>
        <p:nvSpPr>
          <p:cNvPr id="159" name="Google Shape;159;g320daec61d7_0_13">
            <a:extLst>
              <a:ext uri="{FF2B5EF4-FFF2-40B4-BE49-F238E27FC236}">
                <a16:creationId xmlns:a16="http://schemas.microsoft.com/office/drawing/2014/main" id="{5A345E7D-F2FA-1BAB-1CAD-C1138F5F60B5}"/>
              </a:ext>
            </a:extLst>
          </p:cNvPr>
          <p:cNvSpPr txBox="1"/>
          <p:nvPr/>
        </p:nvSpPr>
        <p:spPr>
          <a:xfrm>
            <a:off x="1453345" y="577735"/>
            <a:ext cx="16954791" cy="858697"/>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en-US" sz="6000" b="1" dirty="0">
                <a:latin typeface="DM Sans"/>
                <a:ea typeface="DM Sans"/>
                <a:cs typeface="DM Sans"/>
                <a:sym typeface="DM Sans"/>
              </a:rPr>
              <a:t>EDA: Categorical Columns Correlation to CLV</a:t>
            </a:r>
            <a:endParaRPr lang="en-US" sz="6000" dirty="0"/>
          </a:p>
        </p:txBody>
      </p:sp>
      <p:sp>
        <p:nvSpPr>
          <p:cNvPr id="164" name="Google Shape;164;g320daec61d7_0_13">
            <a:extLst>
              <a:ext uri="{FF2B5EF4-FFF2-40B4-BE49-F238E27FC236}">
                <a16:creationId xmlns:a16="http://schemas.microsoft.com/office/drawing/2014/main" id="{4CA64E4F-4A13-96C5-9843-DC07B8FE976B}"/>
              </a:ext>
            </a:extLst>
          </p:cNvPr>
          <p:cNvSpPr txBox="1"/>
          <p:nvPr/>
        </p:nvSpPr>
        <p:spPr>
          <a:xfrm>
            <a:off x="1453345" y="7495056"/>
            <a:ext cx="16282510" cy="1646092"/>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id-ID" sz="2499" dirty="0">
                <a:solidFill>
                  <a:srgbClr val="433833"/>
                </a:solidFill>
                <a:latin typeface="DM Sans"/>
                <a:ea typeface="DM Sans"/>
                <a:cs typeface="DM Sans"/>
                <a:sym typeface="DM Sans"/>
              </a:rPr>
              <a:t>Untuk mendapat korelasi antara kolom </a:t>
            </a:r>
            <a:r>
              <a:rPr lang="id-ID" sz="2499" dirty="0" err="1">
                <a:solidFill>
                  <a:srgbClr val="433833"/>
                </a:solidFill>
                <a:latin typeface="DM Sans"/>
                <a:ea typeface="DM Sans"/>
                <a:cs typeface="DM Sans"/>
                <a:sym typeface="DM Sans"/>
              </a:rPr>
              <a:t>kategorikal</a:t>
            </a:r>
            <a:r>
              <a:rPr lang="id-ID" sz="2499" dirty="0">
                <a:solidFill>
                  <a:srgbClr val="433833"/>
                </a:solidFill>
                <a:latin typeface="DM Sans"/>
                <a:ea typeface="DM Sans"/>
                <a:cs typeface="DM Sans"/>
                <a:sym typeface="DM Sans"/>
              </a:rPr>
              <a:t> dengan target, saya menggunakan uji </a:t>
            </a:r>
            <a:r>
              <a:rPr lang="id-ID" sz="2499" dirty="0" err="1">
                <a:solidFill>
                  <a:srgbClr val="433833"/>
                </a:solidFill>
                <a:latin typeface="DM Sans"/>
                <a:ea typeface="DM Sans"/>
                <a:cs typeface="DM Sans"/>
                <a:sym typeface="DM Sans"/>
              </a:rPr>
              <a:t>Kruskal-Wallis</a:t>
            </a:r>
            <a:r>
              <a:rPr lang="id-ID" sz="2499" dirty="0">
                <a:solidFill>
                  <a:srgbClr val="433833"/>
                </a:solidFill>
                <a:latin typeface="DM Sans"/>
                <a:ea typeface="DM Sans"/>
                <a:cs typeface="DM Sans"/>
                <a:sym typeface="DM Sans"/>
              </a:rPr>
              <a:t>. Uji </a:t>
            </a:r>
            <a:r>
              <a:rPr lang="id-ID" sz="2499" dirty="0" err="1">
                <a:solidFill>
                  <a:srgbClr val="433833"/>
                </a:solidFill>
                <a:latin typeface="DM Sans"/>
                <a:ea typeface="DM Sans"/>
                <a:cs typeface="DM Sans"/>
                <a:sym typeface="DM Sans"/>
              </a:rPr>
              <a:t>Kruskal-Wallis</a:t>
            </a:r>
            <a:r>
              <a:rPr lang="id-ID" sz="2499" dirty="0">
                <a:solidFill>
                  <a:srgbClr val="433833"/>
                </a:solidFill>
                <a:latin typeface="DM Sans"/>
                <a:ea typeface="DM Sans"/>
                <a:cs typeface="DM Sans"/>
                <a:sym typeface="DM Sans"/>
              </a:rPr>
              <a:t> tidak benar-benar menunjukkan korelasi dalam pengertian statistik seperti yang dilakukan oleh koefisien korelasi, tapi Uji </a:t>
            </a:r>
            <a:r>
              <a:rPr lang="id-ID" sz="2499" dirty="0" err="1">
                <a:solidFill>
                  <a:srgbClr val="433833"/>
                </a:solidFill>
                <a:latin typeface="DM Sans"/>
                <a:ea typeface="DM Sans"/>
                <a:cs typeface="DM Sans"/>
                <a:sym typeface="DM Sans"/>
              </a:rPr>
              <a:t>Kruskal-Walling</a:t>
            </a:r>
            <a:r>
              <a:rPr lang="id-ID" sz="2499" dirty="0">
                <a:solidFill>
                  <a:srgbClr val="433833"/>
                </a:solidFill>
                <a:latin typeface="DM Sans"/>
                <a:ea typeface="DM Sans"/>
                <a:cs typeface="DM Sans"/>
                <a:sym typeface="DM Sans"/>
              </a:rPr>
              <a:t> ini berguna untuk memberi gambaran awal tentang pengaruh potensial kategori terhadap target, tetapi tidak memberikan ukuran korelasi langsung.</a:t>
            </a:r>
            <a:endParaRPr dirty="0"/>
          </a:p>
        </p:txBody>
      </p:sp>
      <p:pic>
        <p:nvPicPr>
          <p:cNvPr id="4" name="Picture 3" descr="A screenshot of a computer&#10;&#10;Description automatically generated">
            <a:extLst>
              <a:ext uri="{FF2B5EF4-FFF2-40B4-BE49-F238E27FC236}">
                <a16:creationId xmlns:a16="http://schemas.microsoft.com/office/drawing/2014/main" id="{A14B4328-4887-BAEE-6C29-47538B71F928}"/>
              </a:ext>
            </a:extLst>
          </p:cNvPr>
          <p:cNvPicPr>
            <a:picLocks noChangeAspect="1"/>
          </p:cNvPicPr>
          <p:nvPr/>
        </p:nvPicPr>
        <p:blipFill>
          <a:blip r:embed="rId3"/>
          <a:stretch>
            <a:fillRect/>
          </a:stretch>
        </p:blipFill>
        <p:spPr>
          <a:xfrm>
            <a:off x="1577787" y="1615652"/>
            <a:ext cx="10549657" cy="5439300"/>
          </a:xfrm>
          <a:prstGeom prst="rect">
            <a:avLst/>
          </a:prstGeom>
        </p:spPr>
      </p:pic>
    </p:spTree>
    <p:extLst>
      <p:ext uri="{BB962C8B-B14F-4D97-AF65-F5344CB8AC3E}">
        <p14:creationId xmlns:p14="http://schemas.microsoft.com/office/powerpoint/2010/main" val="620803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a:extLst>
            <a:ext uri="{FF2B5EF4-FFF2-40B4-BE49-F238E27FC236}">
              <a16:creationId xmlns:a16="http://schemas.microsoft.com/office/drawing/2014/main" id="{455800BF-C156-133C-2C80-CD547B8EA3A6}"/>
            </a:ext>
          </a:extLst>
        </p:cNvPr>
        <p:cNvGrpSpPr/>
        <p:nvPr/>
      </p:nvGrpSpPr>
      <p:grpSpPr>
        <a:xfrm>
          <a:off x="0" y="0"/>
          <a:ext cx="0" cy="0"/>
          <a:chOff x="0" y="0"/>
          <a:chExt cx="0" cy="0"/>
        </a:xfrm>
      </p:grpSpPr>
      <p:cxnSp>
        <p:nvCxnSpPr>
          <p:cNvPr id="158" name="Google Shape;158;g320daec61d7_0_13">
            <a:extLst>
              <a:ext uri="{FF2B5EF4-FFF2-40B4-BE49-F238E27FC236}">
                <a16:creationId xmlns:a16="http://schemas.microsoft.com/office/drawing/2014/main" id="{182BAC1D-F7FC-BB87-FB97-1188C1204BCC}"/>
              </a:ext>
            </a:extLst>
          </p:cNvPr>
          <p:cNvCxnSpPr/>
          <p:nvPr/>
        </p:nvCxnSpPr>
        <p:spPr>
          <a:xfrm>
            <a:off x="1121492" y="765352"/>
            <a:ext cx="4200" cy="5439300"/>
          </a:xfrm>
          <a:prstGeom prst="straightConnector1">
            <a:avLst/>
          </a:prstGeom>
          <a:noFill/>
          <a:ln w="190500" cap="flat" cmpd="sng">
            <a:solidFill>
              <a:srgbClr val="000000"/>
            </a:solidFill>
            <a:prstDash val="solid"/>
            <a:round/>
            <a:headEnd type="none" w="sm" len="sm"/>
            <a:tailEnd type="none" w="sm" len="sm"/>
          </a:ln>
        </p:spPr>
      </p:cxnSp>
      <p:sp>
        <p:nvSpPr>
          <p:cNvPr id="159" name="Google Shape;159;g320daec61d7_0_13">
            <a:extLst>
              <a:ext uri="{FF2B5EF4-FFF2-40B4-BE49-F238E27FC236}">
                <a16:creationId xmlns:a16="http://schemas.microsoft.com/office/drawing/2014/main" id="{F1291BF9-C960-DC2A-0F2F-C5C18E105CD3}"/>
              </a:ext>
            </a:extLst>
          </p:cNvPr>
          <p:cNvSpPr txBox="1"/>
          <p:nvPr/>
        </p:nvSpPr>
        <p:spPr>
          <a:xfrm>
            <a:off x="1645075" y="572950"/>
            <a:ext cx="15421200" cy="1259447"/>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id-ID" sz="8800" b="1" dirty="0">
                <a:latin typeface="DM Sans"/>
                <a:ea typeface="DM Sans"/>
                <a:cs typeface="DM Sans"/>
                <a:sym typeface="DM Sans"/>
              </a:rPr>
              <a:t>Data </a:t>
            </a:r>
            <a:r>
              <a:rPr lang="id-ID" sz="8800" b="1" dirty="0" err="1">
                <a:latin typeface="DM Sans"/>
                <a:ea typeface="DM Sans"/>
                <a:cs typeface="DM Sans"/>
                <a:sym typeface="DM Sans"/>
              </a:rPr>
              <a:t>Reprocessing</a:t>
            </a:r>
            <a:endParaRPr sz="8800" dirty="0"/>
          </a:p>
        </p:txBody>
      </p:sp>
      <p:sp>
        <p:nvSpPr>
          <p:cNvPr id="160" name="Google Shape;160;g320daec61d7_0_13">
            <a:extLst>
              <a:ext uri="{FF2B5EF4-FFF2-40B4-BE49-F238E27FC236}">
                <a16:creationId xmlns:a16="http://schemas.microsoft.com/office/drawing/2014/main" id="{0EF84EFB-4258-F599-EFC3-DD9FCDEA3BBB}"/>
              </a:ext>
            </a:extLst>
          </p:cNvPr>
          <p:cNvSpPr txBox="1"/>
          <p:nvPr/>
        </p:nvSpPr>
        <p:spPr>
          <a:xfrm>
            <a:off x="1492677" y="3086810"/>
            <a:ext cx="4505400" cy="411523"/>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id-ID" sz="2499" b="1" dirty="0">
                <a:solidFill>
                  <a:srgbClr val="433833"/>
                </a:solidFill>
                <a:latin typeface="DM Sans"/>
                <a:ea typeface="DM Sans"/>
                <a:cs typeface="DM Sans"/>
                <a:sym typeface="DM Sans"/>
              </a:rPr>
              <a:t>1. </a:t>
            </a:r>
            <a:r>
              <a:rPr lang="id-ID" sz="2499" b="1" dirty="0" err="1">
                <a:solidFill>
                  <a:srgbClr val="433833"/>
                </a:solidFill>
                <a:latin typeface="DM Sans"/>
                <a:ea typeface="DM Sans"/>
                <a:cs typeface="DM Sans"/>
                <a:sym typeface="DM Sans"/>
              </a:rPr>
              <a:t>Feature</a:t>
            </a:r>
            <a:r>
              <a:rPr lang="id-ID" sz="2499" b="1" dirty="0">
                <a:solidFill>
                  <a:srgbClr val="433833"/>
                </a:solidFill>
                <a:latin typeface="DM Sans"/>
                <a:ea typeface="DM Sans"/>
                <a:cs typeface="DM Sans"/>
                <a:sym typeface="DM Sans"/>
              </a:rPr>
              <a:t> dan Target</a:t>
            </a:r>
            <a:endParaRPr dirty="0"/>
          </a:p>
        </p:txBody>
      </p:sp>
      <p:sp>
        <p:nvSpPr>
          <p:cNvPr id="161" name="Google Shape;161;g320daec61d7_0_13">
            <a:extLst>
              <a:ext uri="{FF2B5EF4-FFF2-40B4-BE49-F238E27FC236}">
                <a16:creationId xmlns:a16="http://schemas.microsoft.com/office/drawing/2014/main" id="{9C77F1B6-9D60-215F-B96C-B9B6B84C81B3}"/>
              </a:ext>
            </a:extLst>
          </p:cNvPr>
          <p:cNvSpPr txBox="1"/>
          <p:nvPr/>
        </p:nvSpPr>
        <p:spPr>
          <a:xfrm>
            <a:off x="1492675" y="3759200"/>
            <a:ext cx="7646100" cy="823046"/>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id-ID" sz="2499" dirty="0">
                <a:solidFill>
                  <a:srgbClr val="433833"/>
                </a:solidFill>
                <a:latin typeface="DM Sans"/>
                <a:ea typeface="DM Sans"/>
                <a:cs typeface="DM Sans"/>
                <a:sym typeface="DM Sans"/>
              </a:rPr>
              <a:t>Memisahkan data yang menjadi </a:t>
            </a:r>
            <a:r>
              <a:rPr lang="id-ID" sz="2499" dirty="0" err="1">
                <a:solidFill>
                  <a:srgbClr val="433833"/>
                </a:solidFill>
                <a:latin typeface="DM Sans"/>
                <a:ea typeface="DM Sans"/>
                <a:cs typeface="DM Sans"/>
                <a:sym typeface="DM Sans"/>
              </a:rPr>
              <a:t>feature</a:t>
            </a:r>
            <a:r>
              <a:rPr lang="id-ID" sz="2499" dirty="0">
                <a:solidFill>
                  <a:srgbClr val="433833"/>
                </a:solidFill>
                <a:latin typeface="DM Sans"/>
                <a:ea typeface="DM Sans"/>
                <a:cs typeface="DM Sans"/>
                <a:sym typeface="DM Sans"/>
              </a:rPr>
              <a:t> dan data yang merupakan target.</a:t>
            </a:r>
            <a:endParaRPr dirty="0"/>
          </a:p>
        </p:txBody>
      </p:sp>
      <p:sp>
        <p:nvSpPr>
          <p:cNvPr id="162" name="Google Shape;162;g320daec61d7_0_13">
            <a:extLst>
              <a:ext uri="{FF2B5EF4-FFF2-40B4-BE49-F238E27FC236}">
                <a16:creationId xmlns:a16="http://schemas.microsoft.com/office/drawing/2014/main" id="{831AF8B9-AB4F-67EE-6B2D-F0CC5CB68AFD}"/>
              </a:ext>
            </a:extLst>
          </p:cNvPr>
          <p:cNvSpPr txBox="1"/>
          <p:nvPr/>
        </p:nvSpPr>
        <p:spPr>
          <a:xfrm>
            <a:off x="1492675" y="6578600"/>
            <a:ext cx="7646100" cy="1646092"/>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id-ID" sz="2499" dirty="0">
                <a:solidFill>
                  <a:srgbClr val="433833"/>
                </a:solidFill>
                <a:latin typeface="DM Sans"/>
                <a:ea typeface="DM Sans"/>
                <a:cs typeface="DM Sans"/>
                <a:sym typeface="DM Sans"/>
              </a:rPr>
              <a:t>Mengolah data </a:t>
            </a:r>
            <a:r>
              <a:rPr lang="id-ID" sz="2499" dirty="0" err="1">
                <a:solidFill>
                  <a:srgbClr val="433833"/>
                </a:solidFill>
                <a:latin typeface="DM Sans"/>
                <a:ea typeface="DM Sans"/>
                <a:cs typeface="DM Sans"/>
                <a:sym typeface="DM Sans"/>
              </a:rPr>
              <a:t>kategorikal</a:t>
            </a:r>
            <a:r>
              <a:rPr lang="id-ID" sz="2499" dirty="0">
                <a:solidFill>
                  <a:srgbClr val="433833"/>
                </a:solidFill>
                <a:latin typeface="DM Sans"/>
                <a:ea typeface="DM Sans"/>
                <a:cs typeface="DM Sans"/>
                <a:sym typeface="DM Sans"/>
              </a:rPr>
              <a:t> dengan </a:t>
            </a:r>
            <a:r>
              <a:rPr lang="id-ID" sz="2499" dirty="0" err="1">
                <a:solidFill>
                  <a:srgbClr val="433833"/>
                </a:solidFill>
                <a:latin typeface="DM Sans"/>
                <a:ea typeface="DM Sans"/>
                <a:cs typeface="DM Sans"/>
                <a:sym typeface="DM Sans"/>
              </a:rPr>
              <a:t>encoding</a:t>
            </a:r>
            <a:r>
              <a:rPr lang="id-ID" sz="2499" dirty="0">
                <a:solidFill>
                  <a:srgbClr val="433833"/>
                </a:solidFill>
                <a:latin typeface="DM Sans"/>
                <a:ea typeface="DM Sans"/>
                <a:cs typeface="DM Sans"/>
                <a:sym typeface="DM Sans"/>
              </a:rPr>
              <a:t>, menyamakan skala nilai untuk data </a:t>
            </a:r>
            <a:r>
              <a:rPr lang="id-ID" sz="2499" dirty="0" err="1">
                <a:solidFill>
                  <a:srgbClr val="433833"/>
                </a:solidFill>
                <a:latin typeface="DM Sans"/>
                <a:ea typeface="DM Sans"/>
                <a:cs typeface="DM Sans"/>
                <a:sym typeface="DM Sans"/>
              </a:rPr>
              <a:t>numerikal</a:t>
            </a:r>
            <a:r>
              <a:rPr lang="id-ID" sz="2499" dirty="0">
                <a:solidFill>
                  <a:srgbClr val="433833"/>
                </a:solidFill>
                <a:latin typeface="DM Sans"/>
                <a:ea typeface="DM Sans"/>
                <a:cs typeface="DM Sans"/>
                <a:sym typeface="DM Sans"/>
              </a:rPr>
              <a:t>, dan menerapkan transformasi tersebut secara bersamaan dengan </a:t>
            </a:r>
            <a:r>
              <a:rPr lang="id-ID" sz="2499" dirty="0" err="1">
                <a:solidFill>
                  <a:srgbClr val="433833"/>
                </a:solidFill>
                <a:latin typeface="DM Sans"/>
                <a:ea typeface="DM Sans"/>
                <a:cs typeface="DM Sans"/>
                <a:sym typeface="DM Sans"/>
              </a:rPr>
              <a:t>transformer</a:t>
            </a:r>
            <a:r>
              <a:rPr lang="id-ID" sz="2499" dirty="0">
                <a:solidFill>
                  <a:srgbClr val="433833"/>
                </a:solidFill>
                <a:latin typeface="DM Sans"/>
                <a:ea typeface="DM Sans"/>
                <a:cs typeface="DM Sans"/>
                <a:sym typeface="DM Sans"/>
              </a:rPr>
              <a:t>.</a:t>
            </a:r>
            <a:endParaRPr dirty="0"/>
          </a:p>
        </p:txBody>
      </p:sp>
      <p:sp>
        <p:nvSpPr>
          <p:cNvPr id="163" name="Google Shape;163;g320daec61d7_0_13">
            <a:extLst>
              <a:ext uri="{FF2B5EF4-FFF2-40B4-BE49-F238E27FC236}">
                <a16:creationId xmlns:a16="http://schemas.microsoft.com/office/drawing/2014/main" id="{7A1451B9-AC18-FACF-07C1-A1E7C089EE68}"/>
              </a:ext>
            </a:extLst>
          </p:cNvPr>
          <p:cNvSpPr txBox="1"/>
          <p:nvPr/>
        </p:nvSpPr>
        <p:spPr>
          <a:xfrm>
            <a:off x="1492685" y="5830010"/>
            <a:ext cx="6163876" cy="411523"/>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id-ID" sz="2499" b="1" dirty="0">
                <a:solidFill>
                  <a:srgbClr val="433833"/>
                </a:solidFill>
                <a:latin typeface="DM Sans"/>
                <a:ea typeface="DM Sans"/>
                <a:cs typeface="DM Sans"/>
                <a:sym typeface="DM Sans"/>
              </a:rPr>
              <a:t>3. </a:t>
            </a:r>
            <a:r>
              <a:rPr lang="id-ID" sz="2499" b="1" dirty="0" err="1">
                <a:solidFill>
                  <a:srgbClr val="433833"/>
                </a:solidFill>
                <a:latin typeface="DM Sans"/>
                <a:ea typeface="DM Sans"/>
                <a:cs typeface="DM Sans"/>
                <a:sym typeface="DM Sans"/>
              </a:rPr>
              <a:t>Encoding</a:t>
            </a:r>
            <a:r>
              <a:rPr lang="id-ID" sz="2499" b="1" dirty="0">
                <a:solidFill>
                  <a:srgbClr val="433833"/>
                </a:solidFill>
                <a:latin typeface="DM Sans"/>
                <a:ea typeface="DM Sans"/>
                <a:cs typeface="DM Sans"/>
                <a:sym typeface="DM Sans"/>
              </a:rPr>
              <a:t>, </a:t>
            </a:r>
            <a:r>
              <a:rPr lang="id-ID" sz="2499" b="1" dirty="0" err="1">
                <a:solidFill>
                  <a:srgbClr val="433833"/>
                </a:solidFill>
                <a:latin typeface="DM Sans"/>
                <a:ea typeface="DM Sans"/>
                <a:cs typeface="DM Sans"/>
                <a:sym typeface="DM Sans"/>
              </a:rPr>
              <a:t>Scaling</a:t>
            </a:r>
            <a:r>
              <a:rPr lang="id-ID" sz="2499" b="1" dirty="0">
                <a:solidFill>
                  <a:srgbClr val="433833"/>
                </a:solidFill>
                <a:latin typeface="DM Sans"/>
                <a:ea typeface="DM Sans"/>
                <a:cs typeface="DM Sans"/>
                <a:sym typeface="DM Sans"/>
              </a:rPr>
              <a:t>, dan </a:t>
            </a:r>
            <a:r>
              <a:rPr lang="id-ID" sz="2499" b="1" dirty="0" err="1">
                <a:solidFill>
                  <a:srgbClr val="433833"/>
                </a:solidFill>
                <a:latin typeface="DM Sans"/>
                <a:ea typeface="DM Sans"/>
                <a:cs typeface="DM Sans"/>
                <a:sym typeface="DM Sans"/>
              </a:rPr>
              <a:t>Transformer</a:t>
            </a:r>
            <a:endParaRPr dirty="0"/>
          </a:p>
        </p:txBody>
      </p:sp>
      <p:sp>
        <p:nvSpPr>
          <p:cNvPr id="164" name="Google Shape;164;g320daec61d7_0_13">
            <a:extLst>
              <a:ext uri="{FF2B5EF4-FFF2-40B4-BE49-F238E27FC236}">
                <a16:creationId xmlns:a16="http://schemas.microsoft.com/office/drawing/2014/main" id="{AB42033D-5F20-9C5A-7A50-AF463FD44788}"/>
              </a:ext>
            </a:extLst>
          </p:cNvPr>
          <p:cNvSpPr txBox="1"/>
          <p:nvPr/>
        </p:nvSpPr>
        <p:spPr>
          <a:xfrm>
            <a:off x="10090407" y="3835400"/>
            <a:ext cx="7564200" cy="1234569"/>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id-ID" sz="2499" dirty="0">
                <a:solidFill>
                  <a:srgbClr val="433833"/>
                </a:solidFill>
                <a:latin typeface="DM Sans"/>
                <a:ea typeface="DM Sans"/>
                <a:cs typeface="DM Sans"/>
                <a:sym typeface="DM Sans"/>
              </a:rPr>
              <a:t>Membagi data </a:t>
            </a:r>
            <a:r>
              <a:rPr lang="id-ID" sz="2499" dirty="0" err="1">
                <a:solidFill>
                  <a:srgbClr val="433833"/>
                </a:solidFill>
                <a:latin typeface="DM Sans"/>
                <a:ea typeface="DM Sans"/>
                <a:cs typeface="DM Sans"/>
                <a:sym typeface="DM Sans"/>
              </a:rPr>
              <a:t>feature</a:t>
            </a:r>
            <a:r>
              <a:rPr lang="id-ID" sz="2499" dirty="0">
                <a:solidFill>
                  <a:srgbClr val="433833"/>
                </a:solidFill>
                <a:latin typeface="DM Sans"/>
                <a:ea typeface="DM Sans"/>
                <a:cs typeface="DM Sans"/>
                <a:sym typeface="DM Sans"/>
              </a:rPr>
              <a:t> dan target, ada data untuk melatih model, dan ada data untuk menguji model dengan rasio 80:20.</a:t>
            </a:r>
            <a:endParaRPr dirty="0"/>
          </a:p>
        </p:txBody>
      </p:sp>
      <p:sp>
        <p:nvSpPr>
          <p:cNvPr id="165" name="Google Shape;165;g320daec61d7_0_13">
            <a:extLst>
              <a:ext uri="{FF2B5EF4-FFF2-40B4-BE49-F238E27FC236}">
                <a16:creationId xmlns:a16="http://schemas.microsoft.com/office/drawing/2014/main" id="{74F4C74C-E4CD-A711-C30F-E1DC8DAB1E65}"/>
              </a:ext>
            </a:extLst>
          </p:cNvPr>
          <p:cNvSpPr txBox="1"/>
          <p:nvPr/>
        </p:nvSpPr>
        <p:spPr>
          <a:xfrm>
            <a:off x="10008475" y="3086800"/>
            <a:ext cx="7057800" cy="411523"/>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id-ID" sz="2499" b="1" dirty="0">
                <a:solidFill>
                  <a:srgbClr val="433833"/>
                </a:solidFill>
                <a:latin typeface="DM Sans"/>
                <a:ea typeface="DM Sans"/>
                <a:cs typeface="DM Sans"/>
                <a:sym typeface="DM Sans"/>
              </a:rPr>
              <a:t>2. Data </a:t>
            </a:r>
            <a:r>
              <a:rPr lang="id-ID" sz="2499" b="1" dirty="0" err="1">
                <a:solidFill>
                  <a:srgbClr val="433833"/>
                </a:solidFill>
                <a:latin typeface="DM Sans"/>
                <a:ea typeface="DM Sans"/>
                <a:cs typeface="DM Sans"/>
                <a:sym typeface="DM Sans"/>
              </a:rPr>
              <a:t>Splitting</a:t>
            </a:r>
            <a:endParaRPr dirty="0"/>
          </a:p>
        </p:txBody>
      </p:sp>
    </p:spTree>
    <p:extLst>
      <p:ext uri="{BB962C8B-B14F-4D97-AF65-F5344CB8AC3E}">
        <p14:creationId xmlns:p14="http://schemas.microsoft.com/office/powerpoint/2010/main" val="2474514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a:extLst>
            <a:ext uri="{FF2B5EF4-FFF2-40B4-BE49-F238E27FC236}">
              <a16:creationId xmlns:a16="http://schemas.microsoft.com/office/drawing/2014/main" id="{D9BC2EFD-29C0-89E4-AFE7-9A815B2A5D0F}"/>
            </a:ext>
          </a:extLst>
        </p:cNvPr>
        <p:cNvGrpSpPr/>
        <p:nvPr/>
      </p:nvGrpSpPr>
      <p:grpSpPr>
        <a:xfrm>
          <a:off x="0" y="0"/>
          <a:ext cx="0" cy="0"/>
          <a:chOff x="0" y="0"/>
          <a:chExt cx="0" cy="0"/>
        </a:xfrm>
      </p:grpSpPr>
      <p:cxnSp>
        <p:nvCxnSpPr>
          <p:cNvPr id="158" name="Google Shape;158;g320daec61d7_0_13">
            <a:extLst>
              <a:ext uri="{FF2B5EF4-FFF2-40B4-BE49-F238E27FC236}">
                <a16:creationId xmlns:a16="http://schemas.microsoft.com/office/drawing/2014/main" id="{185DE52D-E6C4-1AE4-F928-7591435B3031}"/>
              </a:ext>
            </a:extLst>
          </p:cNvPr>
          <p:cNvCxnSpPr/>
          <p:nvPr/>
        </p:nvCxnSpPr>
        <p:spPr>
          <a:xfrm>
            <a:off x="1121492" y="765352"/>
            <a:ext cx="4200" cy="5439300"/>
          </a:xfrm>
          <a:prstGeom prst="straightConnector1">
            <a:avLst/>
          </a:prstGeom>
          <a:noFill/>
          <a:ln w="190500" cap="flat" cmpd="sng">
            <a:solidFill>
              <a:srgbClr val="000000"/>
            </a:solidFill>
            <a:prstDash val="solid"/>
            <a:round/>
            <a:headEnd type="none" w="sm" len="sm"/>
            <a:tailEnd type="none" w="sm" len="sm"/>
          </a:ln>
        </p:spPr>
      </p:cxnSp>
      <p:sp>
        <p:nvSpPr>
          <p:cNvPr id="159" name="Google Shape;159;g320daec61d7_0_13">
            <a:extLst>
              <a:ext uri="{FF2B5EF4-FFF2-40B4-BE49-F238E27FC236}">
                <a16:creationId xmlns:a16="http://schemas.microsoft.com/office/drawing/2014/main" id="{13D91FC7-48E8-FB57-7FC4-A3A1CD083FC8}"/>
              </a:ext>
            </a:extLst>
          </p:cNvPr>
          <p:cNvSpPr txBox="1"/>
          <p:nvPr/>
        </p:nvSpPr>
        <p:spPr>
          <a:xfrm>
            <a:off x="1645075" y="572950"/>
            <a:ext cx="15421200" cy="1259447"/>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id-ID" sz="8800" b="1" dirty="0">
                <a:latin typeface="DM Sans"/>
                <a:ea typeface="DM Sans"/>
                <a:cs typeface="DM Sans"/>
                <a:sym typeface="DM Sans"/>
              </a:rPr>
              <a:t>Data </a:t>
            </a:r>
            <a:r>
              <a:rPr lang="id-ID" sz="8800" b="1" dirty="0" err="1">
                <a:latin typeface="DM Sans"/>
                <a:ea typeface="DM Sans"/>
                <a:cs typeface="DM Sans"/>
                <a:sym typeface="DM Sans"/>
              </a:rPr>
              <a:t>Reprocessing</a:t>
            </a:r>
            <a:endParaRPr sz="8800" dirty="0"/>
          </a:p>
        </p:txBody>
      </p:sp>
      <p:sp>
        <p:nvSpPr>
          <p:cNvPr id="160" name="Google Shape;160;g320daec61d7_0_13">
            <a:extLst>
              <a:ext uri="{FF2B5EF4-FFF2-40B4-BE49-F238E27FC236}">
                <a16:creationId xmlns:a16="http://schemas.microsoft.com/office/drawing/2014/main" id="{C61CD2E6-1219-28A5-1ADE-E622BCF75EEE}"/>
              </a:ext>
            </a:extLst>
          </p:cNvPr>
          <p:cNvSpPr txBox="1"/>
          <p:nvPr/>
        </p:nvSpPr>
        <p:spPr>
          <a:xfrm>
            <a:off x="1492677" y="2172412"/>
            <a:ext cx="4505400" cy="411523"/>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id-ID" sz="2499" b="1" dirty="0">
                <a:solidFill>
                  <a:srgbClr val="433833"/>
                </a:solidFill>
                <a:latin typeface="DM Sans"/>
                <a:ea typeface="DM Sans"/>
                <a:cs typeface="DM Sans"/>
                <a:sym typeface="DM Sans"/>
              </a:rPr>
              <a:t>1. </a:t>
            </a:r>
            <a:r>
              <a:rPr lang="id-ID" sz="2499" b="1" dirty="0" err="1">
                <a:solidFill>
                  <a:srgbClr val="433833"/>
                </a:solidFill>
                <a:latin typeface="DM Sans"/>
                <a:ea typeface="DM Sans"/>
                <a:cs typeface="DM Sans"/>
                <a:sym typeface="DM Sans"/>
              </a:rPr>
              <a:t>Encoding</a:t>
            </a:r>
            <a:endParaRPr dirty="0"/>
          </a:p>
        </p:txBody>
      </p:sp>
      <p:sp>
        <p:nvSpPr>
          <p:cNvPr id="161" name="Google Shape;161;g320daec61d7_0_13">
            <a:extLst>
              <a:ext uri="{FF2B5EF4-FFF2-40B4-BE49-F238E27FC236}">
                <a16:creationId xmlns:a16="http://schemas.microsoft.com/office/drawing/2014/main" id="{97447B57-6BEA-6F8E-3F8C-A9A43C03E5D2}"/>
              </a:ext>
            </a:extLst>
          </p:cNvPr>
          <p:cNvSpPr txBox="1"/>
          <p:nvPr/>
        </p:nvSpPr>
        <p:spPr>
          <a:xfrm>
            <a:off x="1492675" y="2844802"/>
            <a:ext cx="15417000" cy="2469137"/>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id-ID" sz="2499" dirty="0">
                <a:solidFill>
                  <a:srgbClr val="433833"/>
                </a:solidFill>
                <a:latin typeface="DM Sans"/>
                <a:ea typeface="DM Sans"/>
                <a:cs typeface="DM Sans"/>
                <a:sym typeface="DM Sans"/>
              </a:rPr>
              <a:t>S</a:t>
            </a:r>
            <a:r>
              <a:rPr lang="en-US" sz="2499" dirty="0" err="1">
                <a:solidFill>
                  <a:srgbClr val="433833"/>
                </a:solidFill>
                <a:latin typeface="DM Sans"/>
                <a:ea typeface="DM Sans"/>
                <a:cs typeface="DM Sans"/>
                <a:sym typeface="DM Sans"/>
              </a:rPr>
              <a:t>uatu</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metode</a:t>
            </a:r>
            <a:r>
              <a:rPr lang="en-US" sz="2499" dirty="0">
                <a:solidFill>
                  <a:srgbClr val="433833"/>
                </a:solidFill>
                <a:latin typeface="DM Sans"/>
                <a:ea typeface="DM Sans"/>
                <a:cs typeface="DM Sans"/>
                <a:sym typeface="DM Sans"/>
              </a:rPr>
              <a:t> yang </a:t>
            </a:r>
            <a:r>
              <a:rPr lang="en-US" sz="2499" dirty="0" err="1">
                <a:solidFill>
                  <a:srgbClr val="433833"/>
                </a:solidFill>
                <a:latin typeface="DM Sans"/>
                <a:ea typeface="DM Sans"/>
                <a:cs typeface="DM Sans"/>
                <a:sym typeface="DM Sans"/>
              </a:rPr>
              <a:t>dapat</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diterapkan</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untuk</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merepresentasikan</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variabel</a:t>
            </a:r>
            <a:r>
              <a:rPr lang="en-US" sz="2499" dirty="0">
                <a:solidFill>
                  <a:srgbClr val="433833"/>
                </a:solidFill>
                <a:latin typeface="DM Sans"/>
                <a:ea typeface="DM Sans"/>
                <a:cs typeface="DM Sans"/>
                <a:sym typeface="DM Sans"/>
              </a:rPr>
              <a:t> categorical </a:t>
            </a:r>
            <a:r>
              <a:rPr lang="en-US" sz="2499" dirty="0" err="1">
                <a:solidFill>
                  <a:srgbClr val="433833"/>
                </a:solidFill>
                <a:latin typeface="DM Sans"/>
                <a:ea typeface="DM Sans"/>
                <a:cs typeface="DM Sans"/>
                <a:sym typeface="DM Sans"/>
              </a:rPr>
              <a:t>menjadi</a:t>
            </a:r>
            <a:r>
              <a:rPr lang="en-US" sz="2499" dirty="0">
                <a:solidFill>
                  <a:srgbClr val="433833"/>
                </a:solidFill>
                <a:latin typeface="DM Sans"/>
                <a:ea typeface="DM Sans"/>
                <a:cs typeface="DM Sans"/>
                <a:sym typeface="DM Sans"/>
              </a:rPr>
              <a:t> numerical </a:t>
            </a:r>
            <a:r>
              <a:rPr lang="en-US" sz="2499" dirty="0" err="1">
                <a:solidFill>
                  <a:srgbClr val="433833"/>
                </a:solidFill>
                <a:latin typeface="DM Sans"/>
                <a:ea typeface="DM Sans"/>
                <a:cs typeface="DM Sans"/>
                <a:sym typeface="DM Sans"/>
              </a:rPr>
              <a:t>dalam</a:t>
            </a:r>
            <a:r>
              <a:rPr lang="en-US" sz="2499" dirty="0">
                <a:solidFill>
                  <a:srgbClr val="433833"/>
                </a:solidFill>
                <a:latin typeface="DM Sans"/>
                <a:ea typeface="DM Sans"/>
                <a:cs typeface="DM Sans"/>
                <a:sym typeface="DM Sans"/>
              </a:rPr>
              <a:t> machine learning.</a:t>
            </a:r>
            <a:endParaRPr lang="id-ID" sz="2499" dirty="0">
              <a:solidFill>
                <a:srgbClr val="433833"/>
              </a:solidFill>
              <a:latin typeface="DM Sans"/>
              <a:ea typeface="DM Sans"/>
              <a:cs typeface="DM Sans"/>
              <a:sym typeface="DM Sans"/>
            </a:endParaRPr>
          </a:p>
          <a:p>
            <a:pPr marL="0" marR="0" lvl="0" indent="0" algn="just" rtl="0">
              <a:lnSpc>
                <a:spcPct val="107002"/>
              </a:lnSpc>
              <a:spcBef>
                <a:spcPts val="0"/>
              </a:spcBef>
              <a:spcAft>
                <a:spcPts val="0"/>
              </a:spcAft>
              <a:buNone/>
            </a:pPr>
            <a:endParaRPr lang="id-ID" sz="2499" dirty="0">
              <a:solidFill>
                <a:srgbClr val="433833"/>
              </a:solidFill>
              <a:latin typeface="DM Sans"/>
              <a:sym typeface="DM Sans"/>
            </a:endParaRPr>
          </a:p>
          <a:p>
            <a:pPr marL="0" marR="0" lvl="0" indent="0" algn="just" rtl="0">
              <a:lnSpc>
                <a:spcPct val="107002"/>
              </a:lnSpc>
              <a:spcBef>
                <a:spcPts val="0"/>
              </a:spcBef>
              <a:spcAft>
                <a:spcPts val="0"/>
              </a:spcAft>
              <a:buNone/>
            </a:pPr>
            <a:r>
              <a:rPr lang="id-ID" sz="2499" dirty="0" err="1">
                <a:solidFill>
                  <a:srgbClr val="433833"/>
                </a:solidFill>
                <a:latin typeface="DM Sans"/>
                <a:sym typeface="DM Sans"/>
              </a:rPr>
              <a:t>Encoding</a:t>
            </a:r>
            <a:r>
              <a:rPr lang="id-ID" sz="2499" dirty="0">
                <a:solidFill>
                  <a:srgbClr val="433833"/>
                </a:solidFill>
                <a:latin typeface="DM Sans"/>
                <a:sym typeface="DM Sans"/>
              </a:rPr>
              <a:t> yang digunakan :</a:t>
            </a:r>
          </a:p>
          <a:p>
            <a:pPr marL="0" marR="0" lvl="0" indent="0" algn="just" rtl="0">
              <a:lnSpc>
                <a:spcPct val="107002"/>
              </a:lnSpc>
              <a:spcBef>
                <a:spcPts val="0"/>
              </a:spcBef>
              <a:spcAft>
                <a:spcPts val="0"/>
              </a:spcAft>
              <a:buNone/>
            </a:pPr>
            <a:r>
              <a:rPr lang="id-ID" sz="2499" dirty="0">
                <a:solidFill>
                  <a:srgbClr val="433833"/>
                </a:solidFill>
                <a:latin typeface="DM Sans"/>
                <a:sym typeface="DM Sans"/>
              </a:rPr>
              <a:t>	1. Ordinal : </a:t>
            </a:r>
            <a:r>
              <a:rPr lang="id-ID" sz="2499" dirty="0" err="1">
                <a:solidFill>
                  <a:srgbClr val="433833"/>
                </a:solidFill>
                <a:latin typeface="DM Sans"/>
                <a:sym typeface="DM Sans"/>
              </a:rPr>
              <a:t>Education</a:t>
            </a:r>
            <a:r>
              <a:rPr lang="id-ID" sz="2499" dirty="0">
                <a:solidFill>
                  <a:srgbClr val="433833"/>
                </a:solidFill>
                <a:latin typeface="DM Sans"/>
                <a:sym typeface="DM Sans"/>
              </a:rPr>
              <a:t>, </a:t>
            </a:r>
            <a:r>
              <a:rPr lang="id-ID" sz="2499" dirty="0" err="1">
                <a:solidFill>
                  <a:srgbClr val="433833"/>
                </a:solidFill>
                <a:latin typeface="DM Sans"/>
                <a:sym typeface="DM Sans"/>
              </a:rPr>
              <a:t>Coverage</a:t>
            </a:r>
            <a:endParaRPr lang="id-ID" sz="2499" dirty="0">
              <a:solidFill>
                <a:srgbClr val="433833"/>
              </a:solidFill>
              <a:latin typeface="DM Sans"/>
              <a:sym typeface="DM Sans"/>
            </a:endParaRPr>
          </a:p>
          <a:p>
            <a:pPr marL="0" marR="0" lvl="0" indent="0" algn="just" rtl="0">
              <a:lnSpc>
                <a:spcPct val="107002"/>
              </a:lnSpc>
              <a:spcBef>
                <a:spcPts val="0"/>
              </a:spcBef>
              <a:spcAft>
                <a:spcPts val="0"/>
              </a:spcAft>
              <a:buNone/>
            </a:pPr>
            <a:r>
              <a:rPr lang="id-ID" sz="2499" dirty="0">
                <a:solidFill>
                  <a:srgbClr val="433833"/>
                </a:solidFill>
                <a:latin typeface="DM Sans"/>
                <a:sym typeface="DM Sans"/>
              </a:rPr>
              <a:t>	2. </a:t>
            </a:r>
            <a:r>
              <a:rPr lang="id-ID" sz="2499" dirty="0" err="1">
                <a:solidFill>
                  <a:srgbClr val="433833"/>
                </a:solidFill>
                <a:latin typeface="DM Sans"/>
                <a:sym typeface="DM Sans"/>
              </a:rPr>
              <a:t>OneHot</a:t>
            </a:r>
            <a:r>
              <a:rPr lang="id-ID" sz="2499" dirty="0">
                <a:solidFill>
                  <a:srgbClr val="433833"/>
                </a:solidFill>
                <a:latin typeface="DM Sans"/>
                <a:sym typeface="DM Sans"/>
              </a:rPr>
              <a:t> : </a:t>
            </a:r>
            <a:r>
              <a:rPr lang="id-ID" sz="2499" dirty="0" err="1">
                <a:solidFill>
                  <a:srgbClr val="433833"/>
                </a:solidFill>
                <a:latin typeface="DM Sans"/>
                <a:sym typeface="DM Sans"/>
              </a:rPr>
              <a:t>Vehicle</a:t>
            </a:r>
            <a:r>
              <a:rPr lang="id-ID" sz="2499" dirty="0">
                <a:solidFill>
                  <a:srgbClr val="433833"/>
                </a:solidFill>
                <a:latin typeface="DM Sans"/>
                <a:sym typeface="DM Sans"/>
              </a:rPr>
              <a:t> </a:t>
            </a:r>
            <a:r>
              <a:rPr lang="id-ID" sz="2499" dirty="0" err="1">
                <a:solidFill>
                  <a:srgbClr val="433833"/>
                </a:solidFill>
                <a:latin typeface="DM Sans"/>
                <a:sym typeface="DM Sans"/>
              </a:rPr>
              <a:t>Class</a:t>
            </a:r>
            <a:r>
              <a:rPr lang="id-ID" sz="2499" dirty="0">
                <a:solidFill>
                  <a:srgbClr val="433833"/>
                </a:solidFill>
                <a:latin typeface="DM Sans"/>
                <a:sym typeface="DM Sans"/>
              </a:rPr>
              <a:t>, </a:t>
            </a:r>
            <a:r>
              <a:rPr lang="id-ID" sz="2499" dirty="0" err="1">
                <a:solidFill>
                  <a:srgbClr val="433833"/>
                </a:solidFill>
                <a:latin typeface="DM Sans"/>
                <a:sym typeface="DM Sans"/>
              </a:rPr>
              <a:t>Renew</a:t>
            </a:r>
            <a:r>
              <a:rPr lang="id-ID" sz="2499" dirty="0">
                <a:solidFill>
                  <a:srgbClr val="433833"/>
                </a:solidFill>
                <a:latin typeface="DM Sans"/>
                <a:sym typeface="DM Sans"/>
              </a:rPr>
              <a:t> </a:t>
            </a:r>
            <a:r>
              <a:rPr lang="id-ID" sz="2499" dirty="0" err="1">
                <a:solidFill>
                  <a:srgbClr val="433833"/>
                </a:solidFill>
                <a:latin typeface="DM Sans"/>
                <a:sym typeface="DM Sans"/>
              </a:rPr>
              <a:t>Offer</a:t>
            </a:r>
            <a:r>
              <a:rPr lang="id-ID" sz="2499" dirty="0">
                <a:solidFill>
                  <a:srgbClr val="433833"/>
                </a:solidFill>
                <a:latin typeface="DM Sans"/>
                <a:sym typeface="DM Sans"/>
              </a:rPr>
              <a:t> </a:t>
            </a:r>
            <a:r>
              <a:rPr lang="id-ID" sz="2499" dirty="0" err="1">
                <a:solidFill>
                  <a:srgbClr val="433833"/>
                </a:solidFill>
                <a:latin typeface="DM Sans"/>
                <a:sym typeface="DM Sans"/>
              </a:rPr>
              <a:t>Type</a:t>
            </a:r>
            <a:r>
              <a:rPr lang="id-ID" sz="2499" dirty="0">
                <a:solidFill>
                  <a:srgbClr val="433833"/>
                </a:solidFill>
                <a:latin typeface="DM Sans"/>
                <a:sym typeface="DM Sans"/>
              </a:rPr>
              <a:t>, </a:t>
            </a:r>
            <a:r>
              <a:rPr lang="id-ID" sz="2499" dirty="0" err="1">
                <a:solidFill>
                  <a:srgbClr val="433833"/>
                </a:solidFill>
                <a:latin typeface="DM Sans"/>
                <a:sym typeface="DM Sans"/>
              </a:rPr>
              <a:t>EmploymentStatus</a:t>
            </a:r>
            <a:r>
              <a:rPr lang="id-ID" sz="2499" dirty="0">
                <a:solidFill>
                  <a:srgbClr val="433833"/>
                </a:solidFill>
                <a:latin typeface="DM Sans"/>
                <a:sym typeface="DM Sans"/>
              </a:rPr>
              <a:t>, Marital Status</a:t>
            </a:r>
            <a:endParaRPr dirty="0"/>
          </a:p>
        </p:txBody>
      </p:sp>
      <p:sp>
        <p:nvSpPr>
          <p:cNvPr id="163" name="Google Shape;163;g320daec61d7_0_13">
            <a:extLst>
              <a:ext uri="{FF2B5EF4-FFF2-40B4-BE49-F238E27FC236}">
                <a16:creationId xmlns:a16="http://schemas.microsoft.com/office/drawing/2014/main" id="{789FEC1D-8A45-23BC-EAD1-B21B1A28AE1A}"/>
              </a:ext>
            </a:extLst>
          </p:cNvPr>
          <p:cNvSpPr txBox="1"/>
          <p:nvPr/>
        </p:nvSpPr>
        <p:spPr>
          <a:xfrm>
            <a:off x="1492685" y="6228216"/>
            <a:ext cx="5394812" cy="411523"/>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id-ID" sz="2499" b="1" dirty="0">
                <a:solidFill>
                  <a:srgbClr val="433833"/>
                </a:solidFill>
                <a:latin typeface="DM Sans"/>
                <a:ea typeface="DM Sans"/>
                <a:cs typeface="DM Sans"/>
                <a:sym typeface="DM Sans"/>
              </a:rPr>
              <a:t>2. </a:t>
            </a:r>
            <a:r>
              <a:rPr lang="id-ID" sz="2499" b="1" dirty="0" err="1">
                <a:solidFill>
                  <a:srgbClr val="433833"/>
                </a:solidFill>
                <a:latin typeface="DM Sans"/>
                <a:ea typeface="DM Sans"/>
                <a:cs typeface="DM Sans"/>
                <a:sym typeface="DM Sans"/>
              </a:rPr>
              <a:t>Scalling</a:t>
            </a:r>
            <a:endParaRPr dirty="0"/>
          </a:p>
        </p:txBody>
      </p:sp>
      <p:sp>
        <p:nvSpPr>
          <p:cNvPr id="164" name="Google Shape;164;g320daec61d7_0_13">
            <a:extLst>
              <a:ext uri="{FF2B5EF4-FFF2-40B4-BE49-F238E27FC236}">
                <a16:creationId xmlns:a16="http://schemas.microsoft.com/office/drawing/2014/main" id="{45B7CA78-0153-DF45-7536-F2CA4F52CA9D}"/>
              </a:ext>
            </a:extLst>
          </p:cNvPr>
          <p:cNvSpPr txBox="1"/>
          <p:nvPr/>
        </p:nvSpPr>
        <p:spPr>
          <a:xfrm>
            <a:off x="1492675" y="6962057"/>
            <a:ext cx="15573600" cy="2057615"/>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id-ID" sz="2499" dirty="0">
                <a:solidFill>
                  <a:srgbClr val="433833"/>
                </a:solidFill>
                <a:latin typeface="DM Sans"/>
                <a:ea typeface="DM Sans"/>
                <a:cs typeface="DM Sans"/>
                <a:sym typeface="DM Sans"/>
              </a:rPr>
              <a:t>P</a:t>
            </a:r>
            <a:r>
              <a:rPr lang="en-US" sz="2499" dirty="0">
                <a:solidFill>
                  <a:srgbClr val="433833"/>
                </a:solidFill>
                <a:latin typeface="DM Sans"/>
                <a:ea typeface="DM Sans"/>
                <a:cs typeface="DM Sans"/>
                <a:sym typeface="DM Sans"/>
              </a:rPr>
              <a:t>roses </a:t>
            </a:r>
            <a:r>
              <a:rPr lang="en-US" sz="2499" dirty="0" err="1">
                <a:solidFill>
                  <a:srgbClr val="433833"/>
                </a:solidFill>
                <a:latin typeface="DM Sans"/>
                <a:ea typeface="DM Sans"/>
                <a:cs typeface="DM Sans"/>
                <a:sym typeface="DM Sans"/>
              </a:rPr>
              <a:t>transformasi</a:t>
            </a:r>
            <a:r>
              <a:rPr lang="en-US" sz="2499" dirty="0">
                <a:solidFill>
                  <a:srgbClr val="433833"/>
                </a:solidFill>
                <a:latin typeface="DM Sans"/>
                <a:ea typeface="DM Sans"/>
                <a:cs typeface="DM Sans"/>
                <a:sym typeface="DM Sans"/>
              </a:rPr>
              <a:t> data </a:t>
            </a:r>
            <a:r>
              <a:rPr lang="en-US" sz="2499" dirty="0" err="1">
                <a:solidFill>
                  <a:srgbClr val="433833"/>
                </a:solidFill>
                <a:latin typeface="DM Sans"/>
                <a:ea typeface="DM Sans"/>
                <a:cs typeface="DM Sans"/>
                <a:sym typeface="DM Sans"/>
              </a:rPr>
              <a:t>fitur</a:t>
            </a:r>
            <a:r>
              <a:rPr lang="en-US" sz="2499" dirty="0">
                <a:solidFill>
                  <a:srgbClr val="433833"/>
                </a:solidFill>
                <a:latin typeface="DM Sans"/>
                <a:ea typeface="DM Sans"/>
                <a:cs typeface="DM Sans"/>
                <a:sym typeface="DM Sans"/>
              </a:rPr>
              <a:t> (feature) agar </a:t>
            </a:r>
            <a:r>
              <a:rPr lang="en-US" sz="2499" dirty="0" err="1">
                <a:solidFill>
                  <a:srgbClr val="433833"/>
                </a:solidFill>
                <a:latin typeface="DM Sans"/>
                <a:ea typeface="DM Sans"/>
                <a:cs typeface="DM Sans"/>
                <a:sym typeface="DM Sans"/>
              </a:rPr>
              <a:t>berada</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dalam</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rentang</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nilai</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tertentu</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atau</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memiliki</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distribusi</a:t>
            </a:r>
            <a:r>
              <a:rPr lang="en-US" sz="2499" dirty="0">
                <a:solidFill>
                  <a:srgbClr val="433833"/>
                </a:solidFill>
                <a:latin typeface="DM Sans"/>
                <a:ea typeface="DM Sans"/>
                <a:cs typeface="DM Sans"/>
                <a:sym typeface="DM Sans"/>
              </a:rPr>
              <a:t> yang </a:t>
            </a:r>
            <a:r>
              <a:rPr lang="en-US" sz="2499" dirty="0" err="1">
                <a:solidFill>
                  <a:srgbClr val="433833"/>
                </a:solidFill>
                <a:latin typeface="DM Sans"/>
                <a:ea typeface="DM Sans"/>
                <a:cs typeface="DM Sans"/>
                <a:sym typeface="DM Sans"/>
              </a:rPr>
              <a:t>lebih</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seragam</a:t>
            </a:r>
            <a:r>
              <a:rPr lang="en-US" sz="2499" dirty="0">
                <a:solidFill>
                  <a:srgbClr val="433833"/>
                </a:solidFill>
                <a:latin typeface="DM Sans"/>
                <a:ea typeface="DM Sans"/>
                <a:cs typeface="DM Sans"/>
                <a:sym typeface="DM Sans"/>
              </a:rPr>
              <a:t>.</a:t>
            </a:r>
            <a:endParaRPr lang="id-ID" sz="2499" dirty="0">
              <a:solidFill>
                <a:srgbClr val="433833"/>
              </a:solidFill>
              <a:latin typeface="DM Sans"/>
              <a:ea typeface="DM Sans"/>
              <a:cs typeface="DM Sans"/>
              <a:sym typeface="DM Sans"/>
            </a:endParaRPr>
          </a:p>
          <a:p>
            <a:pPr marL="0" marR="0" lvl="0" indent="0" algn="just" rtl="0">
              <a:lnSpc>
                <a:spcPct val="107002"/>
              </a:lnSpc>
              <a:spcBef>
                <a:spcPts val="0"/>
              </a:spcBef>
              <a:spcAft>
                <a:spcPts val="0"/>
              </a:spcAft>
              <a:buNone/>
            </a:pPr>
            <a:endParaRPr lang="id-ID" sz="2499" dirty="0">
              <a:solidFill>
                <a:srgbClr val="433833"/>
              </a:solidFill>
              <a:latin typeface="DM Sans"/>
              <a:sym typeface="DM Sans"/>
            </a:endParaRPr>
          </a:p>
          <a:p>
            <a:pPr marL="0" marR="0" lvl="0" indent="0" algn="just" rtl="0">
              <a:lnSpc>
                <a:spcPct val="107002"/>
              </a:lnSpc>
              <a:spcBef>
                <a:spcPts val="0"/>
              </a:spcBef>
              <a:spcAft>
                <a:spcPts val="0"/>
              </a:spcAft>
              <a:buNone/>
            </a:pPr>
            <a:r>
              <a:rPr lang="id-ID" sz="2499" dirty="0" err="1">
                <a:solidFill>
                  <a:srgbClr val="433833"/>
                </a:solidFill>
                <a:latin typeface="DM Sans"/>
                <a:sym typeface="DM Sans"/>
              </a:rPr>
              <a:t>Scalling</a:t>
            </a:r>
            <a:r>
              <a:rPr lang="id-ID" sz="2499" dirty="0">
                <a:solidFill>
                  <a:srgbClr val="433833"/>
                </a:solidFill>
                <a:latin typeface="DM Sans"/>
                <a:sym typeface="DM Sans"/>
              </a:rPr>
              <a:t> yang digunakan untuk di sini adalah </a:t>
            </a:r>
            <a:r>
              <a:rPr lang="id-ID" sz="2499" dirty="0" err="1">
                <a:solidFill>
                  <a:srgbClr val="433833"/>
                </a:solidFill>
                <a:latin typeface="DM Sans"/>
                <a:sym typeface="DM Sans"/>
              </a:rPr>
              <a:t>Robust</a:t>
            </a:r>
            <a:r>
              <a:rPr lang="id-ID" sz="2499" dirty="0">
                <a:solidFill>
                  <a:srgbClr val="433833"/>
                </a:solidFill>
                <a:latin typeface="DM Sans"/>
                <a:sym typeface="DM Sans"/>
              </a:rPr>
              <a:t> </a:t>
            </a:r>
            <a:r>
              <a:rPr lang="id-ID" sz="2499" dirty="0" err="1">
                <a:solidFill>
                  <a:srgbClr val="433833"/>
                </a:solidFill>
                <a:latin typeface="DM Sans"/>
                <a:sym typeface="DM Sans"/>
              </a:rPr>
              <a:t>Scalling</a:t>
            </a:r>
            <a:r>
              <a:rPr lang="id-ID" sz="2499" dirty="0">
                <a:solidFill>
                  <a:srgbClr val="433833"/>
                </a:solidFill>
                <a:latin typeface="DM Sans"/>
                <a:sym typeface="DM Sans"/>
              </a:rPr>
              <a:t>, karena </a:t>
            </a:r>
            <a:r>
              <a:rPr lang="id-ID" sz="2499" dirty="0" err="1">
                <a:solidFill>
                  <a:srgbClr val="433833"/>
                </a:solidFill>
                <a:latin typeface="DM Sans"/>
                <a:sym typeface="DM Sans"/>
              </a:rPr>
              <a:t>Robust</a:t>
            </a:r>
            <a:r>
              <a:rPr lang="id-ID" sz="2499" dirty="0">
                <a:solidFill>
                  <a:srgbClr val="433833"/>
                </a:solidFill>
                <a:latin typeface="DM Sans"/>
                <a:sym typeface="DM Sans"/>
              </a:rPr>
              <a:t> </a:t>
            </a:r>
            <a:r>
              <a:rPr lang="id-ID" sz="2499" dirty="0" err="1">
                <a:solidFill>
                  <a:srgbClr val="433833"/>
                </a:solidFill>
                <a:latin typeface="DM Sans"/>
                <a:sym typeface="DM Sans"/>
              </a:rPr>
              <a:t>Scalling</a:t>
            </a:r>
            <a:r>
              <a:rPr lang="id-ID" sz="2499" dirty="0">
                <a:solidFill>
                  <a:srgbClr val="433833"/>
                </a:solidFill>
                <a:latin typeface="DM Sans"/>
                <a:sym typeface="DM Sans"/>
              </a:rPr>
              <a:t> menggunakan median dan IQR untuk </a:t>
            </a:r>
            <a:r>
              <a:rPr lang="id-ID" sz="2499" dirty="0" err="1">
                <a:solidFill>
                  <a:srgbClr val="433833"/>
                </a:solidFill>
                <a:latin typeface="DM Sans"/>
                <a:sym typeface="DM Sans"/>
              </a:rPr>
              <a:t>scalling</a:t>
            </a:r>
            <a:r>
              <a:rPr lang="id-ID" sz="2499" dirty="0">
                <a:solidFill>
                  <a:srgbClr val="433833"/>
                </a:solidFill>
                <a:latin typeface="DM Sans"/>
                <a:sym typeface="DM Sans"/>
              </a:rPr>
              <a:t>, sehingga tidak sensitif terhadap </a:t>
            </a:r>
            <a:r>
              <a:rPr lang="id-ID" sz="2499" dirty="0" err="1">
                <a:solidFill>
                  <a:srgbClr val="433833"/>
                </a:solidFill>
                <a:latin typeface="DM Sans"/>
                <a:sym typeface="DM Sans"/>
              </a:rPr>
              <a:t>outlier</a:t>
            </a:r>
            <a:r>
              <a:rPr lang="id-ID" sz="2499" dirty="0">
                <a:solidFill>
                  <a:srgbClr val="433833"/>
                </a:solidFill>
                <a:latin typeface="DM Sans"/>
                <a:sym typeface="DM Sans"/>
              </a:rPr>
              <a:t>.</a:t>
            </a:r>
            <a:endParaRPr dirty="0"/>
          </a:p>
        </p:txBody>
      </p:sp>
    </p:spTree>
    <p:extLst>
      <p:ext uri="{BB962C8B-B14F-4D97-AF65-F5344CB8AC3E}">
        <p14:creationId xmlns:p14="http://schemas.microsoft.com/office/powerpoint/2010/main" val="127191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a:extLst>
            <a:ext uri="{FF2B5EF4-FFF2-40B4-BE49-F238E27FC236}">
              <a16:creationId xmlns:a16="http://schemas.microsoft.com/office/drawing/2014/main" id="{2BCB6536-B5C6-CD12-CC5B-68BE2815ABB8}"/>
            </a:ext>
          </a:extLst>
        </p:cNvPr>
        <p:cNvGrpSpPr/>
        <p:nvPr/>
      </p:nvGrpSpPr>
      <p:grpSpPr>
        <a:xfrm>
          <a:off x="0" y="0"/>
          <a:ext cx="0" cy="0"/>
          <a:chOff x="0" y="0"/>
          <a:chExt cx="0" cy="0"/>
        </a:xfrm>
      </p:grpSpPr>
      <p:cxnSp>
        <p:nvCxnSpPr>
          <p:cNvPr id="217" name="Google Shape;217;g31c54a872e7_0_0">
            <a:extLst>
              <a:ext uri="{FF2B5EF4-FFF2-40B4-BE49-F238E27FC236}">
                <a16:creationId xmlns:a16="http://schemas.microsoft.com/office/drawing/2014/main" id="{4A39C515-7073-B431-B7F0-58470C1FBE5B}"/>
              </a:ext>
            </a:extLst>
          </p:cNvPr>
          <p:cNvCxnSpPr/>
          <p:nvPr/>
        </p:nvCxnSpPr>
        <p:spPr>
          <a:xfrm>
            <a:off x="1028700" y="9258300"/>
            <a:ext cx="555900" cy="0"/>
          </a:xfrm>
          <a:prstGeom prst="straightConnector1">
            <a:avLst/>
          </a:prstGeom>
          <a:noFill/>
          <a:ln w="190500" cap="flat" cmpd="sng">
            <a:solidFill>
              <a:srgbClr val="000000"/>
            </a:solidFill>
            <a:prstDash val="solid"/>
            <a:round/>
            <a:headEnd type="none" w="sm" len="sm"/>
            <a:tailEnd type="none" w="sm" len="sm"/>
          </a:ln>
        </p:spPr>
      </p:cxnSp>
      <p:sp>
        <p:nvSpPr>
          <p:cNvPr id="218" name="Google Shape;218;g31c54a872e7_0_0">
            <a:extLst>
              <a:ext uri="{FF2B5EF4-FFF2-40B4-BE49-F238E27FC236}">
                <a16:creationId xmlns:a16="http://schemas.microsoft.com/office/drawing/2014/main" id="{27D2BD14-4299-EB80-EB59-C7B42950B6F7}"/>
              </a:ext>
            </a:extLst>
          </p:cNvPr>
          <p:cNvSpPr txBox="1"/>
          <p:nvPr/>
        </p:nvSpPr>
        <p:spPr>
          <a:xfrm>
            <a:off x="528500" y="610799"/>
            <a:ext cx="16230600" cy="715581"/>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id-ID" sz="5000" b="1" dirty="0" err="1">
                <a:latin typeface="DM Sans"/>
                <a:ea typeface="DM Sans"/>
                <a:cs typeface="DM Sans"/>
                <a:sym typeface="DM Sans"/>
              </a:rPr>
              <a:t>Cross</a:t>
            </a:r>
            <a:r>
              <a:rPr lang="id-ID" sz="5000" b="1" dirty="0">
                <a:latin typeface="DM Sans"/>
                <a:ea typeface="DM Sans"/>
                <a:cs typeface="DM Sans"/>
                <a:sym typeface="DM Sans"/>
              </a:rPr>
              <a:t> </a:t>
            </a:r>
            <a:r>
              <a:rPr lang="id-ID" sz="5000" b="1" dirty="0" err="1">
                <a:latin typeface="DM Sans"/>
                <a:ea typeface="DM Sans"/>
                <a:cs typeface="DM Sans"/>
                <a:sym typeface="DM Sans"/>
              </a:rPr>
              <a:t>Validation</a:t>
            </a:r>
            <a:endParaRPr lang="id-ID" sz="5000" b="1" dirty="0">
              <a:latin typeface="DM Sans"/>
              <a:ea typeface="DM Sans"/>
              <a:cs typeface="DM Sans"/>
              <a:sym typeface="DM Sans"/>
            </a:endParaRPr>
          </a:p>
        </p:txBody>
      </p:sp>
      <p:sp>
        <p:nvSpPr>
          <p:cNvPr id="219" name="Google Shape;219;g31c54a872e7_0_0">
            <a:extLst>
              <a:ext uri="{FF2B5EF4-FFF2-40B4-BE49-F238E27FC236}">
                <a16:creationId xmlns:a16="http://schemas.microsoft.com/office/drawing/2014/main" id="{1FB7E81A-F385-3862-6713-65856599DE79}"/>
              </a:ext>
            </a:extLst>
          </p:cNvPr>
          <p:cNvSpPr txBox="1"/>
          <p:nvPr/>
        </p:nvSpPr>
        <p:spPr>
          <a:xfrm>
            <a:off x="757100" y="2393000"/>
            <a:ext cx="16852800" cy="1021788"/>
          </a:xfrm>
          <a:prstGeom prst="rect">
            <a:avLst/>
          </a:prstGeom>
          <a:noFill/>
          <a:ln>
            <a:noFill/>
          </a:ln>
        </p:spPr>
        <p:txBody>
          <a:bodyPr spcFirstLastPara="1" wrap="square" lIns="91425" tIns="91425" rIns="91425" bIns="91425" anchor="t" anchorCtr="0">
            <a:spAutoFit/>
          </a:bodyPr>
          <a:lstStyle/>
          <a:p>
            <a:pPr marL="0" lvl="0" indent="0" algn="just" rtl="0">
              <a:lnSpc>
                <a:spcPct val="135714"/>
              </a:lnSpc>
              <a:spcBef>
                <a:spcPts val="0"/>
              </a:spcBef>
              <a:spcAft>
                <a:spcPts val="0"/>
              </a:spcAft>
              <a:buNone/>
            </a:pPr>
            <a:r>
              <a:rPr lang="id-ID" sz="2000" dirty="0">
                <a:solidFill>
                  <a:schemeClr val="tx1"/>
                </a:solidFill>
                <a:highlight>
                  <a:srgbClr val="FFFFFF"/>
                </a:highlight>
                <a:latin typeface="DM Sans Medium"/>
                <a:ea typeface="DM Sans Medium"/>
                <a:cs typeface="DM Sans Medium"/>
                <a:sym typeface="DM Sans Medium"/>
              </a:rPr>
              <a:t>Pada </a:t>
            </a:r>
            <a:r>
              <a:rPr lang="id-ID" sz="2000" dirty="0" err="1">
                <a:solidFill>
                  <a:schemeClr val="tx1"/>
                </a:solidFill>
                <a:highlight>
                  <a:srgbClr val="FFFFFF"/>
                </a:highlight>
                <a:latin typeface="DM Sans Medium"/>
                <a:ea typeface="DM Sans Medium"/>
                <a:cs typeface="DM Sans Medium"/>
                <a:sym typeface="DM Sans Medium"/>
              </a:rPr>
              <a:t>Cross</a:t>
            </a:r>
            <a:r>
              <a:rPr lang="id-ID" sz="2000" dirty="0">
                <a:solidFill>
                  <a:schemeClr val="tx1"/>
                </a:solidFill>
                <a:highlight>
                  <a:srgbClr val="FFFFFF"/>
                </a:highlight>
                <a:latin typeface="DM Sans Medium"/>
                <a:ea typeface="DM Sans Medium"/>
                <a:cs typeface="DM Sans Medium"/>
                <a:sym typeface="DM Sans Medium"/>
              </a:rPr>
              <a:t> </a:t>
            </a:r>
            <a:r>
              <a:rPr lang="id-ID" sz="2000" dirty="0" err="1">
                <a:solidFill>
                  <a:schemeClr val="tx1"/>
                </a:solidFill>
                <a:highlight>
                  <a:srgbClr val="FFFFFF"/>
                </a:highlight>
                <a:latin typeface="DM Sans Medium"/>
                <a:ea typeface="DM Sans Medium"/>
                <a:cs typeface="DM Sans Medium"/>
                <a:sym typeface="DM Sans Medium"/>
              </a:rPr>
              <a:t>validation</a:t>
            </a:r>
            <a:r>
              <a:rPr lang="id-ID" sz="2000" dirty="0">
                <a:solidFill>
                  <a:schemeClr val="tx1"/>
                </a:solidFill>
                <a:highlight>
                  <a:srgbClr val="FFFFFF"/>
                </a:highlight>
                <a:latin typeface="DM Sans Medium"/>
                <a:ea typeface="DM Sans Medium"/>
                <a:cs typeface="DM Sans Medium"/>
                <a:sym typeface="DM Sans Medium"/>
              </a:rPr>
              <a:t>, digunakan 7 Model Regresi untuk dicari model mana yang memiliki performa terbaik berdasarkan </a:t>
            </a:r>
            <a:r>
              <a:rPr lang="id-ID" sz="2000" dirty="0" err="1">
                <a:solidFill>
                  <a:schemeClr val="tx1"/>
                </a:solidFill>
                <a:highlight>
                  <a:srgbClr val="FFFFFF"/>
                </a:highlight>
                <a:latin typeface="DM Sans Medium"/>
                <a:ea typeface="DM Sans Medium"/>
                <a:cs typeface="DM Sans Medium"/>
                <a:sym typeface="DM Sans Medium"/>
              </a:rPr>
              <a:t>metrics</a:t>
            </a:r>
            <a:r>
              <a:rPr lang="id-ID" sz="2000" dirty="0">
                <a:solidFill>
                  <a:schemeClr val="tx1"/>
                </a:solidFill>
                <a:highlight>
                  <a:srgbClr val="FFFFFF"/>
                </a:highlight>
                <a:latin typeface="DM Sans Medium"/>
                <a:ea typeface="DM Sans Medium"/>
                <a:cs typeface="DM Sans Medium"/>
                <a:sym typeface="DM Sans Medium"/>
              </a:rPr>
              <a:t> yang sudah ditentukan tadi.</a:t>
            </a:r>
            <a:endParaRPr lang="en-US" sz="2000" dirty="0">
              <a:solidFill>
                <a:schemeClr val="tx1"/>
              </a:solidFill>
              <a:highlight>
                <a:srgbClr val="FFFFFF"/>
              </a:highlight>
              <a:latin typeface="DM Sans Medium"/>
              <a:ea typeface="DM Sans Medium"/>
              <a:cs typeface="DM Sans Medium"/>
              <a:sym typeface="DM Sans Medium"/>
            </a:endParaRPr>
          </a:p>
        </p:txBody>
      </p:sp>
      <p:pic>
        <p:nvPicPr>
          <p:cNvPr id="3" name="Picture 2" descr="A screenshot of a screen&#10;&#10;Description automatically generated">
            <a:extLst>
              <a:ext uri="{FF2B5EF4-FFF2-40B4-BE49-F238E27FC236}">
                <a16:creationId xmlns:a16="http://schemas.microsoft.com/office/drawing/2014/main" id="{21B21879-469D-14F3-47A2-7144ED4951C5}"/>
              </a:ext>
            </a:extLst>
          </p:cNvPr>
          <p:cNvPicPr>
            <a:picLocks noChangeAspect="1"/>
          </p:cNvPicPr>
          <p:nvPr/>
        </p:nvPicPr>
        <p:blipFill>
          <a:blip r:embed="rId3"/>
          <a:stretch>
            <a:fillRect/>
          </a:stretch>
        </p:blipFill>
        <p:spPr>
          <a:xfrm>
            <a:off x="1690379" y="3766945"/>
            <a:ext cx="12095557" cy="4127055"/>
          </a:xfrm>
          <a:prstGeom prst="rect">
            <a:avLst/>
          </a:prstGeom>
        </p:spPr>
      </p:pic>
      <p:cxnSp>
        <p:nvCxnSpPr>
          <p:cNvPr id="5" name="Straight Arrow Connector 4">
            <a:extLst>
              <a:ext uri="{FF2B5EF4-FFF2-40B4-BE49-F238E27FC236}">
                <a16:creationId xmlns:a16="http://schemas.microsoft.com/office/drawing/2014/main" id="{8B375EFC-5F10-9E2D-6B57-FA22B36D04B9}"/>
              </a:ext>
            </a:extLst>
          </p:cNvPr>
          <p:cNvCxnSpPr>
            <a:cxnSpLocks/>
          </p:cNvCxnSpPr>
          <p:nvPr/>
        </p:nvCxnSpPr>
        <p:spPr>
          <a:xfrm flipH="1">
            <a:off x="13907733" y="6017342"/>
            <a:ext cx="75217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53EDB3A9-AFEB-169D-3365-7C31B4014684}"/>
              </a:ext>
            </a:extLst>
          </p:cNvPr>
          <p:cNvCxnSpPr>
            <a:cxnSpLocks/>
          </p:cNvCxnSpPr>
          <p:nvPr/>
        </p:nvCxnSpPr>
        <p:spPr>
          <a:xfrm flipH="1">
            <a:off x="13927395" y="7482344"/>
            <a:ext cx="75217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Google Shape;219;g31c54a872e7_0_0">
            <a:extLst>
              <a:ext uri="{FF2B5EF4-FFF2-40B4-BE49-F238E27FC236}">
                <a16:creationId xmlns:a16="http://schemas.microsoft.com/office/drawing/2014/main" id="{553E8F6A-6106-6113-E09D-D1ADD128346E}"/>
              </a:ext>
            </a:extLst>
          </p:cNvPr>
          <p:cNvSpPr txBox="1"/>
          <p:nvPr/>
        </p:nvSpPr>
        <p:spPr>
          <a:xfrm>
            <a:off x="14791527" y="7180738"/>
            <a:ext cx="2320390" cy="603212"/>
          </a:xfrm>
          <a:prstGeom prst="rect">
            <a:avLst/>
          </a:prstGeom>
          <a:noFill/>
          <a:ln>
            <a:noFill/>
          </a:ln>
        </p:spPr>
        <p:txBody>
          <a:bodyPr spcFirstLastPara="1" wrap="square" lIns="91425" tIns="91425" rIns="91425" bIns="91425" anchor="t" anchorCtr="0">
            <a:spAutoFit/>
          </a:bodyPr>
          <a:lstStyle/>
          <a:p>
            <a:pPr marL="0" lvl="0" indent="0" algn="just" rtl="0">
              <a:lnSpc>
                <a:spcPct val="135714"/>
              </a:lnSpc>
              <a:spcBef>
                <a:spcPts val="0"/>
              </a:spcBef>
              <a:spcAft>
                <a:spcPts val="0"/>
              </a:spcAft>
              <a:buNone/>
            </a:pPr>
            <a:r>
              <a:rPr lang="id-ID" sz="2000" dirty="0">
                <a:solidFill>
                  <a:schemeClr val="tx1"/>
                </a:solidFill>
                <a:highlight>
                  <a:srgbClr val="FFFFFF"/>
                </a:highlight>
                <a:latin typeface="DM Sans Medium"/>
                <a:ea typeface="DM Sans Medium"/>
                <a:cs typeface="DM Sans Medium"/>
                <a:sym typeface="DM Sans Medium"/>
              </a:rPr>
              <a:t>RMSE</a:t>
            </a:r>
            <a:endParaRPr lang="en-US" sz="2000" dirty="0">
              <a:solidFill>
                <a:schemeClr val="tx1"/>
              </a:solidFill>
              <a:highlight>
                <a:srgbClr val="FFFFFF"/>
              </a:highlight>
              <a:latin typeface="DM Sans Medium"/>
              <a:ea typeface="DM Sans Medium"/>
              <a:cs typeface="DM Sans Medium"/>
              <a:sym typeface="DM Sans Medium"/>
            </a:endParaRPr>
          </a:p>
        </p:txBody>
      </p:sp>
      <p:sp>
        <p:nvSpPr>
          <p:cNvPr id="10" name="Google Shape;219;g31c54a872e7_0_0">
            <a:extLst>
              <a:ext uri="{FF2B5EF4-FFF2-40B4-BE49-F238E27FC236}">
                <a16:creationId xmlns:a16="http://schemas.microsoft.com/office/drawing/2014/main" id="{E3E901E1-95CE-BCA2-360C-DC17A3531A64}"/>
              </a:ext>
            </a:extLst>
          </p:cNvPr>
          <p:cNvSpPr txBox="1"/>
          <p:nvPr/>
        </p:nvSpPr>
        <p:spPr>
          <a:xfrm>
            <a:off x="14791527" y="5715736"/>
            <a:ext cx="2320390" cy="603212"/>
          </a:xfrm>
          <a:prstGeom prst="rect">
            <a:avLst/>
          </a:prstGeom>
          <a:noFill/>
          <a:ln>
            <a:noFill/>
          </a:ln>
        </p:spPr>
        <p:txBody>
          <a:bodyPr spcFirstLastPara="1" wrap="square" lIns="91425" tIns="91425" rIns="91425" bIns="91425" anchor="t" anchorCtr="0">
            <a:spAutoFit/>
          </a:bodyPr>
          <a:lstStyle/>
          <a:p>
            <a:pPr marL="0" lvl="0" indent="0" algn="just" rtl="0">
              <a:lnSpc>
                <a:spcPct val="135714"/>
              </a:lnSpc>
              <a:spcBef>
                <a:spcPts val="0"/>
              </a:spcBef>
              <a:spcAft>
                <a:spcPts val="0"/>
              </a:spcAft>
              <a:buNone/>
            </a:pPr>
            <a:r>
              <a:rPr lang="id-ID" sz="2000" dirty="0">
                <a:solidFill>
                  <a:schemeClr val="tx1"/>
                </a:solidFill>
                <a:highlight>
                  <a:srgbClr val="FFFFFF"/>
                </a:highlight>
                <a:latin typeface="DM Sans Medium"/>
                <a:ea typeface="DM Sans Medium"/>
                <a:cs typeface="DM Sans Medium"/>
                <a:sym typeface="DM Sans Medium"/>
              </a:rPr>
              <a:t>MAPE, MAE</a:t>
            </a:r>
            <a:endParaRPr lang="en-US" sz="2000" dirty="0">
              <a:solidFill>
                <a:schemeClr val="tx1"/>
              </a:solidFill>
              <a:highlight>
                <a:srgbClr val="FFFFFF"/>
              </a:highlight>
              <a:latin typeface="DM Sans Medium"/>
              <a:ea typeface="DM Sans Medium"/>
              <a:cs typeface="DM Sans Medium"/>
              <a:sym typeface="DM Sans Medium"/>
            </a:endParaRPr>
          </a:p>
        </p:txBody>
      </p:sp>
    </p:spTree>
    <p:extLst>
      <p:ext uri="{BB962C8B-B14F-4D97-AF65-F5344CB8AC3E}">
        <p14:creationId xmlns:p14="http://schemas.microsoft.com/office/powerpoint/2010/main" val="2481838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a:extLst>
            <a:ext uri="{FF2B5EF4-FFF2-40B4-BE49-F238E27FC236}">
              <a16:creationId xmlns:a16="http://schemas.microsoft.com/office/drawing/2014/main" id="{599AA4E4-EED9-86CD-E2B6-B1BD8B18ABDB}"/>
            </a:ext>
          </a:extLst>
        </p:cNvPr>
        <p:cNvGrpSpPr/>
        <p:nvPr/>
      </p:nvGrpSpPr>
      <p:grpSpPr>
        <a:xfrm>
          <a:off x="0" y="0"/>
          <a:ext cx="0" cy="0"/>
          <a:chOff x="0" y="0"/>
          <a:chExt cx="0" cy="0"/>
        </a:xfrm>
      </p:grpSpPr>
      <p:cxnSp>
        <p:nvCxnSpPr>
          <p:cNvPr id="217" name="Google Shape;217;g31c54a872e7_0_0">
            <a:extLst>
              <a:ext uri="{FF2B5EF4-FFF2-40B4-BE49-F238E27FC236}">
                <a16:creationId xmlns:a16="http://schemas.microsoft.com/office/drawing/2014/main" id="{E1958DAB-E635-5603-2F1C-3AE71A876EA0}"/>
              </a:ext>
            </a:extLst>
          </p:cNvPr>
          <p:cNvCxnSpPr/>
          <p:nvPr/>
        </p:nvCxnSpPr>
        <p:spPr>
          <a:xfrm>
            <a:off x="17054000" y="9258300"/>
            <a:ext cx="555900" cy="0"/>
          </a:xfrm>
          <a:prstGeom prst="straightConnector1">
            <a:avLst/>
          </a:prstGeom>
          <a:noFill/>
          <a:ln w="190500" cap="flat" cmpd="sng">
            <a:solidFill>
              <a:srgbClr val="000000"/>
            </a:solidFill>
            <a:prstDash val="solid"/>
            <a:round/>
            <a:headEnd type="none" w="sm" len="sm"/>
            <a:tailEnd type="none" w="sm" len="sm"/>
          </a:ln>
        </p:spPr>
      </p:cxnSp>
      <p:sp>
        <p:nvSpPr>
          <p:cNvPr id="218" name="Google Shape;218;g31c54a872e7_0_0">
            <a:extLst>
              <a:ext uri="{FF2B5EF4-FFF2-40B4-BE49-F238E27FC236}">
                <a16:creationId xmlns:a16="http://schemas.microsoft.com/office/drawing/2014/main" id="{0C35AA8C-AD57-A765-A32D-EACA45617C02}"/>
              </a:ext>
            </a:extLst>
          </p:cNvPr>
          <p:cNvSpPr txBox="1"/>
          <p:nvPr/>
        </p:nvSpPr>
        <p:spPr>
          <a:xfrm>
            <a:off x="528500" y="610799"/>
            <a:ext cx="16230600" cy="715581"/>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id-ID" sz="5000" b="1" dirty="0" err="1">
                <a:latin typeface="DM Sans"/>
                <a:ea typeface="DM Sans"/>
                <a:cs typeface="DM Sans"/>
                <a:sym typeface="DM Sans"/>
              </a:rPr>
              <a:t>Hyperparameter</a:t>
            </a:r>
            <a:r>
              <a:rPr lang="id-ID" sz="5000" b="1" dirty="0">
                <a:latin typeface="DM Sans"/>
                <a:ea typeface="DM Sans"/>
                <a:cs typeface="DM Sans"/>
                <a:sym typeface="DM Sans"/>
              </a:rPr>
              <a:t> Tuning</a:t>
            </a:r>
          </a:p>
        </p:txBody>
      </p:sp>
      <p:sp>
        <p:nvSpPr>
          <p:cNvPr id="219" name="Google Shape;219;g31c54a872e7_0_0">
            <a:extLst>
              <a:ext uri="{FF2B5EF4-FFF2-40B4-BE49-F238E27FC236}">
                <a16:creationId xmlns:a16="http://schemas.microsoft.com/office/drawing/2014/main" id="{F7D9D3B5-5760-41A8-1AFE-B7F91CF50114}"/>
              </a:ext>
            </a:extLst>
          </p:cNvPr>
          <p:cNvSpPr txBox="1"/>
          <p:nvPr/>
        </p:nvSpPr>
        <p:spPr>
          <a:xfrm>
            <a:off x="757100" y="1611336"/>
            <a:ext cx="16852800" cy="1021788"/>
          </a:xfrm>
          <a:prstGeom prst="rect">
            <a:avLst/>
          </a:prstGeom>
          <a:noFill/>
          <a:ln>
            <a:noFill/>
          </a:ln>
        </p:spPr>
        <p:txBody>
          <a:bodyPr spcFirstLastPara="1" wrap="square" lIns="91425" tIns="91425" rIns="91425" bIns="91425" anchor="t" anchorCtr="0">
            <a:spAutoFit/>
          </a:bodyPr>
          <a:lstStyle/>
          <a:p>
            <a:pPr marL="0" lvl="0" indent="0" algn="just" rtl="0">
              <a:lnSpc>
                <a:spcPct val="135714"/>
              </a:lnSpc>
              <a:spcBef>
                <a:spcPts val="0"/>
              </a:spcBef>
              <a:spcAft>
                <a:spcPts val="0"/>
              </a:spcAft>
              <a:buNone/>
            </a:pPr>
            <a:r>
              <a:rPr lang="en-US" sz="2000" dirty="0">
                <a:solidFill>
                  <a:schemeClr val="tx1"/>
                </a:solidFill>
                <a:highlight>
                  <a:srgbClr val="FFFFFF"/>
                </a:highlight>
                <a:latin typeface="DM Sans Medium"/>
                <a:ea typeface="DM Sans Medium"/>
                <a:cs typeface="DM Sans Medium"/>
                <a:sym typeface="DM Sans Medium"/>
              </a:rPr>
              <a:t>Hyperparameter tuning </a:t>
            </a:r>
            <a:r>
              <a:rPr lang="en-US" sz="2000" dirty="0" err="1">
                <a:solidFill>
                  <a:schemeClr val="tx1"/>
                </a:solidFill>
                <a:highlight>
                  <a:srgbClr val="FFFFFF"/>
                </a:highlight>
                <a:latin typeface="DM Sans Medium"/>
                <a:ea typeface="DM Sans Medium"/>
                <a:cs typeface="DM Sans Medium"/>
                <a:sym typeface="DM Sans Medium"/>
              </a:rPr>
              <a:t>adalah</a:t>
            </a:r>
            <a:r>
              <a:rPr lang="en-US" sz="2000" dirty="0">
                <a:solidFill>
                  <a:schemeClr val="tx1"/>
                </a:solidFill>
                <a:highlight>
                  <a:srgbClr val="FFFFFF"/>
                </a:highlight>
                <a:latin typeface="DM Sans Medium"/>
                <a:ea typeface="DM Sans Medium"/>
                <a:cs typeface="DM Sans Medium"/>
                <a:sym typeface="DM Sans Medium"/>
              </a:rPr>
              <a:t> proses </a:t>
            </a:r>
            <a:r>
              <a:rPr lang="en-US" sz="2000" dirty="0" err="1">
                <a:solidFill>
                  <a:schemeClr val="tx1"/>
                </a:solidFill>
                <a:highlight>
                  <a:srgbClr val="FFFFFF"/>
                </a:highlight>
                <a:latin typeface="DM Sans Medium"/>
                <a:ea typeface="DM Sans Medium"/>
                <a:cs typeface="DM Sans Medium"/>
                <a:sym typeface="DM Sans Medium"/>
              </a:rPr>
              <a:t>memilih</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nilai</a:t>
            </a:r>
            <a:r>
              <a:rPr lang="en-US" sz="2000" dirty="0">
                <a:solidFill>
                  <a:schemeClr val="tx1"/>
                </a:solidFill>
                <a:highlight>
                  <a:srgbClr val="FFFFFF"/>
                </a:highlight>
                <a:latin typeface="DM Sans Medium"/>
                <a:ea typeface="DM Sans Medium"/>
                <a:cs typeface="DM Sans Medium"/>
                <a:sym typeface="DM Sans Medium"/>
              </a:rPr>
              <a:t> optimal </a:t>
            </a:r>
            <a:r>
              <a:rPr lang="en-US" sz="2000" dirty="0" err="1">
                <a:solidFill>
                  <a:schemeClr val="tx1"/>
                </a:solidFill>
                <a:highlight>
                  <a:srgbClr val="FFFFFF"/>
                </a:highlight>
                <a:latin typeface="DM Sans Medium"/>
                <a:ea typeface="DM Sans Medium"/>
                <a:cs typeface="DM Sans Medium"/>
                <a:sym typeface="DM Sans Medium"/>
              </a:rPr>
              <a:t>untuk</a:t>
            </a:r>
            <a:r>
              <a:rPr lang="en-US" sz="2000" dirty="0">
                <a:solidFill>
                  <a:schemeClr val="tx1"/>
                </a:solidFill>
                <a:highlight>
                  <a:srgbClr val="FFFFFF"/>
                </a:highlight>
                <a:latin typeface="DM Sans Medium"/>
                <a:ea typeface="DM Sans Medium"/>
                <a:cs typeface="DM Sans Medium"/>
                <a:sym typeface="DM Sans Medium"/>
              </a:rPr>
              <a:t> hyperparameter </a:t>
            </a:r>
            <a:r>
              <a:rPr lang="en-US" sz="2000" dirty="0" err="1">
                <a:solidFill>
                  <a:schemeClr val="tx1"/>
                </a:solidFill>
                <a:highlight>
                  <a:srgbClr val="FFFFFF"/>
                </a:highlight>
                <a:latin typeface="DM Sans Medium"/>
                <a:ea typeface="DM Sans Medium"/>
                <a:cs typeface="DM Sans Medium"/>
                <a:sym typeface="DM Sans Medium"/>
              </a:rPr>
              <a:t>dalam</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sebuah</a:t>
            </a:r>
            <a:r>
              <a:rPr lang="en-US" sz="2000" dirty="0">
                <a:solidFill>
                  <a:schemeClr val="tx1"/>
                </a:solidFill>
                <a:highlight>
                  <a:srgbClr val="FFFFFF"/>
                </a:highlight>
                <a:latin typeface="DM Sans Medium"/>
                <a:ea typeface="DM Sans Medium"/>
                <a:cs typeface="DM Sans Medium"/>
                <a:sym typeface="DM Sans Medium"/>
              </a:rPr>
              <a:t> model machine learning </a:t>
            </a:r>
            <a:r>
              <a:rPr lang="en-US" sz="2000" dirty="0" err="1">
                <a:solidFill>
                  <a:schemeClr val="tx1"/>
                </a:solidFill>
                <a:highlight>
                  <a:srgbClr val="FFFFFF"/>
                </a:highlight>
                <a:latin typeface="DM Sans Medium"/>
                <a:ea typeface="DM Sans Medium"/>
                <a:cs typeface="DM Sans Medium"/>
                <a:sym typeface="DM Sans Medium"/>
              </a:rPr>
              <a:t>untuk</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meningkatkan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performa</a:t>
            </a:r>
            <a:r>
              <a:rPr lang="en-US" sz="2000" dirty="0">
                <a:solidFill>
                  <a:schemeClr val="tx1"/>
                </a:solidFill>
                <a:highlight>
                  <a:srgbClr val="FFFFFF"/>
                </a:highlight>
                <a:latin typeface="DM Sans Medium"/>
                <a:ea typeface="DM Sans Medium"/>
                <a:cs typeface="DM Sans Medium"/>
                <a:sym typeface="DM Sans Medium"/>
              </a:rPr>
              <a:t> model. </a:t>
            </a:r>
          </a:p>
        </p:txBody>
      </p:sp>
      <p:pic>
        <p:nvPicPr>
          <p:cNvPr id="3" name="Picture 2" descr="A black screen with white text&#10;&#10;Description automatically generated">
            <a:extLst>
              <a:ext uri="{FF2B5EF4-FFF2-40B4-BE49-F238E27FC236}">
                <a16:creationId xmlns:a16="http://schemas.microsoft.com/office/drawing/2014/main" id="{FA4039B8-DEA2-10B8-00CC-9BC44E5C01BD}"/>
              </a:ext>
            </a:extLst>
          </p:cNvPr>
          <p:cNvPicPr>
            <a:picLocks noChangeAspect="1"/>
          </p:cNvPicPr>
          <p:nvPr/>
        </p:nvPicPr>
        <p:blipFill>
          <a:blip r:embed="rId3"/>
          <a:srcRect b="5623"/>
          <a:stretch/>
        </p:blipFill>
        <p:spPr>
          <a:xfrm>
            <a:off x="12288333" y="3718959"/>
            <a:ext cx="5321567" cy="3510113"/>
          </a:xfrm>
          <a:prstGeom prst="rect">
            <a:avLst/>
          </a:prstGeom>
        </p:spPr>
      </p:pic>
      <p:pic>
        <p:nvPicPr>
          <p:cNvPr id="5" name="Picture 4" descr="A computer screen shot of a program&#10;&#10;Description automatically generated">
            <a:extLst>
              <a:ext uri="{FF2B5EF4-FFF2-40B4-BE49-F238E27FC236}">
                <a16:creationId xmlns:a16="http://schemas.microsoft.com/office/drawing/2014/main" id="{917AC465-EC74-17DC-4D0C-7B77A670F2E9}"/>
              </a:ext>
            </a:extLst>
          </p:cNvPr>
          <p:cNvPicPr>
            <a:picLocks noChangeAspect="1"/>
          </p:cNvPicPr>
          <p:nvPr/>
        </p:nvPicPr>
        <p:blipFill>
          <a:blip r:embed="rId4"/>
          <a:srcRect l="925" r="1743"/>
          <a:stretch/>
        </p:blipFill>
        <p:spPr>
          <a:xfrm>
            <a:off x="528500" y="4033816"/>
            <a:ext cx="11120285" cy="2880400"/>
          </a:xfrm>
          <a:prstGeom prst="rect">
            <a:avLst/>
          </a:prstGeom>
        </p:spPr>
      </p:pic>
    </p:spTree>
    <p:extLst>
      <p:ext uri="{BB962C8B-B14F-4D97-AF65-F5344CB8AC3E}">
        <p14:creationId xmlns:p14="http://schemas.microsoft.com/office/powerpoint/2010/main" val="1402421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a:extLst>
            <a:ext uri="{FF2B5EF4-FFF2-40B4-BE49-F238E27FC236}">
              <a16:creationId xmlns:a16="http://schemas.microsoft.com/office/drawing/2014/main" id="{6FE34146-DD73-56AD-751A-08F64BA39B64}"/>
            </a:ext>
          </a:extLst>
        </p:cNvPr>
        <p:cNvGrpSpPr/>
        <p:nvPr/>
      </p:nvGrpSpPr>
      <p:grpSpPr>
        <a:xfrm>
          <a:off x="0" y="0"/>
          <a:ext cx="0" cy="0"/>
          <a:chOff x="0" y="0"/>
          <a:chExt cx="0" cy="0"/>
        </a:xfrm>
      </p:grpSpPr>
      <p:cxnSp>
        <p:nvCxnSpPr>
          <p:cNvPr id="217" name="Google Shape;217;g31c54a872e7_0_0">
            <a:extLst>
              <a:ext uri="{FF2B5EF4-FFF2-40B4-BE49-F238E27FC236}">
                <a16:creationId xmlns:a16="http://schemas.microsoft.com/office/drawing/2014/main" id="{5C948C59-AA3D-E4D0-4D37-E0D264823670}"/>
              </a:ext>
            </a:extLst>
          </p:cNvPr>
          <p:cNvCxnSpPr/>
          <p:nvPr/>
        </p:nvCxnSpPr>
        <p:spPr>
          <a:xfrm>
            <a:off x="17054000" y="9258300"/>
            <a:ext cx="555900" cy="0"/>
          </a:xfrm>
          <a:prstGeom prst="straightConnector1">
            <a:avLst/>
          </a:prstGeom>
          <a:noFill/>
          <a:ln w="190500" cap="flat" cmpd="sng">
            <a:solidFill>
              <a:srgbClr val="000000"/>
            </a:solidFill>
            <a:prstDash val="solid"/>
            <a:round/>
            <a:headEnd type="none" w="sm" len="sm"/>
            <a:tailEnd type="none" w="sm" len="sm"/>
          </a:ln>
        </p:spPr>
      </p:cxnSp>
      <p:sp>
        <p:nvSpPr>
          <p:cNvPr id="218" name="Google Shape;218;g31c54a872e7_0_0">
            <a:extLst>
              <a:ext uri="{FF2B5EF4-FFF2-40B4-BE49-F238E27FC236}">
                <a16:creationId xmlns:a16="http://schemas.microsoft.com/office/drawing/2014/main" id="{6D17EBA2-39FF-C924-104F-4970782AF38D}"/>
              </a:ext>
            </a:extLst>
          </p:cNvPr>
          <p:cNvSpPr txBox="1"/>
          <p:nvPr/>
        </p:nvSpPr>
        <p:spPr>
          <a:xfrm>
            <a:off x="528500" y="610799"/>
            <a:ext cx="16230600" cy="715581"/>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id-ID" sz="5000" b="1" dirty="0" err="1">
                <a:latin typeface="DM Sans"/>
                <a:ea typeface="DM Sans"/>
                <a:cs typeface="DM Sans"/>
                <a:sym typeface="DM Sans"/>
              </a:rPr>
              <a:t>Hyperparameter</a:t>
            </a:r>
            <a:r>
              <a:rPr lang="id-ID" sz="5000" b="1" dirty="0">
                <a:latin typeface="DM Sans"/>
                <a:ea typeface="DM Sans"/>
                <a:cs typeface="DM Sans"/>
                <a:sym typeface="DM Sans"/>
              </a:rPr>
              <a:t> Tuning</a:t>
            </a:r>
          </a:p>
        </p:txBody>
      </p:sp>
      <p:sp>
        <p:nvSpPr>
          <p:cNvPr id="219" name="Google Shape;219;g31c54a872e7_0_0">
            <a:extLst>
              <a:ext uri="{FF2B5EF4-FFF2-40B4-BE49-F238E27FC236}">
                <a16:creationId xmlns:a16="http://schemas.microsoft.com/office/drawing/2014/main" id="{DFB93279-3B1C-282C-C7D1-D69C7BB4E7D3}"/>
              </a:ext>
            </a:extLst>
          </p:cNvPr>
          <p:cNvSpPr txBox="1"/>
          <p:nvPr/>
        </p:nvSpPr>
        <p:spPr>
          <a:xfrm>
            <a:off x="2192754" y="3720354"/>
            <a:ext cx="4124616" cy="938047"/>
          </a:xfrm>
          <a:prstGeom prst="rect">
            <a:avLst/>
          </a:prstGeom>
          <a:noFill/>
          <a:ln>
            <a:noFill/>
          </a:ln>
        </p:spPr>
        <p:txBody>
          <a:bodyPr spcFirstLastPara="1" wrap="square" lIns="91425" tIns="91425" rIns="91425" bIns="91425" anchor="t" anchorCtr="0">
            <a:spAutoFit/>
          </a:bodyPr>
          <a:lstStyle/>
          <a:p>
            <a:pPr marL="0" lvl="0" indent="0" algn="just" rtl="0">
              <a:lnSpc>
                <a:spcPct val="135714"/>
              </a:lnSpc>
              <a:spcBef>
                <a:spcPts val="0"/>
              </a:spcBef>
              <a:spcAft>
                <a:spcPts val="0"/>
              </a:spcAft>
              <a:buNone/>
            </a:pPr>
            <a:r>
              <a:rPr lang="id-ID" sz="3600" dirty="0" err="1">
                <a:solidFill>
                  <a:schemeClr val="tx1"/>
                </a:solidFill>
                <a:highlight>
                  <a:srgbClr val="FFFFFF"/>
                </a:highlight>
                <a:latin typeface="DM Sans Medium"/>
                <a:ea typeface="DM Sans Medium"/>
                <a:cs typeface="DM Sans Medium"/>
                <a:sym typeface="DM Sans Medium"/>
              </a:rPr>
              <a:t>Before</a:t>
            </a:r>
            <a:r>
              <a:rPr lang="id-ID" sz="3600" dirty="0">
                <a:solidFill>
                  <a:schemeClr val="tx1"/>
                </a:solidFill>
                <a:highlight>
                  <a:srgbClr val="FFFFFF"/>
                </a:highlight>
                <a:latin typeface="DM Sans Medium"/>
                <a:ea typeface="DM Sans Medium"/>
                <a:cs typeface="DM Sans Medium"/>
                <a:sym typeface="DM Sans Medium"/>
              </a:rPr>
              <a:t> Tuning :</a:t>
            </a:r>
            <a:endParaRPr lang="en-US" sz="3600" dirty="0">
              <a:solidFill>
                <a:schemeClr val="tx1"/>
              </a:solidFill>
              <a:highlight>
                <a:srgbClr val="FFFFFF"/>
              </a:highlight>
              <a:latin typeface="DM Sans Medium"/>
              <a:ea typeface="DM Sans Medium"/>
              <a:cs typeface="DM Sans Medium"/>
              <a:sym typeface="DM Sans Medium"/>
            </a:endParaRPr>
          </a:p>
        </p:txBody>
      </p:sp>
      <p:pic>
        <p:nvPicPr>
          <p:cNvPr id="4" name="Picture 3" descr="A screenshot of a black and white screen&#10;&#10;Description automatically generated">
            <a:extLst>
              <a:ext uri="{FF2B5EF4-FFF2-40B4-BE49-F238E27FC236}">
                <a16:creationId xmlns:a16="http://schemas.microsoft.com/office/drawing/2014/main" id="{3E6262CC-A578-8CA8-58C4-FDB880CF5199}"/>
              </a:ext>
            </a:extLst>
          </p:cNvPr>
          <p:cNvPicPr>
            <a:picLocks noChangeAspect="1"/>
          </p:cNvPicPr>
          <p:nvPr/>
        </p:nvPicPr>
        <p:blipFill>
          <a:blip r:embed="rId3"/>
          <a:stretch>
            <a:fillRect/>
          </a:stretch>
        </p:blipFill>
        <p:spPr>
          <a:xfrm>
            <a:off x="10489588" y="5039465"/>
            <a:ext cx="5605659" cy="1545149"/>
          </a:xfrm>
          <a:prstGeom prst="rect">
            <a:avLst/>
          </a:prstGeom>
        </p:spPr>
      </p:pic>
      <p:pic>
        <p:nvPicPr>
          <p:cNvPr id="7" name="Picture 6" descr="A screenshot of a black and white screen&#10;&#10;Description automatically generated">
            <a:extLst>
              <a:ext uri="{FF2B5EF4-FFF2-40B4-BE49-F238E27FC236}">
                <a16:creationId xmlns:a16="http://schemas.microsoft.com/office/drawing/2014/main" id="{3D023544-0960-B375-27CC-2B3A4F20D3C9}"/>
              </a:ext>
            </a:extLst>
          </p:cNvPr>
          <p:cNvPicPr>
            <a:picLocks noChangeAspect="1"/>
          </p:cNvPicPr>
          <p:nvPr/>
        </p:nvPicPr>
        <p:blipFill>
          <a:blip r:embed="rId4"/>
          <a:stretch>
            <a:fillRect/>
          </a:stretch>
        </p:blipFill>
        <p:spPr>
          <a:xfrm>
            <a:off x="2192754" y="5107114"/>
            <a:ext cx="5605659" cy="1485412"/>
          </a:xfrm>
          <a:prstGeom prst="rect">
            <a:avLst/>
          </a:prstGeom>
        </p:spPr>
      </p:pic>
      <p:sp>
        <p:nvSpPr>
          <p:cNvPr id="8" name="Google Shape;219;g31c54a872e7_0_0">
            <a:extLst>
              <a:ext uri="{FF2B5EF4-FFF2-40B4-BE49-F238E27FC236}">
                <a16:creationId xmlns:a16="http://schemas.microsoft.com/office/drawing/2014/main" id="{8B3307E5-573B-304C-71CD-FE91A0B0063C}"/>
              </a:ext>
            </a:extLst>
          </p:cNvPr>
          <p:cNvSpPr txBox="1"/>
          <p:nvPr/>
        </p:nvSpPr>
        <p:spPr>
          <a:xfrm>
            <a:off x="10489588" y="3720354"/>
            <a:ext cx="4124616" cy="938047"/>
          </a:xfrm>
          <a:prstGeom prst="rect">
            <a:avLst/>
          </a:prstGeom>
          <a:noFill/>
          <a:ln>
            <a:noFill/>
          </a:ln>
        </p:spPr>
        <p:txBody>
          <a:bodyPr spcFirstLastPara="1" wrap="square" lIns="91425" tIns="91425" rIns="91425" bIns="91425" anchor="t" anchorCtr="0">
            <a:spAutoFit/>
          </a:bodyPr>
          <a:lstStyle/>
          <a:p>
            <a:pPr marL="0" lvl="0" indent="0" algn="just" rtl="0">
              <a:lnSpc>
                <a:spcPct val="135714"/>
              </a:lnSpc>
              <a:spcBef>
                <a:spcPts val="0"/>
              </a:spcBef>
              <a:spcAft>
                <a:spcPts val="0"/>
              </a:spcAft>
              <a:buNone/>
            </a:pPr>
            <a:r>
              <a:rPr lang="id-ID" sz="3600" dirty="0">
                <a:solidFill>
                  <a:schemeClr val="tx1"/>
                </a:solidFill>
                <a:highlight>
                  <a:srgbClr val="FFFFFF"/>
                </a:highlight>
                <a:latin typeface="DM Sans Medium"/>
                <a:ea typeface="DM Sans Medium"/>
                <a:cs typeface="DM Sans Medium"/>
                <a:sym typeface="DM Sans Medium"/>
              </a:rPr>
              <a:t>After Tuning :</a:t>
            </a:r>
            <a:endParaRPr lang="en-US" sz="3600" dirty="0">
              <a:solidFill>
                <a:schemeClr val="tx1"/>
              </a:solidFill>
              <a:highlight>
                <a:srgbClr val="FFFFFF"/>
              </a:highlight>
              <a:latin typeface="DM Sans Medium"/>
              <a:ea typeface="DM Sans Medium"/>
              <a:cs typeface="DM Sans Medium"/>
              <a:sym typeface="DM Sans Medium"/>
            </a:endParaRPr>
          </a:p>
        </p:txBody>
      </p:sp>
      <p:cxnSp>
        <p:nvCxnSpPr>
          <p:cNvPr id="9" name="Straight Arrow Connector 8">
            <a:extLst>
              <a:ext uri="{FF2B5EF4-FFF2-40B4-BE49-F238E27FC236}">
                <a16:creationId xmlns:a16="http://schemas.microsoft.com/office/drawing/2014/main" id="{BA2E4265-0878-E1AA-4FC2-E99B7DF25E51}"/>
              </a:ext>
            </a:extLst>
          </p:cNvPr>
          <p:cNvCxnSpPr>
            <a:cxnSpLocks/>
          </p:cNvCxnSpPr>
          <p:nvPr/>
        </p:nvCxnSpPr>
        <p:spPr>
          <a:xfrm>
            <a:off x="8347585" y="5855109"/>
            <a:ext cx="159283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Google Shape;219;g31c54a872e7_0_0">
            <a:extLst>
              <a:ext uri="{FF2B5EF4-FFF2-40B4-BE49-F238E27FC236}">
                <a16:creationId xmlns:a16="http://schemas.microsoft.com/office/drawing/2014/main" id="{BA8EBCFB-CAD3-93DF-FA3A-F0B022853D1B}"/>
              </a:ext>
            </a:extLst>
          </p:cNvPr>
          <p:cNvSpPr txBox="1"/>
          <p:nvPr/>
        </p:nvSpPr>
        <p:spPr>
          <a:xfrm>
            <a:off x="757100" y="1891554"/>
            <a:ext cx="16852800" cy="1021788"/>
          </a:xfrm>
          <a:prstGeom prst="rect">
            <a:avLst/>
          </a:prstGeom>
          <a:noFill/>
          <a:ln>
            <a:noFill/>
          </a:ln>
        </p:spPr>
        <p:txBody>
          <a:bodyPr spcFirstLastPara="1" wrap="square" lIns="91425" tIns="91425" rIns="91425" bIns="91425" anchor="t" anchorCtr="0">
            <a:spAutoFit/>
          </a:bodyPr>
          <a:lstStyle/>
          <a:p>
            <a:pPr marL="0" lvl="0" indent="0" algn="just" rtl="0">
              <a:lnSpc>
                <a:spcPct val="135714"/>
              </a:lnSpc>
              <a:spcBef>
                <a:spcPts val="0"/>
              </a:spcBef>
              <a:spcAft>
                <a:spcPts val="0"/>
              </a:spcAft>
              <a:buNone/>
            </a:pPr>
            <a:r>
              <a:rPr lang="id-ID" sz="2000" dirty="0">
                <a:solidFill>
                  <a:schemeClr val="tx1"/>
                </a:solidFill>
                <a:highlight>
                  <a:srgbClr val="FFFFFF"/>
                </a:highlight>
                <a:latin typeface="DM Sans Medium"/>
                <a:ea typeface="DM Sans Medium"/>
                <a:cs typeface="DM Sans Medium"/>
                <a:sym typeface="DM Sans Medium"/>
              </a:rPr>
              <a:t>Untuk memeriksa hasil </a:t>
            </a:r>
            <a:r>
              <a:rPr lang="id-ID" sz="2000" dirty="0" err="1">
                <a:solidFill>
                  <a:schemeClr val="tx1"/>
                </a:solidFill>
                <a:highlight>
                  <a:srgbClr val="FFFFFF"/>
                </a:highlight>
                <a:latin typeface="DM Sans Medium"/>
                <a:ea typeface="DM Sans Medium"/>
                <a:cs typeface="DM Sans Medium"/>
                <a:sym typeface="DM Sans Medium"/>
              </a:rPr>
              <a:t>hyperparameter</a:t>
            </a:r>
            <a:r>
              <a:rPr lang="id-ID" sz="2000" dirty="0">
                <a:solidFill>
                  <a:schemeClr val="tx1"/>
                </a:solidFill>
                <a:highlight>
                  <a:srgbClr val="FFFFFF"/>
                </a:highlight>
                <a:latin typeface="DM Sans Medium"/>
                <a:ea typeface="DM Sans Medium"/>
                <a:cs typeface="DM Sans Medium"/>
                <a:sym typeface="DM Sans Medium"/>
              </a:rPr>
              <a:t> </a:t>
            </a:r>
            <a:r>
              <a:rPr lang="id-ID" sz="2000" dirty="0" err="1">
                <a:solidFill>
                  <a:schemeClr val="tx1"/>
                </a:solidFill>
                <a:highlight>
                  <a:srgbClr val="FFFFFF"/>
                </a:highlight>
                <a:latin typeface="DM Sans Medium"/>
                <a:ea typeface="DM Sans Medium"/>
                <a:cs typeface="DM Sans Medium"/>
                <a:sym typeface="DM Sans Medium"/>
              </a:rPr>
              <a:t>tuning</a:t>
            </a:r>
            <a:r>
              <a:rPr lang="id-ID" sz="2000" dirty="0">
                <a:solidFill>
                  <a:schemeClr val="tx1"/>
                </a:solidFill>
                <a:highlight>
                  <a:srgbClr val="FFFFFF"/>
                </a:highlight>
                <a:latin typeface="DM Sans Medium"/>
                <a:ea typeface="DM Sans Medium"/>
                <a:cs typeface="DM Sans Medium"/>
                <a:sym typeface="DM Sans Medium"/>
              </a:rPr>
              <a:t>, dapat dengan membandingkan </a:t>
            </a:r>
            <a:r>
              <a:rPr lang="id-ID" sz="2000" dirty="0" err="1">
                <a:solidFill>
                  <a:schemeClr val="tx1"/>
                </a:solidFill>
                <a:highlight>
                  <a:srgbClr val="FFFFFF"/>
                </a:highlight>
                <a:latin typeface="DM Sans Medium"/>
                <a:ea typeface="DM Sans Medium"/>
                <a:cs typeface="DM Sans Medium"/>
                <a:sym typeface="DM Sans Medium"/>
              </a:rPr>
              <a:t>metric</a:t>
            </a:r>
            <a:r>
              <a:rPr lang="id-ID" sz="2000" dirty="0">
                <a:solidFill>
                  <a:schemeClr val="tx1"/>
                </a:solidFill>
                <a:highlight>
                  <a:srgbClr val="FFFFFF"/>
                </a:highlight>
                <a:latin typeface="DM Sans Medium"/>
                <a:ea typeface="DM Sans Medium"/>
                <a:cs typeface="DM Sans Medium"/>
                <a:sym typeface="DM Sans Medium"/>
              </a:rPr>
              <a:t> hasil dari model sebelum </a:t>
            </a:r>
            <a:r>
              <a:rPr lang="id-ID" sz="2000" dirty="0" err="1">
                <a:solidFill>
                  <a:schemeClr val="tx1"/>
                </a:solidFill>
                <a:highlight>
                  <a:srgbClr val="FFFFFF"/>
                </a:highlight>
                <a:latin typeface="DM Sans Medium"/>
                <a:ea typeface="DM Sans Medium"/>
                <a:cs typeface="DM Sans Medium"/>
                <a:sym typeface="DM Sans Medium"/>
              </a:rPr>
              <a:t>tuning</a:t>
            </a:r>
            <a:r>
              <a:rPr lang="id-ID" sz="2000" dirty="0">
                <a:solidFill>
                  <a:schemeClr val="tx1"/>
                </a:solidFill>
                <a:highlight>
                  <a:srgbClr val="FFFFFF"/>
                </a:highlight>
                <a:latin typeface="DM Sans Medium"/>
                <a:ea typeface="DM Sans Medium"/>
                <a:cs typeface="DM Sans Medium"/>
                <a:sym typeface="DM Sans Medium"/>
              </a:rPr>
              <a:t> dan model setelah </a:t>
            </a:r>
            <a:r>
              <a:rPr lang="id-ID" sz="2000" dirty="0" err="1">
                <a:solidFill>
                  <a:schemeClr val="tx1"/>
                </a:solidFill>
                <a:highlight>
                  <a:srgbClr val="FFFFFF"/>
                </a:highlight>
                <a:latin typeface="DM Sans Medium"/>
                <a:ea typeface="DM Sans Medium"/>
                <a:cs typeface="DM Sans Medium"/>
                <a:sym typeface="DM Sans Medium"/>
              </a:rPr>
              <a:t>hyperparameter</a:t>
            </a:r>
            <a:r>
              <a:rPr lang="id-ID" sz="2000" dirty="0">
                <a:solidFill>
                  <a:schemeClr val="tx1"/>
                </a:solidFill>
                <a:highlight>
                  <a:srgbClr val="FFFFFF"/>
                </a:highlight>
                <a:latin typeface="DM Sans Medium"/>
                <a:ea typeface="DM Sans Medium"/>
                <a:cs typeface="DM Sans Medium"/>
                <a:sym typeface="DM Sans Medium"/>
              </a:rPr>
              <a:t> </a:t>
            </a:r>
            <a:r>
              <a:rPr lang="id-ID" sz="2000" dirty="0" err="1">
                <a:solidFill>
                  <a:schemeClr val="tx1"/>
                </a:solidFill>
                <a:highlight>
                  <a:srgbClr val="FFFFFF"/>
                </a:highlight>
                <a:latin typeface="DM Sans Medium"/>
                <a:ea typeface="DM Sans Medium"/>
                <a:cs typeface="DM Sans Medium"/>
                <a:sym typeface="DM Sans Medium"/>
              </a:rPr>
              <a:t>tuning</a:t>
            </a:r>
            <a:r>
              <a:rPr lang="id-ID" sz="2000" dirty="0">
                <a:solidFill>
                  <a:schemeClr val="tx1"/>
                </a:solidFill>
                <a:highlight>
                  <a:srgbClr val="FFFFFF"/>
                </a:highlight>
                <a:latin typeface="DM Sans Medium"/>
                <a:ea typeface="DM Sans Medium"/>
                <a:cs typeface="DM Sans Medium"/>
                <a:sym typeface="DM Sans Medium"/>
              </a:rPr>
              <a:t>.</a:t>
            </a:r>
            <a:endParaRPr lang="en-US" sz="2000" dirty="0">
              <a:solidFill>
                <a:schemeClr val="tx1"/>
              </a:solidFill>
              <a:highlight>
                <a:srgbClr val="FFFFFF"/>
              </a:highlight>
              <a:latin typeface="DM Sans Medium"/>
              <a:ea typeface="DM Sans Medium"/>
              <a:cs typeface="DM Sans Medium"/>
              <a:sym typeface="DM Sans Medium"/>
            </a:endParaRPr>
          </a:p>
        </p:txBody>
      </p:sp>
    </p:spTree>
    <p:extLst>
      <p:ext uri="{BB962C8B-B14F-4D97-AF65-F5344CB8AC3E}">
        <p14:creationId xmlns:p14="http://schemas.microsoft.com/office/powerpoint/2010/main" val="317534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93" name="Google Shape;93;p2"/>
          <p:cNvCxnSpPr/>
          <p:nvPr/>
        </p:nvCxnSpPr>
        <p:spPr>
          <a:xfrm rot="10800000">
            <a:off x="322538" y="4881879"/>
            <a:ext cx="0" cy="2330400"/>
          </a:xfrm>
          <a:prstGeom prst="straightConnector1">
            <a:avLst/>
          </a:prstGeom>
          <a:noFill/>
          <a:ln w="190500" cap="flat" cmpd="sng">
            <a:solidFill>
              <a:srgbClr val="000000"/>
            </a:solidFill>
            <a:prstDash val="solid"/>
            <a:round/>
            <a:headEnd type="none" w="sm" len="sm"/>
            <a:tailEnd type="none" w="sm" len="sm"/>
          </a:ln>
        </p:spPr>
      </p:cxnSp>
      <p:sp>
        <p:nvSpPr>
          <p:cNvPr id="94" name="Google Shape;94;p2"/>
          <p:cNvSpPr txBox="1"/>
          <p:nvPr/>
        </p:nvSpPr>
        <p:spPr>
          <a:xfrm>
            <a:off x="322538" y="227325"/>
            <a:ext cx="10309500" cy="2410532"/>
          </a:xfrm>
          <a:prstGeom prst="rect">
            <a:avLst/>
          </a:prstGeom>
          <a:noFill/>
          <a:ln>
            <a:noFill/>
          </a:ln>
        </p:spPr>
        <p:txBody>
          <a:bodyPr spcFirstLastPara="1" wrap="square" lIns="0" tIns="0" rIns="0" bIns="0" anchor="t" anchorCtr="0">
            <a:spAutoFit/>
          </a:bodyPr>
          <a:lstStyle/>
          <a:p>
            <a:pPr marL="0" marR="0" lvl="0" indent="0" algn="l" rtl="0">
              <a:lnSpc>
                <a:spcPct val="89000"/>
              </a:lnSpc>
              <a:spcBef>
                <a:spcPts val="0"/>
              </a:spcBef>
              <a:spcAft>
                <a:spcPts val="0"/>
              </a:spcAft>
              <a:buNone/>
            </a:pPr>
            <a:r>
              <a:rPr lang="id-ID" sz="8800" b="1" i="0" u="none" strike="noStrike" cap="none" dirty="0" err="1">
                <a:solidFill>
                  <a:srgbClr val="000000"/>
                </a:solidFill>
                <a:latin typeface="DM Sans"/>
                <a:ea typeface="DM Sans"/>
                <a:cs typeface="DM Sans"/>
                <a:sym typeface="DM Sans"/>
              </a:rPr>
              <a:t>Customer</a:t>
            </a:r>
            <a:r>
              <a:rPr lang="id-ID" sz="8800" b="1" i="0" u="none" strike="noStrike" cap="none" dirty="0">
                <a:solidFill>
                  <a:srgbClr val="000000"/>
                </a:solidFill>
                <a:latin typeface="DM Sans"/>
                <a:ea typeface="DM Sans"/>
                <a:cs typeface="DM Sans"/>
                <a:sym typeface="DM Sans"/>
              </a:rPr>
              <a:t> </a:t>
            </a:r>
            <a:r>
              <a:rPr lang="id-ID" sz="8800" b="1" i="0" u="none" strike="noStrike" cap="none" dirty="0" err="1">
                <a:solidFill>
                  <a:srgbClr val="000000"/>
                </a:solidFill>
                <a:latin typeface="DM Sans"/>
                <a:ea typeface="DM Sans"/>
                <a:cs typeface="DM Sans"/>
                <a:sym typeface="DM Sans"/>
              </a:rPr>
              <a:t>Lifetime</a:t>
            </a:r>
            <a:r>
              <a:rPr lang="id-ID" sz="8800" b="1" i="0" u="none" strike="noStrike" cap="none" dirty="0">
                <a:solidFill>
                  <a:srgbClr val="000000"/>
                </a:solidFill>
                <a:latin typeface="DM Sans"/>
                <a:ea typeface="DM Sans"/>
                <a:cs typeface="DM Sans"/>
                <a:sym typeface="DM Sans"/>
              </a:rPr>
              <a:t> </a:t>
            </a:r>
            <a:r>
              <a:rPr lang="id-ID" sz="8800" b="1" i="0" u="none" strike="noStrike" cap="none" dirty="0" err="1">
                <a:solidFill>
                  <a:srgbClr val="000000"/>
                </a:solidFill>
                <a:latin typeface="DM Sans"/>
                <a:ea typeface="DM Sans"/>
                <a:cs typeface="DM Sans"/>
                <a:sym typeface="DM Sans"/>
              </a:rPr>
              <a:t>Value</a:t>
            </a:r>
            <a:endParaRPr sz="8800" dirty="0"/>
          </a:p>
        </p:txBody>
      </p:sp>
      <p:pic>
        <p:nvPicPr>
          <p:cNvPr id="96" name="Google Shape;96;p2"/>
          <p:cNvPicPr preferRelativeResize="0"/>
          <p:nvPr/>
        </p:nvPicPr>
        <p:blipFill rotWithShape="1">
          <a:blip r:embed="rId3">
            <a:alphaModFix amt="85000"/>
          </a:blip>
          <a:srcRect l="1653" r="1653"/>
          <a:stretch/>
        </p:blipFill>
        <p:spPr>
          <a:xfrm>
            <a:off x="11694525" y="0"/>
            <a:ext cx="6974474" cy="10287002"/>
          </a:xfrm>
          <a:prstGeom prst="rect">
            <a:avLst/>
          </a:prstGeom>
          <a:noFill/>
          <a:ln>
            <a:noFill/>
          </a:ln>
        </p:spPr>
      </p:pic>
      <p:sp>
        <p:nvSpPr>
          <p:cNvPr id="2" name="Google Shape;111;p4">
            <a:extLst>
              <a:ext uri="{FF2B5EF4-FFF2-40B4-BE49-F238E27FC236}">
                <a16:creationId xmlns:a16="http://schemas.microsoft.com/office/drawing/2014/main" id="{E801C5C5-8406-B7EF-E021-2F2E81C53046}"/>
              </a:ext>
            </a:extLst>
          </p:cNvPr>
          <p:cNvSpPr txBox="1"/>
          <p:nvPr/>
        </p:nvSpPr>
        <p:spPr>
          <a:xfrm>
            <a:off x="943900" y="3007796"/>
            <a:ext cx="10027656" cy="5207549"/>
          </a:xfrm>
          <a:prstGeom prst="rect">
            <a:avLst/>
          </a:prstGeom>
          <a:noFill/>
          <a:ln>
            <a:noFill/>
          </a:ln>
        </p:spPr>
        <p:txBody>
          <a:bodyPr spcFirstLastPara="1" wrap="square" lIns="91425" tIns="91425" rIns="91425" bIns="91425" anchor="t" anchorCtr="0">
            <a:spAutoFit/>
          </a:bodyPr>
          <a:lstStyle/>
          <a:p>
            <a:pPr marL="0" lvl="0" indent="457200" algn="just" rtl="0">
              <a:lnSpc>
                <a:spcPct val="135714"/>
              </a:lnSpc>
              <a:spcBef>
                <a:spcPts val="0"/>
              </a:spcBef>
              <a:spcAft>
                <a:spcPts val="0"/>
              </a:spcAft>
              <a:buNone/>
            </a:pPr>
            <a:r>
              <a:rPr lang="id-ID" sz="2000" dirty="0" err="1">
                <a:solidFill>
                  <a:schemeClr val="dk1"/>
                </a:solidFill>
                <a:highlight>
                  <a:schemeClr val="lt1"/>
                </a:highlight>
                <a:latin typeface="DM Sans Medium"/>
                <a:ea typeface="DM Sans Medium"/>
                <a:cs typeface="DM Sans Medium"/>
                <a:sym typeface="DM Sans Medium"/>
              </a:rPr>
              <a:t>Customer</a:t>
            </a:r>
            <a:r>
              <a:rPr lang="id-ID" sz="2000" dirty="0">
                <a:solidFill>
                  <a:schemeClr val="dk1"/>
                </a:solidFill>
                <a:highlight>
                  <a:schemeClr val="lt1"/>
                </a:highlight>
                <a:latin typeface="DM Sans Medium"/>
                <a:ea typeface="DM Sans Medium"/>
                <a:cs typeface="DM Sans Medium"/>
                <a:sym typeface="DM Sans Medium"/>
              </a:rPr>
              <a:t> </a:t>
            </a:r>
            <a:r>
              <a:rPr lang="id-ID" sz="2000" dirty="0" err="1">
                <a:solidFill>
                  <a:schemeClr val="dk1"/>
                </a:solidFill>
                <a:highlight>
                  <a:schemeClr val="lt1"/>
                </a:highlight>
                <a:latin typeface="DM Sans Medium"/>
                <a:ea typeface="DM Sans Medium"/>
                <a:cs typeface="DM Sans Medium"/>
                <a:sym typeface="DM Sans Medium"/>
              </a:rPr>
              <a:t>Lifetime</a:t>
            </a:r>
            <a:r>
              <a:rPr lang="id-ID" sz="2000" dirty="0">
                <a:solidFill>
                  <a:schemeClr val="dk1"/>
                </a:solidFill>
                <a:highlight>
                  <a:schemeClr val="lt1"/>
                </a:highlight>
                <a:latin typeface="DM Sans Medium"/>
                <a:ea typeface="DM Sans Medium"/>
                <a:cs typeface="DM Sans Medium"/>
                <a:sym typeface="DM Sans Medium"/>
              </a:rPr>
              <a:t> </a:t>
            </a:r>
            <a:r>
              <a:rPr lang="id-ID" sz="2000" dirty="0" err="1">
                <a:solidFill>
                  <a:schemeClr val="dk1"/>
                </a:solidFill>
                <a:highlight>
                  <a:schemeClr val="lt1"/>
                </a:highlight>
                <a:latin typeface="DM Sans Medium"/>
                <a:ea typeface="DM Sans Medium"/>
                <a:cs typeface="DM Sans Medium"/>
                <a:sym typeface="DM Sans Medium"/>
              </a:rPr>
              <a:t>Value</a:t>
            </a:r>
            <a:r>
              <a:rPr lang="id-ID" sz="2000" dirty="0">
                <a:solidFill>
                  <a:schemeClr val="dk1"/>
                </a:solidFill>
                <a:highlight>
                  <a:schemeClr val="lt1"/>
                </a:highlight>
                <a:latin typeface="DM Sans Medium"/>
                <a:ea typeface="DM Sans Medium"/>
                <a:cs typeface="DM Sans Medium"/>
                <a:sym typeface="DM Sans Medium"/>
              </a:rPr>
              <a:t> (CLV) adalah jumlah uang yang dihabiskan oleh seorang pelanggan pada sebuah perusahaan selama hubungan bisnis antara pelanggan dan perusahaan tersebut. Secara sederhana, CLV adalah prediksi dari total pendapatan yang dapat diperoleh dari pelanggan. Memahami dan meningkatkan CLV dalam suatu perusahaan dapat meningkatkan keuntungan perusahaan, membantu perencanaan anggaran, serta menganalisis kepuasan pelanggan. Dalam penerapannya, metrik CLV banyak digunakan oleh perusahaan yang melakukan penjualan berulang kepada pelanggan (misalnya, makanan, produk rumah tangga) maupun perusahaan yang menggunakan sistem berlangganan dalam bisnis mereka (misalnya, asuransi, perusahaan telekomunikasi).</a:t>
            </a:r>
          </a:p>
          <a:p>
            <a:pPr marL="0" lvl="0" indent="457200" algn="just" rtl="0">
              <a:lnSpc>
                <a:spcPct val="135714"/>
              </a:lnSpc>
              <a:spcBef>
                <a:spcPts val="0"/>
              </a:spcBef>
              <a:spcAft>
                <a:spcPts val="0"/>
              </a:spcAft>
              <a:buNone/>
            </a:pPr>
            <a:endParaRPr sz="2000" dirty="0">
              <a:solidFill>
                <a:schemeClr val="dk1"/>
              </a:solidFill>
              <a:highlight>
                <a:schemeClr val="lt1"/>
              </a:highlight>
              <a:latin typeface="DM Sans Medium"/>
              <a:ea typeface="DM Sans Medium"/>
              <a:cs typeface="DM Sans Medium"/>
              <a:sym typeface="DM Sans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a:extLst>
            <a:ext uri="{FF2B5EF4-FFF2-40B4-BE49-F238E27FC236}">
              <a16:creationId xmlns:a16="http://schemas.microsoft.com/office/drawing/2014/main" id="{09E27016-D47E-88E4-307C-916606E1A970}"/>
            </a:ext>
          </a:extLst>
        </p:cNvPr>
        <p:cNvGrpSpPr/>
        <p:nvPr/>
      </p:nvGrpSpPr>
      <p:grpSpPr>
        <a:xfrm>
          <a:off x="0" y="0"/>
          <a:ext cx="0" cy="0"/>
          <a:chOff x="0" y="0"/>
          <a:chExt cx="0" cy="0"/>
        </a:xfrm>
      </p:grpSpPr>
      <p:cxnSp>
        <p:nvCxnSpPr>
          <p:cNvPr id="217" name="Google Shape;217;g31c54a872e7_0_0">
            <a:extLst>
              <a:ext uri="{FF2B5EF4-FFF2-40B4-BE49-F238E27FC236}">
                <a16:creationId xmlns:a16="http://schemas.microsoft.com/office/drawing/2014/main" id="{D266E88D-4DF6-F5E3-EC42-5307D8FB7C53}"/>
              </a:ext>
            </a:extLst>
          </p:cNvPr>
          <p:cNvCxnSpPr/>
          <p:nvPr/>
        </p:nvCxnSpPr>
        <p:spPr>
          <a:xfrm>
            <a:off x="9273048" y="9258300"/>
            <a:ext cx="555900" cy="0"/>
          </a:xfrm>
          <a:prstGeom prst="straightConnector1">
            <a:avLst/>
          </a:prstGeom>
          <a:noFill/>
          <a:ln w="190500" cap="flat" cmpd="sng">
            <a:solidFill>
              <a:srgbClr val="000000"/>
            </a:solidFill>
            <a:prstDash val="solid"/>
            <a:round/>
            <a:headEnd type="none" w="sm" len="sm"/>
            <a:tailEnd type="none" w="sm" len="sm"/>
          </a:ln>
        </p:spPr>
      </p:cxnSp>
      <p:sp>
        <p:nvSpPr>
          <p:cNvPr id="218" name="Google Shape;218;g31c54a872e7_0_0">
            <a:extLst>
              <a:ext uri="{FF2B5EF4-FFF2-40B4-BE49-F238E27FC236}">
                <a16:creationId xmlns:a16="http://schemas.microsoft.com/office/drawing/2014/main" id="{DE264F64-EE37-8D91-AED8-CDA06DCD41D6}"/>
              </a:ext>
            </a:extLst>
          </p:cNvPr>
          <p:cNvSpPr txBox="1"/>
          <p:nvPr/>
        </p:nvSpPr>
        <p:spPr>
          <a:xfrm>
            <a:off x="757100" y="670908"/>
            <a:ext cx="16230600" cy="715581"/>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id-ID" sz="5000" b="1">
                <a:latin typeface="DM Sans"/>
                <a:ea typeface="DM Sans"/>
                <a:cs typeface="DM Sans"/>
                <a:sym typeface="DM Sans"/>
              </a:rPr>
              <a:t>Residual</a:t>
            </a:r>
            <a:endParaRPr lang="id-ID" sz="5000" b="1" dirty="0">
              <a:latin typeface="DM Sans"/>
              <a:ea typeface="DM Sans"/>
              <a:cs typeface="DM Sans"/>
              <a:sym typeface="DM Sans"/>
            </a:endParaRPr>
          </a:p>
        </p:txBody>
      </p:sp>
      <p:pic>
        <p:nvPicPr>
          <p:cNvPr id="3" name="Picture 2" descr="A graph of a graph of a graph&#10;&#10;Description automatically generated with medium confidence">
            <a:extLst>
              <a:ext uri="{FF2B5EF4-FFF2-40B4-BE49-F238E27FC236}">
                <a16:creationId xmlns:a16="http://schemas.microsoft.com/office/drawing/2014/main" id="{0D9E7DBB-DCF0-5757-0205-96C3FAAF7BD4}"/>
              </a:ext>
            </a:extLst>
          </p:cNvPr>
          <p:cNvPicPr>
            <a:picLocks noChangeAspect="1"/>
          </p:cNvPicPr>
          <p:nvPr/>
        </p:nvPicPr>
        <p:blipFill>
          <a:blip r:embed="rId3"/>
          <a:stretch>
            <a:fillRect/>
          </a:stretch>
        </p:blipFill>
        <p:spPr>
          <a:xfrm>
            <a:off x="1494786" y="1575859"/>
            <a:ext cx="15298428" cy="5680348"/>
          </a:xfrm>
          <a:prstGeom prst="rect">
            <a:avLst/>
          </a:prstGeom>
        </p:spPr>
      </p:pic>
      <p:sp>
        <p:nvSpPr>
          <p:cNvPr id="4" name="Google Shape;219;g31c54a872e7_0_0">
            <a:extLst>
              <a:ext uri="{FF2B5EF4-FFF2-40B4-BE49-F238E27FC236}">
                <a16:creationId xmlns:a16="http://schemas.microsoft.com/office/drawing/2014/main" id="{19E793D4-B65B-F577-1FE1-BC6909880BF7}"/>
              </a:ext>
            </a:extLst>
          </p:cNvPr>
          <p:cNvSpPr txBox="1"/>
          <p:nvPr/>
        </p:nvSpPr>
        <p:spPr>
          <a:xfrm>
            <a:off x="757100" y="7540187"/>
            <a:ext cx="16852800" cy="1440364"/>
          </a:xfrm>
          <a:prstGeom prst="rect">
            <a:avLst/>
          </a:prstGeom>
          <a:noFill/>
          <a:ln>
            <a:noFill/>
          </a:ln>
        </p:spPr>
        <p:txBody>
          <a:bodyPr spcFirstLastPara="1" wrap="square" lIns="91425" tIns="91425" rIns="91425" bIns="91425" anchor="t" anchorCtr="0">
            <a:spAutoFit/>
          </a:bodyPr>
          <a:lstStyle/>
          <a:p>
            <a:pPr marL="0" lvl="0" indent="0" algn="just" rtl="0">
              <a:lnSpc>
                <a:spcPct val="135714"/>
              </a:lnSpc>
              <a:spcBef>
                <a:spcPts val="0"/>
              </a:spcBef>
              <a:spcAft>
                <a:spcPts val="0"/>
              </a:spcAft>
              <a:buNone/>
            </a:pPr>
            <a:r>
              <a:rPr lang="en-US" sz="2000" dirty="0">
                <a:solidFill>
                  <a:schemeClr val="tx1"/>
                </a:solidFill>
                <a:highlight>
                  <a:srgbClr val="FFFFFF"/>
                </a:highlight>
                <a:latin typeface="DM Sans Medium"/>
                <a:ea typeface="DM Sans Medium"/>
                <a:cs typeface="DM Sans Medium"/>
                <a:sym typeface="DM Sans Medium"/>
              </a:rPr>
              <a:t>Residual plot </a:t>
            </a:r>
            <a:r>
              <a:rPr lang="en-US" sz="2000" dirty="0" err="1">
                <a:solidFill>
                  <a:schemeClr val="tx1"/>
                </a:solidFill>
                <a:highlight>
                  <a:srgbClr val="FFFFFF"/>
                </a:highlight>
                <a:latin typeface="DM Sans Medium"/>
                <a:ea typeface="DM Sans Medium"/>
                <a:cs typeface="DM Sans Medium"/>
                <a:sym typeface="DM Sans Medium"/>
              </a:rPr>
              <a:t>diatas</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menunjukkan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bahwa</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prediksi</a:t>
            </a:r>
            <a:r>
              <a:rPr lang="en-US" sz="2000" dirty="0">
                <a:solidFill>
                  <a:schemeClr val="tx1"/>
                </a:solidFill>
                <a:highlight>
                  <a:srgbClr val="FFFFFF"/>
                </a:highlight>
                <a:latin typeface="DM Sans Medium"/>
                <a:ea typeface="DM Sans Medium"/>
                <a:cs typeface="DM Sans Medium"/>
                <a:sym typeface="DM Sans Medium"/>
              </a:rPr>
              <a:t> model </a:t>
            </a:r>
            <a:r>
              <a:rPr lang="en-US" sz="2000" dirty="0" err="1">
                <a:solidFill>
                  <a:schemeClr val="tx1"/>
                </a:solidFill>
                <a:highlight>
                  <a:srgbClr val="FFFFFF"/>
                </a:highlight>
                <a:latin typeface="DM Sans Medium"/>
                <a:ea typeface="DM Sans Medium"/>
                <a:cs typeface="DM Sans Medium"/>
                <a:sym typeface="DM Sans Medium"/>
              </a:rPr>
              <a:t>ini</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cukup</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akurat</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untuk</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memprediksi</a:t>
            </a:r>
            <a:r>
              <a:rPr lang="en-US" sz="2000" dirty="0">
                <a:solidFill>
                  <a:schemeClr val="tx1"/>
                </a:solidFill>
                <a:highlight>
                  <a:srgbClr val="FFFFFF"/>
                </a:highlight>
                <a:latin typeface="DM Sans Medium"/>
                <a:ea typeface="DM Sans Medium"/>
                <a:cs typeface="DM Sans Medium"/>
                <a:sym typeface="DM Sans Medium"/>
              </a:rPr>
              <a:t> CLV &lt; 8000 </a:t>
            </a:r>
            <a:r>
              <a:rPr lang="en-US" sz="2000" dirty="0" err="1">
                <a:solidFill>
                  <a:schemeClr val="tx1"/>
                </a:solidFill>
                <a:highlight>
                  <a:srgbClr val="FFFFFF"/>
                </a:highlight>
                <a:latin typeface="DM Sans Medium"/>
                <a:ea typeface="DM Sans Medium"/>
                <a:cs typeface="DM Sans Medium"/>
                <a:sym typeface="DM Sans Medium"/>
              </a:rPr>
              <a:t>karena</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terlihat</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dengan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banyaknya</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nilai</a:t>
            </a:r>
            <a:r>
              <a:rPr lang="en-US" sz="2000" dirty="0">
                <a:solidFill>
                  <a:schemeClr val="tx1"/>
                </a:solidFill>
                <a:highlight>
                  <a:srgbClr val="FFFFFF"/>
                </a:highlight>
                <a:latin typeface="DM Sans Medium"/>
                <a:ea typeface="DM Sans Medium"/>
                <a:cs typeface="DM Sans Medium"/>
                <a:sym typeface="DM Sans Medium"/>
              </a:rPr>
              <a:t> error yang </a:t>
            </a:r>
            <a:r>
              <a:rPr lang="en-US" sz="2000" dirty="0" err="1">
                <a:solidFill>
                  <a:schemeClr val="tx1"/>
                </a:solidFill>
                <a:highlight>
                  <a:srgbClr val="FFFFFF"/>
                </a:highlight>
                <a:latin typeface="DM Sans Medium"/>
                <a:ea typeface="DM Sans Medium"/>
                <a:cs typeface="DM Sans Medium"/>
                <a:sym typeface="DM Sans Medium"/>
              </a:rPr>
              <a:t>mendekati</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nilai</a:t>
            </a:r>
            <a:r>
              <a:rPr lang="en-US" sz="2000" dirty="0">
                <a:solidFill>
                  <a:schemeClr val="tx1"/>
                </a:solidFill>
                <a:highlight>
                  <a:srgbClr val="FFFFFF"/>
                </a:highlight>
                <a:latin typeface="DM Sans Medium"/>
                <a:ea typeface="DM Sans Medium"/>
                <a:cs typeface="DM Sans Medium"/>
                <a:sym typeface="DM Sans Medium"/>
              </a:rPr>
              <a:t> 0. Pada plot Actual vs Predicted CLV, </a:t>
            </a:r>
            <a:r>
              <a:rPr lang="en-US" sz="2000" dirty="0" err="1">
                <a:solidFill>
                  <a:schemeClr val="tx1"/>
                </a:solidFill>
                <a:highlight>
                  <a:srgbClr val="FFFFFF"/>
                </a:highlight>
                <a:latin typeface="DM Sans Medium"/>
                <a:ea typeface="DM Sans Medium"/>
                <a:cs typeface="DM Sans Medium"/>
                <a:sym typeface="DM Sans Medium"/>
              </a:rPr>
              <a:t>hasil</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prediksi</a:t>
            </a:r>
            <a:r>
              <a:rPr lang="en-US" sz="2000" dirty="0">
                <a:solidFill>
                  <a:schemeClr val="tx1"/>
                </a:solidFill>
                <a:highlight>
                  <a:srgbClr val="FFFFFF"/>
                </a:highlight>
                <a:latin typeface="DM Sans Medium"/>
                <a:ea typeface="DM Sans Medium"/>
                <a:cs typeface="DM Sans Medium"/>
                <a:sym typeface="DM Sans Medium"/>
              </a:rPr>
              <a:t> juga </a:t>
            </a:r>
            <a:r>
              <a:rPr lang="en-US" sz="2000" dirty="0" err="1">
                <a:solidFill>
                  <a:schemeClr val="tx1"/>
                </a:solidFill>
                <a:highlight>
                  <a:srgbClr val="FFFFFF"/>
                </a:highlight>
                <a:latin typeface="DM Sans Medium"/>
                <a:ea typeface="DM Sans Medium"/>
                <a:cs typeface="DM Sans Medium"/>
                <a:sym typeface="DM Sans Medium"/>
              </a:rPr>
              <a:t>menunjukkan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hasil</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cukup</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akurat</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karena</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plotnya</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membentuk</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satu</a:t>
            </a:r>
            <a:r>
              <a:rPr lang="en-US" sz="2000" dirty="0">
                <a:solidFill>
                  <a:schemeClr val="tx1"/>
                </a:solidFill>
                <a:highlight>
                  <a:srgbClr val="FFFFFF"/>
                </a:highlight>
                <a:latin typeface="DM Sans Medium"/>
                <a:ea typeface="DM Sans Medium"/>
                <a:cs typeface="DM Sans Medium"/>
                <a:sym typeface="DM Sans Medium"/>
              </a:rPr>
              <a:t> garis </a:t>
            </a:r>
            <a:r>
              <a:rPr lang="en-US" sz="2000" dirty="0" err="1">
                <a:solidFill>
                  <a:schemeClr val="tx1"/>
                </a:solidFill>
                <a:highlight>
                  <a:srgbClr val="FFFFFF"/>
                </a:highlight>
                <a:latin typeface="DM Sans Medium"/>
                <a:ea typeface="DM Sans Medium"/>
                <a:cs typeface="DM Sans Medium"/>
                <a:sym typeface="DM Sans Medium"/>
              </a:rPr>
              <a:t>lurus</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dengan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terdapat</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beberapa</a:t>
            </a:r>
            <a:r>
              <a:rPr lang="en-US" sz="2000" dirty="0">
                <a:solidFill>
                  <a:schemeClr val="tx1"/>
                </a:solidFill>
                <a:highlight>
                  <a:srgbClr val="FFFFFF"/>
                </a:highlight>
                <a:latin typeface="DM Sans Medium"/>
                <a:ea typeface="DM Sans Medium"/>
                <a:cs typeface="DM Sans Medium"/>
                <a:sym typeface="DM Sans Medium"/>
              </a:rPr>
              <a:t> outlier </a:t>
            </a:r>
            <a:r>
              <a:rPr lang="en-US" sz="2000" dirty="0" err="1">
                <a:solidFill>
                  <a:schemeClr val="tx1"/>
                </a:solidFill>
                <a:highlight>
                  <a:srgbClr val="FFFFFF"/>
                </a:highlight>
                <a:latin typeface="DM Sans Medium"/>
                <a:ea typeface="DM Sans Medium"/>
                <a:cs typeface="DM Sans Medium"/>
                <a:sym typeface="DM Sans Medium"/>
              </a:rPr>
              <a:t>mulai</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dari</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rentang</a:t>
            </a:r>
            <a:r>
              <a:rPr lang="en-US" sz="2000" dirty="0">
                <a:solidFill>
                  <a:schemeClr val="tx1"/>
                </a:solidFill>
                <a:highlight>
                  <a:srgbClr val="FFFFFF"/>
                </a:highlight>
                <a:latin typeface="DM Sans Medium"/>
                <a:ea typeface="DM Sans Medium"/>
                <a:cs typeface="DM Sans Medium"/>
                <a:sym typeface="DM Sans Medium"/>
              </a:rPr>
              <a:t> ± 9000.</a:t>
            </a:r>
          </a:p>
        </p:txBody>
      </p:sp>
    </p:spTree>
    <p:extLst>
      <p:ext uri="{BB962C8B-B14F-4D97-AF65-F5344CB8AC3E}">
        <p14:creationId xmlns:p14="http://schemas.microsoft.com/office/powerpoint/2010/main" val="4034305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cxnSp>
        <p:nvCxnSpPr>
          <p:cNvPr id="217" name="Google Shape;217;g31c54a872e7_0_0"/>
          <p:cNvCxnSpPr/>
          <p:nvPr/>
        </p:nvCxnSpPr>
        <p:spPr>
          <a:xfrm>
            <a:off x="1028700" y="9258300"/>
            <a:ext cx="555900" cy="0"/>
          </a:xfrm>
          <a:prstGeom prst="straightConnector1">
            <a:avLst/>
          </a:prstGeom>
          <a:noFill/>
          <a:ln w="190500" cap="flat" cmpd="sng">
            <a:solidFill>
              <a:srgbClr val="000000"/>
            </a:solidFill>
            <a:prstDash val="solid"/>
            <a:round/>
            <a:headEnd type="none" w="sm" len="sm"/>
            <a:tailEnd type="none" w="sm" len="sm"/>
          </a:ln>
        </p:spPr>
      </p:cxnSp>
      <p:sp>
        <p:nvSpPr>
          <p:cNvPr id="218" name="Google Shape;218;g31c54a872e7_0_0"/>
          <p:cNvSpPr txBox="1"/>
          <p:nvPr/>
        </p:nvSpPr>
        <p:spPr>
          <a:xfrm>
            <a:off x="528500" y="610799"/>
            <a:ext cx="16230600" cy="715581"/>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id-ID" sz="5000" b="1" dirty="0" err="1">
                <a:latin typeface="DM Sans"/>
                <a:ea typeface="DM Sans"/>
                <a:cs typeface="DM Sans"/>
                <a:sym typeface="DM Sans"/>
              </a:rPr>
              <a:t>Conclusion</a:t>
            </a:r>
            <a:endParaRPr lang="id-ID" sz="5000" b="1" dirty="0">
              <a:latin typeface="DM Sans"/>
              <a:ea typeface="DM Sans"/>
              <a:cs typeface="DM Sans"/>
              <a:sym typeface="DM Sans"/>
            </a:endParaRPr>
          </a:p>
        </p:txBody>
      </p:sp>
      <p:sp>
        <p:nvSpPr>
          <p:cNvPr id="219" name="Google Shape;219;g31c54a872e7_0_0"/>
          <p:cNvSpPr txBox="1"/>
          <p:nvPr/>
        </p:nvSpPr>
        <p:spPr>
          <a:xfrm>
            <a:off x="757100" y="2393000"/>
            <a:ext cx="16852800" cy="3533245"/>
          </a:xfrm>
          <a:prstGeom prst="rect">
            <a:avLst/>
          </a:prstGeom>
          <a:noFill/>
          <a:ln>
            <a:noFill/>
          </a:ln>
        </p:spPr>
        <p:txBody>
          <a:bodyPr spcFirstLastPara="1" wrap="square" lIns="91425" tIns="91425" rIns="91425" bIns="91425" anchor="t" anchorCtr="0">
            <a:spAutoFit/>
          </a:bodyPr>
          <a:lstStyle/>
          <a:p>
            <a:pPr marL="0" lvl="0" indent="0" algn="just" rtl="0">
              <a:lnSpc>
                <a:spcPct val="135714"/>
              </a:lnSpc>
              <a:spcBef>
                <a:spcPts val="0"/>
              </a:spcBef>
              <a:spcAft>
                <a:spcPts val="0"/>
              </a:spcAft>
              <a:buNone/>
            </a:pPr>
            <a:r>
              <a:rPr lang="en-US" sz="2000" dirty="0">
                <a:solidFill>
                  <a:schemeClr val="tx1"/>
                </a:solidFill>
                <a:highlight>
                  <a:srgbClr val="FFFFFF"/>
                </a:highlight>
                <a:latin typeface="DM Sans Medium"/>
                <a:ea typeface="DM Sans Medium"/>
                <a:cs typeface="DM Sans Medium"/>
                <a:sym typeface="DM Sans Medium"/>
              </a:rPr>
              <a:t>Jika </a:t>
            </a:r>
            <a:r>
              <a:rPr lang="en-US" sz="2000" dirty="0" err="1">
                <a:solidFill>
                  <a:schemeClr val="tx1"/>
                </a:solidFill>
                <a:highlight>
                  <a:srgbClr val="FFFFFF"/>
                </a:highlight>
                <a:latin typeface="DM Sans Medium"/>
                <a:ea typeface="DM Sans Medium"/>
                <a:cs typeface="DM Sans Medium"/>
                <a:sym typeface="DM Sans Medium"/>
              </a:rPr>
              <a:t>ditinjau</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dari</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nilai</a:t>
            </a:r>
            <a:r>
              <a:rPr lang="en-US" sz="2000" dirty="0">
                <a:solidFill>
                  <a:schemeClr val="tx1"/>
                </a:solidFill>
                <a:highlight>
                  <a:srgbClr val="FFFFFF"/>
                </a:highlight>
                <a:latin typeface="DM Sans Medium"/>
                <a:ea typeface="DM Sans Medium"/>
                <a:cs typeface="DM Sans Medium"/>
                <a:sym typeface="DM Sans Medium"/>
              </a:rPr>
              <a:t> MAE (</a:t>
            </a:r>
            <a:r>
              <a:rPr lang="en-US" sz="2000" dirty="0" err="1">
                <a:solidFill>
                  <a:schemeClr val="tx1"/>
                </a:solidFill>
                <a:highlight>
                  <a:srgbClr val="FFFFFF"/>
                </a:highlight>
                <a:latin typeface="DM Sans Medium"/>
                <a:ea typeface="DM Sans Medium"/>
                <a:cs typeface="DM Sans Medium"/>
                <a:sym typeface="DM Sans Medium"/>
              </a:rPr>
              <a:t>karena</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lebih</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mudah</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diinterpretasikan</a:t>
            </a:r>
            <a:r>
              <a:rPr lang="en-US" sz="2000" dirty="0">
                <a:solidFill>
                  <a:schemeClr val="tx1"/>
                </a:solidFill>
                <a:highlight>
                  <a:srgbClr val="FFFFFF"/>
                </a:highlight>
                <a:latin typeface="DM Sans Medium"/>
                <a:ea typeface="DM Sans Medium"/>
                <a:cs typeface="DM Sans Medium"/>
                <a:sym typeface="DM Sans Medium"/>
              </a:rPr>
              <a:t>) yang </a:t>
            </a:r>
            <a:r>
              <a:rPr lang="en-US" sz="2000" dirty="0" err="1">
                <a:solidFill>
                  <a:schemeClr val="tx1"/>
                </a:solidFill>
                <a:highlight>
                  <a:srgbClr val="FFFFFF"/>
                </a:highlight>
                <a:latin typeface="DM Sans Medium"/>
                <a:ea typeface="DM Sans Medium"/>
                <a:cs typeface="DM Sans Medium"/>
                <a:sym typeface="DM Sans Medium"/>
              </a:rPr>
              <a:t>dihasilkan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setelah</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dilakukannya</a:t>
            </a:r>
            <a:r>
              <a:rPr lang="en-US" sz="2000" dirty="0">
                <a:solidFill>
                  <a:schemeClr val="tx1"/>
                </a:solidFill>
                <a:highlight>
                  <a:srgbClr val="FFFFFF"/>
                </a:highlight>
                <a:latin typeface="DM Sans Medium"/>
                <a:ea typeface="DM Sans Medium"/>
                <a:cs typeface="DM Sans Medium"/>
                <a:sym typeface="DM Sans Medium"/>
              </a:rPr>
              <a:t> hyperparameter tuning </a:t>
            </a:r>
            <a:r>
              <a:rPr lang="en-US" sz="2000" dirty="0" err="1">
                <a:solidFill>
                  <a:schemeClr val="tx1"/>
                </a:solidFill>
                <a:highlight>
                  <a:srgbClr val="FFFFFF"/>
                </a:highlight>
                <a:latin typeface="DM Sans Medium"/>
                <a:ea typeface="DM Sans Medium"/>
                <a:cs typeface="DM Sans Medium"/>
                <a:sym typeface="DM Sans Medium"/>
              </a:rPr>
              <a:t>yaitu</a:t>
            </a:r>
            <a:r>
              <a:rPr lang="en-US" sz="2000" dirty="0">
                <a:solidFill>
                  <a:schemeClr val="tx1"/>
                </a:solidFill>
                <a:highlight>
                  <a:srgbClr val="FFFFFF"/>
                </a:highlight>
                <a:latin typeface="DM Sans Medium"/>
                <a:ea typeface="DM Sans Medium"/>
                <a:cs typeface="DM Sans Medium"/>
                <a:sym typeface="DM Sans Medium"/>
              </a:rPr>
              <a:t> 329.539, </a:t>
            </a:r>
            <a:r>
              <a:rPr lang="en-US" sz="2000" dirty="0" err="1">
                <a:solidFill>
                  <a:schemeClr val="tx1"/>
                </a:solidFill>
                <a:highlight>
                  <a:srgbClr val="FFFFFF"/>
                </a:highlight>
                <a:latin typeface="DM Sans Medium"/>
                <a:ea typeface="DM Sans Medium"/>
                <a:cs typeface="DM Sans Medium"/>
                <a:sym typeface="DM Sans Medium"/>
              </a:rPr>
              <a:t>kita</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dapat</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menyimpulkan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bahwa</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apabila</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kemudian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hari</a:t>
            </a:r>
            <a:r>
              <a:rPr lang="en-US" sz="2000" dirty="0">
                <a:solidFill>
                  <a:schemeClr val="tx1"/>
                </a:solidFill>
                <a:highlight>
                  <a:srgbClr val="FFFFFF"/>
                </a:highlight>
                <a:latin typeface="DM Sans Medium"/>
                <a:ea typeface="DM Sans Medium"/>
                <a:cs typeface="DM Sans Medium"/>
                <a:sym typeface="DM Sans Medium"/>
              </a:rPr>
              <a:t> model yang </a:t>
            </a:r>
            <a:r>
              <a:rPr lang="en-US" sz="2000" dirty="0" err="1">
                <a:solidFill>
                  <a:schemeClr val="tx1"/>
                </a:solidFill>
                <a:highlight>
                  <a:srgbClr val="FFFFFF"/>
                </a:highlight>
                <a:latin typeface="DM Sans Medium"/>
                <a:ea typeface="DM Sans Medium"/>
                <a:cs typeface="DM Sans Medium"/>
                <a:sym typeface="DM Sans Medium"/>
              </a:rPr>
              <a:t>sudah</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dibangun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akan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memperkirakan</a:t>
            </a:r>
            <a:r>
              <a:rPr lang="en-US" sz="2000" dirty="0">
                <a:solidFill>
                  <a:schemeClr val="tx1"/>
                </a:solidFill>
                <a:highlight>
                  <a:srgbClr val="FFFFFF"/>
                </a:highlight>
                <a:latin typeface="DM Sans Medium"/>
                <a:ea typeface="DM Sans Medium"/>
                <a:cs typeface="DM Sans Medium"/>
                <a:sym typeface="DM Sans Medium"/>
              </a:rPr>
              <a:t> CLV </a:t>
            </a:r>
            <a:r>
              <a:rPr lang="en-US" sz="2000" dirty="0" err="1">
                <a:solidFill>
                  <a:schemeClr val="tx1"/>
                </a:solidFill>
                <a:highlight>
                  <a:srgbClr val="FFFFFF"/>
                </a:highlight>
                <a:latin typeface="DM Sans Medium"/>
                <a:ea typeface="DM Sans Medium"/>
                <a:cs typeface="DM Sans Medium"/>
                <a:sym typeface="DM Sans Medium"/>
              </a:rPr>
              <a:t>perusahaan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asuransi</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mobil</a:t>
            </a:r>
            <a:r>
              <a:rPr lang="en-US" sz="2000" dirty="0">
                <a:solidFill>
                  <a:schemeClr val="tx1"/>
                </a:solidFill>
                <a:highlight>
                  <a:srgbClr val="FFFFFF"/>
                </a:highlight>
                <a:latin typeface="DM Sans Medium"/>
                <a:ea typeface="DM Sans Medium"/>
                <a:cs typeface="DM Sans Medium"/>
                <a:sym typeface="DM Sans Medium"/>
              </a:rPr>
              <a:t> pada </a:t>
            </a:r>
            <a:r>
              <a:rPr lang="en-US" sz="2000" dirty="0" err="1">
                <a:solidFill>
                  <a:schemeClr val="tx1"/>
                </a:solidFill>
                <a:highlight>
                  <a:srgbClr val="FFFFFF"/>
                </a:highlight>
                <a:latin typeface="DM Sans Medium"/>
                <a:ea typeface="DM Sans Medium"/>
                <a:cs typeface="DM Sans Medium"/>
                <a:sym typeface="DM Sans Medium"/>
              </a:rPr>
              <a:t>rentang</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nilai</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sesuai</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dengan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limitasi</a:t>
            </a:r>
            <a:r>
              <a:rPr lang="en-US" sz="2000" dirty="0">
                <a:solidFill>
                  <a:schemeClr val="tx1"/>
                </a:solidFill>
                <a:highlight>
                  <a:srgbClr val="FFFFFF"/>
                </a:highlight>
                <a:latin typeface="DM Sans Medium"/>
                <a:ea typeface="DM Sans Medium"/>
                <a:cs typeface="DM Sans Medium"/>
                <a:sym typeface="DM Sans Medium"/>
              </a:rPr>
              <a:t> model, </a:t>
            </a:r>
            <a:r>
              <a:rPr lang="en-US" sz="2000" dirty="0" err="1">
                <a:solidFill>
                  <a:schemeClr val="tx1"/>
                </a:solidFill>
                <a:highlight>
                  <a:srgbClr val="FFFFFF"/>
                </a:highlight>
                <a:latin typeface="DM Sans Medium"/>
                <a:ea typeface="DM Sans Medium"/>
                <a:cs typeface="DM Sans Medium"/>
                <a:sym typeface="DM Sans Medium"/>
              </a:rPr>
              <a:t>maka</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perkiraan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nilai</a:t>
            </a:r>
            <a:r>
              <a:rPr lang="en-US" sz="2000" dirty="0">
                <a:solidFill>
                  <a:schemeClr val="tx1"/>
                </a:solidFill>
                <a:highlight>
                  <a:srgbClr val="FFFFFF"/>
                </a:highlight>
                <a:latin typeface="DM Sans Medium"/>
                <a:ea typeface="DM Sans Medium"/>
                <a:cs typeface="DM Sans Medium"/>
                <a:sym typeface="DM Sans Medium"/>
              </a:rPr>
              <a:t> CLV </a:t>
            </a:r>
            <a:r>
              <a:rPr lang="en-US" sz="2000" dirty="0" err="1">
                <a:solidFill>
                  <a:schemeClr val="tx1"/>
                </a:solidFill>
                <a:highlight>
                  <a:srgbClr val="FFFFFF"/>
                </a:highlight>
                <a:latin typeface="DM Sans Medium"/>
                <a:ea typeface="DM Sans Medium"/>
                <a:cs typeface="DM Sans Medium"/>
                <a:sym typeface="DM Sans Medium"/>
              </a:rPr>
              <a:t>dapat</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meleset</a:t>
            </a:r>
            <a:r>
              <a:rPr lang="en-US" sz="2000" dirty="0">
                <a:solidFill>
                  <a:schemeClr val="tx1"/>
                </a:solidFill>
                <a:highlight>
                  <a:srgbClr val="FFFFFF"/>
                </a:highlight>
                <a:latin typeface="DM Sans Medium"/>
                <a:ea typeface="DM Sans Medium"/>
                <a:cs typeface="DM Sans Medium"/>
                <a:sym typeface="DM Sans Medium"/>
              </a:rPr>
              <a:t> ± 329.539 </a:t>
            </a:r>
            <a:r>
              <a:rPr lang="en-US" sz="2000" dirty="0" err="1">
                <a:solidFill>
                  <a:schemeClr val="tx1"/>
                </a:solidFill>
                <a:highlight>
                  <a:srgbClr val="FFFFFF"/>
                </a:highlight>
                <a:latin typeface="DM Sans Medium"/>
                <a:ea typeface="DM Sans Medium"/>
                <a:cs typeface="DM Sans Medium"/>
                <a:sym typeface="DM Sans Medium"/>
              </a:rPr>
              <a:t>dari</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nilai</a:t>
            </a:r>
            <a:r>
              <a:rPr lang="en-US" sz="2000" dirty="0">
                <a:solidFill>
                  <a:schemeClr val="tx1"/>
                </a:solidFill>
                <a:highlight>
                  <a:srgbClr val="FFFFFF"/>
                </a:highlight>
                <a:latin typeface="DM Sans Medium"/>
                <a:ea typeface="DM Sans Medium"/>
                <a:cs typeface="DM Sans Medium"/>
                <a:sym typeface="DM Sans Medium"/>
              </a:rPr>
              <a:t> CLV yang </a:t>
            </a:r>
            <a:r>
              <a:rPr lang="en-US" sz="2000" dirty="0" err="1">
                <a:solidFill>
                  <a:schemeClr val="tx1"/>
                </a:solidFill>
                <a:highlight>
                  <a:srgbClr val="FFFFFF"/>
                </a:highlight>
                <a:latin typeface="DM Sans Medium"/>
                <a:ea typeface="DM Sans Medium"/>
                <a:cs typeface="DM Sans Medium"/>
                <a:sym typeface="DM Sans Medium"/>
              </a:rPr>
              <a:t>seharusnya</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Atau</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apabila</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dengan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nilai</a:t>
            </a:r>
            <a:r>
              <a:rPr lang="en-US" sz="2000" dirty="0">
                <a:solidFill>
                  <a:schemeClr val="tx1"/>
                </a:solidFill>
                <a:highlight>
                  <a:srgbClr val="FFFFFF"/>
                </a:highlight>
                <a:latin typeface="DM Sans Medium"/>
                <a:ea typeface="DM Sans Medium"/>
                <a:cs typeface="DM Sans Medium"/>
                <a:sym typeface="DM Sans Medium"/>
              </a:rPr>
              <a:t> MAPE, </a:t>
            </a:r>
            <a:r>
              <a:rPr lang="en-US" sz="2000" dirty="0" err="1">
                <a:solidFill>
                  <a:schemeClr val="tx1"/>
                </a:solidFill>
                <a:highlight>
                  <a:srgbClr val="FFFFFF"/>
                </a:highlight>
                <a:latin typeface="DM Sans Medium"/>
                <a:ea typeface="DM Sans Medium"/>
                <a:cs typeface="DM Sans Medium"/>
                <a:sym typeface="DM Sans Medium"/>
              </a:rPr>
              <a:t>maka</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perkiraan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nilai</a:t>
            </a:r>
            <a:r>
              <a:rPr lang="en-US" sz="2000" dirty="0">
                <a:solidFill>
                  <a:schemeClr val="tx1"/>
                </a:solidFill>
                <a:highlight>
                  <a:srgbClr val="FFFFFF"/>
                </a:highlight>
                <a:latin typeface="DM Sans Medium"/>
                <a:ea typeface="DM Sans Medium"/>
                <a:cs typeface="DM Sans Medium"/>
                <a:sym typeface="DM Sans Medium"/>
              </a:rPr>
              <a:t> CLV </a:t>
            </a:r>
            <a:r>
              <a:rPr lang="en-US" sz="2000" dirty="0" err="1">
                <a:solidFill>
                  <a:schemeClr val="tx1"/>
                </a:solidFill>
                <a:highlight>
                  <a:srgbClr val="FFFFFF"/>
                </a:highlight>
                <a:latin typeface="DM Sans Medium"/>
                <a:ea typeface="DM Sans Medium"/>
                <a:cs typeface="DM Sans Medium"/>
                <a:sym typeface="DM Sans Medium"/>
              </a:rPr>
              <a:t>dapat</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meleset</a:t>
            </a:r>
            <a:r>
              <a:rPr lang="en-US" sz="2000" dirty="0">
                <a:solidFill>
                  <a:schemeClr val="tx1"/>
                </a:solidFill>
                <a:highlight>
                  <a:srgbClr val="FFFFFF"/>
                </a:highlight>
                <a:latin typeface="DM Sans Medium"/>
                <a:ea typeface="DM Sans Medium"/>
                <a:cs typeface="DM Sans Medium"/>
                <a:sym typeface="DM Sans Medium"/>
              </a:rPr>
              <a:t> ± 3.8% </a:t>
            </a:r>
            <a:r>
              <a:rPr lang="en-US" sz="2000" dirty="0" err="1">
                <a:solidFill>
                  <a:schemeClr val="tx1"/>
                </a:solidFill>
                <a:highlight>
                  <a:srgbClr val="FFFFFF"/>
                </a:highlight>
                <a:latin typeface="DM Sans Medium"/>
                <a:ea typeface="DM Sans Medium"/>
                <a:cs typeface="DM Sans Medium"/>
                <a:sym typeface="DM Sans Medium"/>
              </a:rPr>
              <a:t>dari</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aktual</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nilai</a:t>
            </a:r>
            <a:r>
              <a:rPr lang="en-US" sz="2000" dirty="0">
                <a:solidFill>
                  <a:schemeClr val="tx1"/>
                </a:solidFill>
                <a:highlight>
                  <a:srgbClr val="FFFFFF"/>
                </a:highlight>
                <a:latin typeface="DM Sans Medium"/>
                <a:ea typeface="DM Sans Medium"/>
                <a:cs typeface="DM Sans Medium"/>
                <a:sym typeface="DM Sans Medium"/>
              </a:rPr>
              <a:t> CLV.</a:t>
            </a:r>
          </a:p>
          <a:p>
            <a:pPr marL="0" lvl="0" indent="0" algn="just" rtl="0">
              <a:lnSpc>
                <a:spcPct val="135714"/>
              </a:lnSpc>
              <a:spcBef>
                <a:spcPts val="0"/>
              </a:spcBef>
              <a:spcAft>
                <a:spcPts val="0"/>
              </a:spcAft>
              <a:buNone/>
            </a:pPr>
            <a:endParaRPr lang="en-US" sz="2000" dirty="0">
              <a:solidFill>
                <a:schemeClr val="tx1"/>
              </a:solidFill>
              <a:highlight>
                <a:srgbClr val="FFFFFF"/>
              </a:highlight>
              <a:latin typeface="DM Sans Medium"/>
              <a:ea typeface="DM Sans Medium"/>
              <a:cs typeface="DM Sans Medium"/>
              <a:sym typeface="DM Sans Medium"/>
            </a:endParaRPr>
          </a:p>
          <a:p>
            <a:pPr marL="0" lvl="0" indent="0" algn="just" rtl="0">
              <a:lnSpc>
                <a:spcPct val="135714"/>
              </a:lnSpc>
              <a:spcBef>
                <a:spcPts val="0"/>
              </a:spcBef>
              <a:spcAft>
                <a:spcPts val="0"/>
              </a:spcAft>
              <a:buNone/>
            </a:pPr>
            <a:r>
              <a:rPr lang="en-US" sz="2000" dirty="0" err="1">
                <a:solidFill>
                  <a:schemeClr val="tx1"/>
                </a:solidFill>
                <a:highlight>
                  <a:srgbClr val="FFFFFF"/>
                </a:highlight>
                <a:latin typeface="DM Sans Medium"/>
                <a:ea typeface="DM Sans Medium"/>
                <a:cs typeface="DM Sans Medium"/>
                <a:sym typeface="DM Sans Medium"/>
              </a:rPr>
              <a:t>Namun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hal</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ini</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tidak</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menutup</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kemungkinan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prediksinya</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meleset</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lebih</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jauh</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karena</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terdapat</a:t>
            </a:r>
            <a:r>
              <a:rPr lang="en-US" sz="2000" dirty="0">
                <a:solidFill>
                  <a:schemeClr val="tx1"/>
                </a:solidFill>
                <a:highlight>
                  <a:srgbClr val="FFFFFF"/>
                </a:highlight>
                <a:latin typeface="DM Sans Medium"/>
                <a:ea typeface="DM Sans Medium"/>
                <a:cs typeface="DM Sans Medium"/>
                <a:sym typeface="DM Sans Medium"/>
              </a:rPr>
              <a:t> variance yang </a:t>
            </a:r>
            <a:r>
              <a:rPr lang="en-US" sz="2000" dirty="0" err="1">
                <a:solidFill>
                  <a:schemeClr val="tx1"/>
                </a:solidFill>
                <a:highlight>
                  <a:srgbClr val="FFFFFF"/>
                </a:highlight>
                <a:latin typeface="DM Sans Medium"/>
                <a:ea typeface="DM Sans Medium"/>
                <a:cs typeface="DM Sans Medium"/>
                <a:sym typeface="DM Sans Medium"/>
              </a:rPr>
              <a:t>tidak</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seragam</a:t>
            </a:r>
            <a:r>
              <a:rPr lang="en-US" sz="2000" dirty="0">
                <a:solidFill>
                  <a:schemeClr val="tx1"/>
                </a:solidFill>
                <a:highlight>
                  <a:srgbClr val="FFFFFF"/>
                </a:highlight>
                <a:latin typeface="DM Sans Medium"/>
                <a:ea typeface="DM Sans Medium"/>
                <a:cs typeface="DM Sans Medium"/>
                <a:sym typeface="DM Sans Medium"/>
              </a:rPr>
              <a:t> pada residual plot (</a:t>
            </a:r>
            <a:r>
              <a:rPr lang="en-US" sz="2000" dirty="0" err="1">
                <a:solidFill>
                  <a:schemeClr val="tx1"/>
                </a:solidFill>
                <a:highlight>
                  <a:srgbClr val="FFFFFF"/>
                </a:highlight>
                <a:latin typeface="DM Sans Medium"/>
                <a:ea typeface="DM Sans Medium"/>
                <a:cs typeface="DM Sans Medium"/>
                <a:sym typeface="DM Sans Medium"/>
              </a:rPr>
              <a:t>estimasi</a:t>
            </a:r>
            <a:r>
              <a:rPr lang="en-US" sz="2000" dirty="0">
                <a:solidFill>
                  <a:schemeClr val="tx1"/>
                </a:solidFill>
                <a:highlight>
                  <a:srgbClr val="FFFFFF"/>
                </a:highlight>
                <a:latin typeface="DM Sans Medium"/>
                <a:ea typeface="DM Sans Medium"/>
                <a:cs typeface="DM Sans Medium"/>
                <a:sym typeface="DM Sans Medium"/>
              </a:rPr>
              <a:t> pada CLV &gt; 8000). Bias yang </a:t>
            </a:r>
            <a:r>
              <a:rPr lang="en-US" sz="2000" dirty="0" err="1">
                <a:solidFill>
                  <a:schemeClr val="tx1"/>
                </a:solidFill>
                <a:highlight>
                  <a:srgbClr val="FFFFFF"/>
                </a:highlight>
                <a:latin typeface="DM Sans Medium"/>
                <a:ea typeface="DM Sans Medium"/>
                <a:cs typeface="DM Sans Medium"/>
                <a:sym typeface="DM Sans Medium"/>
              </a:rPr>
              <a:t>dihasilkan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dari</a:t>
            </a:r>
            <a:r>
              <a:rPr lang="en-US" sz="2000" dirty="0">
                <a:solidFill>
                  <a:schemeClr val="tx1"/>
                </a:solidFill>
                <a:highlight>
                  <a:srgbClr val="FFFFFF"/>
                </a:highlight>
                <a:latin typeface="DM Sans Medium"/>
                <a:ea typeface="DM Sans Medium"/>
                <a:cs typeface="DM Sans Medium"/>
                <a:sym typeface="DM Sans Medium"/>
              </a:rPr>
              <a:t> model </a:t>
            </a:r>
            <a:r>
              <a:rPr lang="en-US" sz="2000" dirty="0" err="1">
                <a:solidFill>
                  <a:schemeClr val="tx1"/>
                </a:solidFill>
                <a:highlight>
                  <a:srgbClr val="FFFFFF"/>
                </a:highlight>
                <a:latin typeface="DM Sans Medium"/>
                <a:ea typeface="DM Sans Medium"/>
                <a:cs typeface="DM Sans Medium"/>
                <a:sym typeface="DM Sans Medium"/>
              </a:rPr>
              <a:t>ini</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dapat</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dikarenakan</a:t>
            </a:r>
            <a:r>
              <a:rPr lang="en-US" sz="2000" dirty="0">
                <a:solidFill>
                  <a:schemeClr val="tx1"/>
                </a:solidFill>
                <a:highlight>
                  <a:srgbClr val="FFFFFF"/>
                </a:highlight>
                <a:latin typeface="DM Sans Medium"/>
                <a:ea typeface="DM Sans Medium"/>
                <a:cs typeface="DM Sans Medium"/>
                <a:sym typeface="DM Sans Medium"/>
              </a:rPr>
              <a:t> oleh </a:t>
            </a:r>
            <a:r>
              <a:rPr lang="en-US" sz="2000" dirty="0" err="1">
                <a:solidFill>
                  <a:schemeClr val="tx1"/>
                </a:solidFill>
                <a:highlight>
                  <a:srgbClr val="FFFFFF"/>
                </a:highlight>
                <a:latin typeface="DM Sans Medium"/>
                <a:ea typeface="DM Sans Medium"/>
                <a:cs typeface="DM Sans Medium"/>
                <a:sym typeface="DM Sans Medium"/>
              </a:rPr>
              <a:t>kurangnya</a:t>
            </a:r>
            <a:r>
              <a:rPr lang="en-US" sz="2000" dirty="0">
                <a:solidFill>
                  <a:schemeClr val="tx1"/>
                </a:solidFill>
                <a:highlight>
                  <a:srgbClr val="FFFFFF"/>
                </a:highlight>
                <a:latin typeface="DM Sans Medium"/>
                <a:ea typeface="DM Sans Medium"/>
                <a:cs typeface="DM Sans Medium"/>
                <a:sym typeface="DM Sans Medium"/>
              </a:rPr>
              <a:t> feature dan data pada dataset yang </a:t>
            </a:r>
            <a:r>
              <a:rPr lang="en-US" sz="2000" dirty="0" err="1">
                <a:solidFill>
                  <a:schemeClr val="tx1"/>
                </a:solidFill>
                <a:highlight>
                  <a:srgbClr val="FFFFFF"/>
                </a:highlight>
                <a:latin typeface="DM Sans Medium"/>
                <a:ea typeface="DM Sans Medium"/>
                <a:cs typeface="DM Sans Medium"/>
                <a:sym typeface="DM Sans Medium"/>
              </a:rPr>
              <a:t>bisa</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lebih</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merepresentasikan</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nilai</a:t>
            </a:r>
            <a:r>
              <a:rPr lang="en-US" sz="2000" dirty="0">
                <a:solidFill>
                  <a:schemeClr val="tx1"/>
                </a:solidFill>
                <a:highlight>
                  <a:srgbClr val="FFFFFF"/>
                </a:highlight>
                <a:latin typeface="DM Sans Medium"/>
                <a:ea typeface="DM Sans Medium"/>
                <a:cs typeface="DM Sans Medium"/>
                <a:sym typeface="DM Sans Medium"/>
              </a:rPr>
              <a:t> CLV </a:t>
            </a:r>
            <a:r>
              <a:rPr lang="en-US" sz="2000" dirty="0" err="1">
                <a:solidFill>
                  <a:schemeClr val="tx1"/>
                </a:solidFill>
                <a:highlight>
                  <a:srgbClr val="FFFFFF"/>
                </a:highlight>
                <a:latin typeface="DM Sans Medium"/>
                <a:ea typeface="DM Sans Medium"/>
                <a:cs typeface="DM Sans Medium"/>
                <a:sym typeface="DM Sans Medium"/>
              </a:rPr>
              <a:t>itu</a:t>
            </a:r>
            <a:r>
              <a:rPr lang="en-US" sz="2000" dirty="0">
                <a:solidFill>
                  <a:schemeClr val="tx1"/>
                </a:solidFill>
                <a:highlight>
                  <a:srgbClr val="FFFFFF"/>
                </a:highlight>
                <a:latin typeface="DM Sans Medium"/>
                <a:ea typeface="DM Sans Medium"/>
                <a:cs typeface="DM Sans Medium"/>
                <a:sym typeface="DM Sans Medium"/>
              </a:rPr>
              <a:t> </a:t>
            </a:r>
            <a:r>
              <a:rPr lang="en-US" sz="2000" dirty="0" err="1">
                <a:solidFill>
                  <a:schemeClr val="tx1"/>
                </a:solidFill>
                <a:highlight>
                  <a:srgbClr val="FFFFFF"/>
                </a:highlight>
                <a:latin typeface="DM Sans Medium"/>
                <a:ea typeface="DM Sans Medium"/>
                <a:cs typeface="DM Sans Medium"/>
                <a:sym typeface="DM Sans Medium"/>
              </a:rPr>
              <a:t>sendiri</a:t>
            </a:r>
            <a:r>
              <a:rPr lang="en-US" sz="2000" dirty="0">
                <a:solidFill>
                  <a:schemeClr val="tx1"/>
                </a:solidFill>
                <a:highlight>
                  <a:srgbClr val="FFFFFF"/>
                </a:highlight>
                <a:latin typeface="DM Sans Medium"/>
                <a:ea typeface="DM Sans Medium"/>
                <a:cs typeface="DM Sans Medium"/>
                <a:sym typeface="DM Sans Medium"/>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A9D41298-98E4-8046-A94A-862D80998B73}"/>
            </a:ext>
          </a:extLst>
        </p:cNvPr>
        <p:cNvGrpSpPr/>
        <p:nvPr/>
      </p:nvGrpSpPr>
      <p:grpSpPr>
        <a:xfrm>
          <a:off x="0" y="0"/>
          <a:ext cx="0" cy="0"/>
          <a:chOff x="0" y="0"/>
          <a:chExt cx="0" cy="0"/>
        </a:xfrm>
      </p:grpSpPr>
      <p:cxnSp>
        <p:nvCxnSpPr>
          <p:cNvPr id="224" name="Google Shape;224;g31d1a847516_0_3">
            <a:extLst>
              <a:ext uri="{FF2B5EF4-FFF2-40B4-BE49-F238E27FC236}">
                <a16:creationId xmlns:a16="http://schemas.microsoft.com/office/drawing/2014/main" id="{D3C5C7A9-5BE9-B950-1A66-DE124092AF2D}"/>
              </a:ext>
            </a:extLst>
          </p:cNvPr>
          <p:cNvCxnSpPr/>
          <p:nvPr/>
        </p:nvCxnSpPr>
        <p:spPr>
          <a:xfrm>
            <a:off x="1028700" y="9258300"/>
            <a:ext cx="555900" cy="0"/>
          </a:xfrm>
          <a:prstGeom prst="straightConnector1">
            <a:avLst/>
          </a:prstGeom>
          <a:noFill/>
          <a:ln w="190500" cap="flat" cmpd="sng">
            <a:solidFill>
              <a:srgbClr val="000000"/>
            </a:solidFill>
            <a:prstDash val="solid"/>
            <a:round/>
            <a:headEnd type="none" w="sm" len="sm"/>
            <a:tailEnd type="none" w="sm" len="sm"/>
          </a:ln>
        </p:spPr>
      </p:cxnSp>
      <p:sp>
        <p:nvSpPr>
          <p:cNvPr id="225" name="Google Shape;225;g31d1a847516_0_3">
            <a:extLst>
              <a:ext uri="{FF2B5EF4-FFF2-40B4-BE49-F238E27FC236}">
                <a16:creationId xmlns:a16="http://schemas.microsoft.com/office/drawing/2014/main" id="{ACCEF930-1E35-450A-461C-2FCAB9A8E444}"/>
              </a:ext>
            </a:extLst>
          </p:cNvPr>
          <p:cNvSpPr txBox="1"/>
          <p:nvPr/>
        </p:nvSpPr>
        <p:spPr>
          <a:xfrm>
            <a:off x="528500" y="610799"/>
            <a:ext cx="16230600" cy="715800"/>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id-ID" sz="5000" b="1" dirty="0" err="1">
                <a:latin typeface="DM Sans"/>
                <a:ea typeface="DM Sans"/>
                <a:cs typeface="DM Sans"/>
                <a:sym typeface="DM Sans"/>
              </a:rPr>
              <a:t>Recommendation</a:t>
            </a:r>
            <a:endParaRPr sz="5000" b="1" dirty="0">
              <a:latin typeface="DM Sans"/>
              <a:ea typeface="DM Sans"/>
              <a:cs typeface="DM Sans"/>
              <a:sym typeface="DM Sans"/>
            </a:endParaRPr>
          </a:p>
        </p:txBody>
      </p:sp>
      <p:sp>
        <p:nvSpPr>
          <p:cNvPr id="226" name="Google Shape;226;g31d1a847516_0_3">
            <a:extLst>
              <a:ext uri="{FF2B5EF4-FFF2-40B4-BE49-F238E27FC236}">
                <a16:creationId xmlns:a16="http://schemas.microsoft.com/office/drawing/2014/main" id="{1D7447CC-5F6F-E082-4078-4B678D6E746C}"/>
              </a:ext>
            </a:extLst>
          </p:cNvPr>
          <p:cNvSpPr txBox="1"/>
          <p:nvPr/>
        </p:nvSpPr>
        <p:spPr>
          <a:xfrm>
            <a:off x="1028700" y="1714574"/>
            <a:ext cx="16230600" cy="5626125"/>
          </a:xfrm>
          <a:prstGeom prst="rect">
            <a:avLst/>
          </a:prstGeom>
          <a:noFill/>
          <a:ln>
            <a:noFill/>
          </a:ln>
        </p:spPr>
        <p:txBody>
          <a:bodyPr spcFirstLastPara="1" wrap="square" lIns="91425" tIns="91425" rIns="91425" bIns="91425" anchor="t" anchorCtr="0">
            <a:spAutoFit/>
          </a:bodyPr>
          <a:lstStyle/>
          <a:p>
            <a:pPr algn="just">
              <a:lnSpc>
                <a:spcPct val="135714"/>
              </a:lnSpc>
            </a:pPr>
            <a:r>
              <a:rPr lang="en-US" sz="2000" dirty="0">
                <a:solidFill>
                  <a:srgbClr val="000080"/>
                </a:solidFill>
                <a:highlight>
                  <a:srgbClr val="FFFFFF"/>
                </a:highlight>
                <a:latin typeface="DM Sans Medium"/>
                <a:sym typeface="DM Sans Medium"/>
              </a:rPr>
              <a:t>Modeling Machine Learning</a:t>
            </a:r>
          </a:p>
          <a:p>
            <a:pPr algn="just">
              <a:lnSpc>
                <a:spcPct val="135714"/>
              </a:lnSpc>
            </a:pPr>
            <a:endParaRPr lang="en-US" sz="2000" dirty="0">
              <a:solidFill>
                <a:srgbClr val="000080"/>
              </a:solidFill>
              <a:highlight>
                <a:srgbClr val="FFFFFF"/>
              </a:highlight>
              <a:latin typeface="DM Sans Medium"/>
              <a:sym typeface="DM Sans Medium"/>
            </a:endParaRPr>
          </a:p>
          <a:p>
            <a:pPr marL="457200" indent="-457200" algn="just">
              <a:lnSpc>
                <a:spcPct val="135714"/>
              </a:lnSpc>
              <a:buAutoNum type="arabicPeriod"/>
            </a:pPr>
            <a:r>
              <a:rPr lang="en-US" sz="2000" dirty="0" err="1">
                <a:solidFill>
                  <a:schemeClr val="tx1"/>
                </a:solidFill>
                <a:highlight>
                  <a:srgbClr val="FFFFFF"/>
                </a:highlight>
                <a:latin typeface="DM Sans Medium"/>
                <a:sym typeface="DM Sans Medium"/>
              </a:rPr>
              <a:t>Mengecek</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prediksi</a:t>
            </a:r>
            <a:r>
              <a:rPr lang="en-US" sz="2000" dirty="0">
                <a:solidFill>
                  <a:schemeClr val="tx1"/>
                </a:solidFill>
                <a:highlight>
                  <a:srgbClr val="FFFFFF"/>
                </a:highlight>
                <a:latin typeface="DM Sans Medium"/>
                <a:sym typeface="DM Sans Medium"/>
              </a:rPr>
              <a:t> mana </a:t>
            </a:r>
            <a:r>
              <a:rPr lang="en-US" sz="2000" dirty="0" err="1">
                <a:solidFill>
                  <a:schemeClr val="tx1"/>
                </a:solidFill>
                <a:highlight>
                  <a:srgbClr val="FFFFFF"/>
                </a:highlight>
                <a:latin typeface="DM Sans Medium"/>
                <a:sym typeface="DM Sans Medium"/>
              </a:rPr>
              <a:t>saja</a:t>
            </a:r>
            <a:r>
              <a:rPr lang="en-US" sz="2000" dirty="0">
                <a:solidFill>
                  <a:schemeClr val="tx1"/>
                </a:solidFill>
                <a:highlight>
                  <a:srgbClr val="FFFFFF"/>
                </a:highlight>
                <a:latin typeface="DM Sans Medium"/>
                <a:sym typeface="DM Sans Medium"/>
              </a:rPr>
              <a:t> yang </a:t>
            </a:r>
            <a:r>
              <a:rPr lang="en-US" sz="2000" dirty="0" err="1">
                <a:solidFill>
                  <a:schemeClr val="tx1"/>
                </a:solidFill>
                <a:highlight>
                  <a:srgbClr val="FFFFFF"/>
                </a:highlight>
                <a:latin typeface="DM Sans Medium"/>
                <a:sym typeface="DM Sans Medium"/>
              </a:rPr>
              <a:t>memiliki</a:t>
            </a:r>
            <a:r>
              <a:rPr lang="en-US" sz="2000" dirty="0">
                <a:solidFill>
                  <a:schemeClr val="tx1"/>
                </a:solidFill>
                <a:highlight>
                  <a:srgbClr val="FFFFFF"/>
                </a:highlight>
                <a:latin typeface="DM Sans Medium"/>
                <a:sym typeface="DM Sans Medium"/>
              </a:rPr>
              <a:t> error yang </a:t>
            </a:r>
            <a:r>
              <a:rPr lang="en-US" sz="2000" dirty="0" err="1">
                <a:solidFill>
                  <a:schemeClr val="tx1"/>
                </a:solidFill>
                <a:highlight>
                  <a:srgbClr val="FFFFFF"/>
                </a:highlight>
                <a:latin typeface="DM Sans Medium"/>
                <a:sym typeface="DM Sans Medium"/>
              </a:rPr>
              <a:t>tinggi</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baik</a:t>
            </a:r>
            <a:r>
              <a:rPr lang="en-US" sz="2000" dirty="0">
                <a:solidFill>
                  <a:schemeClr val="tx1"/>
                </a:solidFill>
                <a:highlight>
                  <a:srgbClr val="FFFFFF"/>
                </a:highlight>
                <a:latin typeface="DM Sans Medium"/>
                <a:sym typeface="DM Sans Medium"/>
              </a:rPr>
              <a:t> yang overprediction / underprediction), </a:t>
            </a:r>
            <a:r>
              <a:rPr lang="en-US" sz="2000" dirty="0" err="1">
                <a:solidFill>
                  <a:schemeClr val="tx1"/>
                </a:solidFill>
                <a:highlight>
                  <a:srgbClr val="FFFFFF"/>
                </a:highlight>
                <a:latin typeface="DM Sans Medium"/>
                <a:sym typeface="DM Sans Medium"/>
              </a:rPr>
              <a:t>kemudian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dieksplorasi</a:t>
            </a:r>
            <a:r>
              <a:rPr lang="id-ID"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lebih</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lanjut</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untuk</a:t>
            </a:r>
            <a:r>
              <a:rPr lang="en-US" sz="2000" dirty="0">
                <a:solidFill>
                  <a:schemeClr val="tx1"/>
                </a:solidFill>
                <a:highlight>
                  <a:srgbClr val="FFFFFF"/>
                </a:highlight>
                <a:latin typeface="DM Sans Medium"/>
                <a:sym typeface="DM Sans Medium"/>
              </a:rPr>
              <a:t> feature </a:t>
            </a:r>
            <a:r>
              <a:rPr lang="en-US" sz="2000" dirty="0" err="1">
                <a:solidFill>
                  <a:schemeClr val="tx1"/>
                </a:solidFill>
                <a:highlight>
                  <a:srgbClr val="FFFFFF"/>
                </a:highlight>
                <a:latin typeface="DM Sans Medium"/>
                <a:sym typeface="DM Sans Medium"/>
              </a:rPr>
              <a:t>apa</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saja</a:t>
            </a:r>
            <a:r>
              <a:rPr lang="en-US" sz="2000" dirty="0">
                <a:solidFill>
                  <a:schemeClr val="tx1"/>
                </a:solidFill>
                <a:highlight>
                  <a:srgbClr val="FFFFFF"/>
                </a:highlight>
                <a:latin typeface="DM Sans Medium"/>
                <a:sym typeface="DM Sans Medium"/>
              </a:rPr>
              <a:t> yang </a:t>
            </a:r>
            <a:r>
              <a:rPr lang="en-US" sz="2000" dirty="0" err="1">
                <a:solidFill>
                  <a:schemeClr val="tx1"/>
                </a:solidFill>
                <a:highlight>
                  <a:srgbClr val="FFFFFF"/>
                </a:highlight>
                <a:latin typeface="DM Sans Medium"/>
                <a:sym typeface="DM Sans Medium"/>
              </a:rPr>
              <a:t>mengakibatkan</a:t>
            </a:r>
            <a:r>
              <a:rPr lang="en-US" sz="2000" dirty="0">
                <a:solidFill>
                  <a:schemeClr val="tx1"/>
                </a:solidFill>
                <a:highlight>
                  <a:srgbClr val="FFFFFF"/>
                </a:highlight>
                <a:latin typeface="DM Sans Medium"/>
                <a:sym typeface="DM Sans Medium"/>
              </a:rPr>
              <a:t> error </a:t>
            </a:r>
            <a:r>
              <a:rPr lang="en-US" sz="2000" dirty="0" err="1">
                <a:solidFill>
                  <a:schemeClr val="tx1"/>
                </a:solidFill>
                <a:highlight>
                  <a:srgbClr val="FFFFFF"/>
                </a:highlight>
                <a:latin typeface="DM Sans Medium"/>
                <a:sym typeface="DM Sans Medium"/>
              </a:rPr>
              <a:t>tinggi</a:t>
            </a:r>
            <a:r>
              <a:rPr lang="en-US" sz="2000" dirty="0">
                <a:solidFill>
                  <a:schemeClr val="tx1"/>
                </a:solidFill>
                <a:highlight>
                  <a:srgbClr val="FFFFFF"/>
                </a:highlight>
                <a:latin typeface="DM Sans Medium"/>
                <a:sym typeface="DM Sans Medium"/>
              </a:rPr>
              <a:t>.</a:t>
            </a:r>
            <a:endParaRPr lang="id-ID" sz="2000" dirty="0">
              <a:solidFill>
                <a:schemeClr val="tx1"/>
              </a:solidFill>
              <a:highlight>
                <a:srgbClr val="FFFFFF"/>
              </a:highlight>
              <a:latin typeface="DM Sans Medium"/>
              <a:sym typeface="DM Sans Medium"/>
            </a:endParaRPr>
          </a:p>
          <a:p>
            <a:pPr algn="just">
              <a:lnSpc>
                <a:spcPct val="135714"/>
              </a:lnSpc>
            </a:pPr>
            <a:endParaRPr lang="id-ID" sz="2000" dirty="0">
              <a:solidFill>
                <a:schemeClr val="tx1"/>
              </a:solidFill>
              <a:highlight>
                <a:srgbClr val="FFFFFF"/>
              </a:highlight>
              <a:latin typeface="DM Sans Medium"/>
              <a:sym typeface="DM Sans Medium"/>
            </a:endParaRPr>
          </a:p>
          <a:p>
            <a:pPr algn="just">
              <a:lnSpc>
                <a:spcPct val="135714"/>
              </a:lnSpc>
            </a:pPr>
            <a:r>
              <a:rPr lang="en-US" sz="2000" dirty="0">
                <a:solidFill>
                  <a:schemeClr val="tx1"/>
                </a:solidFill>
                <a:highlight>
                  <a:srgbClr val="FFFFFF"/>
                </a:highlight>
                <a:latin typeface="DM Sans Medium"/>
                <a:sym typeface="DM Sans Medium"/>
              </a:rPr>
              <a:t>2. Jika </a:t>
            </a:r>
            <a:r>
              <a:rPr lang="en-US" sz="2000" dirty="0" err="1">
                <a:solidFill>
                  <a:schemeClr val="tx1"/>
                </a:solidFill>
                <a:highlight>
                  <a:srgbClr val="FFFFFF"/>
                </a:highlight>
                <a:latin typeface="DM Sans Medium"/>
                <a:sym typeface="DM Sans Medium"/>
              </a:rPr>
              <a:t>memungkinkan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menambahkan</a:t>
            </a:r>
            <a:r>
              <a:rPr lang="en-US" sz="2000" dirty="0">
                <a:solidFill>
                  <a:schemeClr val="tx1"/>
                </a:solidFill>
                <a:highlight>
                  <a:srgbClr val="FFFFFF"/>
                </a:highlight>
                <a:latin typeface="DM Sans Medium"/>
                <a:sym typeface="DM Sans Medium"/>
              </a:rPr>
              <a:t> feature-feature yang </a:t>
            </a:r>
            <a:r>
              <a:rPr lang="en-US" sz="2000" dirty="0" err="1">
                <a:solidFill>
                  <a:schemeClr val="tx1"/>
                </a:solidFill>
                <a:highlight>
                  <a:srgbClr val="FFFFFF"/>
                </a:highlight>
                <a:latin typeface="DM Sans Medium"/>
                <a:sym typeface="DM Sans Medium"/>
              </a:rPr>
              <a:t>berhubungan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dengan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prediksi</a:t>
            </a:r>
            <a:r>
              <a:rPr lang="en-US" sz="2000" dirty="0">
                <a:solidFill>
                  <a:schemeClr val="tx1"/>
                </a:solidFill>
                <a:highlight>
                  <a:srgbClr val="FFFFFF"/>
                </a:highlight>
                <a:latin typeface="DM Sans Medium"/>
                <a:sym typeface="DM Sans Medium"/>
              </a:rPr>
              <a:t> CLV </a:t>
            </a:r>
            <a:r>
              <a:rPr lang="en-US" sz="2000" dirty="0" err="1">
                <a:solidFill>
                  <a:schemeClr val="tx1"/>
                </a:solidFill>
                <a:highlight>
                  <a:srgbClr val="FFFFFF"/>
                </a:highlight>
                <a:latin typeface="DM Sans Medium"/>
                <a:sym typeface="DM Sans Medium"/>
              </a:rPr>
              <a:t>seperti</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periode</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lamanya</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menjadi</a:t>
            </a:r>
            <a:r>
              <a:rPr lang="en-US" sz="2000" dirty="0">
                <a:solidFill>
                  <a:schemeClr val="tx1"/>
                </a:solidFill>
                <a:highlight>
                  <a:srgbClr val="FFFFFF"/>
                </a:highlight>
                <a:latin typeface="DM Sans Medium"/>
                <a:sym typeface="DM Sans Medium"/>
              </a:rPr>
              <a:t> customer </a:t>
            </a:r>
            <a:r>
              <a:rPr lang="en-US" sz="2000" dirty="0" err="1">
                <a:solidFill>
                  <a:schemeClr val="tx1"/>
                </a:solidFill>
                <a:highlight>
                  <a:srgbClr val="FFFFFF"/>
                </a:highlight>
                <a:latin typeface="DM Sans Medium"/>
                <a:sym typeface="DM Sans Medium"/>
              </a:rPr>
              <a:t>asuransi</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mobil</a:t>
            </a:r>
            <a:r>
              <a:rPr lang="en-US" sz="2000" dirty="0">
                <a:solidFill>
                  <a:schemeClr val="tx1"/>
                </a:solidFill>
                <a:highlight>
                  <a:srgbClr val="FFFFFF"/>
                </a:highlight>
                <a:latin typeface="DM Sans Medium"/>
                <a:sym typeface="DM Sans Medium"/>
              </a:rPr>
              <a:t>, wilayah </a:t>
            </a:r>
            <a:r>
              <a:rPr lang="en-US" sz="2000" dirty="0" err="1">
                <a:solidFill>
                  <a:schemeClr val="tx1"/>
                </a:solidFill>
                <a:highlight>
                  <a:srgbClr val="FFFFFF"/>
                </a:highlight>
                <a:latin typeface="DM Sans Medium"/>
                <a:sym typeface="DM Sans Medium"/>
              </a:rPr>
              <a:t>tempat</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tinggal</a:t>
            </a:r>
            <a:r>
              <a:rPr lang="en-US" sz="2000" dirty="0">
                <a:solidFill>
                  <a:schemeClr val="tx1"/>
                </a:solidFill>
                <a:highlight>
                  <a:srgbClr val="FFFFFF"/>
                </a:highlight>
                <a:latin typeface="DM Sans Medium"/>
                <a:sym typeface="DM Sans Medium"/>
              </a:rPr>
              <a:t>, dan </a:t>
            </a:r>
            <a:r>
              <a:rPr lang="en-US" sz="2000" dirty="0" err="1">
                <a:solidFill>
                  <a:schemeClr val="tx1"/>
                </a:solidFill>
                <a:highlight>
                  <a:srgbClr val="FFFFFF"/>
                </a:highlight>
                <a:latin typeface="DM Sans Medium"/>
                <a:sym typeface="DM Sans Medium"/>
              </a:rPr>
              <a:t>lainnya</a:t>
            </a:r>
            <a:r>
              <a:rPr lang="en-US" sz="2000" dirty="0">
                <a:solidFill>
                  <a:schemeClr val="tx1"/>
                </a:solidFill>
                <a:highlight>
                  <a:srgbClr val="FFFFFF"/>
                </a:highlight>
                <a:latin typeface="DM Sans Medium"/>
                <a:sym typeface="DM Sans Medium"/>
              </a:rPr>
              <a:t>.</a:t>
            </a:r>
            <a:endParaRPr lang="id-ID" sz="2000" dirty="0">
              <a:solidFill>
                <a:schemeClr val="tx1"/>
              </a:solidFill>
              <a:highlight>
                <a:srgbClr val="FFFFFF"/>
              </a:highlight>
              <a:latin typeface="DM Sans Medium"/>
              <a:sym typeface="DM Sans Medium"/>
            </a:endParaRPr>
          </a:p>
          <a:p>
            <a:pPr algn="just">
              <a:lnSpc>
                <a:spcPct val="135714"/>
              </a:lnSpc>
            </a:pPr>
            <a:endParaRPr lang="en-US" sz="2000" dirty="0">
              <a:solidFill>
                <a:schemeClr val="tx1"/>
              </a:solidFill>
              <a:highlight>
                <a:srgbClr val="FFFFFF"/>
              </a:highlight>
              <a:latin typeface="DM Sans Medium"/>
              <a:sym typeface="DM Sans Medium"/>
            </a:endParaRPr>
          </a:p>
          <a:p>
            <a:pPr algn="just">
              <a:lnSpc>
                <a:spcPct val="135714"/>
              </a:lnSpc>
            </a:pPr>
            <a:r>
              <a:rPr lang="id-ID" sz="2000" dirty="0">
                <a:solidFill>
                  <a:schemeClr val="tx1"/>
                </a:solidFill>
                <a:highlight>
                  <a:srgbClr val="FFFFFF"/>
                </a:highlight>
                <a:latin typeface="DM Sans Medium"/>
                <a:sym typeface="DM Sans Medium"/>
              </a:rPr>
              <a:t>3</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Penambahan</a:t>
            </a:r>
            <a:r>
              <a:rPr lang="en-US" sz="2000" dirty="0">
                <a:solidFill>
                  <a:schemeClr val="tx1"/>
                </a:solidFill>
                <a:highlight>
                  <a:srgbClr val="FFFFFF"/>
                </a:highlight>
                <a:latin typeface="DM Sans Medium"/>
                <a:sym typeface="DM Sans Medium"/>
              </a:rPr>
              <a:t> data customer agar machine learning </a:t>
            </a:r>
            <a:r>
              <a:rPr lang="en-US" sz="2000" dirty="0" err="1">
                <a:solidFill>
                  <a:schemeClr val="tx1"/>
                </a:solidFill>
                <a:highlight>
                  <a:srgbClr val="FFFFFF"/>
                </a:highlight>
                <a:latin typeface="DM Sans Medium"/>
                <a:sym typeface="DM Sans Medium"/>
              </a:rPr>
              <a:t>dapat</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memprediksi</a:t>
            </a:r>
            <a:r>
              <a:rPr lang="en-US" sz="2000" dirty="0">
                <a:solidFill>
                  <a:schemeClr val="tx1"/>
                </a:solidFill>
                <a:highlight>
                  <a:srgbClr val="FFFFFF"/>
                </a:highlight>
                <a:latin typeface="DM Sans Medium"/>
                <a:sym typeface="DM Sans Medium"/>
              </a:rPr>
              <a:t> CLV </a:t>
            </a:r>
            <a:r>
              <a:rPr lang="en-US" sz="2000" dirty="0" err="1">
                <a:solidFill>
                  <a:schemeClr val="tx1"/>
                </a:solidFill>
                <a:highlight>
                  <a:srgbClr val="FFFFFF"/>
                </a:highlight>
                <a:latin typeface="DM Sans Medium"/>
                <a:sym typeface="DM Sans Medium"/>
              </a:rPr>
              <a:t>lebih</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baik</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lagi</a:t>
            </a:r>
            <a:r>
              <a:rPr lang="en-US" sz="2000" dirty="0">
                <a:solidFill>
                  <a:schemeClr val="tx1"/>
                </a:solidFill>
                <a:highlight>
                  <a:srgbClr val="FFFFFF"/>
                </a:highlight>
                <a:latin typeface="DM Sans Medium"/>
                <a:sym typeface="DM Sans Medium"/>
              </a:rPr>
              <a:t>.</a:t>
            </a:r>
            <a:endParaRPr lang="id-ID" sz="2000" dirty="0">
              <a:solidFill>
                <a:schemeClr val="tx1"/>
              </a:solidFill>
              <a:highlight>
                <a:srgbClr val="FFFFFF"/>
              </a:highlight>
              <a:latin typeface="DM Sans Medium"/>
              <a:sym typeface="DM Sans Medium"/>
            </a:endParaRPr>
          </a:p>
          <a:p>
            <a:pPr algn="just">
              <a:lnSpc>
                <a:spcPct val="135714"/>
              </a:lnSpc>
            </a:pPr>
            <a:endParaRPr lang="en-US" sz="2000" dirty="0">
              <a:solidFill>
                <a:schemeClr val="tx1"/>
              </a:solidFill>
              <a:highlight>
                <a:srgbClr val="FFFFFF"/>
              </a:highlight>
              <a:latin typeface="DM Sans Medium"/>
              <a:sym typeface="DM Sans Medium"/>
            </a:endParaRPr>
          </a:p>
          <a:p>
            <a:pPr algn="just">
              <a:lnSpc>
                <a:spcPct val="135714"/>
              </a:lnSpc>
            </a:pPr>
            <a:r>
              <a:rPr lang="id-ID" sz="2000" dirty="0">
                <a:solidFill>
                  <a:schemeClr val="tx1"/>
                </a:solidFill>
                <a:highlight>
                  <a:srgbClr val="FFFFFF"/>
                </a:highlight>
                <a:latin typeface="DM Sans Medium"/>
                <a:sym typeface="DM Sans Medium"/>
              </a:rPr>
              <a:t>4</a:t>
            </a:r>
            <a:r>
              <a:rPr lang="en-US" sz="2000" dirty="0">
                <a:solidFill>
                  <a:schemeClr val="tx1"/>
                </a:solidFill>
                <a:highlight>
                  <a:srgbClr val="FFFFFF"/>
                </a:highlight>
                <a:latin typeface="DM Sans Medium"/>
                <a:sym typeface="DM Sans Medium"/>
              </a:rPr>
              <a:t>. Model yang </a:t>
            </a:r>
            <a:r>
              <a:rPr lang="en-US" sz="2000" dirty="0" err="1">
                <a:solidFill>
                  <a:schemeClr val="tx1"/>
                </a:solidFill>
                <a:highlight>
                  <a:srgbClr val="FFFFFF"/>
                </a:highlight>
                <a:latin typeface="DM Sans Medium"/>
                <a:sym typeface="DM Sans Medium"/>
              </a:rPr>
              <a:t>sudah</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dibangun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dapat</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dimanfaatkan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untuk</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pengembangan</a:t>
            </a:r>
            <a:r>
              <a:rPr lang="en-US" sz="2000" dirty="0">
                <a:solidFill>
                  <a:schemeClr val="tx1"/>
                </a:solidFill>
                <a:highlight>
                  <a:srgbClr val="FFFFFF"/>
                </a:highlight>
                <a:latin typeface="DM Sans Medium"/>
                <a:sym typeface="DM Sans Medium"/>
              </a:rPr>
              <a:t> model </a:t>
            </a:r>
            <a:r>
              <a:rPr lang="en-US" sz="2000" dirty="0" err="1">
                <a:solidFill>
                  <a:schemeClr val="tx1"/>
                </a:solidFill>
                <a:highlight>
                  <a:srgbClr val="FFFFFF"/>
                </a:highlight>
                <a:latin typeface="DM Sans Medium"/>
                <a:sym typeface="DM Sans Medium"/>
              </a:rPr>
              <a:t>selanjutnya</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seperti</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mengeksplore</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penggunaan</a:t>
            </a:r>
            <a:r>
              <a:rPr lang="en-US" sz="2000" dirty="0">
                <a:solidFill>
                  <a:schemeClr val="tx1"/>
                </a:solidFill>
                <a:highlight>
                  <a:srgbClr val="FFFFFF"/>
                </a:highlight>
                <a:latin typeface="DM Sans Medium"/>
                <a:sym typeface="DM Sans Medium"/>
              </a:rPr>
              <a:t> unsupervised learning (clustering) </a:t>
            </a:r>
            <a:r>
              <a:rPr lang="en-US" sz="2000" dirty="0" err="1">
                <a:solidFill>
                  <a:schemeClr val="tx1"/>
                </a:solidFill>
                <a:highlight>
                  <a:srgbClr val="FFFFFF"/>
                </a:highlight>
                <a:latin typeface="DM Sans Medium"/>
                <a:sym typeface="DM Sans Medium"/>
              </a:rPr>
              <a:t>untuk</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dapat</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melakukan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segmentasi</a:t>
            </a:r>
            <a:r>
              <a:rPr lang="en-US" sz="2000" dirty="0">
                <a:solidFill>
                  <a:schemeClr val="tx1"/>
                </a:solidFill>
                <a:highlight>
                  <a:srgbClr val="FFFFFF"/>
                </a:highlight>
                <a:latin typeface="DM Sans Medium"/>
                <a:sym typeface="DM Sans Medium"/>
              </a:rPr>
              <a:t> customer yang profitable dan unprofitable agar </a:t>
            </a:r>
            <a:r>
              <a:rPr lang="en-US" sz="2000" dirty="0" err="1">
                <a:solidFill>
                  <a:schemeClr val="tx1"/>
                </a:solidFill>
                <a:highlight>
                  <a:srgbClr val="FFFFFF"/>
                </a:highlight>
                <a:latin typeface="DM Sans Medium"/>
                <a:sym typeface="DM Sans Medium"/>
              </a:rPr>
              <a:t>penentuan</a:t>
            </a:r>
            <a:r>
              <a:rPr lang="en-US" sz="2000" dirty="0">
                <a:solidFill>
                  <a:schemeClr val="tx1"/>
                </a:solidFill>
                <a:highlight>
                  <a:srgbClr val="FFFFFF"/>
                </a:highlight>
                <a:latin typeface="DM Sans Medium"/>
                <a:sym typeface="DM Sans Medium"/>
              </a:rPr>
              <a:t> strategi marketing </a:t>
            </a:r>
            <a:r>
              <a:rPr lang="en-US" sz="2000" dirty="0" err="1">
                <a:solidFill>
                  <a:schemeClr val="tx1"/>
                </a:solidFill>
                <a:highlight>
                  <a:srgbClr val="FFFFFF"/>
                </a:highlight>
                <a:latin typeface="DM Sans Medium"/>
                <a:sym typeface="DM Sans Medium"/>
              </a:rPr>
              <a:t>lebih</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baik</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lagi</a:t>
            </a:r>
            <a:r>
              <a:rPr lang="en-US" sz="2000" dirty="0">
                <a:solidFill>
                  <a:schemeClr val="tx1"/>
                </a:solidFill>
                <a:highlight>
                  <a:srgbClr val="FFFFFF"/>
                </a:highlight>
                <a:latin typeface="DM Sans Medium"/>
                <a:sym typeface="DM Sans Medium"/>
              </a:rPr>
              <a:t>.</a:t>
            </a:r>
          </a:p>
        </p:txBody>
      </p:sp>
    </p:spTree>
    <p:extLst>
      <p:ext uri="{BB962C8B-B14F-4D97-AF65-F5344CB8AC3E}">
        <p14:creationId xmlns:p14="http://schemas.microsoft.com/office/powerpoint/2010/main" val="2325383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cxnSp>
        <p:nvCxnSpPr>
          <p:cNvPr id="224" name="Google Shape;224;g31d1a847516_0_3"/>
          <p:cNvCxnSpPr/>
          <p:nvPr/>
        </p:nvCxnSpPr>
        <p:spPr>
          <a:xfrm>
            <a:off x="1028700" y="9258300"/>
            <a:ext cx="555900" cy="0"/>
          </a:xfrm>
          <a:prstGeom prst="straightConnector1">
            <a:avLst/>
          </a:prstGeom>
          <a:noFill/>
          <a:ln w="190500" cap="flat" cmpd="sng">
            <a:solidFill>
              <a:srgbClr val="000000"/>
            </a:solidFill>
            <a:prstDash val="solid"/>
            <a:round/>
            <a:headEnd type="none" w="sm" len="sm"/>
            <a:tailEnd type="none" w="sm" len="sm"/>
          </a:ln>
        </p:spPr>
      </p:cxnSp>
      <p:sp>
        <p:nvSpPr>
          <p:cNvPr id="225" name="Google Shape;225;g31d1a847516_0_3"/>
          <p:cNvSpPr txBox="1"/>
          <p:nvPr/>
        </p:nvSpPr>
        <p:spPr>
          <a:xfrm>
            <a:off x="528500" y="610799"/>
            <a:ext cx="16230600" cy="715800"/>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id-ID" sz="5000" b="1" dirty="0" err="1">
                <a:latin typeface="DM Sans"/>
                <a:ea typeface="DM Sans"/>
                <a:cs typeface="DM Sans"/>
                <a:sym typeface="DM Sans"/>
              </a:rPr>
              <a:t>Recommendation</a:t>
            </a:r>
            <a:endParaRPr sz="5000" b="1" dirty="0">
              <a:latin typeface="DM Sans"/>
              <a:ea typeface="DM Sans"/>
              <a:cs typeface="DM Sans"/>
              <a:sym typeface="DM Sans"/>
            </a:endParaRPr>
          </a:p>
        </p:txBody>
      </p:sp>
      <p:sp>
        <p:nvSpPr>
          <p:cNvPr id="226" name="Google Shape;226;g31d1a847516_0_3"/>
          <p:cNvSpPr txBox="1"/>
          <p:nvPr/>
        </p:nvSpPr>
        <p:spPr>
          <a:xfrm>
            <a:off x="1138100" y="1596587"/>
            <a:ext cx="16230600" cy="6044701"/>
          </a:xfrm>
          <a:prstGeom prst="rect">
            <a:avLst/>
          </a:prstGeom>
          <a:noFill/>
          <a:ln>
            <a:noFill/>
          </a:ln>
        </p:spPr>
        <p:txBody>
          <a:bodyPr spcFirstLastPara="1" wrap="square" lIns="91425" tIns="91425" rIns="91425" bIns="91425" anchor="t" anchorCtr="0">
            <a:spAutoFit/>
          </a:bodyPr>
          <a:lstStyle/>
          <a:p>
            <a:pPr algn="just">
              <a:lnSpc>
                <a:spcPct val="135714"/>
              </a:lnSpc>
            </a:pPr>
            <a:r>
              <a:rPr lang="en-US" sz="2000" dirty="0" err="1">
                <a:solidFill>
                  <a:srgbClr val="000080"/>
                </a:solidFill>
                <a:highlight>
                  <a:srgbClr val="FFFFFF"/>
                </a:highlight>
                <a:latin typeface="DM Sans Medium"/>
                <a:sym typeface="DM Sans Medium"/>
              </a:rPr>
              <a:t>Untuk</a:t>
            </a:r>
            <a:r>
              <a:rPr lang="en-US" sz="2000" dirty="0">
                <a:solidFill>
                  <a:srgbClr val="000080"/>
                </a:solidFill>
                <a:highlight>
                  <a:srgbClr val="FFFFFF"/>
                </a:highlight>
                <a:latin typeface="DM Sans Medium"/>
                <a:sym typeface="DM Sans Medium"/>
              </a:rPr>
              <a:t> </a:t>
            </a:r>
            <a:r>
              <a:rPr lang="en-US" sz="2000" dirty="0" err="1">
                <a:solidFill>
                  <a:srgbClr val="000080"/>
                </a:solidFill>
                <a:highlight>
                  <a:srgbClr val="FFFFFF"/>
                </a:highlight>
                <a:latin typeface="DM Sans Medium"/>
                <a:sym typeface="DM Sans Medium"/>
              </a:rPr>
              <a:t>Bisnis</a:t>
            </a:r>
            <a:endParaRPr lang="en-US" sz="2000" dirty="0">
              <a:solidFill>
                <a:srgbClr val="000080"/>
              </a:solidFill>
              <a:highlight>
                <a:srgbClr val="FFFFFF"/>
              </a:highlight>
              <a:latin typeface="DM Sans Medium"/>
              <a:sym typeface="DM Sans Medium"/>
            </a:endParaRPr>
          </a:p>
          <a:p>
            <a:pPr algn="just">
              <a:lnSpc>
                <a:spcPct val="135714"/>
              </a:lnSpc>
            </a:pPr>
            <a:endParaRPr lang="en-US" sz="2000" dirty="0">
              <a:solidFill>
                <a:srgbClr val="000080"/>
              </a:solidFill>
              <a:highlight>
                <a:srgbClr val="FFFFFF"/>
              </a:highlight>
              <a:latin typeface="DM Sans Medium"/>
              <a:sym typeface="DM Sans Medium"/>
            </a:endParaRPr>
          </a:p>
          <a:p>
            <a:pPr marL="457200" indent="-457200" algn="just">
              <a:lnSpc>
                <a:spcPct val="135714"/>
              </a:lnSpc>
              <a:buAutoNum type="arabicPeriod"/>
            </a:pPr>
            <a:r>
              <a:rPr lang="en-US" sz="2000" dirty="0" err="1">
                <a:solidFill>
                  <a:schemeClr val="tx1"/>
                </a:solidFill>
                <a:highlight>
                  <a:srgbClr val="FFFFFF"/>
                </a:highlight>
                <a:latin typeface="DM Sans Medium"/>
                <a:sym typeface="DM Sans Medium"/>
              </a:rPr>
              <a:t>Sehubungan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dengan</a:t>
            </a:r>
            <a:r>
              <a:rPr lang="en-US" sz="2000" dirty="0">
                <a:solidFill>
                  <a:schemeClr val="tx1"/>
                </a:solidFill>
                <a:highlight>
                  <a:srgbClr val="FFFFFF"/>
                </a:highlight>
                <a:latin typeface="DM Sans Medium"/>
                <a:sym typeface="DM Sans Medium"/>
              </a:rPr>
              <a:t> `Number of Policies` dan `Monthly Premium Auto` </a:t>
            </a:r>
            <a:r>
              <a:rPr lang="en-US" sz="2000" dirty="0" err="1">
                <a:solidFill>
                  <a:schemeClr val="tx1"/>
                </a:solidFill>
                <a:highlight>
                  <a:srgbClr val="FFFFFF"/>
                </a:highlight>
                <a:latin typeface="DM Sans Medium"/>
                <a:sym typeface="DM Sans Medium"/>
              </a:rPr>
              <a:t>menjadi</a:t>
            </a:r>
            <a:r>
              <a:rPr lang="en-US" sz="2000" dirty="0">
                <a:solidFill>
                  <a:schemeClr val="tx1"/>
                </a:solidFill>
                <a:highlight>
                  <a:srgbClr val="FFFFFF"/>
                </a:highlight>
                <a:latin typeface="DM Sans Medium"/>
                <a:sym typeface="DM Sans Medium"/>
              </a:rPr>
              <a:t> feature yang paling </a:t>
            </a:r>
            <a:r>
              <a:rPr lang="en-US" sz="2000" dirty="0" err="1">
                <a:solidFill>
                  <a:schemeClr val="tx1"/>
                </a:solidFill>
                <a:highlight>
                  <a:srgbClr val="FFFFFF"/>
                </a:highlight>
                <a:latin typeface="DM Sans Medium"/>
                <a:sym typeface="DM Sans Medium"/>
              </a:rPr>
              <a:t>berpengaruh</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dalam</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memprediksi</a:t>
            </a:r>
            <a:r>
              <a:rPr lang="en-US" sz="2000" dirty="0">
                <a:solidFill>
                  <a:schemeClr val="tx1"/>
                </a:solidFill>
                <a:highlight>
                  <a:srgbClr val="FFFFFF"/>
                </a:highlight>
                <a:latin typeface="DM Sans Medium"/>
                <a:sym typeface="DM Sans Medium"/>
              </a:rPr>
              <a:t> CLV, </a:t>
            </a:r>
            <a:r>
              <a:rPr lang="en-US" sz="2000" dirty="0" err="1">
                <a:solidFill>
                  <a:schemeClr val="tx1"/>
                </a:solidFill>
                <a:highlight>
                  <a:srgbClr val="FFFFFF"/>
                </a:highlight>
                <a:latin typeface="DM Sans Medium"/>
                <a:sym typeface="DM Sans Medium"/>
              </a:rPr>
              <a:t>maka</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disarankan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untuk</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dapat</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membuat</a:t>
            </a:r>
            <a:r>
              <a:rPr lang="en-US" sz="2000" dirty="0">
                <a:solidFill>
                  <a:schemeClr val="tx1"/>
                </a:solidFill>
                <a:highlight>
                  <a:srgbClr val="FFFFFF"/>
                </a:highlight>
                <a:latin typeface="DM Sans Medium"/>
                <a:sym typeface="DM Sans Medium"/>
              </a:rPr>
              <a:t> personalized offer </a:t>
            </a:r>
            <a:r>
              <a:rPr lang="en-US" sz="2000" dirty="0" err="1">
                <a:solidFill>
                  <a:schemeClr val="tx1"/>
                </a:solidFill>
                <a:highlight>
                  <a:srgbClr val="FFFFFF"/>
                </a:highlight>
                <a:latin typeface="DM Sans Medium"/>
                <a:sym typeface="DM Sans Medium"/>
              </a:rPr>
              <a:t>kepada</a:t>
            </a:r>
            <a:r>
              <a:rPr lang="en-US" sz="2000" dirty="0">
                <a:solidFill>
                  <a:schemeClr val="tx1"/>
                </a:solidFill>
                <a:highlight>
                  <a:srgbClr val="FFFFFF"/>
                </a:highlight>
                <a:latin typeface="DM Sans Medium"/>
                <a:sym typeface="DM Sans Medium"/>
              </a:rPr>
              <a:t> customer agar </a:t>
            </a:r>
            <a:r>
              <a:rPr lang="en-US" sz="2000" dirty="0" err="1">
                <a:solidFill>
                  <a:schemeClr val="tx1"/>
                </a:solidFill>
                <a:highlight>
                  <a:srgbClr val="FFFFFF"/>
                </a:highlight>
                <a:latin typeface="DM Sans Medium"/>
                <a:sym typeface="DM Sans Medium"/>
              </a:rPr>
              <a:t>dapat</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lebih</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menjawab</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kebutuhan</a:t>
            </a:r>
            <a:r>
              <a:rPr lang="en-US" sz="2000" dirty="0">
                <a:solidFill>
                  <a:schemeClr val="tx1"/>
                </a:solidFill>
                <a:highlight>
                  <a:srgbClr val="FFFFFF"/>
                </a:highlight>
                <a:latin typeface="DM Sans Medium"/>
                <a:sym typeface="DM Sans Medium"/>
              </a:rPr>
              <a:t> customer </a:t>
            </a:r>
            <a:r>
              <a:rPr lang="en-US" sz="2000" dirty="0" err="1">
                <a:solidFill>
                  <a:schemeClr val="tx1"/>
                </a:solidFill>
                <a:highlight>
                  <a:srgbClr val="FFFFFF"/>
                </a:highlight>
                <a:latin typeface="DM Sans Medium"/>
                <a:sym typeface="DM Sans Medium"/>
              </a:rPr>
              <a:t>berdasarkan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jumlah</a:t>
            </a:r>
            <a:r>
              <a:rPr lang="en-US" sz="2000" dirty="0">
                <a:solidFill>
                  <a:schemeClr val="tx1"/>
                </a:solidFill>
                <a:highlight>
                  <a:srgbClr val="FFFFFF"/>
                </a:highlight>
                <a:latin typeface="DM Sans Medium"/>
                <a:sym typeface="DM Sans Medium"/>
              </a:rPr>
              <a:t> polis dan </a:t>
            </a:r>
            <a:r>
              <a:rPr lang="en-US" sz="2000" dirty="0" err="1">
                <a:solidFill>
                  <a:schemeClr val="tx1"/>
                </a:solidFill>
                <a:highlight>
                  <a:srgbClr val="FFFFFF"/>
                </a:highlight>
                <a:latin typeface="DM Sans Medium"/>
                <a:sym typeface="DM Sans Medium"/>
              </a:rPr>
              <a:t>biaya</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premi</a:t>
            </a:r>
            <a:r>
              <a:rPr lang="en-US" sz="2000" dirty="0">
                <a:solidFill>
                  <a:schemeClr val="tx1"/>
                </a:solidFill>
                <a:highlight>
                  <a:srgbClr val="FFFFFF"/>
                </a:highlight>
                <a:latin typeface="DM Sans Medium"/>
                <a:sym typeface="DM Sans Medium"/>
              </a:rPr>
              <a:t> yang </a:t>
            </a:r>
            <a:r>
              <a:rPr lang="en-US" sz="2000" dirty="0" err="1">
                <a:solidFill>
                  <a:schemeClr val="tx1"/>
                </a:solidFill>
                <a:highlight>
                  <a:srgbClr val="FFFFFF"/>
                </a:highlight>
                <a:latin typeface="DM Sans Medium"/>
                <a:sym typeface="DM Sans Medium"/>
              </a:rPr>
              <a:t>dibayarkan</a:t>
            </a:r>
            <a:r>
              <a:rPr lang="en-US" sz="2000" dirty="0">
                <a:solidFill>
                  <a:schemeClr val="tx1"/>
                </a:solidFill>
                <a:highlight>
                  <a:srgbClr val="FFFFFF"/>
                </a:highlight>
                <a:latin typeface="DM Sans Medium"/>
                <a:sym typeface="DM Sans Medium"/>
              </a:rPr>
              <a:t>. Personalized offer </a:t>
            </a:r>
            <a:r>
              <a:rPr lang="en-US" sz="2000" dirty="0" err="1">
                <a:solidFill>
                  <a:schemeClr val="tx1"/>
                </a:solidFill>
                <a:highlight>
                  <a:srgbClr val="FFFFFF"/>
                </a:highlight>
                <a:latin typeface="DM Sans Medium"/>
                <a:sym typeface="DM Sans Medium"/>
              </a:rPr>
              <a:t>ini</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akan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menguntungkan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karena</a:t>
            </a:r>
            <a:r>
              <a:rPr lang="en-US" sz="2000" dirty="0">
                <a:solidFill>
                  <a:schemeClr val="tx1"/>
                </a:solidFill>
                <a:highlight>
                  <a:srgbClr val="FFFFFF"/>
                </a:highlight>
                <a:latin typeface="DM Sans Medium"/>
                <a:sym typeface="DM Sans Medium"/>
              </a:rPr>
              <a:t> budget marketing yang </a:t>
            </a:r>
            <a:r>
              <a:rPr lang="en-US" sz="2000" dirty="0" err="1">
                <a:solidFill>
                  <a:schemeClr val="tx1"/>
                </a:solidFill>
                <a:highlight>
                  <a:srgbClr val="FFFFFF"/>
                </a:highlight>
                <a:latin typeface="DM Sans Medium"/>
                <a:sym typeface="DM Sans Medium"/>
              </a:rPr>
              <a:t>akan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digunakan</a:t>
            </a:r>
            <a:r>
              <a:rPr lang="en-US" sz="2000" dirty="0">
                <a:solidFill>
                  <a:schemeClr val="tx1"/>
                </a:solidFill>
                <a:highlight>
                  <a:srgbClr val="FFFFFF"/>
                </a:highlight>
                <a:latin typeface="DM Sans Medium"/>
                <a:sym typeface="DM Sans Medium"/>
              </a:rPr>
              <a:t> pun juga </a:t>
            </a:r>
            <a:r>
              <a:rPr lang="en-US" sz="2000" dirty="0" err="1">
                <a:solidFill>
                  <a:schemeClr val="tx1"/>
                </a:solidFill>
                <a:highlight>
                  <a:srgbClr val="FFFFFF"/>
                </a:highlight>
                <a:latin typeface="DM Sans Medium"/>
                <a:sym typeface="DM Sans Medium"/>
              </a:rPr>
              <a:t>lebih</a:t>
            </a:r>
            <a:r>
              <a:rPr lang="en-US" sz="2000" dirty="0">
                <a:solidFill>
                  <a:schemeClr val="tx1"/>
                </a:solidFill>
                <a:highlight>
                  <a:srgbClr val="FFFFFF"/>
                </a:highlight>
                <a:latin typeface="DM Sans Medium"/>
                <a:sym typeface="DM Sans Medium"/>
              </a:rPr>
              <a:t> personalized </a:t>
            </a:r>
            <a:r>
              <a:rPr lang="en-US" sz="2000" dirty="0" err="1">
                <a:solidFill>
                  <a:schemeClr val="tx1"/>
                </a:solidFill>
                <a:highlight>
                  <a:srgbClr val="FFFFFF"/>
                </a:highlight>
                <a:latin typeface="DM Sans Medium"/>
                <a:sym typeface="DM Sans Medium"/>
              </a:rPr>
              <a:t>sehingga</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menghindari</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adanya</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membayar</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lebih</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untuk</a:t>
            </a:r>
            <a:r>
              <a:rPr lang="en-US" sz="2000" dirty="0">
                <a:solidFill>
                  <a:schemeClr val="tx1"/>
                </a:solidFill>
                <a:highlight>
                  <a:srgbClr val="FFFFFF"/>
                </a:highlight>
                <a:latin typeface="DM Sans Medium"/>
                <a:sym typeface="DM Sans Medium"/>
              </a:rPr>
              <a:t> low-value customer dan </a:t>
            </a:r>
            <a:r>
              <a:rPr lang="en-US" sz="2000" dirty="0" err="1">
                <a:solidFill>
                  <a:schemeClr val="tx1"/>
                </a:solidFill>
                <a:highlight>
                  <a:srgbClr val="FFFFFF"/>
                </a:highlight>
                <a:latin typeface="DM Sans Medium"/>
                <a:sym typeface="DM Sans Medium"/>
              </a:rPr>
              <a:t>kehilangan</a:t>
            </a:r>
            <a:r>
              <a:rPr lang="en-US" sz="2000" dirty="0">
                <a:solidFill>
                  <a:schemeClr val="tx1"/>
                </a:solidFill>
                <a:highlight>
                  <a:srgbClr val="FFFFFF"/>
                </a:highlight>
                <a:latin typeface="DM Sans Medium"/>
                <a:sym typeface="DM Sans Medium"/>
              </a:rPr>
              <a:t> high-value customer.</a:t>
            </a:r>
            <a:endParaRPr lang="id-ID" sz="2000" dirty="0">
              <a:solidFill>
                <a:schemeClr val="tx1"/>
              </a:solidFill>
              <a:highlight>
                <a:srgbClr val="FFFFFF"/>
              </a:highlight>
              <a:latin typeface="DM Sans Medium"/>
              <a:sym typeface="DM Sans Medium"/>
            </a:endParaRPr>
          </a:p>
          <a:p>
            <a:pPr algn="just">
              <a:lnSpc>
                <a:spcPct val="135714"/>
              </a:lnSpc>
            </a:pPr>
            <a:endParaRPr lang="en-US" sz="2000" dirty="0">
              <a:solidFill>
                <a:schemeClr val="tx1"/>
              </a:solidFill>
              <a:highlight>
                <a:srgbClr val="FFFFFF"/>
              </a:highlight>
              <a:latin typeface="DM Sans Medium"/>
              <a:sym typeface="DM Sans Medium"/>
            </a:endParaRPr>
          </a:p>
          <a:p>
            <a:pPr algn="just">
              <a:lnSpc>
                <a:spcPct val="135714"/>
              </a:lnSpc>
            </a:pPr>
            <a:r>
              <a:rPr lang="en-US" sz="2000" dirty="0">
                <a:solidFill>
                  <a:schemeClr val="tx1"/>
                </a:solidFill>
                <a:highlight>
                  <a:srgbClr val="FFFFFF"/>
                </a:highlight>
                <a:latin typeface="DM Sans Medium"/>
                <a:sym typeface="DM Sans Medium"/>
              </a:rPr>
              <a:t>2. </a:t>
            </a:r>
            <a:r>
              <a:rPr lang="en-US" sz="2000" dirty="0" err="1">
                <a:solidFill>
                  <a:schemeClr val="tx1"/>
                </a:solidFill>
                <a:highlight>
                  <a:srgbClr val="FFFFFF"/>
                </a:highlight>
                <a:latin typeface="DM Sans Medium"/>
                <a:sym typeface="DM Sans Medium"/>
              </a:rPr>
              <a:t>Dengan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mengetahui</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hasil</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prediksi</a:t>
            </a:r>
            <a:r>
              <a:rPr lang="en-US" sz="2000" dirty="0">
                <a:solidFill>
                  <a:schemeClr val="tx1"/>
                </a:solidFill>
                <a:highlight>
                  <a:srgbClr val="FFFFFF"/>
                </a:highlight>
                <a:latin typeface="DM Sans Medium"/>
                <a:sym typeface="DM Sans Medium"/>
              </a:rPr>
              <a:t> CLV </a:t>
            </a:r>
            <a:r>
              <a:rPr lang="en-US" sz="2000" dirty="0" err="1">
                <a:solidFill>
                  <a:schemeClr val="tx1"/>
                </a:solidFill>
                <a:highlight>
                  <a:srgbClr val="FFFFFF"/>
                </a:highlight>
                <a:latin typeface="DM Sans Medium"/>
                <a:sym typeface="DM Sans Medium"/>
              </a:rPr>
              <a:t>dari</a:t>
            </a:r>
            <a:r>
              <a:rPr lang="en-US" sz="2000" dirty="0">
                <a:solidFill>
                  <a:schemeClr val="tx1"/>
                </a:solidFill>
                <a:highlight>
                  <a:srgbClr val="FFFFFF"/>
                </a:highlight>
                <a:latin typeface="DM Sans Medium"/>
                <a:sym typeface="DM Sans Medium"/>
              </a:rPr>
              <a:t> machine learning</a:t>
            </a:r>
            <a:r>
              <a:rPr lang="id-ID" sz="2000" dirty="0">
                <a:solidFill>
                  <a:schemeClr val="tx1"/>
                </a:solidFill>
                <a:highlight>
                  <a:srgbClr val="FFFFFF"/>
                </a:highlight>
                <a:latin typeface="DM Sans Medium"/>
                <a:sym typeface="DM Sans Medium"/>
              </a:rPr>
              <a:t>, selanjutnya dapat membuat</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segmen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berdasarkan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hasil</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prediksi</a:t>
            </a:r>
            <a:r>
              <a:rPr lang="en-US" sz="2000" dirty="0">
                <a:solidFill>
                  <a:schemeClr val="tx1"/>
                </a:solidFill>
                <a:highlight>
                  <a:srgbClr val="FFFFFF"/>
                </a:highlight>
                <a:latin typeface="DM Sans Medium"/>
                <a:sym typeface="DM Sans Medium"/>
              </a:rPr>
              <a:t> CLV, </a:t>
            </a:r>
            <a:r>
              <a:rPr lang="en-US" sz="2000" dirty="0" err="1">
                <a:solidFill>
                  <a:schemeClr val="tx1"/>
                </a:solidFill>
                <a:highlight>
                  <a:srgbClr val="FFFFFF"/>
                </a:highlight>
                <a:latin typeface="DM Sans Medium"/>
                <a:sym typeface="DM Sans Medium"/>
              </a:rPr>
              <a:t>maka</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perusahaan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dapat</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menyusun</a:t>
            </a:r>
            <a:r>
              <a:rPr lang="en-US" sz="2000" dirty="0">
                <a:solidFill>
                  <a:schemeClr val="tx1"/>
                </a:solidFill>
                <a:highlight>
                  <a:srgbClr val="FFFFFF"/>
                </a:highlight>
                <a:latin typeface="DM Sans Medium"/>
                <a:sym typeface="DM Sans Medium"/>
              </a:rPr>
              <a:t> strategi </a:t>
            </a:r>
            <a:r>
              <a:rPr lang="en-US" sz="2000" dirty="0" err="1">
                <a:solidFill>
                  <a:schemeClr val="tx1"/>
                </a:solidFill>
                <a:highlight>
                  <a:srgbClr val="FFFFFF"/>
                </a:highlight>
                <a:latin typeface="DM Sans Medium"/>
                <a:sym typeface="DM Sans Medium"/>
              </a:rPr>
              <a:t>pemasaran</a:t>
            </a:r>
            <a:r>
              <a:rPr lang="en-US" sz="2000" dirty="0">
                <a:solidFill>
                  <a:schemeClr val="tx1"/>
                </a:solidFill>
                <a:highlight>
                  <a:srgbClr val="FFFFFF"/>
                </a:highlight>
                <a:latin typeface="DM Sans Medium"/>
                <a:sym typeface="DM Sans Medium"/>
              </a:rPr>
              <a:t> yang </a:t>
            </a:r>
            <a:r>
              <a:rPr lang="en-US" sz="2000" dirty="0" err="1">
                <a:solidFill>
                  <a:schemeClr val="tx1"/>
                </a:solidFill>
                <a:highlight>
                  <a:srgbClr val="FFFFFF"/>
                </a:highlight>
                <a:latin typeface="DM Sans Medium"/>
                <a:sym typeface="DM Sans Medium"/>
              </a:rPr>
              <a:t>tepat</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sasaran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seperti</a:t>
            </a:r>
            <a:r>
              <a:rPr lang="en-US" sz="2000" dirty="0">
                <a:solidFill>
                  <a:schemeClr val="tx1"/>
                </a:solidFill>
                <a:highlight>
                  <a:srgbClr val="FFFFFF"/>
                </a:highlight>
                <a:latin typeface="DM Sans Medium"/>
                <a:sym typeface="DM Sans Medium"/>
              </a:rPr>
              <a:t>:</a:t>
            </a:r>
          </a:p>
          <a:p>
            <a:pPr algn="just">
              <a:lnSpc>
                <a:spcPct val="135714"/>
              </a:lnSpc>
            </a:pPr>
            <a:endParaRPr lang="en-US" sz="2000" dirty="0">
              <a:solidFill>
                <a:schemeClr val="tx1"/>
              </a:solidFill>
              <a:highlight>
                <a:srgbClr val="FFFFFF"/>
              </a:highlight>
              <a:latin typeface="DM Sans Medium"/>
              <a:sym typeface="DM Sans Medium"/>
            </a:endParaRPr>
          </a:p>
          <a:p>
            <a:pPr algn="just">
              <a:lnSpc>
                <a:spcPct val="135714"/>
              </a:lnSpc>
            </a:pPr>
            <a:r>
              <a:rPr lang="en-US" sz="2000" dirty="0">
                <a:solidFill>
                  <a:schemeClr val="tx1"/>
                </a:solidFill>
                <a:highlight>
                  <a:srgbClr val="FFFFFF"/>
                </a:highlight>
                <a:latin typeface="DM Sans Medium"/>
                <a:sym typeface="DM Sans Medium"/>
              </a:rPr>
              <a:t>    - High CLV: </a:t>
            </a:r>
            <a:r>
              <a:rPr lang="en-US" sz="2000" dirty="0" err="1">
                <a:solidFill>
                  <a:schemeClr val="tx1"/>
                </a:solidFill>
                <a:highlight>
                  <a:srgbClr val="FFFFFF"/>
                </a:highlight>
                <a:latin typeface="DM Sans Medium"/>
                <a:sym typeface="DM Sans Medium"/>
              </a:rPr>
              <a:t>Fokus</a:t>
            </a:r>
            <a:r>
              <a:rPr lang="en-US" sz="2000" dirty="0">
                <a:solidFill>
                  <a:schemeClr val="tx1"/>
                </a:solidFill>
                <a:highlight>
                  <a:srgbClr val="FFFFFF"/>
                </a:highlight>
                <a:latin typeface="DM Sans Medium"/>
                <a:sym typeface="DM Sans Medium"/>
              </a:rPr>
              <a:t> pada </a:t>
            </a:r>
            <a:r>
              <a:rPr lang="en-US" sz="2000" dirty="0" err="1">
                <a:solidFill>
                  <a:schemeClr val="tx1"/>
                </a:solidFill>
                <a:highlight>
                  <a:srgbClr val="FFFFFF"/>
                </a:highlight>
                <a:latin typeface="DM Sans Medium"/>
                <a:sym typeface="DM Sans Medium"/>
              </a:rPr>
              <a:t>retensi</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dengan</a:t>
            </a:r>
            <a:r>
              <a:rPr lang="en-US" sz="2000" dirty="0">
                <a:solidFill>
                  <a:schemeClr val="tx1"/>
                </a:solidFill>
                <a:highlight>
                  <a:srgbClr val="FFFFFF"/>
                </a:highlight>
                <a:latin typeface="DM Sans Medium"/>
                <a:sym typeface="DM Sans Medium"/>
              </a:rPr>
              <a:t> program </a:t>
            </a:r>
            <a:r>
              <a:rPr lang="en-US" sz="2000" dirty="0" err="1">
                <a:solidFill>
                  <a:schemeClr val="tx1"/>
                </a:solidFill>
                <a:highlight>
                  <a:srgbClr val="FFFFFF"/>
                </a:highlight>
                <a:latin typeface="DM Sans Medium"/>
                <a:sym typeface="DM Sans Medium"/>
              </a:rPr>
              <a:t>loyalitas</a:t>
            </a:r>
            <a:r>
              <a:rPr lang="en-US" sz="2000" dirty="0">
                <a:solidFill>
                  <a:schemeClr val="tx1"/>
                </a:solidFill>
                <a:highlight>
                  <a:srgbClr val="FFFFFF"/>
                </a:highlight>
                <a:latin typeface="DM Sans Medium"/>
                <a:sym typeface="DM Sans Medium"/>
              </a:rPr>
              <a:t>.</a:t>
            </a:r>
          </a:p>
          <a:p>
            <a:pPr algn="just">
              <a:lnSpc>
                <a:spcPct val="135714"/>
              </a:lnSpc>
            </a:pPr>
            <a:r>
              <a:rPr lang="en-US" sz="2000" dirty="0">
                <a:solidFill>
                  <a:schemeClr val="tx1"/>
                </a:solidFill>
                <a:highlight>
                  <a:srgbClr val="FFFFFF"/>
                </a:highlight>
                <a:latin typeface="DM Sans Medium"/>
                <a:sym typeface="DM Sans Medium"/>
              </a:rPr>
              <a:t>    - Medium CLV: Upselling dan cross-selling.</a:t>
            </a:r>
          </a:p>
          <a:p>
            <a:pPr algn="just">
              <a:lnSpc>
                <a:spcPct val="135714"/>
              </a:lnSpc>
            </a:pPr>
            <a:r>
              <a:rPr lang="en-US" sz="2000" dirty="0">
                <a:solidFill>
                  <a:schemeClr val="tx1"/>
                </a:solidFill>
                <a:highlight>
                  <a:srgbClr val="FFFFFF"/>
                </a:highlight>
                <a:latin typeface="DM Sans Medium"/>
                <a:sym typeface="DM Sans Medium"/>
              </a:rPr>
              <a:t>    - Low CLV: Strategi </a:t>
            </a:r>
            <a:r>
              <a:rPr lang="en-US" sz="2000" dirty="0" err="1">
                <a:solidFill>
                  <a:schemeClr val="tx1"/>
                </a:solidFill>
                <a:highlight>
                  <a:srgbClr val="FFFFFF"/>
                </a:highlight>
                <a:latin typeface="DM Sans Medium"/>
                <a:sym typeface="DM Sans Medium"/>
              </a:rPr>
              <a:t>pemasaran</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berbiaya</a:t>
            </a:r>
            <a:r>
              <a:rPr lang="en-US" sz="2000" dirty="0">
                <a:solidFill>
                  <a:schemeClr val="tx1"/>
                </a:solidFill>
                <a:highlight>
                  <a:srgbClr val="FFFFFF"/>
                </a:highlight>
                <a:latin typeface="DM Sans Medium"/>
                <a:sym typeface="DM Sans Medium"/>
              </a:rPr>
              <a:t> </a:t>
            </a:r>
            <a:r>
              <a:rPr lang="en-US" sz="2000" dirty="0" err="1">
                <a:solidFill>
                  <a:schemeClr val="tx1"/>
                </a:solidFill>
                <a:highlight>
                  <a:srgbClr val="FFFFFF"/>
                </a:highlight>
                <a:latin typeface="DM Sans Medium"/>
                <a:sym typeface="DM Sans Medium"/>
              </a:rPr>
              <a:t>rendah</a:t>
            </a:r>
            <a:r>
              <a:rPr lang="en-US" sz="2000" dirty="0">
                <a:solidFill>
                  <a:schemeClr val="tx1"/>
                </a:solidFill>
                <a:highlight>
                  <a:srgbClr val="FFFFFF"/>
                </a:highlight>
                <a:latin typeface="DM Sans Medium"/>
                <a:sym typeface="DM Sans Medium"/>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1"/>
          <p:cNvSpPr txBox="1"/>
          <p:nvPr/>
        </p:nvSpPr>
        <p:spPr>
          <a:xfrm>
            <a:off x="5464644" y="4485900"/>
            <a:ext cx="7358700" cy="1315200"/>
          </a:xfrm>
          <a:prstGeom prst="rect">
            <a:avLst/>
          </a:prstGeom>
          <a:noFill/>
          <a:ln>
            <a:noFill/>
          </a:ln>
        </p:spPr>
        <p:txBody>
          <a:bodyPr spcFirstLastPara="1" wrap="square" lIns="0" tIns="0" rIns="0" bIns="0" anchor="t" anchorCtr="0">
            <a:spAutoFit/>
          </a:bodyPr>
          <a:lstStyle/>
          <a:p>
            <a:pPr marL="0" marR="0" lvl="0" indent="0" algn="l" rtl="0">
              <a:lnSpc>
                <a:spcPct val="88999"/>
              </a:lnSpc>
              <a:spcBef>
                <a:spcPts val="0"/>
              </a:spcBef>
              <a:spcAft>
                <a:spcPts val="0"/>
              </a:spcAft>
              <a:buNone/>
            </a:pPr>
            <a:r>
              <a:rPr lang="en-US" sz="9600" b="0" i="0" u="none" strike="noStrike" cap="none">
                <a:solidFill>
                  <a:srgbClr val="000000"/>
                </a:solidFill>
                <a:latin typeface="DM Sans"/>
                <a:ea typeface="DM Sans"/>
                <a:cs typeface="DM Sans"/>
                <a:sym typeface="DM Sans"/>
              </a:rPr>
              <a:t>Thank</a:t>
            </a:r>
            <a:r>
              <a:rPr lang="en-US" sz="9600"/>
              <a:t> </a:t>
            </a:r>
            <a:r>
              <a:rPr lang="en-US" sz="9600" b="0" i="0" u="none" strike="noStrike" cap="none">
                <a:solidFill>
                  <a:srgbClr val="000000"/>
                </a:solidFill>
                <a:latin typeface="DM Sans"/>
                <a:ea typeface="DM Sans"/>
                <a:cs typeface="DM Sans"/>
                <a:sym typeface="DM Sans"/>
              </a:rPr>
              <a:t>You!</a:t>
            </a:r>
            <a:endParaRPr sz="9600"/>
          </a:p>
        </p:txBody>
      </p:sp>
      <p:cxnSp>
        <p:nvCxnSpPr>
          <p:cNvPr id="246" name="Google Shape;246;p11"/>
          <p:cNvCxnSpPr/>
          <p:nvPr/>
        </p:nvCxnSpPr>
        <p:spPr>
          <a:xfrm rot="10800000">
            <a:off x="2345438" y="1565979"/>
            <a:ext cx="1632016" cy="0"/>
          </a:xfrm>
          <a:prstGeom prst="straightConnector1">
            <a:avLst/>
          </a:prstGeom>
          <a:noFill/>
          <a:ln w="190500" cap="flat" cmpd="sng">
            <a:solidFill>
              <a:srgbClr val="000000"/>
            </a:solidFill>
            <a:prstDash val="solid"/>
            <a:round/>
            <a:headEnd type="none" w="sm" len="sm"/>
            <a:tailEnd type="none" w="sm" len="sm"/>
          </a:ln>
        </p:spPr>
      </p:cxnSp>
      <p:cxnSp>
        <p:nvCxnSpPr>
          <p:cNvPr id="247" name="Google Shape;247;p11"/>
          <p:cNvCxnSpPr/>
          <p:nvPr/>
        </p:nvCxnSpPr>
        <p:spPr>
          <a:xfrm>
            <a:off x="17164050" y="8810213"/>
            <a:ext cx="0" cy="1632016"/>
          </a:xfrm>
          <a:prstGeom prst="straightConnector1">
            <a:avLst/>
          </a:prstGeom>
          <a:noFill/>
          <a:ln w="190500" cap="flat" cmpd="sng">
            <a:solidFill>
              <a:srgbClr val="000000"/>
            </a:solidFill>
            <a:prstDash val="solid"/>
            <a:round/>
            <a:headEnd type="none" w="sm" len="sm"/>
            <a:tailEnd type="none" w="sm" len="sm"/>
          </a:ln>
        </p:spPr>
      </p:cxnSp>
      <p:sp>
        <p:nvSpPr>
          <p:cNvPr id="248" name="Google Shape;248;p11"/>
          <p:cNvSpPr/>
          <p:nvPr/>
        </p:nvSpPr>
        <p:spPr>
          <a:xfrm>
            <a:off x="772545" y="8760618"/>
            <a:ext cx="1089431" cy="865603"/>
          </a:xfrm>
          <a:custGeom>
            <a:avLst/>
            <a:gdLst/>
            <a:ahLst/>
            <a:cxnLst/>
            <a:rect l="l" t="t" r="r" b="b"/>
            <a:pathLst>
              <a:path w="1089431" h="865603" extrusionOk="0">
                <a:moveTo>
                  <a:pt x="0" y="0"/>
                </a:moveTo>
                <a:lnTo>
                  <a:pt x="1089431" y="0"/>
                </a:lnTo>
                <a:lnTo>
                  <a:pt x="1089431" y="865603"/>
                </a:lnTo>
                <a:lnTo>
                  <a:pt x="0" y="865603"/>
                </a:lnTo>
                <a:lnTo>
                  <a:pt x="0" y="0"/>
                </a:lnTo>
                <a:close/>
              </a:path>
            </a:pathLst>
          </a:custGeom>
          <a:blipFill rotWithShape="1">
            <a:blip r:embed="rId3">
              <a:alphaModFix/>
            </a:blip>
            <a:stretch>
              <a:fillRect/>
            </a:stretch>
          </a:blipFill>
          <a:ln>
            <a:noFill/>
          </a:ln>
        </p:spPr>
        <p:txBody>
          <a:bodyPr/>
          <a:lstStyle/>
          <a:p>
            <a:endParaRPr lang="id-I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cxnSp>
        <p:nvCxnSpPr>
          <p:cNvPr id="109" name="Google Shape;109;p4"/>
          <p:cNvCxnSpPr/>
          <p:nvPr/>
        </p:nvCxnSpPr>
        <p:spPr>
          <a:xfrm>
            <a:off x="1121492" y="765352"/>
            <a:ext cx="4084" cy="5439307"/>
          </a:xfrm>
          <a:prstGeom prst="straightConnector1">
            <a:avLst/>
          </a:prstGeom>
          <a:noFill/>
          <a:ln w="190500" cap="flat" cmpd="sng">
            <a:solidFill>
              <a:srgbClr val="000000"/>
            </a:solidFill>
            <a:prstDash val="solid"/>
            <a:round/>
            <a:headEnd type="none" w="sm" len="sm"/>
            <a:tailEnd type="none" w="sm" len="sm"/>
          </a:ln>
        </p:spPr>
      </p:cxnSp>
      <p:sp>
        <p:nvSpPr>
          <p:cNvPr id="110" name="Google Shape;110;p4"/>
          <p:cNvSpPr txBox="1"/>
          <p:nvPr/>
        </p:nvSpPr>
        <p:spPr>
          <a:xfrm>
            <a:off x="1645075" y="496750"/>
            <a:ext cx="14431500" cy="1373902"/>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en-US" sz="9600" b="1" dirty="0">
                <a:latin typeface="DM Sans"/>
                <a:ea typeface="DM Sans"/>
                <a:cs typeface="DM Sans"/>
                <a:sym typeface="DM Sans"/>
              </a:rPr>
              <a:t>Business </a:t>
            </a:r>
            <a:r>
              <a:rPr lang="id-ID" sz="9600" b="1" dirty="0">
                <a:latin typeface="DM Sans"/>
                <a:ea typeface="DM Sans"/>
                <a:cs typeface="DM Sans"/>
                <a:sym typeface="DM Sans"/>
              </a:rPr>
              <a:t>Problem</a:t>
            </a:r>
            <a:endParaRPr sz="9600" dirty="0"/>
          </a:p>
        </p:txBody>
      </p:sp>
      <p:sp>
        <p:nvSpPr>
          <p:cNvPr id="111" name="Google Shape;111;p4"/>
          <p:cNvSpPr txBox="1"/>
          <p:nvPr/>
        </p:nvSpPr>
        <p:spPr>
          <a:xfrm>
            <a:off x="1406768" y="2074734"/>
            <a:ext cx="16474858" cy="6463278"/>
          </a:xfrm>
          <a:prstGeom prst="rect">
            <a:avLst/>
          </a:prstGeom>
          <a:noFill/>
          <a:ln>
            <a:noFill/>
          </a:ln>
        </p:spPr>
        <p:txBody>
          <a:bodyPr spcFirstLastPara="1" wrap="square" lIns="91425" tIns="91425" rIns="91425" bIns="91425" anchor="t" anchorCtr="0">
            <a:spAutoFit/>
          </a:bodyPr>
          <a:lstStyle/>
          <a:p>
            <a:pPr marL="0" lvl="0" indent="457200" algn="just" rtl="0">
              <a:lnSpc>
                <a:spcPct val="135714"/>
              </a:lnSpc>
              <a:spcBef>
                <a:spcPts val="0"/>
              </a:spcBef>
              <a:spcAft>
                <a:spcPts val="0"/>
              </a:spcAft>
              <a:buNone/>
            </a:pPr>
            <a:r>
              <a:rPr lang="en-US" sz="2000" dirty="0" err="1">
                <a:solidFill>
                  <a:schemeClr val="dk1"/>
                </a:solidFill>
                <a:highlight>
                  <a:schemeClr val="lt1"/>
                </a:highlight>
                <a:latin typeface="DM Sans Medium"/>
                <a:ea typeface="DM Sans Medium"/>
                <a:cs typeface="DM Sans Medium"/>
                <a:sym typeface="DM Sans Medium"/>
              </a:rPr>
              <a:t>Dalam</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industri</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asuransi</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mobil</a:t>
            </a:r>
            <a:r>
              <a:rPr lang="en-US" sz="2000" dirty="0">
                <a:solidFill>
                  <a:schemeClr val="dk1"/>
                </a:solidFill>
                <a:highlight>
                  <a:schemeClr val="lt1"/>
                </a:highlight>
                <a:latin typeface="DM Sans Medium"/>
                <a:ea typeface="DM Sans Medium"/>
                <a:cs typeface="DM Sans Medium"/>
                <a:sym typeface="DM Sans Medium"/>
              </a:rPr>
              <a:t> yang sangat </a:t>
            </a:r>
            <a:r>
              <a:rPr lang="en-US" sz="2000" dirty="0" err="1">
                <a:solidFill>
                  <a:schemeClr val="dk1"/>
                </a:solidFill>
                <a:highlight>
                  <a:schemeClr val="lt1"/>
                </a:highlight>
                <a:latin typeface="DM Sans Medium"/>
                <a:ea typeface="DM Sans Medium"/>
                <a:cs typeface="DM Sans Medium"/>
                <a:sym typeface="DM Sans Medium"/>
              </a:rPr>
              <a:t>kompetitif</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perusahaan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seperti</a:t>
            </a:r>
            <a:r>
              <a:rPr lang="en-US" sz="2000" dirty="0">
                <a:solidFill>
                  <a:schemeClr val="dk1"/>
                </a:solidFill>
                <a:highlight>
                  <a:schemeClr val="lt1"/>
                </a:highlight>
                <a:latin typeface="DM Sans Medium"/>
                <a:ea typeface="DM Sans Medium"/>
                <a:cs typeface="DM Sans Medium"/>
                <a:sym typeface="DM Sans Medium"/>
              </a:rPr>
              <a:t> GEICO </a:t>
            </a:r>
            <a:r>
              <a:rPr lang="en-US" sz="2000" dirty="0" err="1">
                <a:solidFill>
                  <a:schemeClr val="dk1"/>
                </a:solidFill>
                <a:highlight>
                  <a:schemeClr val="lt1"/>
                </a:highlight>
                <a:latin typeface="DM Sans Medium"/>
                <a:ea typeface="DM Sans Medium"/>
                <a:cs typeface="DM Sans Medium"/>
                <a:sym typeface="DM Sans Medium"/>
              </a:rPr>
              <a:t>menghadapi</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tantangan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besar</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untuk</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mempertahankan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pelanggan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bernilai</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tinggi</a:t>
            </a:r>
            <a:r>
              <a:rPr lang="en-US" sz="2000" dirty="0">
                <a:solidFill>
                  <a:schemeClr val="dk1"/>
                </a:solidFill>
                <a:highlight>
                  <a:schemeClr val="lt1"/>
                </a:highlight>
                <a:latin typeface="DM Sans Medium"/>
                <a:ea typeface="DM Sans Medium"/>
                <a:cs typeface="DM Sans Medium"/>
                <a:sym typeface="DM Sans Medium"/>
              </a:rPr>
              <a:t> dan </a:t>
            </a:r>
            <a:r>
              <a:rPr lang="en-US" sz="2000" dirty="0" err="1">
                <a:solidFill>
                  <a:schemeClr val="dk1"/>
                </a:solidFill>
                <a:highlight>
                  <a:schemeClr val="lt1"/>
                </a:highlight>
                <a:latin typeface="DM Sans Medium"/>
                <a:ea typeface="DM Sans Medium"/>
                <a:cs typeface="DM Sans Medium"/>
                <a:sym typeface="DM Sans Medium"/>
              </a:rPr>
              <a:t>mengelola</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sumber</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daya</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pemasaran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secara</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efisien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Dengan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meningkatnya</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biaya</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akuisisi</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pelanggan</a:t>
            </a:r>
            <a:r>
              <a:rPr lang="en-US" sz="2000" dirty="0">
                <a:solidFill>
                  <a:schemeClr val="dk1"/>
                </a:solidFill>
                <a:highlight>
                  <a:schemeClr val="lt1"/>
                </a:highlight>
                <a:latin typeface="DM Sans Medium"/>
                <a:ea typeface="DM Sans Medium"/>
                <a:cs typeface="DM Sans Medium"/>
                <a:sym typeface="DM Sans Medium"/>
              </a:rPr>
              <a:t> dan </a:t>
            </a:r>
            <a:r>
              <a:rPr lang="en-US" sz="2000" dirty="0" err="1">
                <a:solidFill>
                  <a:schemeClr val="dk1"/>
                </a:solidFill>
                <a:highlight>
                  <a:schemeClr val="lt1"/>
                </a:highlight>
                <a:latin typeface="DM Sans Medium"/>
                <a:ea typeface="DM Sans Medium"/>
                <a:cs typeface="DM Sans Medium"/>
                <a:sym typeface="DM Sans Medium"/>
              </a:rPr>
              <a:t>kebutuhan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untuk</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mempertahankan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loyalitas</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pelanggan</a:t>
            </a:r>
            <a:r>
              <a:rPr lang="en-US" sz="2000" dirty="0">
                <a:solidFill>
                  <a:schemeClr val="dk1"/>
                </a:solidFill>
                <a:highlight>
                  <a:schemeClr val="lt1"/>
                </a:highlight>
                <a:latin typeface="DM Sans Medium"/>
                <a:ea typeface="DM Sans Medium"/>
                <a:cs typeface="DM Sans Medium"/>
                <a:sym typeface="DM Sans Medium"/>
              </a:rPr>
              <a:t> di pasar yang </a:t>
            </a:r>
            <a:r>
              <a:rPr lang="en-US" sz="2000" dirty="0" err="1">
                <a:solidFill>
                  <a:schemeClr val="dk1"/>
                </a:solidFill>
                <a:highlight>
                  <a:schemeClr val="lt1"/>
                </a:highlight>
                <a:latin typeface="DM Sans Medium"/>
                <a:ea typeface="DM Sans Medium"/>
                <a:cs typeface="DM Sans Medium"/>
                <a:sym typeface="DM Sans Medium"/>
              </a:rPr>
              <a:t>dinamis</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pemahaman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mendalam</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tentang</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nilai</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pelanggan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menjadi</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elemen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kunci</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untuk</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mendorong</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pertumbuhan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bisnis</a:t>
            </a:r>
            <a:r>
              <a:rPr lang="en-US" sz="2000" dirty="0">
                <a:solidFill>
                  <a:schemeClr val="dk1"/>
                </a:solidFill>
                <a:highlight>
                  <a:schemeClr val="lt1"/>
                </a:highlight>
                <a:latin typeface="DM Sans Medium"/>
                <a:ea typeface="DM Sans Medium"/>
                <a:cs typeface="DM Sans Medium"/>
                <a:sym typeface="DM Sans Medium"/>
              </a:rPr>
              <a:t> yang </a:t>
            </a:r>
            <a:r>
              <a:rPr lang="en-US" sz="2000" dirty="0" err="1">
                <a:solidFill>
                  <a:schemeClr val="dk1"/>
                </a:solidFill>
                <a:highlight>
                  <a:schemeClr val="lt1"/>
                </a:highlight>
                <a:latin typeface="DM Sans Medium"/>
                <a:ea typeface="DM Sans Medium"/>
                <a:cs typeface="DM Sans Medium"/>
                <a:sym typeface="DM Sans Medium"/>
              </a:rPr>
              <a:t>berkelanjutan</a:t>
            </a:r>
            <a:r>
              <a:rPr lang="en-US" sz="2000" dirty="0">
                <a:solidFill>
                  <a:schemeClr val="dk1"/>
                </a:solidFill>
                <a:highlight>
                  <a:schemeClr val="lt1"/>
                </a:highlight>
                <a:latin typeface="DM Sans Medium"/>
                <a:ea typeface="DM Sans Medium"/>
                <a:cs typeface="DM Sans Medium"/>
                <a:sym typeface="DM Sans Medium"/>
              </a:rPr>
              <a:t>.</a:t>
            </a:r>
            <a:endParaRPr lang="id-ID" sz="2000" dirty="0">
              <a:solidFill>
                <a:schemeClr val="dk1"/>
              </a:solidFill>
              <a:highlight>
                <a:schemeClr val="lt1"/>
              </a:highlight>
              <a:latin typeface="DM Sans Medium"/>
              <a:ea typeface="DM Sans Medium"/>
              <a:cs typeface="DM Sans Medium"/>
              <a:sym typeface="DM Sans Medium"/>
            </a:endParaRPr>
          </a:p>
          <a:p>
            <a:pPr marL="0" lvl="0" indent="457200" algn="just" rtl="0">
              <a:lnSpc>
                <a:spcPct val="135714"/>
              </a:lnSpc>
              <a:spcBef>
                <a:spcPts val="0"/>
              </a:spcBef>
              <a:spcAft>
                <a:spcPts val="0"/>
              </a:spcAft>
              <a:buNone/>
            </a:pPr>
            <a:endParaRPr lang="en-US" sz="2000" dirty="0">
              <a:solidFill>
                <a:schemeClr val="dk1"/>
              </a:solidFill>
              <a:highlight>
                <a:schemeClr val="lt1"/>
              </a:highlight>
              <a:latin typeface="DM Sans Medium"/>
              <a:ea typeface="DM Sans Medium"/>
              <a:cs typeface="DM Sans Medium"/>
              <a:sym typeface="DM Sans Medium"/>
            </a:endParaRPr>
          </a:p>
          <a:p>
            <a:pPr marL="0" lvl="0" indent="457200" algn="just" rtl="0">
              <a:lnSpc>
                <a:spcPct val="135714"/>
              </a:lnSpc>
              <a:spcBef>
                <a:spcPts val="0"/>
              </a:spcBef>
              <a:spcAft>
                <a:spcPts val="0"/>
              </a:spcAft>
              <a:buNone/>
            </a:pPr>
            <a:r>
              <a:rPr lang="en-US" sz="2000" dirty="0" err="1">
                <a:solidFill>
                  <a:schemeClr val="dk1"/>
                </a:solidFill>
                <a:highlight>
                  <a:schemeClr val="lt1"/>
                </a:highlight>
                <a:latin typeface="DM Sans Medium"/>
                <a:ea typeface="DM Sans Medium"/>
                <a:cs typeface="DM Sans Medium"/>
                <a:sym typeface="DM Sans Medium"/>
              </a:rPr>
              <a:t>Masalah</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bisnis</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utama</a:t>
            </a:r>
            <a:r>
              <a:rPr lang="en-US" sz="2000" dirty="0">
                <a:solidFill>
                  <a:schemeClr val="dk1"/>
                </a:solidFill>
                <a:highlight>
                  <a:schemeClr val="lt1"/>
                </a:highlight>
                <a:latin typeface="DM Sans Medium"/>
                <a:ea typeface="DM Sans Medium"/>
                <a:cs typeface="DM Sans Medium"/>
                <a:sym typeface="DM Sans Medium"/>
              </a:rPr>
              <a:t> yang </a:t>
            </a:r>
            <a:r>
              <a:rPr lang="en-US" sz="2000" dirty="0" err="1">
                <a:solidFill>
                  <a:schemeClr val="dk1"/>
                </a:solidFill>
                <a:highlight>
                  <a:schemeClr val="lt1"/>
                </a:highlight>
                <a:latin typeface="DM Sans Medium"/>
                <a:ea typeface="DM Sans Medium"/>
                <a:cs typeface="DM Sans Medium"/>
                <a:sym typeface="DM Sans Medium"/>
              </a:rPr>
              <a:t>dihadapi</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adalah</a:t>
            </a:r>
            <a:r>
              <a:rPr lang="en-US" sz="2000" dirty="0">
                <a:solidFill>
                  <a:schemeClr val="dk1"/>
                </a:solidFill>
                <a:highlight>
                  <a:schemeClr val="lt1"/>
                </a:highlight>
                <a:latin typeface="DM Sans Medium"/>
                <a:ea typeface="DM Sans Medium"/>
                <a:cs typeface="DM Sans Medium"/>
                <a:sym typeface="DM Sans Medium"/>
              </a:rPr>
              <a:t>:</a:t>
            </a:r>
          </a:p>
          <a:p>
            <a:pPr marL="0" lvl="0" indent="457200" algn="just" rtl="0">
              <a:lnSpc>
                <a:spcPct val="135714"/>
              </a:lnSpc>
              <a:spcBef>
                <a:spcPts val="0"/>
              </a:spcBef>
              <a:spcAft>
                <a:spcPts val="0"/>
              </a:spcAft>
              <a:buNone/>
            </a:pPr>
            <a:endParaRPr lang="id-ID" sz="2000" dirty="0">
              <a:solidFill>
                <a:schemeClr val="dk1"/>
              </a:solidFill>
              <a:highlight>
                <a:schemeClr val="lt1"/>
              </a:highlight>
              <a:latin typeface="DM Sans Medium"/>
              <a:ea typeface="DM Sans Medium"/>
              <a:cs typeface="DM Sans Medium"/>
              <a:sym typeface="DM Sans Medium"/>
            </a:endParaRPr>
          </a:p>
          <a:p>
            <a:pPr marL="0" lvl="0" indent="457200" algn="just" rtl="0">
              <a:lnSpc>
                <a:spcPct val="135714"/>
              </a:lnSpc>
              <a:spcBef>
                <a:spcPts val="0"/>
              </a:spcBef>
              <a:spcAft>
                <a:spcPts val="0"/>
              </a:spcAft>
              <a:buNone/>
            </a:pPr>
            <a:r>
              <a:rPr lang="en-US" sz="2000" dirty="0">
                <a:solidFill>
                  <a:schemeClr val="dk1"/>
                </a:solidFill>
                <a:highlight>
                  <a:schemeClr val="lt1"/>
                </a:highlight>
                <a:latin typeface="DM Sans Medium"/>
                <a:ea typeface="DM Sans Medium"/>
                <a:cs typeface="DM Sans Medium"/>
                <a:sym typeface="DM Sans Medium"/>
              </a:rPr>
              <a:t>1. </a:t>
            </a:r>
            <a:r>
              <a:rPr lang="en-US" sz="2000" dirty="0" err="1">
                <a:solidFill>
                  <a:schemeClr val="dk1"/>
                </a:solidFill>
                <a:highlight>
                  <a:schemeClr val="lt1"/>
                </a:highlight>
                <a:latin typeface="DM Sans Medium"/>
                <a:ea typeface="DM Sans Medium"/>
                <a:cs typeface="DM Sans Medium"/>
                <a:sym typeface="DM Sans Medium"/>
              </a:rPr>
              <a:t>Identifikasi</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Pelanggan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Bernilai</a:t>
            </a:r>
            <a:r>
              <a:rPr lang="en-US" sz="2000" dirty="0">
                <a:solidFill>
                  <a:schemeClr val="dk1"/>
                </a:solidFill>
                <a:highlight>
                  <a:schemeClr val="lt1"/>
                </a:highlight>
                <a:latin typeface="DM Sans Medium"/>
                <a:ea typeface="DM Sans Medium"/>
                <a:cs typeface="DM Sans Medium"/>
                <a:sym typeface="DM Sans Medium"/>
              </a:rPr>
              <a:t> Tinggi:</a:t>
            </a:r>
          </a:p>
          <a:p>
            <a:pPr marL="0" lvl="0" indent="457200" algn="just" rtl="0">
              <a:lnSpc>
                <a:spcPct val="135714"/>
              </a:lnSpc>
              <a:spcBef>
                <a:spcPts val="0"/>
              </a:spcBef>
              <a:spcAft>
                <a:spcPts val="0"/>
              </a:spcAft>
              <a:buNone/>
            </a:pP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Bagaimana</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perusahaan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dapat</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mengidentifikasi</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pelanggan</a:t>
            </a:r>
            <a:r>
              <a:rPr lang="en-US" sz="2000" dirty="0">
                <a:solidFill>
                  <a:schemeClr val="dk1"/>
                </a:solidFill>
                <a:highlight>
                  <a:schemeClr val="lt1"/>
                </a:highlight>
                <a:latin typeface="DM Sans Medium"/>
                <a:ea typeface="DM Sans Medium"/>
                <a:cs typeface="DM Sans Medium"/>
                <a:sym typeface="DM Sans Medium"/>
              </a:rPr>
              <a:t> yang </a:t>
            </a:r>
            <a:r>
              <a:rPr lang="en-US" sz="2000" dirty="0" err="1">
                <a:solidFill>
                  <a:schemeClr val="dk1"/>
                </a:solidFill>
                <a:highlight>
                  <a:schemeClr val="lt1"/>
                </a:highlight>
                <a:latin typeface="DM Sans Medium"/>
                <a:ea typeface="DM Sans Medium"/>
                <a:cs typeface="DM Sans Medium"/>
                <a:sym typeface="DM Sans Medium"/>
              </a:rPr>
              <a:t>memberikan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nilai</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jangka</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panjang</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terbesar</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untuk</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bisnis</a:t>
            </a:r>
            <a:r>
              <a:rPr lang="en-US" sz="2000" dirty="0">
                <a:solidFill>
                  <a:schemeClr val="dk1"/>
                </a:solidFill>
                <a:highlight>
                  <a:schemeClr val="lt1"/>
                </a:highlight>
                <a:latin typeface="DM Sans Medium"/>
                <a:ea typeface="DM Sans Medium"/>
                <a:cs typeface="DM Sans Medium"/>
                <a:sym typeface="DM Sans Medium"/>
              </a:rPr>
              <a:t>?</a:t>
            </a:r>
          </a:p>
          <a:p>
            <a:pPr marL="0" lvl="0" indent="457200" algn="just" rtl="0">
              <a:lnSpc>
                <a:spcPct val="135714"/>
              </a:lnSpc>
              <a:spcBef>
                <a:spcPts val="0"/>
              </a:spcBef>
              <a:spcAft>
                <a:spcPts val="0"/>
              </a:spcAft>
              <a:buNone/>
            </a:pP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Bagaimana</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cara</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mengalokasikan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sumber</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daya</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pemasaran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secara</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strategis</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untuk</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pelanggan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ini</a:t>
            </a:r>
            <a:r>
              <a:rPr lang="en-US" sz="2000" dirty="0">
                <a:solidFill>
                  <a:schemeClr val="dk1"/>
                </a:solidFill>
                <a:highlight>
                  <a:schemeClr val="lt1"/>
                </a:highlight>
                <a:latin typeface="DM Sans Medium"/>
                <a:ea typeface="DM Sans Medium"/>
                <a:cs typeface="DM Sans Medium"/>
                <a:sym typeface="DM Sans Medium"/>
              </a:rPr>
              <a:t>?</a:t>
            </a:r>
          </a:p>
          <a:p>
            <a:pPr marL="0" lvl="0" indent="457200" algn="just" rtl="0">
              <a:lnSpc>
                <a:spcPct val="135714"/>
              </a:lnSpc>
              <a:spcBef>
                <a:spcPts val="0"/>
              </a:spcBef>
              <a:spcAft>
                <a:spcPts val="0"/>
              </a:spcAft>
              <a:buNone/>
            </a:pPr>
            <a:endParaRPr lang="en-US" sz="2000" dirty="0">
              <a:solidFill>
                <a:schemeClr val="dk1"/>
              </a:solidFill>
              <a:highlight>
                <a:schemeClr val="lt1"/>
              </a:highlight>
              <a:latin typeface="DM Sans Medium"/>
              <a:ea typeface="DM Sans Medium"/>
              <a:cs typeface="DM Sans Medium"/>
              <a:sym typeface="DM Sans Medium"/>
            </a:endParaRPr>
          </a:p>
          <a:p>
            <a:pPr marL="0" lvl="0" indent="457200" algn="just" rtl="0">
              <a:lnSpc>
                <a:spcPct val="135714"/>
              </a:lnSpc>
              <a:spcBef>
                <a:spcPts val="0"/>
              </a:spcBef>
              <a:spcAft>
                <a:spcPts val="0"/>
              </a:spcAft>
              <a:buNone/>
            </a:pPr>
            <a:r>
              <a:rPr lang="en-US" sz="2000" dirty="0">
                <a:solidFill>
                  <a:schemeClr val="dk1"/>
                </a:solidFill>
                <a:highlight>
                  <a:schemeClr val="lt1"/>
                </a:highlight>
                <a:latin typeface="DM Sans Medium"/>
                <a:ea typeface="DM Sans Medium"/>
                <a:cs typeface="DM Sans Medium"/>
                <a:sym typeface="DM Sans Medium"/>
              </a:rPr>
              <a:t>2.Pengelolaan </a:t>
            </a:r>
            <a:r>
              <a:rPr lang="en-US" sz="2000" dirty="0" err="1">
                <a:solidFill>
                  <a:schemeClr val="dk1"/>
                </a:solidFill>
                <a:highlight>
                  <a:schemeClr val="lt1"/>
                </a:highlight>
                <a:latin typeface="DM Sans Medium"/>
                <a:ea typeface="DM Sans Medium"/>
                <a:cs typeface="DM Sans Medium"/>
                <a:sym typeface="DM Sans Medium"/>
              </a:rPr>
              <a:t>Sumber</a:t>
            </a:r>
            <a:r>
              <a:rPr lang="en-US" sz="2000" dirty="0">
                <a:solidFill>
                  <a:schemeClr val="dk1"/>
                </a:solidFill>
                <a:highlight>
                  <a:schemeClr val="lt1"/>
                </a:highlight>
                <a:latin typeface="DM Sans Medium"/>
                <a:ea typeface="DM Sans Medium"/>
                <a:cs typeface="DM Sans Medium"/>
                <a:sym typeface="DM Sans Medium"/>
              </a:rPr>
              <a:t> Daya </a:t>
            </a:r>
            <a:r>
              <a:rPr lang="en-US" sz="2000" dirty="0" err="1">
                <a:solidFill>
                  <a:schemeClr val="dk1"/>
                </a:solidFill>
                <a:highlight>
                  <a:schemeClr val="lt1"/>
                </a:highlight>
                <a:latin typeface="DM Sans Medium"/>
                <a:ea typeface="DM Sans Medium"/>
                <a:cs typeface="DM Sans Medium"/>
                <a:sym typeface="DM Sans Medium"/>
              </a:rPr>
              <a:t>Pemasaran</a:t>
            </a:r>
            <a:r>
              <a:rPr lang="en-US" sz="2000" dirty="0">
                <a:solidFill>
                  <a:schemeClr val="dk1"/>
                </a:solidFill>
                <a:highlight>
                  <a:schemeClr val="lt1"/>
                </a:highlight>
                <a:latin typeface="DM Sans Medium"/>
                <a:ea typeface="DM Sans Medium"/>
                <a:cs typeface="DM Sans Medium"/>
                <a:sym typeface="DM Sans Medium"/>
              </a:rPr>
              <a:t>:</a:t>
            </a:r>
          </a:p>
          <a:p>
            <a:pPr marL="0" lvl="0" indent="457200" algn="just" rtl="0">
              <a:lnSpc>
                <a:spcPct val="135714"/>
              </a:lnSpc>
              <a:spcBef>
                <a:spcPts val="0"/>
              </a:spcBef>
              <a:spcAft>
                <a:spcPts val="0"/>
              </a:spcAft>
              <a:buNone/>
            </a:pP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Bagaimana</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perusahaan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dapat</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mengoptimalkan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kampanye</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pemasaran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untuk</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meningkatkan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loyalitas</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pelanggan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bernilai</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tinggi</a:t>
            </a:r>
            <a:r>
              <a:rPr lang="id-ID"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tanpa</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mengabaikan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segmen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lainnya</a:t>
            </a:r>
            <a:r>
              <a:rPr lang="en-US" sz="2000" dirty="0">
                <a:solidFill>
                  <a:schemeClr val="dk1"/>
                </a:solidFill>
                <a:highlight>
                  <a:schemeClr val="lt1"/>
                </a:highlight>
                <a:latin typeface="DM Sans Medium"/>
                <a:ea typeface="DM Sans Medium"/>
                <a:cs typeface="DM Sans Medium"/>
                <a:sym typeface="DM Sans Medium"/>
              </a:rPr>
              <a:t>?</a:t>
            </a:r>
          </a:p>
          <a:p>
            <a:pPr marL="0" lvl="0" indent="457200" algn="just" rtl="0">
              <a:lnSpc>
                <a:spcPct val="135714"/>
              </a:lnSpc>
              <a:spcBef>
                <a:spcPts val="0"/>
              </a:spcBef>
              <a:spcAft>
                <a:spcPts val="0"/>
              </a:spcAft>
              <a:buNone/>
            </a:pP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Bagaimana</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mendesain</a:t>
            </a:r>
            <a:r>
              <a:rPr lang="en-US" sz="2000" dirty="0">
                <a:solidFill>
                  <a:schemeClr val="dk1"/>
                </a:solidFill>
                <a:highlight>
                  <a:schemeClr val="lt1"/>
                </a:highlight>
                <a:latin typeface="DM Sans Medium"/>
                <a:ea typeface="DM Sans Medium"/>
                <a:cs typeface="DM Sans Medium"/>
                <a:sym typeface="DM Sans Medium"/>
              </a:rPr>
              <a:t> program </a:t>
            </a:r>
            <a:r>
              <a:rPr lang="en-US" sz="2000" dirty="0" err="1">
                <a:solidFill>
                  <a:schemeClr val="dk1"/>
                </a:solidFill>
                <a:highlight>
                  <a:schemeClr val="lt1"/>
                </a:highlight>
                <a:latin typeface="DM Sans Medium"/>
                <a:ea typeface="DM Sans Medium"/>
                <a:cs typeface="DM Sans Medium"/>
                <a:sym typeface="DM Sans Medium"/>
              </a:rPr>
              <a:t>retensi</a:t>
            </a:r>
            <a:r>
              <a:rPr lang="en-US" sz="2000" dirty="0">
                <a:solidFill>
                  <a:schemeClr val="dk1"/>
                </a:solidFill>
                <a:highlight>
                  <a:schemeClr val="lt1"/>
                </a:highlight>
                <a:latin typeface="DM Sans Medium"/>
                <a:ea typeface="DM Sans Medium"/>
                <a:cs typeface="DM Sans Medium"/>
                <a:sym typeface="DM Sans Medium"/>
              </a:rPr>
              <a:t> yang </a:t>
            </a:r>
            <a:r>
              <a:rPr lang="en-US" sz="2000" dirty="0" err="1">
                <a:solidFill>
                  <a:schemeClr val="dk1"/>
                </a:solidFill>
                <a:highlight>
                  <a:schemeClr val="lt1"/>
                </a:highlight>
                <a:latin typeface="DM Sans Medium"/>
                <a:ea typeface="DM Sans Medium"/>
                <a:cs typeface="DM Sans Medium"/>
                <a:sym typeface="DM Sans Medium"/>
              </a:rPr>
              <a:t>disesuaikan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berdasarkan</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potensi</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nilai</a:t>
            </a:r>
            <a:r>
              <a:rPr lang="en-US" sz="2000" dirty="0">
                <a:solidFill>
                  <a:schemeClr val="dk1"/>
                </a:solidFill>
                <a:highlight>
                  <a:schemeClr val="lt1"/>
                </a:highlight>
                <a:latin typeface="DM Sans Medium"/>
                <a:ea typeface="DM Sans Medium"/>
                <a:cs typeface="DM Sans Medium"/>
                <a:sym typeface="DM Sans Medium"/>
              </a:rPr>
              <a:t> </a:t>
            </a:r>
            <a:r>
              <a:rPr lang="en-US" sz="2000" dirty="0" err="1">
                <a:solidFill>
                  <a:schemeClr val="dk1"/>
                </a:solidFill>
                <a:highlight>
                  <a:schemeClr val="lt1"/>
                </a:highlight>
                <a:latin typeface="DM Sans Medium"/>
                <a:ea typeface="DM Sans Medium"/>
                <a:cs typeface="DM Sans Medium"/>
                <a:sym typeface="DM Sans Medium"/>
              </a:rPr>
              <a:t>pelanggan</a:t>
            </a:r>
            <a:r>
              <a:rPr lang="en-US" sz="2000" dirty="0">
                <a:solidFill>
                  <a:schemeClr val="dk1"/>
                </a:solidFill>
                <a:highlight>
                  <a:schemeClr val="lt1"/>
                </a:highlight>
                <a:latin typeface="DM Sans Medium"/>
                <a:ea typeface="DM Sans Medium"/>
                <a:cs typeface="DM Sans Medium"/>
                <a:sym typeface="DM Sans Medium"/>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cxnSp>
        <p:nvCxnSpPr>
          <p:cNvPr id="101" name="Google Shape;101;g320daec61d7_0_95"/>
          <p:cNvCxnSpPr/>
          <p:nvPr/>
        </p:nvCxnSpPr>
        <p:spPr>
          <a:xfrm>
            <a:off x="1121492" y="765352"/>
            <a:ext cx="4200" cy="5439300"/>
          </a:xfrm>
          <a:prstGeom prst="straightConnector1">
            <a:avLst/>
          </a:prstGeom>
          <a:noFill/>
          <a:ln w="190500" cap="flat" cmpd="sng">
            <a:solidFill>
              <a:srgbClr val="000000"/>
            </a:solidFill>
            <a:prstDash val="solid"/>
            <a:round/>
            <a:headEnd type="none" w="sm" len="sm"/>
            <a:tailEnd type="none" w="sm" len="sm"/>
          </a:ln>
        </p:spPr>
      </p:cxnSp>
      <p:sp>
        <p:nvSpPr>
          <p:cNvPr id="102" name="Google Shape;102;g320daec61d7_0_95"/>
          <p:cNvSpPr txBox="1"/>
          <p:nvPr/>
        </p:nvSpPr>
        <p:spPr>
          <a:xfrm>
            <a:off x="1645075" y="725350"/>
            <a:ext cx="8124300" cy="4122600"/>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en-US" sz="14400" b="1">
                <a:latin typeface="DM Sans"/>
                <a:ea typeface="DM Sans"/>
                <a:cs typeface="DM Sans"/>
                <a:sym typeface="DM Sans"/>
              </a:rPr>
              <a:t>Business Task</a:t>
            </a:r>
            <a:endParaRPr/>
          </a:p>
        </p:txBody>
      </p:sp>
      <p:sp>
        <p:nvSpPr>
          <p:cNvPr id="103" name="Google Shape;103;g320daec61d7_0_95"/>
          <p:cNvSpPr txBox="1"/>
          <p:nvPr/>
        </p:nvSpPr>
        <p:spPr>
          <a:xfrm>
            <a:off x="1645077" y="5525210"/>
            <a:ext cx="4505400" cy="796200"/>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en-US" sz="2499" b="1" i="0" u="none" strike="noStrike" cap="none">
                <a:solidFill>
                  <a:srgbClr val="433833"/>
                </a:solidFill>
                <a:latin typeface="DM Sans"/>
                <a:ea typeface="DM Sans"/>
                <a:cs typeface="DM Sans"/>
                <a:sym typeface="DM Sans"/>
              </a:rPr>
              <a:t>Target</a:t>
            </a:r>
            <a:endParaRPr/>
          </a:p>
          <a:p>
            <a:pPr marL="0" marR="0" lvl="0" indent="0" algn="l" rtl="0">
              <a:lnSpc>
                <a:spcPct val="107002"/>
              </a:lnSpc>
              <a:spcBef>
                <a:spcPts val="0"/>
              </a:spcBef>
              <a:spcAft>
                <a:spcPts val="0"/>
              </a:spcAft>
              <a:buNone/>
            </a:pPr>
            <a:r>
              <a:rPr lang="en-US" sz="2499" b="1" i="0" u="none" strike="noStrike" cap="none">
                <a:solidFill>
                  <a:srgbClr val="433833"/>
                </a:solidFill>
                <a:latin typeface="DM Sans"/>
                <a:ea typeface="DM Sans"/>
                <a:cs typeface="DM Sans"/>
                <a:sym typeface="DM Sans"/>
              </a:rPr>
              <a:t>Audience</a:t>
            </a:r>
            <a:endParaRPr/>
          </a:p>
        </p:txBody>
      </p:sp>
      <p:sp>
        <p:nvSpPr>
          <p:cNvPr id="104" name="Google Shape;104;g320daec61d7_0_95"/>
          <p:cNvSpPr txBox="1"/>
          <p:nvPr/>
        </p:nvSpPr>
        <p:spPr>
          <a:xfrm>
            <a:off x="1645075" y="6578600"/>
            <a:ext cx="14192100" cy="1383071"/>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id-ID" sz="2800" dirty="0"/>
              <a:t>Proyek ini ditujukan untuk Tim </a:t>
            </a:r>
            <a:r>
              <a:rPr lang="id-ID" sz="2800" dirty="0" err="1"/>
              <a:t>Marketing</a:t>
            </a:r>
            <a:r>
              <a:rPr lang="id-ID" sz="2800" dirty="0"/>
              <a:t> </a:t>
            </a:r>
            <a:r>
              <a:rPr lang="id-ID" sz="2800" dirty="0" err="1"/>
              <a:t>Geico</a:t>
            </a:r>
            <a:r>
              <a:rPr lang="id-ID" sz="2800" dirty="0"/>
              <a:t> </a:t>
            </a:r>
            <a:r>
              <a:rPr lang="id-ID" sz="2800" dirty="0" err="1"/>
              <a:t>Car</a:t>
            </a:r>
            <a:r>
              <a:rPr lang="id-ID" sz="2800" dirty="0"/>
              <a:t> Insurance. Dengan memanfaatkan </a:t>
            </a:r>
            <a:r>
              <a:rPr lang="id-ID" sz="2800" dirty="0" err="1"/>
              <a:t>machine</a:t>
            </a:r>
            <a:r>
              <a:rPr lang="id-ID" sz="2800" dirty="0"/>
              <a:t> </a:t>
            </a:r>
            <a:r>
              <a:rPr lang="id-ID" sz="2800" dirty="0" err="1"/>
              <a:t>learning</a:t>
            </a:r>
            <a:r>
              <a:rPr lang="id-ID" sz="2800" dirty="0"/>
              <a:t>, diharapkan proyek ini dapat membantu Tim </a:t>
            </a:r>
            <a:r>
              <a:rPr lang="id-ID" sz="2800" dirty="0" err="1"/>
              <a:t>Marketing</a:t>
            </a:r>
            <a:r>
              <a:rPr lang="id-ID" sz="2800" dirty="0"/>
              <a:t> dalam merancang strategi yang lebih efektif untuk mengelola </a:t>
            </a:r>
            <a:r>
              <a:rPr lang="id-ID" sz="2800" i="1" dirty="0" err="1"/>
              <a:t>Customer</a:t>
            </a:r>
            <a:r>
              <a:rPr lang="id-ID" sz="2800" i="1" dirty="0"/>
              <a:t> </a:t>
            </a:r>
            <a:r>
              <a:rPr lang="id-ID" sz="2800" i="1" dirty="0" err="1"/>
              <a:t>Lifetime</a:t>
            </a:r>
            <a:r>
              <a:rPr lang="id-ID" sz="2800" i="1" dirty="0"/>
              <a:t> </a:t>
            </a:r>
            <a:r>
              <a:rPr lang="id-ID" sz="2800" i="1" dirty="0" err="1"/>
              <a:t>Value</a:t>
            </a:r>
            <a:r>
              <a:rPr lang="id-ID" sz="2800" dirty="0"/>
              <a:t> (CLV).</a:t>
            </a:r>
            <a:endParaRP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cxnSp>
        <p:nvCxnSpPr>
          <p:cNvPr id="116" name="Google Shape;116;g320daec61d7_0_63"/>
          <p:cNvCxnSpPr/>
          <p:nvPr/>
        </p:nvCxnSpPr>
        <p:spPr>
          <a:xfrm>
            <a:off x="1121492" y="765352"/>
            <a:ext cx="4200" cy="5439300"/>
          </a:xfrm>
          <a:prstGeom prst="straightConnector1">
            <a:avLst/>
          </a:prstGeom>
          <a:noFill/>
          <a:ln w="190500" cap="flat" cmpd="sng">
            <a:solidFill>
              <a:srgbClr val="000000"/>
            </a:solidFill>
            <a:prstDash val="solid"/>
            <a:round/>
            <a:headEnd type="none" w="sm" len="sm"/>
            <a:tailEnd type="none" w="sm" len="sm"/>
          </a:ln>
        </p:spPr>
      </p:cxnSp>
      <p:cxnSp>
        <p:nvCxnSpPr>
          <p:cNvPr id="117" name="Google Shape;117;g320daec61d7_0_63"/>
          <p:cNvCxnSpPr/>
          <p:nvPr/>
        </p:nvCxnSpPr>
        <p:spPr>
          <a:xfrm>
            <a:off x="6644860" y="5198094"/>
            <a:ext cx="0" cy="1006500"/>
          </a:xfrm>
          <a:prstGeom prst="straightConnector1">
            <a:avLst/>
          </a:prstGeom>
          <a:noFill/>
          <a:ln w="190500" cap="flat" cmpd="sng">
            <a:solidFill>
              <a:srgbClr val="000000"/>
            </a:solidFill>
            <a:prstDash val="solid"/>
            <a:round/>
            <a:headEnd type="none" w="sm" len="sm"/>
            <a:tailEnd type="none" w="sm" len="sm"/>
          </a:ln>
        </p:spPr>
      </p:cxnSp>
      <p:cxnSp>
        <p:nvCxnSpPr>
          <p:cNvPr id="118" name="Google Shape;118;g320daec61d7_0_63"/>
          <p:cNvCxnSpPr/>
          <p:nvPr/>
        </p:nvCxnSpPr>
        <p:spPr>
          <a:xfrm>
            <a:off x="12121910" y="5198094"/>
            <a:ext cx="0" cy="1006500"/>
          </a:xfrm>
          <a:prstGeom prst="straightConnector1">
            <a:avLst/>
          </a:prstGeom>
          <a:noFill/>
          <a:ln w="190500" cap="flat" cmpd="sng">
            <a:solidFill>
              <a:srgbClr val="000000"/>
            </a:solidFill>
            <a:prstDash val="solid"/>
            <a:round/>
            <a:headEnd type="none" w="sm" len="sm"/>
            <a:tailEnd type="none" w="sm" len="sm"/>
          </a:ln>
        </p:spPr>
      </p:cxnSp>
      <p:sp>
        <p:nvSpPr>
          <p:cNvPr id="119" name="Google Shape;119;g320daec61d7_0_63"/>
          <p:cNvSpPr txBox="1"/>
          <p:nvPr/>
        </p:nvSpPr>
        <p:spPr>
          <a:xfrm>
            <a:off x="1645075" y="725350"/>
            <a:ext cx="10178930" cy="1373902"/>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id-ID" sz="9600" b="1" dirty="0" err="1">
                <a:latin typeface="DM Sans"/>
                <a:ea typeface="DM Sans"/>
                <a:cs typeface="DM Sans"/>
                <a:sym typeface="DM Sans"/>
              </a:rPr>
              <a:t>Metrics</a:t>
            </a:r>
            <a:r>
              <a:rPr lang="id-ID" sz="9600" b="1" dirty="0">
                <a:latin typeface="DM Sans"/>
                <a:ea typeface="DM Sans"/>
                <a:cs typeface="DM Sans"/>
                <a:sym typeface="DM Sans"/>
              </a:rPr>
              <a:t> </a:t>
            </a:r>
            <a:r>
              <a:rPr lang="id-ID" sz="9600" b="1" dirty="0" err="1">
                <a:latin typeface="DM Sans"/>
                <a:ea typeface="DM Sans"/>
                <a:cs typeface="DM Sans"/>
                <a:sym typeface="DM Sans"/>
              </a:rPr>
              <a:t>Evaluation</a:t>
            </a:r>
            <a:endParaRPr sz="9600" dirty="0"/>
          </a:p>
        </p:txBody>
      </p:sp>
      <p:sp>
        <p:nvSpPr>
          <p:cNvPr id="120" name="Google Shape;120;g320daec61d7_0_63"/>
          <p:cNvSpPr txBox="1"/>
          <p:nvPr/>
        </p:nvSpPr>
        <p:spPr>
          <a:xfrm>
            <a:off x="1589948" y="4360087"/>
            <a:ext cx="4548536" cy="411523"/>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id-ID" sz="2499" b="1" dirty="0">
                <a:solidFill>
                  <a:srgbClr val="433833"/>
                </a:solidFill>
                <a:latin typeface="DM Sans"/>
                <a:ea typeface="DM Sans"/>
                <a:cs typeface="DM Sans"/>
                <a:sym typeface="DM Sans"/>
              </a:rPr>
              <a:t>RMSE (</a:t>
            </a:r>
            <a:r>
              <a:rPr lang="id-ID" sz="2499" b="1" dirty="0" err="1">
                <a:solidFill>
                  <a:srgbClr val="433833"/>
                </a:solidFill>
                <a:latin typeface="DM Sans"/>
                <a:ea typeface="DM Sans"/>
                <a:cs typeface="DM Sans"/>
                <a:sym typeface="DM Sans"/>
              </a:rPr>
              <a:t>Root</a:t>
            </a:r>
            <a:r>
              <a:rPr lang="id-ID" sz="2499" b="1" dirty="0">
                <a:solidFill>
                  <a:srgbClr val="433833"/>
                </a:solidFill>
                <a:latin typeface="DM Sans"/>
                <a:ea typeface="DM Sans"/>
                <a:cs typeface="DM Sans"/>
                <a:sym typeface="DM Sans"/>
              </a:rPr>
              <a:t> </a:t>
            </a:r>
            <a:r>
              <a:rPr lang="id-ID" sz="2499" b="1" dirty="0" err="1">
                <a:solidFill>
                  <a:srgbClr val="433833"/>
                </a:solidFill>
                <a:latin typeface="DM Sans"/>
                <a:ea typeface="DM Sans"/>
                <a:cs typeface="DM Sans"/>
                <a:sym typeface="DM Sans"/>
              </a:rPr>
              <a:t>Mean</a:t>
            </a:r>
            <a:r>
              <a:rPr lang="id-ID" sz="2499" b="1" dirty="0">
                <a:solidFill>
                  <a:srgbClr val="433833"/>
                </a:solidFill>
                <a:latin typeface="DM Sans"/>
                <a:ea typeface="DM Sans"/>
                <a:cs typeface="DM Sans"/>
                <a:sym typeface="DM Sans"/>
              </a:rPr>
              <a:t> </a:t>
            </a:r>
            <a:r>
              <a:rPr lang="id-ID" sz="2499" b="1" dirty="0" err="1">
                <a:solidFill>
                  <a:srgbClr val="433833"/>
                </a:solidFill>
                <a:latin typeface="DM Sans"/>
                <a:ea typeface="DM Sans"/>
                <a:cs typeface="DM Sans"/>
                <a:sym typeface="DM Sans"/>
              </a:rPr>
              <a:t>Square</a:t>
            </a:r>
            <a:r>
              <a:rPr lang="id-ID" sz="2499" b="1" dirty="0">
                <a:solidFill>
                  <a:srgbClr val="433833"/>
                </a:solidFill>
                <a:latin typeface="DM Sans"/>
                <a:ea typeface="DM Sans"/>
                <a:cs typeface="DM Sans"/>
                <a:sym typeface="DM Sans"/>
              </a:rPr>
              <a:t> </a:t>
            </a:r>
            <a:r>
              <a:rPr lang="id-ID" sz="2499" b="1" dirty="0" err="1">
                <a:solidFill>
                  <a:srgbClr val="433833"/>
                </a:solidFill>
                <a:latin typeface="DM Sans"/>
                <a:ea typeface="DM Sans"/>
                <a:cs typeface="DM Sans"/>
                <a:sym typeface="DM Sans"/>
              </a:rPr>
              <a:t>Error</a:t>
            </a:r>
            <a:r>
              <a:rPr lang="id-ID" sz="2499" b="1" dirty="0">
                <a:solidFill>
                  <a:srgbClr val="433833"/>
                </a:solidFill>
                <a:latin typeface="DM Sans"/>
                <a:ea typeface="DM Sans"/>
                <a:cs typeface="DM Sans"/>
                <a:sym typeface="DM Sans"/>
              </a:rPr>
              <a:t>)</a:t>
            </a:r>
            <a:endParaRPr dirty="0"/>
          </a:p>
        </p:txBody>
      </p:sp>
      <p:sp>
        <p:nvSpPr>
          <p:cNvPr id="121" name="Google Shape;121;g320daec61d7_0_63"/>
          <p:cNvSpPr txBox="1"/>
          <p:nvPr/>
        </p:nvSpPr>
        <p:spPr>
          <a:xfrm>
            <a:off x="1633082" y="5413477"/>
            <a:ext cx="4505400" cy="2469137"/>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en-US" sz="2499" dirty="0">
                <a:solidFill>
                  <a:srgbClr val="433833"/>
                </a:solidFill>
                <a:latin typeface="DM Sans"/>
                <a:ea typeface="DM Sans"/>
                <a:cs typeface="DM Sans"/>
                <a:sym typeface="DM Sans"/>
              </a:rPr>
              <a:t>RMSE </a:t>
            </a:r>
            <a:r>
              <a:rPr lang="en-US" sz="2499" dirty="0" err="1">
                <a:solidFill>
                  <a:srgbClr val="433833"/>
                </a:solidFill>
                <a:latin typeface="DM Sans"/>
                <a:ea typeface="DM Sans"/>
                <a:cs typeface="DM Sans"/>
                <a:sym typeface="DM Sans"/>
              </a:rPr>
              <a:t>mengukur</a:t>
            </a:r>
            <a:r>
              <a:rPr lang="en-US" sz="2499" dirty="0">
                <a:solidFill>
                  <a:srgbClr val="433833"/>
                </a:solidFill>
                <a:latin typeface="DM Sans"/>
                <a:ea typeface="DM Sans"/>
                <a:cs typeface="DM Sans"/>
                <a:sym typeface="DM Sans"/>
              </a:rPr>
              <a:t> rata-rata </a:t>
            </a:r>
            <a:r>
              <a:rPr lang="en-US" sz="2499" dirty="0" err="1">
                <a:solidFill>
                  <a:srgbClr val="433833"/>
                </a:solidFill>
                <a:latin typeface="DM Sans"/>
                <a:ea typeface="DM Sans"/>
                <a:cs typeface="DM Sans"/>
                <a:sym typeface="DM Sans"/>
              </a:rPr>
              <a:t>besarnya</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kesalahan</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antara</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nilai</a:t>
            </a:r>
            <a:r>
              <a:rPr lang="en-US" sz="2499" dirty="0">
                <a:solidFill>
                  <a:srgbClr val="433833"/>
                </a:solidFill>
                <a:latin typeface="DM Sans"/>
                <a:ea typeface="DM Sans"/>
                <a:cs typeface="DM Sans"/>
                <a:sym typeface="DM Sans"/>
              </a:rPr>
              <a:t> CLV yang </a:t>
            </a:r>
            <a:r>
              <a:rPr lang="en-US" sz="2499" dirty="0" err="1">
                <a:solidFill>
                  <a:srgbClr val="433833"/>
                </a:solidFill>
                <a:latin typeface="DM Sans"/>
                <a:ea typeface="DM Sans"/>
                <a:cs typeface="DM Sans"/>
                <a:sym typeface="DM Sans"/>
              </a:rPr>
              <a:t>diprediksi</a:t>
            </a:r>
            <a:r>
              <a:rPr lang="en-US" sz="2499" dirty="0">
                <a:solidFill>
                  <a:srgbClr val="433833"/>
                </a:solidFill>
                <a:latin typeface="DM Sans"/>
                <a:ea typeface="DM Sans"/>
                <a:cs typeface="DM Sans"/>
                <a:sym typeface="DM Sans"/>
              </a:rPr>
              <a:t> dan </a:t>
            </a:r>
            <a:r>
              <a:rPr lang="en-US" sz="2499" dirty="0" err="1">
                <a:solidFill>
                  <a:srgbClr val="433833"/>
                </a:solidFill>
                <a:latin typeface="DM Sans"/>
                <a:ea typeface="DM Sans"/>
                <a:cs typeface="DM Sans"/>
                <a:sym typeface="DM Sans"/>
              </a:rPr>
              <a:t>aktual</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dengan</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penekanan</a:t>
            </a:r>
            <a:r>
              <a:rPr lang="en-US" sz="2499" dirty="0">
                <a:solidFill>
                  <a:srgbClr val="433833"/>
                </a:solidFill>
                <a:latin typeface="DM Sans"/>
                <a:ea typeface="DM Sans"/>
                <a:cs typeface="DM Sans"/>
                <a:sym typeface="DM Sans"/>
              </a:rPr>
              <a:t> pada </a:t>
            </a:r>
            <a:r>
              <a:rPr lang="en-US" sz="2499" dirty="0" err="1">
                <a:solidFill>
                  <a:srgbClr val="433833"/>
                </a:solidFill>
                <a:latin typeface="DM Sans"/>
                <a:ea typeface="DM Sans"/>
                <a:cs typeface="DM Sans"/>
                <a:sym typeface="DM Sans"/>
              </a:rPr>
              <a:t>kesalahan</a:t>
            </a:r>
            <a:r>
              <a:rPr lang="en-US" sz="2499" dirty="0">
                <a:solidFill>
                  <a:srgbClr val="433833"/>
                </a:solidFill>
                <a:latin typeface="DM Sans"/>
                <a:ea typeface="DM Sans"/>
                <a:cs typeface="DM Sans"/>
                <a:sym typeface="DM Sans"/>
              </a:rPr>
              <a:t> yang </a:t>
            </a:r>
            <a:r>
              <a:rPr lang="en-US" sz="2499" dirty="0" err="1">
                <a:solidFill>
                  <a:srgbClr val="433833"/>
                </a:solidFill>
                <a:latin typeface="DM Sans"/>
                <a:ea typeface="DM Sans"/>
                <a:cs typeface="DM Sans"/>
                <a:sym typeface="DM Sans"/>
              </a:rPr>
              <a:t>lebih</a:t>
            </a:r>
            <a:r>
              <a:rPr lang="en-US" sz="2499" dirty="0">
                <a:solidFill>
                  <a:srgbClr val="433833"/>
                </a:solidFill>
                <a:latin typeface="DM Sans"/>
                <a:ea typeface="DM Sans"/>
                <a:cs typeface="DM Sans"/>
                <a:sym typeface="DM Sans"/>
              </a:rPr>
              <a:t> </a:t>
            </a:r>
            <a:r>
              <a:rPr lang="en-US" sz="2499" dirty="0" err="1">
                <a:solidFill>
                  <a:srgbClr val="433833"/>
                </a:solidFill>
                <a:latin typeface="DM Sans"/>
                <a:ea typeface="DM Sans"/>
                <a:cs typeface="DM Sans"/>
                <a:sym typeface="DM Sans"/>
              </a:rPr>
              <a:t>besar</a:t>
            </a:r>
            <a:r>
              <a:rPr lang="en-US" sz="2499" dirty="0">
                <a:solidFill>
                  <a:srgbClr val="433833"/>
                </a:solidFill>
                <a:latin typeface="DM Sans"/>
                <a:ea typeface="DM Sans"/>
                <a:cs typeface="DM Sans"/>
                <a:sym typeface="DM Sans"/>
              </a:rPr>
              <a:t>.</a:t>
            </a:r>
            <a:endParaRPr lang="en-US" dirty="0"/>
          </a:p>
        </p:txBody>
      </p:sp>
      <p:sp>
        <p:nvSpPr>
          <p:cNvPr id="122" name="Google Shape;122;g320daec61d7_0_63"/>
          <p:cNvSpPr txBox="1"/>
          <p:nvPr/>
        </p:nvSpPr>
        <p:spPr>
          <a:xfrm>
            <a:off x="7121110" y="5413477"/>
            <a:ext cx="4505400" cy="2057615"/>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sv-SE" sz="2499" dirty="0">
                <a:solidFill>
                  <a:srgbClr val="433833"/>
                </a:solidFill>
                <a:latin typeface="DM Sans"/>
                <a:ea typeface="DM Sans"/>
                <a:cs typeface="DM Sans"/>
                <a:sym typeface="DM Sans"/>
              </a:rPr>
              <a:t>MAE menghitung rata-rata selisih absolut antara nilai CLV yang diprediksi dan aktual, memberikan gambaran rata-rata kesalahan prediksi.</a:t>
            </a:r>
            <a:endParaRPr dirty="0"/>
          </a:p>
        </p:txBody>
      </p:sp>
      <p:sp>
        <p:nvSpPr>
          <p:cNvPr id="123" name="Google Shape;123;g320daec61d7_0_63"/>
          <p:cNvSpPr txBox="1"/>
          <p:nvPr/>
        </p:nvSpPr>
        <p:spPr>
          <a:xfrm>
            <a:off x="12598160" y="5413477"/>
            <a:ext cx="4505400" cy="2057615"/>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sv-SE" sz="2499" dirty="0">
                <a:solidFill>
                  <a:srgbClr val="433833"/>
                </a:solidFill>
                <a:latin typeface="DM Sans"/>
                <a:ea typeface="DM Sans"/>
                <a:cs typeface="DM Sans"/>
                <a:sym typeface="DM Sans"/>
              </a:rPr>
              <a:t>MAPE menghitung rata-rata persentase selisih antara nilai CLV yang diprediksi dan aktual, memberikan wawasan tentang kesalahan relatif.</a:t>
            </a:r>
            <a:endParaRPr dirty="0"/>
          </a:p>
        </p:txBody>
      </p:sp>
      <p:sp>
        <p:nvSpPr>
          <p:cNvPr id="124" name="Google Shape;124;g320daec61d7_0_63"/>
          <p:cNvSpPr txBox="1"/>
          <p:nvPr/>
        </p:nvSpPr>
        <p:spPr>
          <a:xfrm>
            <a:off x="7121110" y="4360087"/>
            <a:ext cx="4505400" cy="411523"/>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id-ID" sz="2499" b="1" dirty="0">
                <a:solidFill>
                  <a:srgbClr val="433833"/>
                </a:solidFill>
                <a:latin typeface="DM Sans"/>
                <a:ea typeface="DM Sans"/>
                <a:cs typeface="DM Sans"/>
                <a:sym typeface="DM Sans"/>
              </a:rPr>
              <a:t>MAE (</a:t>
            </a:r>
            <a:r>
              <a:rPr lang="id-ID" sz="2499" b="1" dirty="0" err="1">
                <a:solidFill>
                  <a:srgbClr val="433833"/>
                </a:solidFill>
                <a:latin typeface="DM Sans"/>
                <a:ea typeface="DM Sans"/>
                <a:cs typeface="DM Sans"/>
                <a:sym typeface="DM Sans"/>
              </a:rPr>
              <a:t>Mean</a:t>
            </a:r>
            <a:r>
              <a:rPr lang="id-ID" sz="2499" b="1" dirty="0">
                <a:solidFill>
                  <a:srgbClr val="433833"/>
                </a:solidFill>
                <a:latin typeface="DM Sans"/>
                <a:ea typeface="DM Sans"/>
                <a:cs typeface="DM Sans"/>
                <a:sym typeface="DM Sans"/>
              </a:rPr>
              <a:t> </a:t>
            </a:r>
            <a:r>
              <a:rPr lang="id-ID" sz="2499" b="1" dirty="0" err="1">
                <a:solidFill>
                  <a:srgbClr val="433833"/>
                </a:solidFill>
                <a:latin typeface="DM Sans"/>
                <a:ea typeface="DM Sans"/>
                <a:cs typeface="DM Sans"/>
                <a:sym typeface="DM Sans"/>
              </a:rPr>
              <a:t>Absolute</a:t>
            </a:r>
            <a:r>
              <a:rPr lang="id-ID" sz="2499" b="1" dirty="0">
                <a:solidFill>
                  <a:srgbClr val="433833"/>
                </a:solidFill>
                <a:latin typeface="DM Sans"/>
                <a:ea typeface="DM Sans"/>
                <a:cs typeface="DM Sans"/>
                <a:sym typeface="DM Sans"/>
              </a:rPr>
              <a:t> </a:t>
            </a:r>
            <a:r>
              <a:rPr lang="id-ID" sz="2499" b="1" dirty="0" err="1">
                <a:solidFill>
                  <a:srgbClr val="433833"/>
                </a:solidFill>
                <a:latin typeface="DM Sans"/>
                <a:ea typeface="DM Sans"/>
                <a:cs typeface="DM Sans"/>
                <a:sym typeface="DM Sans"/>
              </a:rPr>
              <a:t>Error</a:t>
            </a:r>
            <a:r>
              <a:rPr lang="id-ID" sz="2499" b="1" dirty="0">
                <a:solidFill>
                  <a:srgbClr val="433833"/>
                </a:solidFill>
                <a:latin typeface="DM Sans"/>
                <a:ea typeface="DM Sans"/>
                <a:cs typeface="DM Sans"/>
                <a:sym typeface="DM Sans"/>
              </a:rPr>
              <a:t>)</a:t>
            </a:r>
            <a:endParaRPr dirty="0"/>
          </a:p>
        </p:txBody>
      </p:sp>
      <p:sp>
        <p:nvSpPr>
          <p:cNvPr id="125" name="Google Shape;125;g320daec61d7_0_63"/>
          <p:cNvSpPr txBox="1"/>
          <p:nvPr/>
        </p:nvSpPr>
        <p:spPr>
          <a:xfrm>
            <a:off x="12388647" y="4360087"/>
            <a:ext cx="5488547" cy="411523"/>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id-ID" sz="2499" b="1" dirty="0">
                <a:solidFill>
                  <a:srgbClr val="433833"/>
                </a:solidFill>
                <a:latin typeface="DM Sans"/>
                <a:ea typeface="DM Sans"/>
                <a:cs typeface="DM Sans"/>
                <a:sym typeface="DM Sans"/>
              </a:rPr>
              <a:t>MAPE (</a:t>
            </a:r>
            <a:r>
              <a:rPr lang="id-ID" sz="2499" b="1" dirty="0" err="1">
                <a:solidFill>
                  <a:srgbClr val="433833"/>
                </a:solidFill>
                <a:latin typeface="DM Sans"/>
                <a:ea typeface="DM Sans"/>
                <a:cs typeface="DM Sans"/>
                <a:sym typeface="DM Sans"/>
              </a:rPr>
              <a:t>Mean</a:t>
            </a:r>
            <a:r>
              <a:rPr lang="id-ID" sz="2499" b="1" dirty="0">
                <a:solidFill>
                  <a:srgbClr val="433833"/>
                </a:solidFill>
                <a:latin typeface="DM Sans"/>
                <a:ea typeface="DM Sans"/>
                <a:cs typeface="DM Sans"/>
                <a:sym typeface="DM Sans"/>
              </a:rPr>
              <a:t> </a:t>
            </a:r>
            <a:r>
              <a:rPr lang="id-ID" sz="2499" b="1" dirty="0" err="1">
                <a:solidFill>
                  <a:srgbClr val="433833"/>
                </a:solidFill>
                <a:latin typeface="DM Sans"/>
                <a:ea typeface="DM Sans"/>
                <a:cs typeface="DM Sans"/>
                <a:sym typeface="DM Sans"/>
              </a:rPr>
              <a:t>Absolute</a:t>
            </a:r>
            <a:r>
              <a:rPr lang="id-ID" sz="2499" b="1" dirty="0">
                <a:solidFill>
                  <a:srgbClr val="433833"/>
                </a:solidFill>
                <a:latin typeface="DM Sans"/>
                <a:ea typeface="DM Sans"/>
                <a:cs typeface="DM Sans"/>
                <a:sym typeface="DM Sans"/>
              </a:rPr>
              <a:t> </a:t>
            </a:r>
            <a:r>
              <a:rPr lang="id-ID" sz="2499" b="1" dirty="0" err="1">
                <a:solidFill>
                  <a:srgbClr val="433833"/>
                </a:solidFill>
                <a:latin typeface="DM Sans"/>
                <a:ea typeface="DM Sans"/>
                <a:cs typeface="DM Sans"/>
                <a:sym typeface="DM Sans"/>
              </a:rPr>
              <a:t>Percentage</a:t>
            </a:r>
            <a:r>
              <a:rPr lang="id-ID" sz="2499" b="1" dirty="0">
                <a:solidFill>
                  <a:srgbClr val="433833"/>
                </a:solidFill>
                <a:latin typeface="DM Sans"/>
                <a:ea typeface="DM Sans"/>
                <a:cs typeface="DM Sans"/>
                <a:sym typeface="DM Sans"/>
              </a:rPr>
              <a:t> </a:t>
            </a:r>
            <a:r>
              <a:rPr lang="id-ID" sz="2499" b="1" dirty="0" err="1">
                <a:solidFill>
                  <a:srgbClr val="433833"/>
                </a:solidFill>
                <a:latin typeface="DM Sans"/>
                <a:ea typeface="DM Sans"/>
                <a:cs typeface="DM Sans"/>
                <a:sym typeface="DM Sans"/>
              </a:rPr>
              <a:t>Error</a:t>
            </a:r>
            <a:r>
              <a:rPr lang="id-ID" sz="2499" b="1" dirty="0">
                <a:solidFill>
                  <a:srgbClr val="433833"/>
                </a:solidFill>
                <a:latin typeface="DM Sans"/>
                <a:ea typeface="DM Sans"/>
                <a:cs typeface="DM Sans"/>
                <a:sym typeface="DM Sans"/>
              </a:rPr>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24D51667-EE6A-EA82-70ED-1D19E2C976EA}"/>
            </a:ext>
          </a:extLst>
        </p:cNvPr>
        <p:cNvGrpSpPr/>
        <p:nvPr/>
      </p:nvGrpSpPr>
      <p:grpSpPr>
        <a:xfrm>
          <a:off x="0" y="0"/>
          <a:ext cx="0" cy="0"/>
          <a:chOff x="0" y="0"/>
          <a:chExt cx="0" cy="0"/>
        </a:xfrm>
      </p:grpSpPr>
      <p:cxnSp>
        <p:nvCxnSpPr>
          <p:cNvPr id="116" name="Google Shape;116;g320daec61d7_0_63">
            <a:extLst>
              <a:ext uri="{FF2B5EF4-FFF2-40B4-BE49-F238E27FC236}">
                <a16:creationId xmlns:a16="http://schemas.microsoft.com/office/drawing/2014/main" id="{25A4ABFF-DA83-A28E-687E-A688CD5052B0}"/>
              </a:ext>
            </a:extLst>
          </p:cNvPr>
          <p:cNvCxnSpPr/>
          <p:nvPr/>
        </p:nvCxnSpPr>
        <p:spPr>
          <a:xfrm>
            <a:off x="1121492" y="765352"/>
            <a:ext cx="4200" cy="5439300"/>
          </a:xfrm>
          <a:prstGeom prst="straightConnector1">
            <a:avLst/>
          </a:prstGeom>
          <a:noFill/>
          <a:ln w="190500" cap="flat" cmpd="sng">
            <a:solidFill>
              <a:srgbClr val="000000"/>
            </a:solidFill>
            <a:prstDash val="solid"/>
            <a:round/>
            <a:headEnd type="none" w="sm" len="sm"/>
            <a:tailEnd type="none" w="sm" len="sm"/>
          </a:ln>
        </p:spPr>
      </p:cxnSp>
      <p:sp>
        <p:nvSpPr>
          <p:cNvPr id="119" name="Google Shape;119;g320daec61d7_0_63">
            <a:extLst>
              <a:ext uri="{FF2B5EF4-FFF2-40B4-BE49-F238E27FC236}">
                <a16:creationId xmlns:a16="http://schemas.microsoft.com/office/drawing/2014/main" id="{EE5D2873-D5C3-7A9E-842E-6CE6A4E1B72C}"/>
              </a:ext>
            </a:extLst>
          </p:cNvPr>
          <p:cNvSpPr txBox="1"/>
          <p:nvPr/>
        </p:nvSpPr>
        <p:spPr>
          <a:xfrm>
            <a:off x="1645075" y="725350"/>
            <a:ext cx="11729660" cy="1259447"/>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id-ID" sz="8800" b="1" dirty="0">
                <a:latin typeface="DM Sans"/>
                <a:ea typeface="DM Sans"/>
                <a:cs typeface="DM Sans"/>
                <a:sym typeface="DM Sans"/>
              </a:rPr>
              <a:t>Data </a:t>
            </a:r>
            <a:r>
              <a:rPr lang="id-ID" sz="8800" b="1" dirty="0" err="1">
                <a:latin typeface="DM Sans"/>
                <a:ea typeface="DM Sans"/>
                <a:cs typeface="DM Sans"/>
                <a:sym typeface="DM Sans"/>
              </a:rPr>
              <a:t>Understanding</a:t>
            </a:r>
            <a:endParaRPr sz="8800" dirty="0"/>
          </a:p>
        </p:txBody>
      </p:sp>
      <p:graphicFrame>
        <p:nvGraphicFramePr>
          <p:cNvPr id="2" name="Table 1">
            <a:extLst>
              <a:ext uri="{FF2B5EF4-FFF2-40B4-BE49-F238E27FC236}">
                <a16:creationId xmlns:a16="http://schemas.microsoft.com/office/drawing/2014/main" id="{8DC46199-138C-A5A3-F1B0-B7B3073E8193}"/>
              </a:ext>
            </a:extLst>
          </p:cNvPr>
          <p:cNvGraphicFramePr>
            <a:graphicFrameLocks noGrp="1"/>
          </p:cNvGraphicFramePr>
          <p:nvPr>
            <p:extLst>
              <p:ext uri="{D42A27DB-BD31-4B8C-83A1-F6EECF244321}">
                <p14:modId xmlns:p14="http://schemas.microsoft.com/office/powerpoint/2010/main" val="3664851306"/>
              </p:ext>
            </p:extLst>
          </p:nvPr>
        </p:nvGraphicFramePr>
        <p:xfrm>
          <a:off x="2696497" y="2613331"/>
          <a:ext cx="12895006" cy="5601516"/>
        </p:xfrm>
        <a:graphic>
          <a:graphicData uri="http://schemas.openxmlformats.org/drawingml/2006/table">
            <a:tbl>
              <a:tblPr firstRow="1" bandRow="1">
                <a:tableStyleId>{073A0DAA-6AF3-43AB-8588-CEC1D06C72B9}</a:tableStyleId>
              </a:tblPr>
              <a:tblGrid>
                <a:gridCol w="3719051">
                  <a:extLst>
                    <a:ext uri="{9D8B030D-6E8A-4147-A177-3AD203B41FA5}">
                      <a16:colId xmlns:a16="http://schemas.microsoft.com/office/drawing/2014/main" val="2059237640"/>
                    </a:ext>
                  </a:extLst>
                </a:gridCol>
                <a:gridCol w="9175955">
                  <a:extLst>
                    <a:ext uri="{9D8B030D-6E8A-4147-A177-3AD203B41FA5}">
                      <a16:colId xmlns:a16="http://schemas.microsoft.com/office/drawing/2014/main" val="3491360360"/>
                    </a:ext>
                  </a:extLst>
                </a:gridCol>
              </a:tblGrid>
              <a:tr h="466793">
                <a:tc>
                  <a:txBody>
                    <a:bodyPr/>
                    <a:lstStyle/>
                    <a:p>
                      <a:pPr algn="ctr"/>
                      <a:r>
                        <a:rPr lang="id-ID" dirty="0"/>
                        <a:t>Nama Kolom</a:t>
                      </a:r>
                    </a:p>
                  </a:txBody>
                  <a:tcPr/>
                </a:tc>
                <a:tc>
                  <a:txBody>
                    <a:bodyPr/>
                    <a:lstStyle/>
                    <a:p>
                      <a:pPr algn="ctr"/>
                      <a:r>
                        <a:rPr lang="id-ID" dirty="0"/>
                        <a:t>Deskripsi</a:t>
                      </a:r>
                    </a:p>
                  </a:txBody>
                  <a:tcPr/>
                </a:tc>
                <a:extLst>
                  <a:ext uri="{0D108BD9-81ED-4DB2-BD59-A6C34878D82A}">
                    <a16:rowId xmlns:a16="http://schemas.microsoft.com/office/drawing/2014/main" val="3036605095"/>
                  </a:ext>
                </a:extLst>
              </a:tr>
              <a:tr h="466793">
                <a:tc>
                  <a:txBody>
                    <a:bodyPr/>
                    <a:lstStyle/>
                    <a:p>
                      <a:r>
                        <a:rPr lang="id-ID" dirty="0" err="1"/>
                        <a:t>Vehicle</a:t>
                      </a:r>
                      <a:r>
                        <a:rPr lang="id-ID" dirty="0"/>
                        <a:t> </a:t>
                      </a:r>
                      <a:r>
                        <a:rPr lang="id-ID" dirty="0" err="1"/>
                        <a:t>Class</a:t>
                      </a:r>
                      <a:endParaRPr lang="id-ID" dirty="0"/>
                    </a:p>
                  </a:txBody>
                  <a:tcPr/>
                </a:tc>
                <a:tc>
                  <a:txBody>
                    <a:bodyPr/>
                    <a:lstStyle/>
                    <a:p>
                      <a:pPr algn="ctr"/>
                      <a:r>
                        <a:rPr lang="id-ID" dirty="0"/>
                        <a:t>Jenis / Tipe Mobil</a:t>
                      </a:r>
                    </a:p>
                  </a:txBody>
                  <a:tcPr/>
                </a:tc>
                <a:extLst>
                  <a:ext uri="{0D108BD9-81ED-4DB2-BD59-A6C34878D82A}">
                    <a16:rowId xmlns:a16="http://schemas.microsoft.com/office/drawing/2014/main" val="3384610644"/>
                  </a:ext>
                </a:extLst>
              </a:tr>
              <a:tr h="466793">
                <a:tc>
                  <a:txBody>
                    <a:bodyPr/>
                    <a:lstStyle/>
                    <a:p>
                      <a:r>
                        <a:rPr lang="id-ID" dirty="0" err="1"/>
                        <a:t>Coverage</a:t>
                      </a:r>
                      <a:endParaRPr lang="id-ID" dirty="0"/>
                    </a:p>
                  </a:txBody>
                  <a:tcPr/>
                </a:tc>
                <a:tc>
                  <a:txBody>
                    <a:bodyPr/>
                    <a:lstStyle/>
                    <a:p>
                      <a:pPr algn="ctr"/>
                      <a:r>
                        <a:rPr lang="id-ID" dirty="0"/>
                        <a:t>Jenis perlindungan asuransi yang dipilih oleh pelanggan</a:t>
                      </a:r>
                    </a:p>
                  </a:txBody>
                  <a:tcPr/>
                </a:tc>
                <a:extLst>
                  <a:ext uri="{0D108BD9-81ED-4DB2-BD59-A6C34878D82A}">
                    <a16:rowId xmlns:a16="http://schemas.microsoft.com/office/drawing/2014/main" val="2811937708"/>
                  </a:ext>
                </a:extLst>
              </a:tr>
              <a:tr h="466793">
                <a:tc>
                  <a:txBody>
                    <a:bodyPr/>
                    <a:lstStyle/>
                    <a:p>
                      <a:r>
                        <a:rPr lang="id-ID" dirty="0" err="1"/>
                        <a:t>Renew</a:t>
                      </a:r>
                      <a:r>
                        <a:rPr lang="id-ID" dirty="0"/>
                        <a:t> </a:t>
                      </a:r>
                      <a:r>
                        <a:rPr lang="id-ID" dirty="0" err="1"/>
                        <a:t>Type</a:t>
                      </a:r>
                      <a:r>
                        <a:rPr lang="id-ID" dirty="0"/>
                        <a:t> </a:t>
                      </a:r>
                      <a:r>
                        <a:rPr lang="id-ID" dirty="0" err="1"/>
                        <a:t>Offer</a:t>
                      </a:r>
                      <a:endParaRPr lang="id-ID" dirty="0"/>
                    </a:p>
                  </a:txBody>
                  <a:tcPr/>
                </a:tc>
                <a:tc>
                  <a:txBody>
                    <a:bodyPr/>
                    <a:lstStyle/>
                    <a:p>
                      <a:pPr algn="ctr"/>
                      <a:r>
                        <a:rPr lang="en-US" dirty="0"/>
                        <a:t>Offer to renew policies that have been/will expire</a:t>
                      </a:r>
                      <a:endParaRPr lang="id-ID" dirty="0"/>
                    </a:p>
                  </a:txBody>
                  <a:tcPr/>
                </a:tc>
                <a:extLst>
                  <a:ext uri="{0D108BD9-81ED-4DB2-BD59-A6C34878D82A}">
                    <a16:rowId xmlns:a16="http://schemas.microsoft.com/office/drawing/2014/main" val="226515420"/>
                  </a:ext>
                </a:extLst>
              </a:tr>
              <a:tr h="466793">
                <a:tc>
                  <a:txBody>
                    <a:bodyPr/>
                    <a:lstStyle/>
                    <a:p>
                      <a:r>
                        <a:rPr lang="id-ID" dirty="0" err="1"/>
                        <a:t>EmploymentStatus</a:t>
                      </a:r>
                      <a:endParaRPr lang="id-ID" dirty="0"/>
                    </a:p>
                  </a:txBody>
                  <a:tcPr/>
                </a:tc>
                <a:tc>
                  <a:txBody>
                    <a:bodyPr/>
                    <a:lstStyle/>
                    <a:p>
                      <a:pPr algn="ctr"/>
                      <a:r>
                        <a:rPr lang="id-ID" dirty="0"/>
                        <a:t>Status Pekerjaan </a:t>
                      </a:r>
                      <a:r>
                        <a:rPr lang="id-ID" dirty="0" err="1"/>
                        <a:t>Customer</a:t>
                      </a:r>
                      <a:endParaRPr lang="id-ID" dirty="0"/>
                    </a:p>
                  </a:txBody>
                  <a:tcPr/>
                </a:tc>
                <a:extLst>
                  <a:ext uri="{0D108BD9-81ED-4DB2-BD59-A6C34878D82A}">
                    <a16:rowId xmlns:a16="http://schemas.microsoft.com/office/drawing/2014/main" val="1251975612"/>
                  </a:ext>
                </a:extLst>
              </a:tr>
              <a:tr h="466793">
                <a:tc>
                  <a:txBody>
                    <a:bodyPr/>
                    <a:lstStyle/>
                    <a:p>
                      <a:r>
                        <a:rPr lang="id-ID" dirty="0"/>
                        <a:t>Marital Status</a:t>
                      </a:r>
                    </a:p>
                  </a:txBody>
                  <a:tcPr/>
                </a:tc>
                <a:tc>
                  <a:txBody>
                    <a:bodyPr/>
                    <a:lstStyle/>
                    <a:p>
                      <a:pPr algn="ctr"/>
                      <a:r>
                        <a:rPr lang="id-ID" dirty="0"/>
                        <a:t>Status Pernikahan </a:t>
                      </a:r>
                      <a:r>
                        <a:rPr lang="id-ID" dirty="0" err="1"/>
                        <a:t>Customer</a:t>
                      </a:r>
                      <a:endParaRPr lang="id-ID" dirty="0"/>
                    </a:p>
                  </a:txBody>
                  <a:tcPr/>
                </a:tc>
                <a:extLst>
                  <a:ext uri="{0D108BD9-81ED-4DB2-BD59-A6C34878D82A}">
                    <a16:rowId xmlns:a16="http://schemas.microsoft.com/office/drawing/2014/main" val="293720379"/>
                  </a:ext>
                </a:extLst>
              </a:tr>
              <a:tr h="466793">
                <a:tc>
                  <a:txBody>
                    <a:bodyPr/>
                    <a:lstStyle/>
                    <a:p>
                      <a:r>
                        <a:rPr lang="id-ID" dirty="0" err="1"/>
                        <a:t>Education</a:t>
                      </a:r>
                      <a:endParaRPr lang="id-ID" dirty="0"/>
                    </a:p>
                  </a:txBody>
                  <a:tcPr/>
                </a:tc>
                <a:tc>
                  <a:txBody>
                    <a:bodyPr/>
                    <a:lstStyle/>
                    <a:p>
                      <a:pPr algn="ctr"/>
                      <a:r>
                        <a:rPr lang="id-ID" dirty="0"/>
                        <a:t>Tingkat Pendidikan</a:t>
                      </a:r>
                    </a:p>
                  </a:txBody>
                  <a:tcPr/>
                </a:tc>
                <a:extLst>
                  <a:ext uri="{0D108BD9-81ED-4DB2-BD59-A6C34878D82A}">
                    <a16:rowId xmlns:a16="http://schemas.microsoft.com/office/drawing/2014/main" val="3560163056"/>
                  </a:ext>
                </a:extLst>
              </a:tr>
              <a:tr h="466793">
                <a:tc>
                  <a:txBody>
                    <a:bodyPr/>
                    <a:lstStyle/>
                    <a:p>
                      <a:r>
                        <a:rPr lang="id-ID" dirty="0" err="1"/>
                        <a:t>Number</a:t>
                      </a:r>
                      <a:r>
                        <a:rPr lang="id-ID" dirty="0"/>
                        <a:t> </a:t>
                      </a:r>
                      <a:r>
                        <a:rPr lang="id-ID" dirty="0" err="1"/>
                        <a:t>of</a:t>
                      </a:r>
                      <a:r>
                        <a:rPr lang="id-ID" dirty="0"/>
                        <a:t> </a:t>
                      </a:r>
                      <a:r>
                        <a:rPr lang="id-ID" dirty="0" err="1"/>
                        <a:t>Policies</a:t>
                      </a:r>
                      <a:endParaRPr lang="id-ID" dirty="0"/>
                    </a:p>
                  </a:txBody>
                  <a:tcPr/>
                </a:tc>
                <a:tc>
                  <a:txBody>
                    <a:bodyPr/>
                    <a:lstStyle/>
                    <a:p>
                      <a:pPr algn="ctr"/>
                      <a:r>
                        <a:rPr lang="id-ID" dirty="0"/>
                        <a:t>Jumlah Polis yang dimiliki </a:t>
                      </a:r>
                      <a:r>
                        <a:rPr lang="id-ID" dirty="0" err="1"/>
                        <a:t>Customer</a:t>
                      </a:r>
                      <a:endParaRPr lang="id-ID" dirty="0"/>
                    </a:p>
                  </a:txBody>
                  <a:tcPr/>
                </a:tc>
                <a:extLst>
                  <a:ext uri="{0D108BD9-81ED-4DB2-BD59-A6C34878D82A}">
                    <a16:rowId xmlns:a16="http://schemas.microsoft.com/office/drawing/2014/main" val="967198124"/>
                  </a:ext>
                </a:extLst>
              </a:tr>
              <a:tr h="466793">
                <a:tc>
                  <a:txBody>
                    <a:bodyPr/>
                    <a:lstStyle/>
                    <a:p>
                      <a:r>
                        <a:rPr lang="id-ID" dirty="0" err="1"/>
                        <a:t>Monthly</a:t>
                      </a:r>
                      <a:r>
                        <a:rPr lang="id-ID" dirty="0"/>
                        <a:t> Premium Auto</a:t>
                      </a:r>
                    </a:p>
                  </a:txBody>
                  <a:tcPr/>
                </a:tc>
                <a:tc>
                  <a:txBody>
                    <a:bodyPr/>
                    <a:lstStyle/>
                    <a:p>
                      <a:pPr algn="ctr"/>
                      <a:r>
                        <a:rPr lang="id-ID" dirty="0"/>
                        <a:t>Premi yang dibayarkan oleh </a:t>
                      </a:r>
                      <a:r>
                        <a:rPr lang="id-ID" dirty="0" err="1"/>
                        <a:t>Customer</a:t>
                      </a:r>
                      <a:r>
                        <a:rPr lang="id-ID" dirty="0"/>
                        <a:t> per bulan</a:t>
                      </a:r>
                    </a:p>
                  </a:txBody>
                  <a:tcPr/>
                </a:tc>
                <a:extLst>
                  <a:ext uri="{0D108BD9-81ED-4DB2-BD59-A6C34878D82A}">
                    <a16:rowId xmlns:a16="http://schemas.microsoft.com/office/drawing/2014/main" val="4114959175"/>
                  </a:ext>
                </a:extLst>
              </a:tr>
              <a:tr h="466793">
                <a:tc>
                  <a:txBody>
                    <a:bodyPr/>
                    <a:lstStyle/>
                    <a:p>
                      <a:r>
                        <a:rPr lang="id-ID" dirty="0"/>
                        <a:t>Total </a:t>
                      </a:r>
                      <a:r>
                        <a:rPr lang="id-ID" dirty="0" err="1"/>
                        <a:t>Claim</a:t>
                      </a:r>
                      <a:r>
                        <a:rPr lang="id-ID" dirty="0"/>
                        <a:t> </a:t>
                      </a:r>
                      <a:r>
                        <a:rPr lang="id-ID" dirty="0" err="1"/>
                        <a:t>Amount</a:t>
                      </a:r>
                      <a:endParaRPr lang="id-ID" dirty="0"/>
                    </a:p>
                  </a:txBody>
                  <a:tcPr/>
                </a:tc>
                <a:tc>
                  <a:txBody>
                    <a:bodyPr/>
                    <a:lstStyle/>
                    <a:p>
                      <a:pPr algn="ctr"/>
                      <a:r>
                        <a:rPr lang="id-ID" dirty="0"/>
                        <a:t>Total frekuensi klaim </a:t>
                      </a:r>
                      <a:r>
                        <a:rPr lang="id-ID" dirty="0" err="1"/>
                        <a:t>customer</a:t>
                      </a:r>
                      <a:endParaRPr lang="id-ID" dirty="0"/>
                    </a:p>
                  </a:txBody>
                  <a:tcPr/>
                </a:tc>
                <a:extLst>
                  <a:ext uri="{0D108BD9-81ED-4DB2-BD59-A6C34878D82A}">
                    <a16:rowId xmlns:a16="http://schemas.microsoft.com/office/drawing/2014/main" val="327881285"/>
                  </a:ext>
                </a:extLst>
              </a:tr>
              <a:tr h="466793">
                <a:tc>
                  <a:txBody>
                    <a:bodyPr/>
                    <a:lstStyle/>
                    <a:p>
                      <a:r>
                        <a:rPr lang="id-ID" dirty="0" err="1"/>
                        <a:t>Income</a:t>
                      </a:r>
                      <a:endParaRPr lang="id-ID" dirty="0"/>
                    </a:p>
                  </a:txBody>
                  <a:tcPr/>
                </a:tc>
                <a:tc>
                  <a:txBody>
                    <a:bodyPr/>
                    <a:lstStyle/>
                    <a:p>
                      <a:pPr algn="ctr"/>
                      <a:r>
                        <a:rPr lang="id-ID" dirty="0" err="1"/>
                        <a:t>Income</a:t>
                      </a:r>
                      <a:r>
                        <a:rPr lang="id-ID" dirty="0"/>
                        <a:t> </a:t>
                      </a:r>
                      <a:r>
                        <a:rPr lang="id-ID" dirty="0" err="1"/>
                        <a:t>Customer</a:t>
                      </a:r>
                      <a:endParaRPr lang="id-ID" dirty="0"/>
                    </a:p>
                  </a:txBody>
                  <a:tcPr/>
                </a:tc>
                <a:extLst>
                  <a:ext uri="{0D108BD9-81ED-4DB2-BD59-A6C34878D82A}">
                    <a16:rowId xmlns:a16="http://schemas.microsoft.com/office/drawing/2014/main" val="2287614096"/>
                  </a:ext>
                </a:extLst>
              </a:tr>
              <a:tr h="466793">
                <a:tc>
                  <a:txBody>
                    <a:bodyPr/>
                    <a:lstStyle/>
                    <a:p>
                      <a:r>
                        <a:rPr lang="id-ID" dirty="0" err="1"/>
                        <a:t>Customer</a:t>
                      </a:r>
                      <a:r>
                        <a:rPr lang="id-ID" dirty="0"/>
                        <a:t> </a:t>
                      </a:r>
                      <a:r>
                        <a:rPr lang="id-ID" dirty="0" err="1"/>
                        <a:t>Lifetime</a:t>
                      </a:r>
                      <a:r>
                        <a:rPr lang="id-ID" dirty="0"/>
                        <a:t> </a:t>
                      </a:r>
                      <a:r>
                        <a:rPr lang="id-ID" dirty="0" err="1"/>
                        <a:t>Value</a:t>
                      </a:r>
                      <a:endParaRPr lang="id-ID" dirty="0"/>
                    </a:p>
                  </a:txBody>
                  <a:tcPr/>
                </a:tc>
                <a:tc>
                  <a:txBody>
                    <a:bodyPr/>
                    <a:lstStyle/>
                    <a:p>
                      <a:pPr algn="ctr"/>
                      <a:r>
                        <a:rPr lang="id-ID" dirty="0" err="1"/>
                        <a:t>Customer</a:t>
                      </a:r>
                      <a:r>
                        <a:rPr lang="id-ID" dirty="0"/>
                        <a:t> </a:t>
                      </a:r>
                      <a:r>
                        <a:rPr lang="id-ID" dirty="0" err="1"/>
                        <a:t>Lifetime</a:t>
                      </a:r>
                      <a:r>
                        <a:rPr lang="id-ID" dirty="0"/>
                        <a:t> </a:t>
                      </a:r>
                      <a:r>
                        <a:rPr lang="id-ID" dirty="0" err="1"/>
                        <a:t>Value</a:t>
                      </a:r>
                      <a:endParaRPr lang="id-ID" dirty="0"/>
                    </a:p>
                  </a:txBody>
                  <a:tcPr/>
                </a:tc>
                <a:extLst>
                  <a:ext uri="{0D108BD9-81ED-4DB2-BD59-A6C34878D82A}">
                    <a16:rowId xmlns:a16="http://schemas.microsoft.com/office/drawing/2014/main" val="1637151221"/>
                  </a:ext>
                </a:extLst>
              </a:tr>
            </a:tbl>
          </a:graphicData>
        </a:graphic>
      </p:graphicFrame>
    </p:spTree>
    <p:extLst>
      <p:ext uri="{BB962C8B-B14F-4D97-AF65-F5344CB8AC3E}">
        <p14:creationId xmlns:p14="http://schemas.microsoft.com/office/powerpoint/2010/main" val="315789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E0FE3FAD-6EDA-A326-F645-4E12EF710EC8}"/>
            </a:ext>
          </a:extLst>
        </p:cNvPr>
        <p:cNvGrpSpPr/>
        <p:nvPr/>
      </p:nvGrpSpPr>
      <p:grpSpPr>
        <a:xfrm>
          <a:off x="0" y="0"/>
          <a:ext cx="0" cy="0"/>
          <a:chOff x="0" y="0"/>
          <a:chExt cx="0" cy="0"/>
        </a:xfrm>
      </p:grpSpPr>
      <p:cxnSp>
        <p:nvCxnSpPr>
          <p:cNvPr id="116" name="Google Shape;116;g320daec61d7_0_63">
            <a:extLst>
              <a:ext uri="{FF2B5EF4-FFF2-40B4-BE49-F238E27FC236}">
                <a16:creationId xmlns:a16="http://schemas.microsoft.com/office/drawing/2014/main" id="{FD07F4BB-C7D6-4F74-ABB1-06A6BEE14C6B}"/>
              </a:ext>
            </a:extLst>
          </p:cNvPr>
          <p:cNvCxnSpPr/>
          <p:nvPr/>
        </p:nvCxnSpPr>
        <p:spPr>
          <a:xfrm>
            <a:off x="1121492" y="765352"/>
            <a:ext cx="4200" cy="5439300"/>
          </a:xfrm>
          <a:prstGeom prst="straightConnector1">
            <a:avLst/>
          </a:prstGeom>
          <a:noFill/>
          <a:ln w="190500" cap="flat" cmpd="sng">
            <a:solidFill>
              <a:srgbClr val="000000"/>
            </a:solidFill>
            <a:prstDash val="solid"/>
            <a:round/>
            <a:headEnd type="none" w="sm" len="sm"/>
            <a:tailEnd type="none" w="sm" len="sm"/>
          </a:ln>
        </p:spPr>
      </p:cxnSp>
      <p:cxnSp>
        <p:nvCxnSpPr>
          <p:cNvPr id="117" name="Google Shape;117;g320daec61d7_0_63">
            <a:extLst>
              <a:ext uri="{FF2B5EF4-FFF2-40B4-BE49-F238E27FC236}">
                <a16:creationId xmlns:a16="http://schemas.microsoft.com/office/drawing/2014/main" id="{3DE3F52C-BAE5-42DF-F999-B8380097446B}"/>
              </a:ext>
            </a:extLst>
          </p:cNvPr>
          <p:cNvCxnSpPr/>
          <p:nvPr/>
        </p:nvCxnSpPr>
        <p:spPr>
          <a:xfrm>
            <a:off x="6644860" y="5198094"/>
            <a:ext cx="0" cy="1006500"/>
          </a:xfrm>
          <a:prstGeom prst="straightConnector1">
            <a:avLst/>
          </a:prstGeom>
          <a:noFill/>
          <a:ln w="190500" cap="flat" cmpd="sng">
            <a:solidFill>
              <a:srgbClr val="000000"/>
            </a:solidFill>
            <a:prstDash val="solid"/>
            <a:round/>
            <a:headEnd type="none" w="sm" len="sm"/>
            <a:tailEnd type="none" w="sm" len="sm"/>
          </a:ln>
        </p:spPr>
      </p:cxnSp>
      <p:cxnSp>
        <p:nvCxnSpPr>
          <p:cNvPr id="118" name="Google Shape;118;g320daec61d7_0_63">
            <a:extLst>
              <a:ext uri="{FF2B5EF4-FFF2-40B4-BE49-F238E27FC236}">
                <a16:creationId xmlns:a16="http://schemas.microsoft.com/office/drawing/2014/main" id="{ED02735D-6204-B5F9-ED6C-492506E476CA}"/>
              </a:ext>
            </a:extLst>
          </p:cNvPr>
          <p:cNvCxnSpPr/>
          <p:nvPr/>
        </p:nvCxnSpPr>
        <p:spPr>
          <a:xfrm>
            <a:off x="12121910" y="5198094"/>
            <a:ext cx="0" cy="1006500"/>
          </a:xfrm>
          <a:prstGeom prst="straightConnector1">
            <a:avLst/>
          </a:prstGeom>
          <a:noFill/>
          <a:ln w="190500" cap="flat" cmpd="sng">
            <a:solidFill>
              <a:srgbClr val="000000"/>
            </a:solidFill>
            <a:prstDash val="solid"/>
            <a:round/>
            <a:headEnd type="none" w="sm" len="sm"/>
            <a:tailEnd type="none" w="sm" len="sm"/>
          </a:ln>
        </p:spPr>
      </p:cxnSp>
      <p:sp>
        <p:nvSpPr>
          <p:cNvPr id="119" name="Google Shape;119;g320daec61d7_0_63">
            <a:extLst>
              <a:ext uri="{FF2B5EF4-FFF2-40B4-BE49-F238E27FC236}">
                <a16:creationId xmlns:a16="http://schemas.microsoft.com/office/drawing/2014/main" id="{9ABC02E7-E444-4FE9-DAF4-F28B0E9D9E81}"/>
              </a:ext>
            </a:extLst>
          </p:cNvPr>
          <p:cNvSpPr txBox="1"/>
          <p:nvPr/>
        </p:nvSpPr>
        <p:spPr>
          <a:xfrm>
            <a:off x="1645075" y="725350"/>
            <a:ext cx="8124300" cy="4122600"/>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en-US" sz="14400" b="1">
                <a:latin typeface="DM Sans"/>
                <a:ea typeface="DM Sans"/>
                <a:cs typeface="DM Sans"/>
                <a:sym typeface="DM Sans"/>
              </a:rPr>
              <a:t>Data Cleaning</a:t>
            </a:r>
            <a:endParaRPr/>
          </a:p>
        </p:txBody>
      </p:sp>
      <p:sp>
        <p:nvSpPr>
          <p:cNvPr id="120" name="Google Shape;120;g320daec61d7_0_63">
            <a:extLst>
              <a:ext uri="{FF2B5EF4-FFF2-40B4-BE49-F238E27FC236}">
                <a16:creationId xmlns:a16="http://schemas.microsoft.com/office/drawing/2014/main" id="{B8821EA3-5948-0CD0-A9BB-EDF8EBF8F97B}"/>
              </a:ext>
            </a:extLst>
          </p:cNvPr>
          <p:cNvSpPr txBox="1"/>
          <p:nvPr/>
        </p:nvSpPr>
        <p:spPr>
          <a:xfrm>
            <a:off x="1645077" y="5525210"/>
            <a:ext cx="4505400" cy="384600"/>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en-US" sz="2499" b="1">
                <a:solidFill>
                  <a:srgbClr val="433833"/>
                </a:solidFill>
                <a:latin typeface="DM Sans"/>
                <a:ea typeface="DM Sans"/>
                <a:cs typeface="DM Sans"/>
                <a:sym typeface="DM Sans"/>
              </a:rPr>
              <a:t>Missing values</a:t>
            </a:r>
            <a:endParaRPr/>
          </a:p>
        </p:txBody>
      </p:sp>
      <p:sp>
        <p:nvSpPr>
          <p:cNvPr id="121" name="Google Shape;121;g320daec61d7_0_63">
            <a:extLst>
              <a:ext uri="{FF2B5EF4-FFF2-40B4-BE49-F238E27FC236}">
                <a16:creationId xmlns:a16="http://schemas.microsoft.com/office/drawing/2014/main" id="{A9D63072-0653-3810-BFCB-29317E1A797D}"/>
              </a:ext>
            </a:extLst>
          </p:cNvPr>
          <p:cNvSpPr txBox="1"/>
          <p:nvPr/>
        </p:nvSpPr>
        <p:spPr>
          <a:xfrm>
            <a:off x="1645075" y="6578600"/>
            <a:ext cx="4505400" cy="384600"/>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en-US" sz="2499" dirty="0">
                <a:solidFill>
                  <a:srgbClr val="433833"/>
                </a:solidFill>
                <a:latin typeface="DM Sans"/>
                <a:ea typeface="DM Sans"/>
                <a:cs typeface="DM Sans"/>
                <a:sym typeface="DM Sans"/>
              </a:rPr>
              <a:t>Absence in a dataset</a:t>
            </a:r>
            <a:endParaRPr dirty="0"/>
          </a:p>
        </p:txBody>
      </p:sp>
      <p:sp>
        <p:nvSpPr>
          <p:cNvPr id="122" name="Google Shape;122;g320daec61d7_0_63">
            <a:extLst>
              <a:ext uri="{FF2B5EF4-FFF2-40B4-BE49-F238E27FC236}">
                <a16:creationId xmlns:a16="http://schemas.microsoft.com/office/drawing/2014/main" id="{E9751F05-459E-255E-7A5E-624B13D9B4DB}"/>
              </a:ext>
            </a:extLst>
          </p:cNvPr>
          <p:cNvSpPr txBox="1"/>
          <p:nvPr/>
        </p:nvSpPr>
        <p:spPr>
          <a:xfrm>
            <a:off x="7121110" y="6578600"/>
            <a:ext cx="4505400" cy="796200"/>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en-US" sz="2499">
                <a:solidFill>
                  <a:srgbClr val="433833"/>
                </a:solidFill>
                <a:latin typeface="DM Sans"/>
                <a:ea typeface="DM Sans"/>
                <a:cs typeface="DM Sans"/>
                <a:sym typeface="DM Sans"/>
              </a:rPr>
              <a:t>Row has the same value for every column</a:t>
            </a:r>
            <a:endParaRPr/>
          </a:p>
        </p:txBody>
      </p:sp>
      <p:sp>
        <p:nvSpPr>
          <p:cNvPr id="123" name="Google Shape;123;g320daec61d7_0_63">
            <a:extLst>
              <a:ext uri="{FF2B5EF4-FFF2-40B4-BE49-F238E27FC236}">
                <a16:creationId xmlns:a16="http://schemas.microsoft.com/office/drawing/2014/main" id="{624DC447-1799-24B0-B70D-1CC9EC3495F9}"/>
              </a:ext>
            </a:extLst>
          </p:cNvPr>
          <p:cNvSpPr txBox="1"/>
          <p:nvPr/>
        </p:nvSpPr>
        <p:spPr>
          <a:xfrm>
            <a:off x="12598160" y="6578600"/>
            <a:ext cx="4505400" cy="796200"/>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en-US" sz="2499">
                <a:solidFill>
                  <a:srgbClr val="433833"/>
                </a:solidFill>
                <a:latin typeface="DM Sans"/>
                <a:ea typeface="DM Sans"/>
                <a:cs typeface="DM Sans"/>
                <a:sym typeface="DM Sans"/>
              </a:rPr>
              <a:t>Uncommon value that exist in data</a:t>
            </a:r>
            <a:endParaRPr/>
          </a:p>
        </p:txBody>
      </p:sp>
      <p:sp>
        <p:nvSpPr>
          <p:cNvPr id="124" name="Google Shape;124;g320daec61d7_0_63">
            <a:extLst>
              <a:ext uri="{FF2B5EF4-FFF2-40B4-BE49-F238E27FC236}">
                <a16:creationId xmlns:a16="http://schemas.microsoft.com/office/drawing/2014/main" id="{17D1BFD6-56A6-8944-E8A4-46601F4D78B0}"/>
              </a:ext>
            </a:extLst>
          </p:cNvPr>
          <p:cNvSpPr txBox="1"/>
          <p:nvPr/>
        </p:nvSpPr>
        <p:spPr>
          <a:xfrm>
            <a:off x="7121110" y="5525210"/>
            <a:ext cx="4505400" cy="384600"/>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en-US" sz="2499" b="1">
                <a:solidFill>
                  <a:srgbClr val="433833"/>
                </a:solidFill>
                <a:latin typeface="DM Sans"/>
                <a:ea typeface="DM Sans"/>
                <a:cs typeface="DM Sans"/>
                <a:sym typeface="DM Sans"/>
              </a:rPr>
              <a:t>Duplicated data</a:t>
            </a:r>
            <a:endParaRPr/>
          </a:p>
        </p:txBody>
      </p:sp>
      <p:sp>
        <p:nvSpPr>
          <p:cNvPr id="125" name="Google Shape;125;g320daec61d7_0_63">
            <a:extLst>
              <a:ext uri="{FF2B5EF4-FFF2-40B4-BE49-F238E27FC236}">
                <a16:creationId xmlns:a16="http://schemas.microsoft.com/office/drawing/2014/main" id="{3282B707-5599-18FC-F571-8C0C941C1751}"/>
              </a:ext>
            </a:extLst>
          </p:cNvPr>
          <p:cNvSpPr txBox="1"/>
          <p:nvPr/>
        </p:nvSpPr>
        <p:spPr>
          <a:xfrm>
            <a:off x="12598160" y="5525210"/>
            <a:ext cx="4505400" cy="411523"/>
          </a:xfrm>
          <a:prstGeom prst="rect">
            <a:avLst/>
          </a:prstGeom>
          <a:noFill/>
          <a:ln>
            <a:noFill/>
          </a:ln>
        </p:spPr>
        <p:txBody>
          <a:bodyPr spcFirstLastPara="1" wrap="square" lIns="0" tIns="0" rIns="0" bIns="0" anchor="t" anchorCtr="0">
            <a:spAutoFit/>
          </a:bodyPr>
          <a:lstStyle/>
          <a:p>
            <a:pPr marL="0" marR="0" lvl="0" indent="0" algn="l" rtl="0">
              <a:lnSpc>
                <a:spcPct val="107002"/>
              </a:lnSpc>
              <a:spcBef>
                <a:spcPts val="0"/>
              </a:spcBef>
              <a:spcAft>
                <a:spcPts val="0"/>
              </a:spcAft>
              <a:buNone/>
            </a:pPr>
            <a:r>
              <a:rPr lang="en-US" sz="2499" b="1" dirty="0">
                <a:solidFill>
                  <a:srgbClr val="433833"/>
                </a:solidFill>
                <a:latin typeface="DM Sans"/>
                <a:ea typeface="DM Sans"/>
                <a:cs typeface="DM Sans"/>
                <a:sym typeface="DM Sans"/>
              </a:rPr>
              <a:t>Outliers</a:t>
            </a:r>
            <a:endParaRPr dirty="0"/>
          </a:p>
        </p:txBody>
      </p:sp>
    </p:spTree>
    <p:extLst>
      <p:ext uri="{BB962C8B-B14F-4D97-AF65-F5344CB8AC3E}">
        <p14:creationId xmlns:p14="http://schemas.microsoft.com/office/powerpoint/2010/main" val="155221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cxnSp>
        <p:nvCxnSpPr>
          <p:cNvPr id="137" name="Google Shape;137;g320daec61d7_0_77"/>
          <p:cNvCxnSpPr/>
          <p:nvPr/>
        </p:nvCxnSpPr>
        <p:spPr>
          <a:xfrm>
            <a:off x="1121492" y="765352"/>
            <a:ext cx="4200" cy="5439300"/>
          </a:xfrm>
          <a:prstGeom prst="straightConnector1">
            <a:avLst/>
          </a:prstGeom>
          <a:noFill/>
          <a:ln w="190500" cap="flat" cmpd="sng">
            <a:solidFill>
              <a:srgbClr val="000000"/>
            </a:solidFill>
            <a:prstDash val="solid"/>
            <a:round/>
            <a:headEnd type="none" w="sm" len="sm"/>
            <a:tailEnd type="none" w="sm" len="sm"/>
          </a:ln>
        </p:spPr>
      </p:cxnSp>
      <p:sp>
        <p:nvSpPr>
          <p:cNvPr id="138" name="Google Shape;138;g320daec61d7_0_77"/>
          <p:cNvSpPr txBox="1"/>
          <p:nvPr/>
        </p:nvSpPr>
        <p:spPr>
          <a:xfrm>
            <a:off x="1645075" y="725350"/>
            <a:ext cx="14605500" cy="715800"/>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en-US" sz="5000" b="1">
                <a:latin typeface="DM Sans"/>
                <a:ea typeface="DM Sans"/>
                <a:cs typeface="DM Sans"/>
                <a:sym typeface="DM Sans"/>
              </a:rPr>
              <a:t>Data Cleaning : Missing values</a:t>
            </a:r>
            <a:endParaRPr sz="5000"/>
          </a:p>
        </p:txBody>
      </p:sp>
      <p:pic>
        <p:nvPicPr>
          <p:cNvPr id="3" name="Picture 2" descr="A screenshot of a computer&#10;&#10;Description automatically generated">
            <a:extLst>
              <a:ext uri="{FF2B5EF4-FFF2-40B4-BE49-F238E27FC236}">
                <a16:creationId xmlns:a16="http://schemas.microsoft.com/office/drawing/2014/main" id="{68A97556-C69F-B28B-5EDB-51B255119405}"/>
              </a:ext>
            </a:extLst>
          </p:cNvPr>
          <p:cNvPicPr>
            <a:picLocks noChangeAspect="1"/>
          </p:cNvPicPr>
          <p:nvPr/>
        </p:nvPicPr>
        <p:blipFill>
          <a:blip r:embed="rId3"/>
          <a:stretch>
            <a:fillRect/>
          </a:stretch>
        </p:blipFill>
        <p:spPr>
          <a:xfrm>
            <a:off x="2245956" y="2117135"/>
            <a:ext cx="5582875" cy="5692343"/>
          </a:xfrm>
          <a:prstGeom prst="rect">
            <a:avLst/>
          </a:prstGeom>
        </p:spPr>
      </p:pic>
      <p:sp>
        <p:nvSpPr>
          <p:cNvPr id="4" name="Google Shape;121;g320daec61d7_0_63">
            <a:extLst>
              <a:ext uri="{FF2B5EF4-FFF2-40B4-BE49-F238E27FC236}">
                <a16:creationId xmlns:a16="http://schemas.microsoft.com/office/drawing/2014/main" id="{C33C9EA1-711D-6193-A46E-A682F44F9416}"/>
              </a:ext>
            </a:extLst>
          </p:cNvPr>
          <p:cNvSpPr txBox="1"/>
          <p:nvPr/>
        </p:nvSpPr>
        <p:spPr>
          <a:xfrm>
            <a:off x="8406580" y="4551783"/>
            <a:ext cx="8022508" cy="411523"/>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id-ID" sz="2499" dirty="0" err="1">
                <a:solidFill>
                  <a:srgbClr val="433833"/>
                </a:solidFill>
                <a:latin typeface="DM Sans"/>
                <a:ea typeface="DM Sans"/>
                <a:cs typeface="DM Sans"/>
                <a:sym typeface="DM Sans"/>
              </a:rPr>
              <a:t>Dataset</a:t>
            </a:r>
            <a:r>
              <a:rPr lang="id-ID" sz="2499" dirty="0">
                <a:solidFill>
                  <a:srgbClr val="433833"/>
                </a:solidFill>
                <a:latin typeface="DM Sans"/>
                <a:ea typeface="DM Sans"/>
                <a:cs typeface="DM Sans"/>
                <a:sym typeface="DM Sans"/>
              </a:rPr>
              <a:t> yang digunakan tidak memiliki </a:t>
            </a:r>
            <a:r>
              <a:rPr lang="id-ID" sz="2499" dirty="0" err="1">
                <a:solidFill>
                  <a:srgbClr val="433833"/>
                </a:solidFill>
                <a:latin typeface="DM Sans"/>
                <a:ea typeface="DM Sans"/>
                <a:cs typeface="DM Sans"/>
                <a:sym typeface="DM Sans"/>
              </a:rPr>
              <a:t>missing</a:t>
            </a:r>
            <a:r>
              <a:rPr lang="id-ID" sz="2499" dirty="0">
                <a:solidFill>
                  <a:srgbClr val="433833"/>
                </a:solidFill>
                <a:latin typeface="DM Sans"/>
                <a:ea typeface="DM Sans"/>
                <a:cs typeface="DM Sans"/>
                <a:sym typeface="DM Sans"/>
              </a:rPr>
              <a:t> </a:t>
            </a:r>
            <a:r>
              <a:rPr lang="id-ID" sz="2499" dirty="0" err="1">
                <a:solidFill>
                  <a:srgbClr val="433833"/>
                </a:solidFill>
                <a:latin typeface="DM Sans"/>
                <a:ea typeface="DM Sans"/>
                <a:cs typeface="DM Sans"/>
                <a:sym typeface="DM Sans"/>
              </a:rPr>
              <a:t>values</a:t>
            </a:r>
            <a:r>
              <a:rPr lang="id-ID" sz="2499" dirty="0">
                <a:solidFill>
                  <a:srgbClr val="433833"/>
                </a:solidFill>
                <a:latin typeface="DM Sans"/>
                <a:ea typeface="DM Sans"/>
                <a:cs typeface="DM Sans"/>
                <a:sym typeface="DM Sans"/>
              </a:rPr>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g320daec61d7_0_83"/>
          <p:cNvCxnSpPr/>
          <p:nvPr/>
        </p:nvCxnSpPr>
        <p:spPr>
          <a:xfrm>
            <a:off x="1121492" y="765352"/>
            <a:ext cx="4200" cy="5439300"/>
          </a:xfrm>
          <a:prstGeom prst="straightConnector1">
            <a:avLst/>
          </a:prstGeom>
          <a:noFill/>
          <a:ln w="190500" cap="flat" cmpd="sng">
            <a:solidFill>
              <a:srgbClr val="000000"/>
            </a:solidFill>
            <a:prstDash val="solid"/>
            <a:round/>
            <a:headEnd type="none" w="sm" len="sm"/>
            <a:tailEnd type="none" w="sm" len="sm"/>
          </a:ln>
        </p:spPr>
      </p:cxnSp>
      <p:sp>
        <p:nvSpPr>
          <p:cNvPr id="145" name="Google Shape;145;g320daec61d7_0_83"/>
          <p:cNvSpPr txBox="1"/>
          <p:nvPr/>
        </p:nvSpPr>
        <p:spPr>
          <a:xfrm>
            <a:off x="1645075" y="725350"/>
            <a:ext cx="14605500" cy="715800"/>
          </a:xfrm>
          <a:prstGeom prst="rect">
            <a:avLst/>
          </a:prstGeom>
          <a:noFill/>
          <a:ln>
            <a:noFill/>
          </a:ln>
        </p:spPr>
        <p:txBody>
          <a:bodyPr spcFirstLastPara="1" wrap="square" lIns="0" tIns="0" rIns="0" bIns="0" anchor="t" anchorCtr="0">
            <a:spAutoFit/>
          </a:bodyPr>
          <a:lstStyle/>
          <a:p>
            <a:pPr marL="0" marR="0" lvl="0" indent="0" algn="l" rtl="0">
              <a:lnSpc>
                <a:spcPct val="93000"/>
              </a:lnSpc>
              <a:spcBef>
                <a:spcPts val="0"/>
              </a:spcBef>
              <a:spcAft>
                <a:spcPts val="0"/>
              </a:spcAft>
              <a:buNone/>
            </a:pPr>
            <a:r>
              <a:rPr lang="en-US" sz="5000" b="1">
                <a:latin typeface="DM Sans"/>
                <a:ea typeface="DM Sans"/>
                <a:cs typeface="DM Sans"/>
                <a:sym typeface="DM Sans"/>
              </a:rPr>
              <a:t>Data Cleaning : Duplicated data</a:t>
            </a:r>
            <a:endParaRPr sz="5000"/>
          </a:p>
        </p:txBody>
      </p:sp>
      <p:pic>
        <p:nvPicPr>
          <p:cNvPr id="3" name="Picture 2" descr="A screenshot of a computer&#10;&#10;Description automatically generated">
            <a:extLst>
              <a:ext uri="{FF2B5EF4-FFF2-40B4-BE49-F238E27FC236}">
                <a16:creationId xmlns:a16="http://schemas.microsoft.com/office/drawing/2014/main" id="{09BE8BBA-38E1-2EB5-986A-602FA1D44907}"/>
              </a:ext>
            </a:extLst>
          </p:cNvPr>
          <p:cNvPicPr>
            <a:picLocks noChangeAspect="1"/>
          </p:cNvPicPr>
          <p:nvPr/>
        </p:nvPicPr>
        <p:blipFill>
          <a:blip r:embed="rId3"/>
          <a:stretch>
            <a:fillRect/>
          </a:stretch>
        </p:blipFill>
        <p:spPr>
          <a:xfrm>
            <a:off x="2102275" y="2111233"/>
            <a:ext cx="5565160" cy="4654497"/>
          </a:xfrm>
          <a:prstGeom prst="rect">
            <a:avLst/>
          </a:prstGeom>
        </p:spPr>
      </p:pic>
      <p:sp>
        <p:nvSpPr>
          <p:cNvPr id="2" name="Google Shape;121;g320daec61d7_0_63">
            <a:extLst>
              <a:ext uri="{FF2B5EF4-FFF2-40B4-BE49-F238E27FC236}">
                <a16:creationId xmlns:a16="http://schemas.microsoft.com/office/drawing/2014/main" id="{55A2F1BD-EB45-5B31-4860-800798EECEB8}"/>
              </a:ext>
            </a:extLst>
          </p:cNvPr>
          <p:cNvSpPr txBox="1"/>
          <p:nvPr/>
        </p:nvSpPr>
        <p:spPr>
          <a:xfrm>
            <a:off x="8163217" y="4026958"/>
            <a:ext cx="8022508" cy="411523"/>
          </a:xfrm>
          <a:prstGeom prst="rect">
            <a:avLst/>
          </a:prstGeom>
          <a:noFill/>
          <a:ln>
            <a:noFill/>
          </a:ln>
        </p:spPr>
        <p:txBody>
          <a:bodyPr spcFirstLastPara="1" wrap="square" lIns="0" tIns="0" rIns="0" bIns="0" anchor="t" anchorCtr="0">
            <a:spAutoFit/>
          </a:bodyPr>
          <a:lstStyle/>
          <a:p>
            <a:pPr marL="0" marR="0" lvl="0" indent="0" algn="just" rtl="0">
              <a:lnSpc>
                <a:spcPct val="107002"/>
              </a:lnSpc>
              <a:spcBef>
                <a:spcPts val="0"/>
              </a:spcBef>
              <a:spcAft>
                <a:spcPts val="0"/>
              </a:spcAft>
              <a:buNone/>
            </a:pPr>
            <a:r>
              <a:rPr lang="id-ID" sz="2499" dirty="0">
                <a:solidFill>
                  <a:srgbClr val="433833"/>
                </a:solidFill>
                <a:latin typeface="DM Sans"/>
                <a:sym typeface="DM Sans"/>
              </a:rPr>
              <a:t>Total ada 618 duplikat data yang dihapus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1433</Words>
  <Application>Microsoft Office PowerPoint</Application>
  <PresentationFormat>Custom</PresentationFormat>
  <Paragraphs>136</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Montserrat</vt:lpstr>
      <vt:lpstr>DM Sans</vt:lpstr>
      <vt:lpstr>DM Sans Medium</vt:lpstr>
      <vt:lpstr>Arial</vt:lpstr>
      <vt:lpstr>Montserrat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Azhar Maulana</cp:lastModifiedBy>
  <cp:revision>3</cp:revision>
  <dcterms:created xsi:type="dcterms:W3CDTF">2006-08-16T00:00:00Z</dcterms:created>
  <dcterms:modified xsi:type="dcterms:W3CDTF">2025-01-14T14:56:18Z</dcterms:modified>
</cp:coreProperties>
</file>